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89417-A328-4AEB-925C-E7A33EEC825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DA0EA-D2C3-466F-8887-E3ADE8CE40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0EA-D2C3-466F-8887-E3ADE8CE40F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DA0EA-D2C3-466F-8887-E3ADE8CE40F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29" Type="http://schemas.openxmlformats.org/officeDocument/2006/relationships/image" Target="../media/image29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jpe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116" name="Google Shape;116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8" name="Google Shape;118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1275" y="312725"/>
            <a:ext cx="12190730" cy="6155286"/>
            <a:chOff x="761" y="761"/>
            <a:chExt cx="12190730" cy="6856730"/>
          </a:xfrm>
        </p:grpSpPr>
        <p:pic>
          <p:nvPicPr>
            <p:cNvPr id="121" name="Google Shape;12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1870" y="448945"/>
              <a:ext cx="306705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0815" y="546735"/>
              <a:ext cx="389890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53235" y="546735"/>
              <a:ext cx="251459" cy="3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7079" y="448945"/>
              <a:ext cx="12636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6304" y="546735"/>
              <a:ext cx="217137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6360" y="553720"/>
              <a:ext cx="244868" cy="340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9557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21000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60090" y="448945"/>
              <a:ext cx="339089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4371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884295" y="468630"/>
              <a:ext cx="154939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6662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399940" y="441960"/>
              <a:ext cx="357416" cy="343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780915" y="546735"/>
              <a:ext cx="249555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068658" y="546735"/>
              <a:ext cx="22279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309870" y="448945"/>
              <a:ext cx="380149" cy="445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715051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901690" y="441324"/>
              <a:ext cx="126364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53506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73495" y="553720"/>
              <a:ext cx="249554" cy="238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660567" y="546735"/>
              <a:ext cx="158698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47205" y="441324"/>
              <a:ext cx="126365" cy="344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996430" y="546735"/>
              <a:ext cx="249554" cy="238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280275" y="548005"/>
              <a:ext cx="226059" cy="346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651750" y="448945"/>
              <a:ext cx="306704" cy="33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992694" y="553720"/>
              <a:ext cx="233972" cy="231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254365" y="546735"/>
              <a:ext cx="194309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480425" y="546735"/>
              <a:ext cx="193675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96325" y="448945"/>
              <a:ext cx="126365" cy="33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"/>
            <p:cNvSpPr/>
            <p:nvPr/>
          </p:nvSpPr>
          <p:spPr>
            <a:xfrm>
              <a:off x="761" y="761"/>
              <a:ext cx="12190730" cy="6856730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Arial"/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" name="Google Shape;151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2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0" y="2724727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0" y="2724727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0" y="2724727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0" y="2724727"/>
            <a:ext cx="12192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638" y="3342427"/>
            <a:ext cx="1219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Name:Ranjana.V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No:122202460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Department:III B.Com(Corporate Secretaryship)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College:Dr.MGR Janaki College Of Arts And Science For Women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5597" y="742696"/>
            <a:ext cx="10054590" cy="947053"/>
          </a:xfrm>
          <a:prstGeom prst="rect">
            <a:avLst/>
          </a:prstGeom>
        </p:spPr>
        <p:txBody>
          <a:bodyPr vert="horz" wrap="square" lIns="0" tIns="38925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600" i="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"WOW"</a:t>
            </a:r>
            <a:r>
              <a:rPr sz="3600" i="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600" i="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3600" i="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spc="-10" dirty="0">
                <a:latin typeface="Times New Roman" pitchFamily="18" charset="0"/>
                <a:cs typeface="Times New Roman" pitchFamily="18" charset="0"/>
              </a:rPr>
              <a:t>SOLUTION</a:t>
            </a:r>
            <a:endParaRPr sz="3600" i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139" y="2093976"/>
            <a:ext cx="544068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60" dirty="0">
                <a:latin typeface="Times New Roman"/>
                <a:cs typeface="Times New Roman"/>
              </a:rPr>
              <a:t>To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Analysing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188" y="358140"/>
            <a:ext cx="32680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65" smtClean="0">
                <a:latin typeface="Times New Roman" pitchFamily="18" charset="0"/>
                <a:cs typeface="Times New Roman" pitchFamily="18" charset="0"/>
              </a:rPr>
              <a:t>RESUL</a:t>
            </a:r>
            <a:r>
              <a:rPr lang="en-US" sz="3600" i="0" spc="-6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600" i="0" spc="-65" smtClean="0">
                <a:latin typeface="Times New Roman" pitchFamily="18" charset="0"/>
                <a:cs typeface="Times New Roman" pitchFamily="18" charset="0"/>
              </a:rPr>
              <a:t>S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920" y="2052637"/>
            <a:ext cx="4013200" cy="3433763"/>
            <a:chOff x="375920" y="2052637"/>
            <a:chExt cx="4311650" cy="4219575"/>
          </a:xfrm>
        </p:grpSpPr>
        <p:sp>
          <p:nvSpPr>
            <p:cNvPr id="5" name="object 5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1954" y="1118869"/>
            <a:ext cx="9664700" cy="956031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400" i="1">
                <a:latin typeface="Calisto MT" pitchFamily="18" charset="0"/>
                <a:cs typeface="Times New Roman"/>
              </a:rPr>
              <a:t>PIE</a:t>
            </a:r>
            <a:r>
              <a:rPr sz="2400" i="1" spc="-25">
                <a:latin typeface="Calisto MT" pitchFamily="18" charset="0"/>
                <a:cs typeface="Times New Roman"/>
              </a:rPr>
              <a:t> </a:t>
            </a:r>
            <a:r>
              <a:rPr sz="2400" i="1" smtClean="0">
                <a:latin typeface="Calisto MT" pitchFamily="18" charset="0"/>
                <a:cs typeface="Times New Roman"/>
              </a:rPr>
              <a:t>CHART</a:t>
            </a:r>
            <a:r>
              <a:rPr sz="2400" i="1" spc="-20" smtClean="0">
                <a:latin typeface="Calisto MT" pitchFamily="18" charset="0"/>
                <a:cs typeface="Times New Roman"/>
              </a:rPr>
              <a:t> </a:t>
            </a:r>
            <a:r>
              <a:rPr sz="2400" i="1" spc="-10" dirty="0">
                <a:latin typeface="Calisto MT" pitchFamily="18" charset="0"/>
                <a:cs typeface="Times New Roman"/>
              </a:rPr>
              <a:t>VISUALIZATION</a:t>
            </a:r>
            <a:endParaRPr sz="2400">
              <a:latin typeface="Calisto MT" pitchFamily="18" charset="0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sz="2400" i="1" smtClean="0">
                <a:latin typeface="Calisto MT" pitchFamily="18" charset="0"/>
                <a:cs typeface="Times New Roman"/>
              </a:rPr>
              <a:t>BAR</a:t>
            </a:r>
            <a:r>
              <a:rPr sz="2400" i="1" spc="-30" smtClean="0">
                <a:latin typeface="Calisto MT" pitchFamily="18" charset="0"/>
                <a:cs typeface="Times New Roman"/>
              </a:rPr>
              <a:t> </a:t>
            </a:r>
            <a:r>
              <a:rPr sz="2400" i="1" smtClean="0">
                <a:latin typeface="Calisto MT" pitchFamily="18" charset="0"/>
                <a:cs typeface="Times New Roman"/>
              </a:rPr>
              <a:t>CHART</a:t>
            </a:r>
            <a:r>
              <a:rPr sz="2400" i="1" spc="-20" smtClean="0">
                <a:latin typeface="Calisto MT" pitchFamily="18" charset="0"/>
                <a:cs typeface="Times New Roman"/>
              </a:rPr>
              <a:t> </a:t>
            </a:r>
            <a:r>
              <a:rPr sz="2400" i="1" spc="-10" smtClean="0">
                <a:latin typeface="Calisto MT" pitchFamily="18" charset="0"/>
                <a:cs typeface="Times New Roman"/>
              </a:rPr>
              <a:t>VISUALIZATION</a:t>
            </a:r>
            <a:endParaRPr sz="2400">
              <a:latin typeface="Calisto MT" pitchFamily="18" charset="0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685800"/>
            <a:ext cx="10054590" cy="705961"/>
          </a:xfrm>
          <a:prstGeom prst="rect">
            <a:avLst/>
          </a:prstGeom>
        </p:spPr>
        <p:txBody>
          <a:bodyPr vert="horz" wrap="square" lIns="0" tIns="8953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5539" y="1764664"/>
            <a:ext cx="8281925" cy="339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In</a:t>
            </a:r>
            <a:r>
              <a:rPr sz="2400" spc="-50" dirty="0"/>
              <a:t> </a:t>
            </a:r>
            <a:r>
              <a:rPr sz="2400" dirty="0"/>
              <a:t>conclusion,</a:t>
            </a:r>
            <a:r>
              <a:rPr sz="2400" spc="-45" dirty="0"/>
              <a:t> </a:t>
            </a:r>
            <a:r>
              <a:rPr sz="2400" dirty="0"/>
              <a:t>this</a:t>
            </a:r>
            <a:r>
              <a:rPr sz="2400" spc="-45" dirty="0"/>
              <a:t> </a:t>
            </a:r>
            <a:r>
              <a:rPr sz="2400" dirty="0"/>
              <a:t>project</a:t>
            </a:r>
            <a:r>
              <a:rPr sz="2400" spc="-45" dirty="0"/>
              <a:t> </a:t>
            </a:r>
            <a:r>
              <a:rPr sz="2400" dirty="0"/>
              <a:t>highlights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importance</a:t>
            </a:r>
            <a:r>
              <a:rPr sz="2400" spc="-45" dirty="0"/>
              <a:t> </a:t>
            </a:r>
            <a:r>
              <a:rPr sz="2400" spc="-25" dirty="0"/>
              <a:t>of </a:t>
            </a:r>
            <a:r>
              <a:rPr sz="2400" dirty="0"/>
              <a:t>analyzing</a:t>
            </a:r>
            <a:r>
              <a:rPr sz="2400" spc="-65" dirty="0"/>
              <a:t> </a:t>
            </a:r>
            <a:r>
              <a:rPr sz="2400" dirty="0"/>
              <a:t>employee</a:t>
            </a:r>
            <a:r>
              <a:rPr sz="2400" spc="-60" dirty="0"/>
              <a:t> </a:t>
            </a:r>
            <a:r>
              <a:rPr sz="2400" dirty="0"/>
              <a:t>turnover</a:t>
            </a:r>
            <a:r>
              <a:rPr sz="2400" spc="-65" dirty="0"/>
              <a:t> </a:t>
            </a:r>
            <a:r>
              <a:rPr sz="2400" dirty="0"/>
              <a:t>through</a:t>
            </a:r>
            <a:r>
              <a:rPr sz="2400" spc="-65" dirty="0"/>
              <a:t> </a:t>
            </a:r>
            <a:r>
              <a:rPr sz="2400" dirty="0"/>
              <a:t>job</a:t>
            </a:r>
            <a:r>
              <a:rPr sz="2400" spc="-60" dirty="0"/>
              <a:t> </a:t>
            </a:r>
            <a:r>
              <a:rPr sz="2400" spc="-10" dirty="0"/>
              <a:t>satisfaction </a:t>
            </a:r>
            <a:r>
              <a:rPr sz="2400" dirty="0"/>
              <a:t>feedback</a:t>
            </a:r>
            <a:r>
              <a:rPr sz="2400" spc="-55" dirty="0"/>
              <a:t> </a:t>
            </a:r>
            <a:r>
              <a:rPr sz="2400" dirty="0"/>
              <a:t>to</a:t>
            </a:r>
            <a:r>
              <a:rPr sz="2400" spc="-50" dirty="0"/>
              <a:t> </a:t>
            </a:r>
            <a:r>
              <a:rPr sz="2400" dirty="0"/>
              <a:t>uncover</a:t>
            </a:r>
            <a:r>
              <a:rPr sz="2400" spc="-55" dirty="0"/>
              <a:t> </a:t>
            </a:r>
            <a:r>
              <a:rPr sz="2400" dirty="0"/>
              <a:t>underlying</a:t>
            </a:r>
            <a:r>
              <a:rPr sz="2400" spc="-55" dirty="0"/>
              <a:t> </a:t>
            </a:r>
            <a:r>
              <a:rPr sz="2400" dirty="0"/>
              <a:t>factors</a:t>
            </a:r>
            <a:r>
              <a:rPr sz="2400" spc="-50" dirty="0"/>
              <a:t> </a:t>
            </a:r>
            <a:r>
              <a:rPr sz="2400" dirty="0"/>
              <a:t>that</a:t>
            </a:r>
            <a:r>
              <a:rPr sz="2400" spc="-50" dirty="0"/>
              <a:t> </a:t>
            </a:r>
            <a:r>
              <a:rPr sz="2400" dirty="0"/>
              <a:t>contribute</a:t>
            </a:r>
            <a:r>
              <a:rPr sz="2400" spc="-55" dirty="0"/>
              <a:t> </a:t>
            </a:r>
            <a:r>
              <a:rPr sz="2400" spc="-25" dirty="0"/>
              <a:t>to </a:t>
            </a:r>
            <a:r>
              <a:rPr sz="2400" dirty="0"/>
              <a:t>attrition.</a:t>
            </a:r>
            <a:r>
              <a:rPr sz="2400" spc="-45" dirty="0"/>
              <a:t> </a:t>
            </a:r>
            <a:r>
              <a:rPr sz="2400" dirty="0"/>
              <a:t>By</a:t>
            </a:r>
            <a:r>
              <a:rPr sz="2400" spc="-45" dirty="0"/>
              <a:t> </a:t>
            </a:r>
            <a:r>
              <a:rPr sz="2400" dirty="0"/>
              <a:t>identifying</a:t>
            </a:r>
            <a:r>
              <a:rPr sz="2400" spc="-40" dirty="0"/>
              <a:t> </a:t>
            </a:r>
            <a:r>
              <a:rPr sz="2400" dirty="0"/>
              <a:t>patterns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dirty="0"/>
              <a:t>employee</a:t>
            </a:r>
            <a:r>
              <a:rPr sz="2400" spc="-45" dirty="0"/>
              <a:t> </a:t>
            </a:r>
            <a:r>
              <a:rPr sz="2400" spc="-10" dirty="0"/>
              <a:t>dissatisfaction, </a:t>
            </a:r>
            <a:r>
              <a:rPr sz="2400" dirty="0"/>
              <a:t>organizations</a:t>
            </a:r>
            <a:r>
              <a:rPr sz="2400" spc="-45" dirty="0"/>
              <a:t> </a:t>
            </a:r>
            <a:r>
              <a:rPr sz="2400" dirty="0"/>
              <a:t>can</a:t>
            </a:r>
            <a:r>
              <a:rPr sz="2400" spc="-45" dirty="0"/>
              <a:t> </a:t>
            </a:r>
            <a:r>
              <a:rPr sz="2400" dirty="0"/>
              <a:t>gain</a:t>
            </a:r>
            <a:r>
              <a:rPr sz="2400" spc="-45" dirty="0"/>
              <a:t> </a:t>
            </a:r>
            <a:r>
              <a:rPr sz="2400" dirty="0"/>
              <a:t>valuable</a:t>
            </a:r>
            <a:r>
              <a:rPr sz="2400" spc="-40" dirty="0"/>
              <a:t> </a:t>
            </a:r>
            <a:r>
              <a:rPr sz="2400" dirty="0"/>
              <a:t>insights</a:t>
            </a:r>
            <a:r>
              <a:rPr sz="2400" spc="-45" dirty="0"/>
              <a:t> </a:t>
            </a:r>
            <a:r>
              <a:rPr sz="2400" dirty="0"/>
              <a:t>into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dirty="0"/>
              <a:t>root</a:t>
            </a:r>
            <a:r>
              <a:rPr sz="2400" spc="-40" dirty="0"/>
              <a:t> </a:t>
            </a:r>
            <a:r>
              <a:rPr sz="2400" spc="-10" dirty="0"/>
              <a:t>causes</a:t>
            </a:r>
            <a:r>
              <a:rPr sz="2400" spc="700" dirty="0"/>
              <a:t> </a:t>
            </a:r>
            <a:r>
              <a:rPr sz="2400" dirty="0"/>
              <a:t>of</a:t>
            </a:r>
            <a:r>
              <a:rPr sz="2400" spc="-70" dirty="0"/>
              <a:t> </a:t>
            </a:r>
            <a:r>
              <a:rPr sz="2400" spc="-10" dirty="0"/>
              <a:t>turnover.</a:t>
            </a:r>
            <a:r>
              <a:rPr sz="2400" spc="-60" dirty="0"/>
              <a:t> </a:t>
            </a:r>
            <a:r>
              <a:rPr sz="2400" dirty="0"/>
              <a:t>Implementing</a:t>
            </a:r>
            <a:r>
              <a:rPr sz="2400" spc="-65" dirty="0"/>
              <a:t> </a:t>
            </a:r>
            <a:r>
              <a:rPr sz="2400" spc="-10" dirty="0"/>
              <a:t>data-</a:t>
            </a:r>
            <a:r>
              <a:rPr sz="2400" dirty="0"/>
              <a:t>driven</a:t>
            </a:r>
            <a:r>
              <a:rPr sz="2400" spc="-60" dirty="0"/>
              <a:t> </a:t>
            </a:r>
            <a:r>
              <a:rPr sz="2400" dirty="0"/>
              <a:t>strategies</a:t>
            </a:r>
            <a:r>
              <a:rPr sz="2400" spc="-65" dirty="0"/>
              <a:t> </a:t>
            </a:r>
            <a:r>
              <a:rPr sz="2400" dirty="0"/>
              <a:t>based</a:t>
            </a:r>
            <a:r>
              <a:rPr sz="2400" spc="-65" dirty="0"/>
              <a:t> </a:t>
            </a:r>
            <a:r>
              <a:rPr sz="2400" spc="-25" dirty="0"/>
              <a:t>on </a:t>
            </a:r>
            <a:r>
              <a:rPr sz="2400" dirty="0"/>
              <a:t>these</a:t>
            </a:r>
            <a:r>
              <a:rPr sz="2400" spc="-40" dirty="0"/>
              <a:t> </a:t>
            </a:r>
            <a:r>
              <a:rPr sz="2400" dirty="0"/>
              <a:t>insights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40" dirty="0"/>
              <a:t> </a:t>
            </a:r>
            <a:r>
              <a:rPr sz="2400" dirty="0"/>
              <a:t>enhance</a:t>
            </a:r>
            <a:r>
              <a:rPr sz="2400" spc="-35" dirty="0"/>
              <a:t> </a:t>
            </a:r>
            <a:r>
              <a:rPr sz="2400" dirty="0"/>
              <a:t>job</a:t>
            </a:r>
            <a:r>
              <a:rPr sz="2400" spc="-40" dirty="0"/>
              <a:t> </a:t>
            </a:r>
            <a:r>
              <a:rPr sz="2400" dirty="0"/>
              <a:t>satisfaction,</a:t>
            </a:r>
            <a:r>
              <a:rPr sz="2400" spc="-35" dirty="0"/>
              <a:t> </a:t>
            </a:r>
            <a:r>
              <a:rPr sz="2400" dirty="0"/>
              <a:t>improve</a:t>
            </a:r>
            <a:r>
              <a:rPr sz="2400" spc="-40" dirty="0"/>
              <a:t> </a:t>
            </a:r>
            <a:r>
              <a:rPr sz="2400" spc="-10" dirty="0"/>
              <a:t>employee </a:t>
            </a:r>
            <a:r>
              <a:rPr sz="2400" dirty="0"/>
              <a:t>retention,</a:t>
            </a:r>
            <a:r>
              <a:rPr sz="2400" spc="-55" dirty="0"/>
              <a:t> </a:t>
            </a:r>
            <a:r>
              <a:rPr sz="2400" dirty="0"/>
              <a:t>and</a:t>
            </a:r>
            <a:r>
              <a:rPr sz="2400" spc="-50" dirty="0"/>
              <a:t> </a:t>
            </a:r>
            <a:r>
              <a:rPr sz="2400" dirty="0"/>
              <a:t>ultimately</a:t>
            </a:r>
            <a:r>
              <a:rPr sz="2400" spc="-50" dirty="0"/>
              <a:t> </a:t>
            </a:r>
            <a:r>
              <a:rPr sz="2400" dirty="0"/>
              <a:t>reduce</a:t>
            </a:r>
            <a:r>
              <a:rPr sz="2400" spc="-50" dirty="0"/>
              <a:t> </a:t>
            </a:r>
            <a:r>
              <a:rPr sz="2400" dirty="0"/>
              <a:t>turnover</a:t>
            </a:r>
            <a:r>
              <a:rPr sz="2400" spc="-55" dirty="0"/>
              <a:t> </a:t>
            </a:r>
            <a:r>
              <a:rPr sz="2400" dirty="0"/>
              <a:t>rates,</a:t>
            </a:r>
            <a:r>
              <a:rPr sz="2400" spc="-50" dirty="0"/>
              <a:t> </a:t>
            </a:r>
            <a:r>
              <a:rPr sz="2400" dirty="0"/>
              <a:t>fostering</a:t>
            </a:r>
            <a:r>
              <a:rPr sz="2400" spc="-50" dirty="0"/>
              <a:t> a </a:t>
            </a:r>
            <a:r>
              <a:rPr sz="2400" dirty="0"/>
              <a:t>more</a:t>
            </a:r>
            <a:r>
              <a:rPr sz="2400" spc="-55" dirty="0"/>
              <a:t> </a:t>
            </a:r>
            <a:r>
              <a:rPr sz="2400" dirty="0"/>
              <a:t>stable,</a:t>
            </a:r>
            <a:r>
              <a:rPr sz="2400" spc="-50" dirty="0"/>
              <a:t> </a:t>
            </a:r>
            <a:r>
              <a:rPr sz="2400" dirty="0"/>
              <a:t>productive,</a:t>
            </a:r>
            <a:r>
              <a:rPr sz="2400" spc="-50" dirty="0"/>
              <a:t> </a:t>
            </a:r>
            <a:r>
              <a:rPr sz="2400" dirty="0"/>
              <a:t>and</a:t>
            </a:r>
            <a:r>
              <a:rPr sz="2400" spc="-55" dirty="0"/>
              <a:t> </a:t>
            </a:r>
            <a:r>
              <a:rPr sz="2400" dirty="0"/>
              <a:t>engaged</a:t>
            </a:r>
            <a:r>
              <a:rPr sz="2400" spc="-50" dirty="0"/>
              <a:t> </a:t>
            </a:r>
            <a:r>
              <a:rPr sz="2400" dirty="0"/>
              <a:t>workforce</a:t>
            </a:r>
            <a:r>
              <a:rPr sz="2400" spc="-50" dirty="0"/>
              <a:t> </a:t>
            </a:r>
            <a:r>
              <a:rPr sz="2400" dirty="0"/>
              <a:t>that</a:t>
            </a:r>
            <a:r>
              <a:rPr sz="2400" spc="-55" dirty="0"/>
              <a:t> </a:t>
            </a:r>
            <a:r>
              <a:rPr sz="2400" spc="-10" dirty="0"/>
              <a:t>supports </a:t>
            </a:r>
            <a:r>
              <a:rPr sz="2400" spc="-20" dirty="0"/>
              <a:t>long-</a:t>
            </a:r>
            <a:r>
              <a:rPr sz="2400" dirty="0"/>
              <a:t>term</a:t>
            </a:r>
            <a:r>
              <a:rPr sz="2400" spc="10" dirty="0"/>
              <a:t> </a:t>
            </a:r>
            <a:r>
              <a:rPr sz="2400" spc="-10" dirty="0"/>
              <a:t>success</a:t>
            </a:r>
            <a:r>
              <a:rPr spc="-10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sz="4400" i="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sz="4400" i="0" spc="-26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sz="4400" i="0" spc="-13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sz="4400" i="0" spc="-13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sz="4400" i="0" spc="-9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4400" i="0" spc="-20" dirty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2</a:t>
            </a:fld>
            <a:endParaRPr spc="-50" dirty="0"/>
          </a:p>
        </p:txBody>
      </p:sp>
      <p:sp>
        <p:nvSpPr>
          <p:cNvPr id="18" name="TextBox 17"/>
          <p:cNvSpPr txBox="1"/>
          <p:nvPr/>
        </p:nvSpPr>
        <p:spPr>
          <a:xfrm>
            <a:off x="612648" y="960120"/>
            <a:ext cx="647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	Dataset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sz="3200" spc="-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3</a:t>
            </a:fld>
            <a:endParaRPr spc="-50" dirty="0"/>
          </a:p>
        </p:txBody>
      </p:sp>
      <p:sp>
        <p:nvSpPr>
          <p:cNvPr id="15" name="TextBox 14"/>
          <p:cNvSpPr txBox="1"/>
          <p:nvPr/>
        </p:nvSpPr>
        <p:spPr>
          <a:xfrm>
            <a:off x="1728216" y="905256"/>
            <a:ext cx="626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36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2454" y="11599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833755" y="546100"/>
            <a:ext cx="59258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600" i="0" spc="-8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i="0" spc="-7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36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4</a:t>
            </a:fld>
            <a:endParaRPr spc="-50" dirty="0"/>
          </a:p>
        </p:txBody>
      </p:sp>
      <p:sp>
        <p:nvSpPr>
          <p:cNvPr id="7" name="TextBox 6"/>
          <p:cNvSpPr txBox="1"/>
          <p:nvPr/>
        </p:nvSpPr>
        <p:spPr>
          <a:xfrm>
            <a:off x="804672" y="2130552"/>
            <a:ext cx="5989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EASY DATA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ORGANISATION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AUTONATION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EASY TO USE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VERSATILELY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COLLOBRATION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PROJECT OVERVIEW</a:t>
            </a:r>
            <a:endParaRPr sz="3600">
              <a:solidFill>
                <a:schemeClr val="accent3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365" y="1655065"/>
            <a:ext cx="814197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spcBef>
                <a:spcPts val="95"/>
              </a:spcBef>
            </a:pPr>
            <a:r>
              <a:rPr sz="2800" spc="165" smtClean="0">
                <a:latin typeface="Times New Roman"/>
                <a:cs typeface="Times New Roman"/>
              </a:rPr>
              <a:t>T</a:t>
            </a:r>
            <a:r>
              <a:rPr sz="2800" spc="25" smtClean="0">
                <a:latin typeface="Times New Roman"/>
                <a:cs typeface="Times New Roman"/>
              </a:rPr>
              <a:t>h</a:t>
            </a:r>
            <a:r>
              <a:rPr lang="en-US" sz="2800" spc="25" dirty="0" smtClean="0">
                <a:latin typeface="Times New Roman"/>
                <a:cs typeface="Times New Roman"/>
              </a:rPr>
              <a:t>is</a:t>
            </a:r>
            <a:r>
              <a:rPr sz="2800" spc="215" smtClean="0">
                <a:latin typeface="Times New Roman"/>
                <a:cs typeface="Times New Roman"/>
              </a:rPr>
              <a:t> </a:t>
            </a:r>
            <a:r>
              <a:rPr sz="2800" spc="100" smtClean="0">
                <a:latin typeface="Times New Roman"/>
                <a:cs typeface="Times New Roman"/>
              </a:rPr>
              <a:t>project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90" smtClean="0">
                <a:latin typeface="Times New Roman"/>
                <a:cs typeface="Times New Roman"/>
              </a:rPr>
              <a:t>aims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55" smtClean="0">
                <a:latin typeface="Times New Roman"/>
                <a:cs typeface="Times New Roman"/>
              </a:rPr>
              <a:t>to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105" smtClean="0">
                <a:latin typeface="Times New Roman"/>
                <a:cs typeface="Times New Roman"/>
              </a:rPr>
              <a:t>examine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105" smtClean="0">
                <a:latin typeface="Times New Roman"/>
                <a:cs typeface="Times New Roman"/>
              </a:rPr>
              <a:t>employee</a:t>
            </a:r>
            <a:r>
              <a:rPr sz="2800" spc="229" smtClean="0">
                <a:latin typeface="Times New Roman"/>
                <a:cs typeface="Times New Roman"/>
              </a:rPr>
              <a:t> </a:t>
            </a:r>
            <a:r>
              <a:rPr sz="2800" spc="110" smtClean="0">
                <a:latin typeface="Times New Roman"/>
                <a:cs typeface="Times New Roman"/>
              </a:rPr>
              <a:t>attrition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pc="25" smtClean="0">
                <a:latin typeface="Times New Roman"/>
                <a:cs typeface="Times New Roman"/>
              </a:rPr>
              <a:t>by </a:t>
            </a:r>
            <a:r>
              <a:rPr sz="2800" smtClean="0">
                <a:latin typeface="Times New Roman"/>
                <a:cs typeface="Times New Roman"/>
              </a:rPr>
              <a:t>analyzing</a:t>
            </a:r>
            <a:r>
              <a:rPr sz="2800" spc="22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job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satisfaction</a:t>
            </a:r>
            <a:r>
              <a:rPr sz="2800" spc="22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levels</a:t>
            </a:r>
            <a:r>
              <a:rPr sz="2800" spc="22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through</a:t>
            </a:r>
            <a:r>
              <a:rPr sz="2800" spc="23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feedback.</a:t>
            </a:r>
            <a:r>
              <a:rPr sz="2800" spc="170" smtClean="0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The </a:t>
            </a:r>
            <a:r>
              <a:rPr sz="2800" smtClean="0">
                <a:latin typeface="Times New Roman"/>
                <a:cs typeface="Times New Roman"/>
              </a:rPr>
              <a:t>goal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is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to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pc="45" smtClean="0">
                <a:latin typeface="Times New Roman"/>
                <a:cs typeface="Times New Roman"/>
              </a:rPr>
              <a:t>identify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50" smtClean="0">
                <a:latin typeface="Times New Roman"/>
                <a:cs typeface="Times New Roman"/>
              </a:rPr>
              <a:t>patterns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in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turnover,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50" smtClean="0">
                <a:latin typeface="Times New Roman"/>
                <a:cs typeface="Times New Roman"/>
              </a:rPr>
              <a:t>understand</a:t>
            </a:r>
            <a:r>
              <a:rPr sz="2800" spc="210" smtClean="0">
                <a:latin typeface="Times New Roman"/>
                <a:cs typeface="Times New Roman"/>
              </a:rPr>
              <a:t> </a:t>
            </a:r>
            <a:r>
              <a:rPr sz="2800" spc="-25" smtClean="0">
                <a:latin typeface="Times New Roman"/>
                <a:cs typeface="Times New Roman"/>
              </a:rPr>
              <a:t>the </a:t>
            </a:r>
            <a:r>
              <a:rPr sz="2800" spc="55" smtClean="0">
                <a:latin typeface="Times New Roman"/>
                <a:cs typeface="Times New Roman"/>
              </a:rPr>
              <a:t>factors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60" smtClean="0">
                <a:latin typeface="Times New Roman"/>
                <a:cs typeface="Times New Roman"/>
              </a:rPr>
              <a:t>influencing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job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65" smtClean="0">
                <a:latin typeface="Times New Roman"/>
                <a:cs typeface="Times New Roman"/>
              </a:rPr>
              <a:t>satisfaction.</a:t>
            </a:r>
            <a:r>
              <a:rPr sz="2800" spc="14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The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pc="55" smtClean="0">
                <a:latin typeface="Times New Roman"/>
                <a:cs typeface="Times New Roman"/>
              </a:rPr>
              <a:t>findings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pc="30" smtClean="0">
                <a:latin typeface="Times New Roman"/>
                <a:cs typeface="Times New Roman"/>
              </a:rPr>
              <a:t>will </a:t>
            </a:r>
            <a:r>
              <a:rPr sz="2800" spc="235" smtClean="0">
                <a:latin typeface="Times New Roman"/>
                <a:cs typeface="Times New Roman"/>
              </a:rPr>
              <a:t>assist</a:t>
            </a:r>
            <a:r>
              <a:rPr sz="2800" spc="580" smtClean="0">
                <a:latin typeface="Times New Roman"/>
                <a:cs typeface="Times New Roman"/>
              </a:rPr>
              <a:t> </a:t>
            </a:r>
            <a:r>
              <a:rPr sz="2800" spc="135" smtClean="0">
                <a:latin typeface="Times New Roman"/>
                <a:cs typeface="Times New Roman"/>
              </a:rPr>
              <a:t>in</a:t>
            </a:r>
            <a:r>
              <a:rPr sz="2800" spc="585" smtClean="0">
                <a:latin typeface="Times New Roman"/>
                <a:cs typeface="Times New Roman"/>
              </a:rPr>
              <a:t> </a:t>
            </a:r>
            <a:r>
              <a:rPr sz="2800" spc="245" smtClean="0">
                <a:latin typeface="Times New Roman"/>
                <a:cs typeface="Times New Roman"/>
              </a:rPr>
              <a:t>developing</a:t>
            </a:r>
            <a:r>
              <a:rPr sz="2800" spc="585" smtClean="0">
                <a:latin typeface="Times New Roman"/>
                <a:cs typeface="Times New Roman"/>
              </a:rPr>
              <a:t> </a:t>
            </a:r>
            <a:r>
              <a:rPr sz="2800" spc="254" smtClean="0">
                <a:latin typeface="Times New Roman"/>
                <a:cs typeface="Times New Roman"/>
              </a:rPr>
              <a:t>strategies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135" smtClean="0">
                <a:latin typeface="Times New Roman"/>
                <a:cs typeface="Times New Roman"/>
              </a:rPr>
              <a:t>to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235" smtClean="0">
                <a:latin typeface="Times New Roman"/>
                <a:cs typeface="Times New Roman"/>
              </a:rPr>
              <a:t>improve</a:t>
            </a:r>
            <a:r>
              <a:rPr sz="2800" spc="595" smtClean="0">
                <a:latin typeface="Times New Roman"/>
                <a:cs typeface="Times New Roman"/>
              </a:rPr>
              <a:t> </a:t>
            </a:r>
            <a:r>
              <a:rPr sz="2800" spc="155" smtClean="0">
                <a:latin typeface="Times New Roman"/>
                <a:cs typeface="Times New Roman"/>
              </a:rPr>
              <a:t>job </a:t>
            </a:r>
            <a:r>
              <a:rPr sz="2800" smtClean="0">
                <a:latin typeface="Times New Roman"/>
                <a:cs typeface="Times New Roman"/>
              </a:rPr>
              <a:t>satisfaction,</a:t>
            </a:r>
            <a:r>
              <a:rPr sz="2800" spc="195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reduce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turnover</a:t>
            </a:r>
            <a:r>
              <a:rPr sz="2800" spc="20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rates,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and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promote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a</a:t>
            </a:r>
            <a:r>
              <a:rPr sz="2800" spc="204" smtClean="0">
                <a:latin typeface="Times New Roman"/>
                <a:cs typeface="Times New Roman"/>
              </a:rPr>
              <a:t> </a:t>
            </a:r>
            <a:r>
              <a:rPr sz="2800" spc="-20" smtClean="0">
                <a:latin typeface="Times New Roman"/>
                <a:cs typeface="Times New Roman"/>
              </a:rPr>
              <a:t>more </a:t>
            </a:r>
            <a:r>
              <a:rPr sz="2800" smtClean="0">
                <a:latin typeface="Times New Roman"/>
                <a:cs typeface="Times New Roman"/>
              </a:rPr>
              <a:t>stable,</a:t>
            </a:r>
            <a:r>
              <a:rPr sz="2800" spc="-40" smtClean="0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motivated</a:t>
            </a:r>
            <a:r>
              <a:rPr sz="2800" spc="-40" smtClean="0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14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4000" i="0" spc="-3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sz="4000" i="0" spc="-21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4000" i="0" spc="-6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4000" i="0" spc="-4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4000" i="0" spc="-55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4000" spc="-10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?</a:t>
            </a:r>
            <a:endParaRPr sz="400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20" dirty="0">
                <a:latin typeface="Times New Roman"/>
                <a:cs typeface="Times New Roman"/>
              </a:rPr>
              <a:t>Team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sz="2800" spc="-10" dirty="0">
                <a:latin typeface="Times New Roman"/>
                <a:cs typeface="Times New Roman"/>
              </a:rPr>
              <a:t>Business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" y="2089403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48920"/>
            <a:ext cx="10054590" cy="1353576"/>
          </a:xfrm>
          <a:prstGeom prst="rect">
            <a:avLst/>
          </a:prstGeom>
        </p:spPr>
        <p:txBody>
          <a:bodyPr vert="horz" wrap="square" lIns="0" tIns="36512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sz="3200" i="0" spc="-8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spc="-25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sz="3200" i="0" spc="-355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i="0" spc="-2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sz="3200" i="0" spc="1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0" spc="1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i="0" spc="1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200" i="0" spc="-55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3200" i="0" spc="-105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i="0" spc="-1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PROPOSITION</a:t>
            </a:r>
            <a:endParaRPr sz="32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5576" y="1956817"/>
            <a:ext cx="5833872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175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Blanks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cell</a:t>
            </a:r>
            <a:r>
              <a:rPr lang="en-US"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Sort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Filter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 </a:t>
            </a:r>
            <a:r>
              <a:rPr sz="2400" b="1" dirty="0">
                <a:latin typeface="Times New Roman"/>
                <a:cs typeface="Times New Roman"/>
              </a:rPr>
              <a:t>Pivot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Table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10" dirty="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Formulas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Job) </a:t>
            </a:r>
            <a:r>
              <a:rPr sz="2400" b="1" dirty="0">
                <a:latin typeface="Times New Roman"/>
                <a:cs typeface="Times New Roman"/>
              </a:rPr>
              <a:t>Graphs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612648"/>
            <a:ext cx="10054590" cy="710450"/>
          </a:xfrm>
          <a:prstGeom prst="rect">
            <a:avLst/>
          </a:prstGeom>
        </p:spPr>
        <p:txBody>
          <a:bodyPr vert="horz" wrap="square" lIns="0" tIns="93979" rIns="0" bIns="0" rtlCol="0">
            <a:spAutoFit/>
          </a:bodyPr>
          <a:lstStyle/>
          <a:p>
            <a:pPr marL="196850" algn="ctr">
              <a:lnSpc>
                <a:spcPct val="100000"/>
              </a:lnSpc>
              <a:spcBef>
                <a:spcPts val="100"/>
              </a:spcBef>
            </a:pPr>
            <a:r>
              <a:rPr sz="4000" i="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sz="4000" i="0" spc="-12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i="0" spc="-1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sz="4000" i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smtClean="0">
                <a:latin typeface="Times New Roman"/>
                <a:cs typeface="Times New Roman"/>
              </a:rPr>
              <a:t>Employee</a:t>
            </a:r>
            <a:r>
              <a:rPr sz="2400" b="1" spc="-14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Attrition</a:t>
            </a:r>
            <a:r>
              <a:rPr sz="2400" b="1" spc="-4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Dataset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-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Kaggle.com</a:t>
            </a:r>
            <a:endParaRPr sz="24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smtClean="0">
                <a:latin typeface="Times New Roman"/>
                <a:cs typeface="Times New Roman"/>
              </a:rPr>
              <a:t>Variables </a:t>
            </a:r>
            <a:r>
              <a:rPr sz="2400" smtClean="0">
                <a:latin typeface="Times New Roman"/>
                <a:cs typeface="Times New Roman"/>
              </a:rPr>
              <a:t>: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35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Features</a:t>
            </a:r>
            <a:endParaRPr sz="240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mtClean="0">
                <a:latin typeface="Times New Roman"/>
                <a:cs typeface="Times New Roman"/>
              </a:rPr>
              <a:t>Age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7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</a:t>
            </a:r>
            <a:endParaRPr sz="2400" smtClean="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sz="2400" b="1" smtClean="0">
                <a:latin typeface="Times New Roman"/>
                <a:cs typeface="Times New Roman"/>
              </a:rPr>
              <a:t>Attrition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5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5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(Yes/No) </a:t>
            </a:r>
            <a:r>
              <a:rPr sz="2400" b="1" smtClean="0">
                <a:latin typeface="Times New Roman"/>
                <a:cs typeface="Times New Roman"/>
              </a:rPr>
              <a:t>Gender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85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(Male/Female) </a:t>
            </a: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2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Level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1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6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</a:t>
            </a:r>
            <a:endParaRPr sz="240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Satisfaction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30" smtClean="0">
                <a:latin typeface="Times New Roman"/>
                <a:cs typeface="Times New Roman"/>
              </a:rPr>
              <a:t> </a:t>
            </a:r>
            <a:r>
              <a:rPr sz="2400" spc="-20" smtClean="0">
                <a:latin typeface="Times New Roman"/>
                <a:cs typeface="Times New Roman"/>
              </a:rPr>
              <a:t>&lt;int&gt;</a:t>
            </a:r>
            <a:r>
              <a:rPr sz="2400" smtClean="0">
                <a:latin typeface="Times New Roman"/>
                <a:cs typeface="Times New Roman"/>
              </a:rPr>
              <a:t>	Numerical</a:t>
            </a:r>
            <a:r>
              <a:rPr sz="2400" spc="-10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Feedback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for</a:t>
            </a:r>
            <a:r>
              <a:rPr sz="2400" b="1" spc="-7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Job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2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70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7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Performance</a:t>
            </a:r>
            <a:r>
              <a:rPr sz="2400" b="1" spc="-4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rating</a:t>
            </a:r>
            <a:r>
              <a:rPr sz="2400" b="1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3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3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80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Values </a:t>
            </a:r>
            <a:r>
              <a:rPr sz="2400" b="1" spc="-35" smtClean="0">
                <a:latin typeface="Times New Roman"/>
                <a:cs typeface="Times New Roman"/>
              </a:rPr>
              <a:t>Total</a:t>
            </a:r>
            <a:r>
              <a:rPr sz="2400" b="1" spc="-90" smtClean="0">
                <a:latin typeface="Times New Roman"/>
                <a:cs typeface="Times New Roman"/>
              </a:rPr>
              <a:t> </a:t>
            </a:r>
            <a:r>
              <a:rPr sz="2400" b="1" spc="-25" smtClean="0">
                <a:latin typeface="Times New Roman"/>
                <a:cs typeface="Times New Roman"/>
              </a:rPr>
              <a:t>Working</a:t>
            </a:r>
            <a:r>
              <a:rPr sz="2400" b="1" spc="-125" smtClean="0">
                <a:latin typeface="Times New Roman"/>
                <a:cs typeface="Times New Roman"/>
              </a:rPr>
              <a:t> </a:t>
            </a:r>
            <a:r>
              <a:rPr sz="2400" b="1" spc="-40" smtClean="0">
                <a:latin typeface="Times New Roman"/>
                <a:cs typeface="Times New Roman"/>
              </a:rPr>
              <a:t>Years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&lt;int&gt;</a:t>
            </a:r>
            <a:r>
              <a:rPr sz="2400" spc="-4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Numerical</a:t>
            </a:r>
            <a:r>
              <a:rPr sz="2400" spc="-85" smtClean="0">
                <a:latin typeface="Times New Roman"/>
                <a:cs typeface="Times New Roman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Values </a:t>
            </a:r>
            <a:r>
              <a:rPr sz="2400" b="1" smtClean="0">
                <a:latin typeface="Times New Roman"/>
                <a:cs typeface="Times New Roman"/>
              </a:rPr>
              <a:t>Overtime</a:t>
            </a:r>
            <a:r>
              <a:rPr sz="2400" b="1" spc="-5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=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&lt;fct&gt;</a:t>
            </a:r>
            <a:r>
              <a:rPr sz="2400" spc="-90" smtClean="0">
                <a:latin typeface="Times New Roman"/>
                <a:cs typeface="Times New Roman"/>
              </a:rPr>
              <a:t> </a:t>
            </a:r>
            <a:r>
              <a:rPr sz="2400" spc="-30" smtClean="0">
                <a:latin typeface="Times New Roman"/>
                <a:cs typeface="Times New Roman"/>
              </a:rPr>
              <a:t>Text</a:t>
            </a:r>
            <a:r>
              <a:rPr sz="2400" spc="-95" smtClean="0">
                <a:latin typeface="Times New Roman"/>
                <a:cs typeface="Times New Roman"/>
              </a:rPr>
              <a:t> </a:t>
            </a:r>
            <a:r>
              <a:rPr sz="2400" spc="-35" smtClean="0">
                <a:latin typeface="Times New Roman"/>
                <a:cs typeface="Times New Roman"/>
              </a:rPr>
              <a:t>Values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557784"/>
            <a:ext cx="41694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0" spc="-1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endParaRPr sz="4400" i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Removing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spc="-3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Visualization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