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6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5" Type="http://schemas.openxmlformats.org/officeDocument/2006/relationships/vmlDrawing" Target="../drawings/vmlDrawing1.v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7.xml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真题讲</a:t>
            </a:r>
            <a:r>
              <a:rPr lang="en-US" altLang="zh-CN" dirty="0"/>
              <a:t>(kou)</a:t>
            </a:r>
            <a:r>
              <a:rPr lang="zh-CN" altLang="en-US" dirty="0"/>
              <a:t>解</a:t>
            </a:r>
            <a:r>
              <a:rPr lang="en-US" altLang="zh-CN" dirty="0"/>
              <a:t>(hu)</a:t>
            </a:r>
            <a:br>
              <a:rPr lang="en-US" altLang="zh-CN" dirty="0"/>
            </a:br>
            <a:r>
              <a:rPr lang="zh-CN" altLang="en-US" sz="2400" dirty="0"/>
              <a:t>两道树上二分答案问题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by RankInf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								orz abmfy~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Subtask 2</a:t>
            </a:r>
            <a:r>
              <a:rPr lang="zh-CN" altLang="en-US"/>
              <a:t>：</a:t>
            </a:r>
            <a:endParaRPr lang="zh-CN" altLang="en-US"/>
          </a:p>
        </p:txBody>
      </p:sp>
      <p:graphicFrame>
        <p:nvGraphicFramePr>
          <p:cNvPr id="4" name="内容占位符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2663825" y="686435"/>
          <a:ext cx="2875915" cy="469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244600" imgH="203200" progId="Equation.KSEE3">
                  <p:embed/>
                </p:oleObj>
              </mc:Choice>
              <mc:Fallback>
                <p:oleObj name="" r:id="rId1" imgW="12446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3825" y="686435"/>
                        <a:ext cx="2875915" cy="469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47700" y="1762125"/>
            <a:ext cx="110947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因为题目要求最大值最小，因此我们想到二分答案。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由于树退化成了链，因此我们可以看做一个一维的区间问题，对于总长大于 </a:t>
            </a:r>
            <a:r>
              <a:rPr lang="en-US" altLang="zh-CN"/>
              <a:t>Mid </a:t>
            </a:r>
            <a:r>
              <a:rPr lang="zh-CN" altLang="en-US"/>
              <a:t>的链，在链首位打上差分标记，由于只能删一条边，因此我们肯定要保证有一条边能够被所有不合法链都经过。最后判一下就好了。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29895"/>
          </a:xfrm>
        </p:spPr>
        <p:txBody>
          <a:bodyPr/>
          <a:p>
            <a:r>
              <a:rPr lang="zh-CN" altLang="en-US"/>
              <a:t>由链上的做法往往能够启发我们想到树上的做法， 由链上差分我们想到树上差分。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30555" y="2571115"/>
            <a:ext cx="10559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预处理出所有链的长度，二分答案时给不符合条件的链打上差分标记，在深搜时处理出是否有一条边被所有不合法链都经过，然后最后判定一下即可。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Summary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对于树上的二分答案问题，我们以前也接触过，例如</a:t>
            </a:r>
            <a:r>
              <a:rPr lang="en-US" altLang="zh-CN"/>
              <a:t>P2000 [NOIP D2 T3]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总有一些问题会出现</a:t>
            </a:r>
            <a:r>
              <a:rPr lang="en-US" altLang="zh-CN"/>
              <a:t>“</a:t>
            </a:r>
            <a:r>
              <a:rPr lang="zh-CN" altLang="en-US"/>
              <a:t>最大化最小值</a:t>
            </a:r>
            <a:r>
              <a:rPr lang="en-US" altLang="zh-CN"/>
              <a:t>”“</a:t>
            </a:r>
            <a:r>
              <a:rPr lang="zh-CN" altLang="en-US"/>
              <a:t>最小化最大值</a:t>
            </a:r>
            <a:r>
              <a:rPr lang="en-US" altLang="zh-CN"/>
              <a:t>”</a:t>
            </a:r>
            <a:r>
              <a:rPr lang="zh-CN" altLang="en-US"/>
              <a:t>这类字眼，这往往是启发我们想到二分的关键。</a:t>
            </a:r>
            <a:endParaRPr lang="zh-CN" altLang="en-US"/>
          </a:p>
          <a:p>
            <a:r>
              <a:rPr lang="zh-CN" altLang="en-US"/>
              <a:t>并且，有一些部分分往往能够启示我们想到贪心</a:t>
            </a:r>
            <a:r>
              <a:rPr lang="en-US" altLang="zh-CN"/>
              <a:t>or</a:t>
            </a:r>
            <a:r>
              <a:rPr lang="zh-CN" altLang="en-US"/>
              <a:t>动规之类的做法，从而想到正解，因此，对于部分分的思考，对于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考</a:t>
            </a:r>
            <a:r>
              <a:rPr lang="en-US" altLang="zh-CN" sz="1200">
                <a:effectLst/>
              </a:rPr>
              <a:t>A</a:t>
            </a:r>
            <a:r>
              <a:rPr lang="zh-CN" altLang="en-US">
                <a:solidFill>
                  <a:srgbClr val="FF0000"/>
                </a:solidFill>
                <a:effectLst/>
              </a:rPr>
              <a:t>场</a:t>
            </a:r>
            <a:r>
              <a:rPr lang="zh-CN" altLang="en-US" sz="1200">
                <a:effectLst/>
              </a:rPr>
              <a:t>穿</a:t>
            </a:r>
            <a:r>
              <a:rPr lang="zh-CN" altLang="en-US">
                <a:solidFill>
                  <a:srgbClr val="FF0000"/>
                </a:solidFill>
                <a:effectLst/>
              </a:rPr>
              <a:t>拿</a:t>
            </a:r>
            <a:r>
              <a:rPr lang="zh-CN" altLang="en-US" sz="1200">
                <a:effectLst/>
              </a:rPr>
              <a:t>本</a:t>
            </a:r>
            <a:r>
              <a:rPr lang="zh-CN" altLang="en-US">
                <a:solidFill>
                  <a:srgbClr val="FF0000"/>
                </a:solidFill>
                <a:effectLst/>
              </a:rPr>
              <a:t>分</a:t>
            </a:r>
            <a:r>
              <a:rPr lang="zh-CN" altLang="en-US" sz="1200">
                <a:effectLst/>
              </a:rPr>
              <a:t>题</a:t>
            </a:r>
            <a:r>
              <a:rPr lang="zh-CN" altLang="en-US">
                <a:effectLst/>
              </a:rPr>
              <a:t>是</a:t>
            </a:r>
            <a:r>
              <a:rPr lang="zh-CN" altLang="en-US"/>
              <a:t>尤为重要的。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687070"/>
            <a:ext cx="10515600" cy="5490210"/>
          </a:xfrm>
        </p:spPr>
        <p:txBody>
          <a:bodyPr/>
          <a:p>
            <a:pPr marL="0" indent="0" algn="ctr">
              <a:buNone/>
            </a:pPr>
            <a:endParaRPr lang="en-US" altLang="zh-CN"/>
          </a:p>
          <a:p>
            <a:pPr marL="0" indent="0" algn="ctr">
              <a:buNone/>
            </a:pPr>
            <a:endParaRPr lang="en-US" altLang="zh-CN"/>
          </a:p>
          <a:p>
            <a:pPr marL="0" indent="0" algn="ctr">
              <a:buNone/>
            </a:pPr>
            <a:endParaRPr lang="en-US" altLang="zh-CN"/>
          </a:p>
          <a:p>
            <a:pPr marL="0" indent="0" algn="ctr">
              <a:buNone/>
            </a:pPr>
            <a:endParaRPr lang="en-US" altLang="zh-CN"/>
          </a:p>
          <a:p>
            <a:pPr marL="0" indent="0" algn="ctr">
              <a:buNone/>
            </a:pPr>
            <a:endParaRPr lang="en-US" altLang="zh-CN"/>
          </a:p>
          <a:p>
            <a:pPr marL="0" indent="0" algn="ctr">
              <a:buNone/>
            </a:pPr>
            <a:endParaRPr lang="en-US" altLang="zh-CN"/>
          </a:p>
          <a:p>
            <a:pPr marL="0" indent="0" algn="ctr">
              <a:buNone/>
            </a:pPr>
            <a:r>
              <a:rPr lang="en-US" altLang="zh-CN" sz="4800"/>
              <a:t>return 0;</a:t>
            </a:r>
            <a:endParaRPr lang="en-US" altLang="zh-CN" sz="4800"/>
          </a:p>
          <a:p>
            <a:pPr marL="0" indent="0" algn="ctr">
              <a:buNone/>
            </a:pPr>
            <a:r>
              <a:rPr lang="zh-CN" altLang="en-US" sz="1200"/>
              <a:t>我又要回去骗</a:t>
            </a:r>
            <a:r>
              <a:rPr lang="en-US" altLang="zh-CN" sz="1200"/>
              <a:t>2b2</a:t>
            </a:r>
            <a:r>
              <a:rPr lang="zh-CN" altLang="en-US" sz="1200"/>
              <a:t>做题了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16810" y="2262505"/>
          <a:ext cx="1080135" cy="332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660400" imgH="203200" progId="Equation.KSEE3">
                  <p:embed/>
                </p:oleObj>
              </mc:Choice>
              <mc:Fallback>
                <p:oleObj name="" r:id="rId1" imgW="6604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16810" y="2262505"/>
                        <a:ext cx="1080135" cy="332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4365" y="271780"/>
            <a:ext cx="10515600" cy="1325563"/>
          </a:xfrm>
        </p:spPr>
        <p:txBody>
          <a:bodyPr/>
          <a:p>
            <a:r>
              <a:rPr lang="en-US" altLang="zh-CN"/>
              <a:t>P4119 Source:NOIP2018 D1 T3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题意概述：</a:t>
            </a:r>
            <a:endParaRPr lang="zh-CN" altLang="en-US" b="1"/>
          </a:p>
          <a:p>
            <a:r>
              <a:rPr lang="zh-CN" altLang="en-US"/>
              <a:t>给定一棵树                  ， 且         ，要求把这棵树划分为    个边集                        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满足                                            ，且边集可以组成一个</a:t>
            </a:r>
            <a:r>
              <a:rPr lang="en-US" altLang="zh-CN"/>
              <a:t>u</a:t>
            </a:r>
            <a:r>
              <a:rPr lang="zh-CN" altLang="en-US"/>
              <a:t>到</a:t>
            </a:r>
            <a:r>
              <a:rPr lang="en-US" altLang="zh-CN"/>
              <a:t>v</a:t>
            </a:r>
            <a:r>
              <a:rPr lang="zh-CN" altLang="en-US"/>
              <a:t>的简单路径。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要求最大化集合中边权和的最小值。</a:t>
            </a:r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47255" y="2277110"/>
          <a:ext cx="34163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65100" imgH="139700" progId="Equation.KSEE3">
                  <p:embed/>
                </p:oleObj>
              </mc:Choice>
              <mc:Fallback>
                <p:oleObj name="" r:id="rId3" imgW="165100" imgH="139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47255" y="2277110"/>
                        <a:ext cx="341630" cy="2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97020" y="2248535"/>
          <a:ext cx="70294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419100" imgH="254000" progId="Equation.KSEE3">
                  <p:embed/>
                </p:oleObj>
              </mc:Choice>
              <mc:Fallback>
                <p:oleObj name="" r:id="rId5" imgW="419100" imgH="2540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97020" y="2248535"/>
                        <a:ext cx="702945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914400" imgH="215900" progId="Equation.KSEE3">
                  <p:embed/>
                </p:oleObj>
              </mc:Choice>
              <mc:Fallback>
                <p:oleObj name="" r:id="rId7" imgW="914400" imgH="2159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54150" y="2594610"/>
          <a:ext cx="3004820" cy="45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9" imgW="1548765" imgH="241300" progId="Equation.KSEE3">
                  <p:embed/>
                </p:oleObj>
              </mc:Choice>
              <mc:Fallback>
                <p:oleObj name="" r:id="rId9" imgW="1548765" imgH="2413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54150" y="2594610"/>
                        <a:ext cx="3004820" cy="459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87105" y="2215515"/>
          <a:ext cx="137668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1" imgW="685800" imgH="241300" progId="Equation.KSEE3">
                  <p:embed/>
                </p:oleObj>
              </mc:Choice>
              <mc:Fallback>
                <p:oleObj name="" r:id="rId11" imgW="685800" imgH="2413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587105" y="2215515"/>
                        <a:ext cx="1376680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Subtask 1</a:t>
            </a:r>
            <a:r>
              <a:rPr lang="zh-CN" altLang="en-US"/>
              <a:t>：</a:t>
            </a:r>
            <a:endParaRPr lang="zh-CN" altLang="en-US"/>
          </a:p>
        </p:txBody>
      </p:sp>
      <p:graphicFrame>
        <p:nvGraphicFramePr>
          <p:cNvPr id="4" name="内容占位符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2865120" y="535305"/>
          <a:ext cx="1168400" cy="58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355600" imgH="177165" progId="Equation.KSEE3">
                  <p:embed/>
                </p:oleObj>
              </mc:Choice>
              <mc:Fallback>
                <p:oleObj name="" r:id="rId1" imgW="355600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65120" y="535305"/>
                        <a:ext cx="1168400" cy="582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25805" y="2078990"/>
            <a:ext cx="10741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对于这个条件，我们只需要求出树上的最长链即可。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9600" y="2987675"/>
            <a:ext cx="10903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特别地，对于                        ，我们考虑直接在链上跑二分。</a:t>
            </a:r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19020" y="2953385"/>
          <a:ext cx="1165860" cy="437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609600" imgH="228600" progId="Equation.KSEE3">
                  <p:embed/>
                </p:oleObj>
              </mc:Choice>
              <mc:Fallback>
                <p:oleObj name="" r:id="rId3" imgW="6096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9020" y="2953385"/>
                        <a:ext cx="1165860" cy="437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Subtask 2</a:t>
            </a:r>
            <a:r>
              <a:rPr lang="zh-CN" altLang="en-US"/>
              <a:t>：</a:t>
            </a:r>
            <a:endParaRPr lang="zh-CN" altLang="en-US"/>
          </a:p>
        </p:txBody>
      </p:sp>
      <p:graphicFrame>
        <p:nvGraphicFramePr>
          <p:cNvPr id="4" name="内容占位符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2601595" y="737235"/>
          <a:ext cx="2232025" cy="4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155700" imgH="228600" progId="Equation.KSEE3">
                  <p:embed/>
                </p:oleObj>
              </mc:Choice>
              <mc:Fallback>
                <p:oleObj name="" r:id="rId1" imgW="11557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01595" y="737235"/>
                        <a:ext cx="2232025" cy="407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32155" y="1712595"/>
            <a:ext cx="111340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因为题目要求最小值最大，这明显在提示我们用二分答案，于是我们考虑二分最小值，但是在树上要怎么操作？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我们发现，一条经过子树根节点的链无非是：</a:t>
            </a:r>
            <a:endParaRPr lang="zh-CN" altLang="en-US"/>
          </a:p>
        </p:txBody>
      </p:sp>
      <p:pic>
        <p:nvPicPr>
          <p:cNvPr id="7" name="图片 6" descr="无标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985" y="2131695"/>
            <a:ext cx="3733800" cy="32854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69060" y="3163570"/>
            <a:ext cx="4502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两条链合并后：</a:t>
            </a:r>
            <a:endParaRPr lang="zh-CN" altLang="en-US"/>
          </a:p>
        </p:txBody>
      </p:sp>
      <p:pic>
        <p:nvPicPr>
          <p:cNvPr id="9" name="图片 8" descr="无标题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610" y="3531870"/>
            <a:ext cx="3498850" cy="312293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229360"/>
            <a:ext cx="10515600" cy="4947920"/>
          </a:xfrm>
        </p:spPr>
        <p:txBody>
          <a:bodyPr/>
          <a:p>
            <a:r>
              <a:rPr lang="zh-CN" altLang="en-US"/>
              <a:t>然后我们发现，如果一条链已经超过</a:t>
            </a:r>
            <a:r>
              <a:rPr lang="en-US" altLang="zh-CN"/>
              <a:t>mid</a:t>
            </a:r>
            <a:r>
              <a:rPr lang="zh-CN" altLang="en-US"/>
              <a:t>，那么可以直接计入，如果没有超过最小值那么考虑两条链合并完是否超过</a:t>
            </a:r>
            <a:r>
              <a:rPr lang="en-US" altLang="zh-CN"/>
              <a:t>mid</a:t>
            </a:r>
            <a:r>
              <a:rPr lang="zh-CN" altLang="en-US"/>
              <a:t>，如果没超过，就挑选更长的链接到上面去。</a:t>
            </a:r>
            <a:endParaRPr lang="zh-CN" altLang="en-US"/>
          </a:p>
          <a:p>
            <a:r>
              <a:rPr lang="zh-CN" altLang="en-US"/>
              <a:t>最后判一下总链数是否大于等于</a:t>
            </a:r>
            <a:r>
              <a:rPr lang="en-US" altLang="zh-CN"/>
              <a:t>m</a:t>
            </a:r>
            <a:r>
              <a:rPr lang="zh-CN" altLang="en-US"/>
              <a:t>即可。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Subtask 3</a:t>
            </a:r>
            <a:r>
              <a:rPr lang="zh-CN" altLang="en-US"/>
              <a:t>：</a:t>
            </a:r>
            <a:endParaRPr lang="zh-CN" altLang="en-US"/>
          </a:p>
        </p:txBody>
      </p:sp>
      <p:graphicFrame>
        <p:nvGraphicFramePr>
          <p:cNvPr id="4" name="内容占位符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2696210" y="583565"/>
          <a:ext cx="1236345" cy="675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368300" imgH="228600" progId="Equation.KSEE3">
                  <p:embed/>
                </p:oleObj>
              </mc:Choice>
              <mc:Fallback>
                <p:oleObj name="" r:id="rId1" imgW="368300" imgH="228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96210" y="583565"/>
                        <a:ext cx="1236345" cy="675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72795" y="1739900"/>
            <a:ext cx="105644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这就是一个菊花图了。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对于菊花图，我们还是考虑二分答案，然后仿照上一档部分分的做法，尝试把链拼起来，不满的就考虑与别的链接在一起，那么，我们要先把所有链按照长度为关键字排序，接着贪心把尽量大的和尽量小的拼在一起，最后判一下是否大于等于</a:t>
            </a:r>
            <a:r>
              <a:rPr lang="en-US" altLang="zh-CN"/>
              <a:t>m</a:t>
            </a:r>
            <a:r>
              <a:rPr lang="zh-CN" altLang="en-US"/>
              <a:t>即可。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有了第二个和第三个子任务的想法，实际上正解也不难想到了。</a:t>
            </a:r>
            <a:endParaRPr lang="zh-CN" altLang="en-US"/>
          </a:p>
          <a:p>
            <a:r>
              <a:rPr lang="zh-CN" altLang="en-US"/>
              <a:t>对于当前做到的子树，我们把从子树根节点出发的所有链排个序，然后配对，但是，这里要注意的是，配对完之后，因为不可能全部配对，所以我们还要考虑到传到上面的链的选择，不难发现，选择链长度最大的总是更优的，但是，有时选择最大的可能使当前的配对情况发生变化，所以还要二分求出最大的，使配对情况不会发生改变的链，然后传上去，最后判一下是否大于等于</a:t>
            </a:r>
            <a:r>
              <a:rPr lang="en-US" altLang="zh-CN"/>
              <a:t>m</a:t>
            </a:r>
            <a:r>
              <a:rPr lang="zh-CN" altLang="en-US"/>
              <a:t>即可。</a:t>
            </a:r>
            <a:endParaRPr lang="zh-CN" altLang="en-US"/>
          </a:p>
          <a:p>
            <a:r>
              <a:rPr lang="zh-CN" altLang="en-US"/>
              <a:t>复杂度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29740" y="3757295"/>
          <a:ext cx="1796415" cy="48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723900" imgH="228600" progId="Equation.KSEE3">
                  <p:embed/>
                </p:oleObj>
              </mc:Choice>
              <mc:Fallback>
                <p:oleObj name="" r:id="rId1" imgW="723900" imgH="2286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29740" y="3757295"/>
                        <a:ext cx="1796415" cy="487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P2317 Source: NOIP2015 D2T3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/>
              <a:t>题意概述：给定一个树，以及，树上有</a:t>
            </a:r>
            <a:r>
              <a:rPr lang="en-US" altLang="zh-CN"/>
              <a:t>N</a:t>
            </a:r>
            <a:r>
              <a:rPr lang="zh-CN" altLang="en-US"/>
              <a:t>个节点以及</a:t>
            </a:r>
            <a:r>
              <a:rPr lang="en-US" altLang="zh-CN"/>
              <a:t>m</a:t>
            </a:r>
            <a:r>
              <a:rPr lang="zh-CN" altLang="en-US"/>
              <a:t>条简单路径，现要求使一条边的值修改为</a:t>
            </a:r>
            <a:r>
              <a:rPr lang="en-US" altLang="zh-CN"/>
              <a:t>0</a:t>
            </a:r>
            <a:r>
              <a:rPr lang="zh-CN" altLang="en-US"/>
              <a:t>，最小化最大链的长度。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Subtask1 </a:t>
            </a:r>
            <a:r>
              <a:rPr lang="zh-CN" altLang="en-US"/>
              <a:t>：</a:t>
            </a:r>
            <a:endParaRPr lang="en-US" altLang="zh-CN"/>
          </a:p>
        </p:txBody>
      </p:sp>
      <p:graphicFrame>
        <p:nvGraphicFramePr>
          <p:cNvPr id="4" name="内容占位符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2709545" y="603885"/>
          <a:ext cx="127444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55600" imgH="177165" progId="Equation.KSEE3">
                  <p:embed/>
                </p:oleObj>
              </mc:Choice>
              <mc:Fallback>
                <p:oleObj name="" r:id="rId1" imgW="3556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09545" y="603885"/>
                        <a:ext cx="1274445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12470" y="1940560"/>
            <a:ext cx="10971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直接暴力枚举链上的最长的边，删掉即可。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1378</Words>
  <Application>WPS 演示</Application>
  <PresentationFormat>宽屏</PresentationFormat>
  <Paragraphs>72</Paragraphs>
  <Slides>13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</vt:i4>
      </vt:variant>
      <vt:variant>
        <vt:lpstr>幻灯片标题</vt:lpstr>
      </vt:variant>
      <vt:variant>
        <vt:i4>13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真题讲(kou)解(hu)</vt:lpstr>
      <vt:lpstr>P4119 Source:NOIP2018 D1 T3</vt:lpstr>
      <vt:lpstr>Subtask 1：</vt:lpstr>
      <vt:lpstr>Subtask 2：</vt:lpstr>
      <vt:lpstr>PowerPoint 演示文稿</vt:lpstr>
      <vt:lpstr>Subtask 3：</vt:lpstr>
      <vt:lpstr>Solution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noi</cp:lastModifiedBy>
  <cp:revision>396</cp:revision>
  <dcterms:created xsi:type="dcterms:W3CDTF">2017-08-03T09:01:00Z</dcterms:created>
  <dcterms:modified xsi:type="dcterms:W3CDTF">2019-06-26T06:15:06Z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