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3BD694-48CE-45D9-9BFB-40845BEA1C18}" v="52" dt="2021-11-17T16:20:30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1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0A0-1AF6-49F0-B98D-59655C395BD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E79E-2678-43B2-996D-B7E76AF16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4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0A0-1AF6-49F0-B98D-59655C395BD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E79E-2678-43B2-996D-B7E76AF16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7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0A0-1AF6-49F0-B98D-59655C395BD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E79E-2678-43B2-996D-B7E76AF16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38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0A0-1AF6-49F0-B98D-59655C395BD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E79E-2678-43B2-996D-B7E76AF16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9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0A0-1AF6-49F0-B98D-59655C395BD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E79E-2678-43B2-996D-B7E76AF16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5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0A0-1AF6-49F0-B98D-59655C395BD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E79E-2678-43B2-996D-B7E76AF16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0A0-1AF6-49F0-B98D-59655C395BD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E79E-2678-43B2-996D-B7E76AF16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5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0A0-1AF6-49F0-B98D-59655C395BD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E79E-2678-43B2-996D-B7E76AF16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81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0A0-1AF6-49F0-B98D-59655C395BD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E79E-2678-43B2-996D-B7E76AF16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9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0A0-1AF6-49F0-B98D-59655C395BD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E79E-2678-43B2-996D-B7E76AF16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0A0-1AF6-49F0-B98D-59655C395BD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E79E-2678-43B2-996D-B7E76AF16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8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80A0-1AF6-49F0-B98D-59655C395BD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E79E-2678-43B2-996D-B7E76AF16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F046C1E-B66F-4842-BD0B-CAB70708E47D}"/>
              </a:ext>
            </a:extLst>
          </p:cNvPr>
          <p:cNvSpPr txBox="1"/>
          <p:nvPr/>
        </p:nvSpPr>
        <p:spPr>
          <a:xfrm>
            <a:off x="2135722" y="28036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radley Hand ITC" panose="03070402050302030203" pitchFamily="66" charset="0"/>
              </a:rPr>
              <a:t>China’s </a:t>
            </a:r>
            <a:r>
              <a:rPr lang="en-US" altLang="zh-CN" sz="2400" dirty="0" err="1">
                <a:latin typeface="Bradley Hand ITC" panose="03070402050302030203" pitchFamily="66" charset="0"/>
              </a:rPr>
              <a:t>china</a:t>
            </a:r>
            <a:endParaRPr lang="en-US" altLang="zh-CN" sz="2400" dirty="0">
              <a:latin typeface="Bradley Hand ITC" panose="03070402050302030203" pitchFamily="66" charset="0"/>
            </a:endParaRPr>
          </a:p>
        </p:txBody>
      </p:sp>
      <p:pic>
        <p:nvPicPr>
          <p:cNvPr id="11" name="图片 10" descr="图片包含 桌子, 杯子, 电脑, 大&#10;&#10;描述已自动生成">
            <a:extLst>
              <a:ext uri="{FF2B5EF4-FFF2-40B4-BE49-F238E27FC236}">
                <a16:creationId xmlns:a16="http://schemas.microsoft.com/office/drawing/2014/main" id="{CD5C9818-4DB0-459C-938A-A5CD1BBB6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03" y="844415"/>
            <a:ext cx="2654300" cy="12454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5867971-6B7C-43A1-8B86-98E86551D8E1}"/>
              </a:ext>
            </a:extLst>
          </p:cNvPr>
          <p:cNvSpPr txBox="1"/>
          <p:nvPr/>
        </p:nvSpPr>
        <p:spPr>
          <a:xfrm>
            <a:off x="3240622" y="1003874"/>
            <a:ext cx="287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mic Sans MS" panose="030F0702030302020204" pitchFamily="66" charset="0"/>
                <a:cs typeface="Biome" panose="020B0502040204020203" pitchFamily="34" charset="0"/>
              </a:rPr>
              <a:t>Dates back to 4</a:t>
            </a:r>
            <a:r>
              <a:rPr lang="en-US" altLang="zh-CN" sz="1200" baseline="30000" dirty="0">
                <a:latin typeface="Comic Sans MS" panose="030F0702030302020204" pitchFamily="66" charset="0"/>
                <a:cs typeface="Biome" panose="020B0502040204020203" pitchFamily="34" charset="0"/>
              </a:rPr>
              <a:t>th</a:t>
            </a:r>
            <a:r>
              <a:rPr lang="en-US" altLang="zh-CN" sz="1200" dirty="0">
                <a:latin typeface="Comic Sans MS" panose="030F0702030302020204" pitchFamily="66" charset="0"/>
                <a:cs typeface="Biome" panose="020B0502040204020203" pitchFamily="34" charset="0"/>
              </a:rPr>
              <a:t> century BC</a:t>
            </a:r>
          </a:p>
          <a:p>
            <a:r>
              <a:rPr lang="en-US" altLang="zh-CN" sz="1200" dirty="0">
                <a:latin typeface="Comic Sans MS" panose="030F0702030302020204" pitchFamily="66" charset="0"/>
                <a:cs typeface="Biome" panose="020B0502040204020203" pitchFamily="34" charset="0"/>
              </a:rPr>
              <a:t>First found in the area of the Yellow River</a:t>
            </a:r>
          </a:p>
          <a:p>
            <a:r>
              <a:rPr lang="en-US" altLang="zh-CN" sz="1200" dirty="0">
                <a:latin typeface="Comic Sans MS" panose="030F0702030302020204" pitchFamily="66" charset="0"/>
                <a:cs typeface="Biome" panose="020B0502040204020203" pitchFamily="34" charset="0"/>
              </a:rPr>
              <a:t>The growth in diversity could be seen during the historical process.</a:t>
            </a:r>
            <a:r>
              <a:rPr lang="en-US" altLang="zh-CN" sz="1100" dirty="0">
                <a:latin typeface="Comic Sans MS" panose="030F0702030302020204" pitchFamily="66" charset="0"/>
                <a:cs typeface="Biome" panose="020B0502040204020203" pitchFamily="34" charset="0"/>
              </a:rPr>
              <a:t> </a:t>
            </a:r>
            <a:endParaRPr lang="zh-CN" altLang="en-US" sz="1100" dirty="0">
              <a:latin typeface="Comic Sans MS" panose="030F0702030302020204" pitchFamily="66" charset="0"/>
              <a:cs typeface="Biome" panose="020B0502040204020203" pitchFamily="34" charset="0"/>
            </a:endParaRPr>
          </a:p>
        </p:txBody>
      </p:sp>
      <p:pic>
        <p:nvPicPr>
          <p:cNvPr id="14" name="图片 13" descr="黑色的花瓶&#10;&#10;描述已自动生成">
            <a:extLst>
              <a:ext uri="{FF2B5EF4-FFF2-40B4-BE49-F238E27FC236}">
                <a16:creationId xmlns:a16="http://schemas.microsoft.com/office/drawing/2014/main" id="{06C32E06-C65D-4250-88E3-1EC8F6C46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1" y="2551307"/>
            <a:ext cx="1112448" cy="1136687"/>
          </a:xfrm>
          <a:prstGeom prst="rect">
            <a:avLst/>
          </a:prstGeom>
        </p:spPr>
      </p:pic>
      <p:pic>
        <p:nvPicPr>
          <p:cNvPr id="16" name="图片 15" descr="马的雕塑&#10;&#10;中度可信度描述已自动生成">
            <a:extLst>
              <a:ext uri="{FF2B5EF4-FFF2-40B4-BE49-F238E27FC236}">
                <a16:creationId xmlns:a16="http://schemas.microsoft.com/office/drawing/2014/main" id="{11EB12EE-67D1-43C3-85AE-164B40AFE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52" y="2566055"/>
            <a:ext cx="1504975" cy="102369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C7D817A-2676-4836-B00E-A6FA45B0C41B}"/>
              </a:ext>
            </a:extLst>
          </p:cNvPr>
          <p:cNvSpPr txBox="1"/>
          <p:nvPr/>
        </p:nvSpPr>
        <p:spPr>
          <a:xfrm>
            <a:off x="1559560" y="2660284"/>
            <a:ext cx="853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←</a:t>
            </a:r>
            <a:r>
              <a:rPr lang="en-US" altLang="zh-CN" sz="1000" dirty="0"/>
              <a:t>In the Song Dynasty</a:t>
            </a:r>
            <a:endParaRPr lang="zh-CN" altLang="en-US" sz="1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3F4DC0-1696-44EF-9D4F-645B9512DE30}"/>
              </a:ext>
            </a:extLst>
          </p:cNvPr>
          <p:cNvSpPr txBox="1"/>
          <p:nvPr/>
        </p:nvSpPr>
        <p:spPr>
          <a:xfrm>
            <a:off x="1643400" y="3188604"/>
            <a:ext cx="800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I</a:t>
            </a:r>
            <a:r>
              <a:rPr lang="en-US" altLang="zh-CN" sz="1000" dirty="0"/>
              <a:t>n the</a:t>
            </a:r>
            <a:r>
              <a:rPr lang="zh-CN" altLang="en-US" sz="1000" dirty="0"/>
              <a:t> </a:t>
            </a:r>
            <a:r>
              <a:rPr lang="en-US" altLang="zh-CN" sz="1000" dirty="0"/>
              <a:t>Tang Dynasty </a:t>
            </a:r>
            <a:r>
              <a:rPr lang="zh-CN" altLang="en-US" sz="1000" dirty="0"/>
              <a:t>→</a:t>
            </a:r>
            <a:endParaRPr lang="zh-CN" altLang="en-US" sz="900" dirty="0"/>
          </a:p>
        </p:txBody>
      </p:sp>
      <p:pic>
        <p:nvPicPr>
          <p:cNvPr id="21" name="图片 20" descr="蓝色的花瓶&#10;&#10;描述已自动生成">
            <a:extLst>
              <a:ext uri="{FF2B5EF4-FFF2-40B4-BE49-F238E27FC236}">
                <a16:creationId xmlns:a16="http://schemas.microsoft.com/office/drawing/2014/main" id="{05E58092-04B7-4E2B-892A-28D64D239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484" y="2281807"/>
            <a:ext cx="918996" cy="106550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122B00D-5D00-4981-BB70-DF93B2922E71}"/>
              </a:ext>
            </a:extLst>
          </p:cNvPr>
          <p:cNvSpPr txBox="1"/>
          <p:nvPr/>
        </p:nvSpPr>
        <p:spPr>
          <a:xfrm>
            <a:off x="4107006" y="3477486"/>
            <a:ext cx="101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↑ </a:t>
            </a:r>
            <a:r>
              <a:rPr lang="en-US" altLang="zh-CN" sz="1000" dirty="0"/>
              <a:t>In the Yuan </a:t>
            </a:r>
            <a:r>
              <a:rPr lang="en-US" altLang="zh-CN" sz="1000" dirty="0" err="1"/>
              <a:t>Daynasty</a:t>
            </a:r>
            <a:endParaRPr lang="zh-CN" altLang="en-US" sz="1000" dirty="0"/>
          </a:p>
        </p:txBody>
      </p:sp>
      <p:pic>
        <p:nvPicPr>
          <p:cNvPr id="24" name="图片 23" descr="蓝色的花瓶&#10;&#10;描述已自动生成">
            <a:extLst>
              <a:ext uri="{FF2B5EF4-FFF2-40B4-BE49-F238E27FC236}">
                <a16:creationId xmlns:a16="http://schemas.microsoft.com/office/drawing/2014/main" id="{1B2F8322-05E6-41E8-AE5E-F7556CBFFE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63" y="2765563"/>
            <a:ext cx="820372" cy="105175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1E0C47D-CFFA-4AA1-9813-74AC7A289D11}"/>
              </a:ext>
            </a:extLst>
          </p:cNvPr>
          <p:cNvSpPr txBox="1"/>
          <p:nvPr/>
        </p:nvSpPr>
        <p:spPr>
          <a:xfrm>
            <a:off x="5312984" y="2348436"/>
            <a:ext cx="918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In the Qing Dynasty </a:t>
            </a:r>
            <a:r>
              <a:rPr lang="zh-CN" altLang="en-US" sz="1000" dirty="0"/>
              <a:t>↓</a:t>
            </a:r>
          </a:p>
        </p:txBody>
      </p:sp>
      <p:pic>
        <p:nvPicPr>
          <p:cNvPr id="27" name="图片 26" descr="图片包含 室内, 建筑, 黑暗, 旧&#10;&#10;描述已自动生成">
            <a:extLst>
              <a:ext uri="{FF2B5EF4-FFF2-40B4-BE49-F238E27FC236}">
                <a16:creationId xmlns:a16="http://schemas.microsoft.com/office/drawing/2014/main" id="{2FDE2EA3-19EA-4101-9A6E-3B016D7A6E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65" y="4010363"/>
            <a:ext cx="2105296" cy="137668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99B69691-956B-4C46-9D08-B2C708E9378D}"/>
              </a:ext>
            </a:extLst>
          </p:cNvPr>
          <p:cNvSpPr txBox="1"/>
          <p:nvPr/>
        </p:nvSpPr>
        <p:spPr>
          <a:xfrm>
            <a:off x="784442" y="4019750"/>
            <a:ext cx="2829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mic Sans MS" panose="030F0702030302020204" pitchFamily="66" charset="0"/>
              </a:rPr>
              <a:t>Made of clay</a:t>
            </a:r>
          </a:p>
          <a:p>
            <a:r>
              <a:rPr lang="en-US" altLang="zh-CN" sz="1200" dirty="0">
                <a:latin typeface="Comic Sans MS" panose="030F0702030302020204" pitchFamily="66" charset="0"/>
              </a:rPr>
              <a:t>Is based on a complicated procedure</a:t>
            </a:r>
          </a:p>
          <a:p>
            <a:r>
              <a:rPr lang="en-US" altLang="zh-CN" sz="1200" dirty="0">
                <a:latin typeface="Comic Sans MS" panose="030F0702030302020204" pitchFamily="66" charset="0"/>
              </a:rPr>
              <a:t>Baked in the kiln at the temperature high up to 1300 °C</a:t>
            </a:r>
            <a:endParaRPr lang="zh-CN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181A133-1C05-4C95-AEE5-D4B6A2A9F188}"/>
              </a:ext>
            </a:extLst>
          </p:cNvPr>
          <p:cNvSpPr txBox="1"/>
          <p:nvPr/>
        </p:nvSpPr>
        <p:spPr>
          <a:xfrm>
            <a:off x="784442" y="4833686"/>
            <a:ext cx="245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mic Sans MS" panose="030F0702030302020204" pitchFamily="66" charset="0"/>
              </a:rPr>
              <a:t>Combines graceful outline with delicate painting</a:t>
            </a:r>
          </a:p>
        </p:txBody>
      </p:sp>
      <p:pic>
        <p:nvPicPr>
          <p:cNvPr id="35" name="图片 34" descr="白板上的文字&#10;&#10;描述已自动生成">
            <a:extLst>
              <a:ext uri="{FF2B5EF4-FFF2-40B4-BE49-F238E27FC236}">
                <a16:creationId xmlns:a16="http://schemas.microsoft.com/office/drawing/2014/main" id="{885ED0FA-D2AB-464C-8679-4045290B70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73" y="5655982"/>
            <a:ext cx="2875280" cy="125741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2DC8F40-40F8-4676-9BEF-FFF66596608A}"/>
              </a:ext>
            </a:extLst>
          </p:cNvPr>
          <p:cNvSpPr txBox="1"/>
          <p:nvPr/>
        </p:nvSpPr>
        <p:spPr>
          <a:xfrm>
            <a:off x="3614003" y="5817506"/>
            <a:ext cx="287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mic Sans MS" panose="030F0702030302020204" pitchFamily="66" charset="0"/>
              </a:rPr>
              <a:t>Earns its stature in the trades along the Silk Route</a:t>
            </a:r>
            <a:endParaRPr lang="zh-CN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B5ECB5-A977-4E75-88C0-113FA5719FA8}"/>
              </a:ext>
            </a:extLst>
          </p:cNvPr>
          <p:cNvSpPr txBox="1"/>
          <p:nvPr/>
        </p:nvSpPr>
        <p:spPr>
          <a:xfrm>
            <a:off x="3624971" y="6478801"/>
            <a:ext cx="300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mic Sans MS" panose="030F0702030302020204" pitchFamily="66" charset="0"/>
              </a:rPr>
              <a:t>Serves as cultural bond between China and the globe</a:t>
            </a:r>
            <a:endParaRPr lang="zh-CN" altLang="en-US" sz="1200" dirty="0">
              <a:latin typeface="Comic Sans MS" panose="030F0702030302020204" pitchFamily="66" charset="0"/>
            </a:endParaRPr>
          </a:p>
        </p:txBody>
      </p:sp>
      <p:pic>
        <p:nvPicPr>
          <p:cNvPr id="5" name="图片 4" descr="桌子上的花瓶和猫的修图&#10;&#10;描述已自动生成">
            <a:extLst>
              <a:ext uri="{FF2B5EF4-FFF2-40B4-BE49-F238E27FC236}">
                <a16:creationId xmlns:a16="http://schemas.microsoft.com/office/drawing/2014/main" id="{D9265F06-2D39-4288-80CD-DCD0CE2129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701" y="7144706"/>
            <a:ext cx="2259201" cy="14775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4F0A8BB-A933-4109-891A-DDDA62EE9506}"/>
              </a:ext>
            </a:extLst>
          </p:cNvPr>
          <p:cNvSpPr txBox="1"/>
          <p:nvPr/>
        </p:nvSpPr>
        <p:spPr>
          <a:xfrm>
            <a:off x="784442" y="7332289"/>
            <a:ext cx="2568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mic Sans MS" panose="030F0702030302020204" pitchFamily="66" charset="0"/>
              </a:rPr>
              <a:t>Nowadays ceramics perfectly reconcile Eastern </a:t>
            </a:r>
            <a:r>
              <a:rPr lang="en-US" altLang="zh-CN" sz="1200">
                <a:latin typeface="Comic Sans MS" panose="030F0702030302020204" pitchFamily="66" charset="0"/>
              </a:rPr>
              <a:t>aesthetic with </a:t>
            </a:r>
            <a:r>
              <a:rPr lang="en-US" altLang="zh-CN" sz="1200" dirty="0">
                <a:latin typeface="Comic Sans MS" panose="030F0702030302020204" pitchFamily="66" charset="0"/>
              </a:rPr>
              <a:t>Western art.</a:t>
            </a:r>
          </a:p>
          <a:p>
            <a:endParaRPr lang="en-US" altLang="zh-CN" sz="1200" dirty="0">
              <a:latin typeface="Comic Sans MS" panose="030F0702030302020204" pitchFamily="66" charset="0"/>
            </a:endParaRPr>
          </a:p>
          <a:p>
            <a:r>
              <a:rPr lang="en-US" altLang="zh-CN" sz="1200" dirty="0">
                <a:latin typeface="Comic Sans MS" panose="030F0702030302020204" pitchFamily="66" charset="0"/>
              </a:rPr>
              <a:t>Is bound to be more fascinating and gains more popularity</a:t>
            </a:r>
            <a:endParaRPr lang="zh-CN" altLang="en-US" sz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26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</TotalTime>
  <Words>116</Words>
  <Application>Microsoft Office PowerPoint</Application>
  <PresentationFormat>A4 纸张(210x297 毫米)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Bradley Hand ITC</vt:lpstr>
      <vt:lpstr>Calibri</vt:lpstr>
      <vt:lpstr>Calibri Light</vt:lpstr>
      <vt:lpstr>Comic Sans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汤 锐杰</dc:creator>
  <cp:lastModifiedBy>汤 锐杰</cp:lastModifiedBy>
  <cp:revision>12</cp:revision>
  <dcterms:created xsi:type="dcterms:W3CDTF">2021-11-17T11:13:21Z</dcterms:created>
  <dcterms:modified xsi:type="dcterms:W3CDTF">2021-11-18T14:34:16Z</dcterms:modified>
</cp:coreProperties>
</file>