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010400" cy="9296400"/>
  <p:embeddedFontLst>
    <p:embeddedFont>
      <p:font typeface="Arial Narrow" panose="020B0606020202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tGtDflDcyjsHs39Cqm0yT9xH7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Hutton" userId="883eafe3032bc1b4" providerId="LiveId" clId="{8A4673BB-5796-4405-BFF5-B411DE4283F6}"/>
    <pc:docChg chg="undo custSel modSld">
      <pc:chgData name="Liam Hutton" userId="883eafe3032bc1b4" providerId="LiveId" clId="{8A4673BB-5796-4405-BFF5-B411DE4283F6}" dt="2024-09-29T00:44:18.882" v="3" actId="1076"/>
      <pc:docMkLst>
        <pc:docMk/>
      </pc:docMkLst>
      <pc:sldChg chg="modSp mod">
        <pc:chgData name="Liam Hutton" userId="883eafe3032bc1b4" providerId="LiveId" clId="{8A4673BB-5796-4405-BFF5-B411DE4283F6}" dt="2024-09-28T22:44:01.524" v="1" actId="1076"/>
        <pc:sldMkLst>
          <pc:docMk/>
          <pc:sldMk cId="0" sldId="277"/>
        </pc:sldMkLst>
        <pc:spChg chg="mod">
          <ac:chgData name="Liam Hutton" userId="883eafe3032bc1b4" providerId="LiveId" clId="{8A4673BB-5796-4405-BFF5-B411DE4283F6}" dt="2024-09-28T22:44:01.524" v="1" actId="1076"/>
          <ac:spMkLst>
            <pc:docMk/>
            <pc:sldMk cId="0" sldId="277"/>
            <ac:spMk id="298" creationId="{00000000-0000-0000-0000-000000000000}"/>
          </ac:spMkLst>
        </pc:spChg>
      </pc:sldChg>
      <pc:sldChg chg="modSp mod">
        <pc:chgData name="Liam Hutton" userId="883eafe3032bc1b4" providerId="LiveId" clId="{8A4673BB-5796-4405-BFF5-B411DE4283F6}" dt="2024-09-29T00:44:18.882" v="3" actId="1076"/>
        <pc:sldMkLst>
          <pc:docMk/>
          <pc:sldMk cId="0" sldId="280"/>
        </pc:sldMkLst>
        <pc:spChg chg="mod">
          <ac:chgData name="Liam Hutton" userId="883eafe3032bc1b4" providerId="LiveId" clId="{8A4673BB-5796-4405-BFF5-B411DE4283F6}" dt="2024-09-29T00:44:18.882" v="3" actId="1076"/>
          <ac:spMkLst>
            <pc:docMk/>
            <pc:sldMk cId="0" sldId="280"/>
            <ac:spMk id="32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_number_layout">
  <p:cSld name="Chapter_number_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body" idx="2"/>
          </p:nvPr>
        </p:nvSpPr>
        <p:spPr>
          <a:xfrm>
            <a:off x="838200" y="3733800"/>
            <a:ext cx="7391400" cy="22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Text_layout">
  <p:cSld name="Table_Text_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1"/>
          </p:nvPr>
        </p:nvSpPr>
        <p:spPr>
          <a:xfrm>
            <a:off x="838200" y="3733800"/>
            <a:ext cx="7391400" cy="22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21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2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layout">
  <p:cSld name="Text_Image_Text_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7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812800" y="2895600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812800" y="4605202"/>
            <a:ext cx="7391400" cy="141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">
  <p:cSld name="Text_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">
  <p:cSld name="Image_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_2-line_title">
  <p:cSld name="Text_layout_2-line_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1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layout">
  <p:cSld name="Table_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">
  <p:cSld name="Text_Console_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7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Text_Console_layout">
  <p:cSld name="Text_Console_Text_Console_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body" idx="3"/>
          </p:nvPr>
        </p:nvSpPr>
        <p:spPr>
          <a:xfrm>
            <a:off x="838200" y="3347534"/>
            <a:ext cx="7391400" cy="1496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body" idx="4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">
  <p:cSld name="Console_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6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1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" name="Google Shape;16;p2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6830" y="6397412"/>
            <a:ext cx="1228170" cy="2319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12</a:t>
            </a:r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body" idx="1"/>
          </p:nvPr>
        </p:nvSpPr>
        <p:spPr>
          <a:xfrm>
            <a:off x="2286000" y="2209800"/>
            <a:ext cx="4572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How to work with tables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table</a:t>
            </a:r>
            <a:endParaRPr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table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border-collapse: collapse;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th, td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padding: .2em .7em;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text-align: right;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th.left, td.left {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ext-align: left;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thead, tfoot { background-color: lightgreen;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tfoot {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ont-weight: bold;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191" name="Google Shape;191;p10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92" name="Google Shape;192;p10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formatted table</a:t>
            </a:r>
            <a:endParaRPr/>
          </a:p>
        </p:txBody>
      </p:sp>
      <p:pic>
        <p:nvPicPr>
          <p:cNvPr id="199" name="Google Shape;199;p11" descr="Refer to page 405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43000"/>
            <a:ext cx="582574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01" name="Google Shape;201;p11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02" name="Google Shape;202;p11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table without collapsed borders</a:t>
            </a:r>
            <a:endParaRPr/>
          </a:p>
        </p:txBody>
      </p:sp>
      <p:pic>
        <p:nvPicPr>
          <p:cNvPr id="208" name="Google Shape;208;p12" descr="Refer to page 405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43000"/>
            <a:ext cx="5891172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structural pseudo-class selectors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:nth-child(n)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:nth-last-child(n)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:nth-of-type(n)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:nth-last-of-type(n)</a:t>
            </a:r>
            <a:endParaRPr/>
          </a:p>
          <a:p>
            <a:pPr marL="0" marR="0" lvl="0" indent="0" algn="l" rtl="0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Typical n values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odd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even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2n+1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3n+1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218" name="Google Shape;218;p13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CSS for table formatting without using classes</a:t>
            </a: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th:first-child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td:first-child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text-align: left;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th:nth-child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(2), </a:t>
            </a:r>
            <a:r>
              <a:rPr lang="en-US" sz="16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td:nth-child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(2) {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tbody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tr:nth-child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(even) {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background-color: </a:t>
            </a:r>
            <a:r>
              <a:rPr lang="en-US" sz="16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lightyellow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/>
          </a:p>
        </p:txBody>
      </p:sp>
      <p:sp>
        <p:nvSpPr>
          <p:cNvPr id="227" name="Google Shape;227;p14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table formatted with structural pseudo-classes</a:t>
            </a:r>
            <a:endParaRPr/>
          </a:p>
        </p:txBody>
      </p:sp>
      <p:pic>
        <p:nvPicPr>
          <p:cNvPr id="235" name="Google Shape;235;p15" descr="Refer to page 407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295400"/>
            <a:ext cx="5551047" cy="299946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5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table within a figure</a:t>
            </a:r>
            <a:endParaRPr/>
          </a:p>
        </p:txBody>
      </p:sp>
      <p:pic>
        <p:nvPicPr>
          <p:cNvPr id="244" name="Google Shape;244;p16" descr="Refer to page 409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218975"/>
            <a:ext cx="5948364" cy="28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47" name="Google Shape;247;p16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figure and figcaption elements</a:t>
            </a:r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&lt;figure&gt;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&lt;figcaption&gt;Total Sales by Book&lt;/figcaption&gt;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&lt;table&gt;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.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.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&lt;/table&gt;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&lt;/figure&gt;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254" name="Google Shape;254;p17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figure and figcaption elements</a:t>
            </a: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figure, figcaption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margin: 0;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0; 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figure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width: 450px;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15px; 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figcaption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display: block;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font-weight: bold;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120%;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padding-bottom: .25em; 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border-collapse: collapse;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margin: 10px auto;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263" name="Google Shape;263;p18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table with merged cells</a:t>
            </a:r>
            <a:endParaRPr/>
          </a:p>
        </p:txBody>
      </p:sp>
      <p:pic>
        <p:nvPicPr>
          <p:cNvPr id="271" name="Google Shape;271;p19" descr="Refer to page 411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228153"/>
            <a:ext cx="6066046" cy="220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Applied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HTML to create tables with merged cells, captions, headers, and footers.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CSS and the CSS structural pseudo-classes to format the tables that you create.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the HTML figure and figcaption elements to treat a table as a figure.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HTML attributes to provide accessibility for tables.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media queries to make tables responsive.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critical HTML for the table</a:t>
            </a: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&lt;thead&gt;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&lt;tr&gt;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&lt;th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rowspan="2"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&gt;Book&lt;/th&gt;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&lt;th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colspan="4"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&gt;Sales&lt;/th&gt;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&lt;/tr&gt;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&lt;tr&gt;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&lt;th&gt;North&lt;/th&gt;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&lt;th&gt;South&lt;/th&gt;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&lt;th&gt;West&lt;/th&gt;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&lt;th&gt;Total&lt;/th&gt;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&lt;/tr&gt;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&lt;/thead&gt;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... 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281" name="Google Shape;281;p20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merged cells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th:first-child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vertical-align: bottom;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th:nth-child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(2)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tr:nth-child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(2) </a:t>
            </a:r>
            <a:r>
              <a:rPr lang="en-US" sz="16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right;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/>
          </a:p>
        </p:txBody>
      </p:sp>
      <p:sp>
        <p:nvSpPr>
          <p:cNvPr id="290" name="Google Shape;290;p21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table that provides for accessibility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&lt;caption&gt;Total sales from 2012 to 2017&lt;/caption&gt;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hdr_book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 scope="col"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&gt;Book&lt;/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hdr_year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 scope="col"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&gt;Year Published&lt;/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hdr_sales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 scope="col"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&gt;Sales&lt;/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tbody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headers="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hdr_book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&gt;PHP and MySQL&lt;/td&gt;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headers="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hdr_year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&gt;2017&lt;/td&gt;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headers="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hdr_sales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&gt;$372,381&lt;/td&gt;&lt;/tr&gt;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tbody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tfoot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 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id="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hdr_total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 scope="row"&gt;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Sales&lt;/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&lt;td&gt;&lt;/td&gt;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headers="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hdr_sales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hdr_total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&gt;...&lt;/td&gt;&lt;/tr&gt;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tfoot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/>
          </a:p>
        </p:txBody>
      </p:sp>
      <p:sp>
        <p:nvSpPr>
          <p:cNvPr id="299" name="Google Shape;299;p22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table after it’s reformatted for smaller screens</a:t>
            </a:r>
            <a:endParaRPr/>
          </a:p>
        </p:txBody>
      </p:sp>
      <p:pic>
        <p:nvPicPr>
          <p:cNvPr id="307" name="Google Shape;307;p23" descr="Refer to page 415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191455"/>
            <a:ext cx="2743200" cy="41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10" name="Google Shape;310;p23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media query for the table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@media only screen and (max-width: 479px)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th, td {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display: block;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thead { display: none;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tr td:first-child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font-weight: bold;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font-size: 110%;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background-color: lightgreen;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tbody td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border-bottom-style: none;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tfoot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background-color: white;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border: none;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border-top: 1px solid black;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tfoot th, tfoot td:nth-of-type(1)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display: none;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317" name="Google Shape;317;p24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Short 12-1	Enhance a table</a:t>
            </a:r>
            <a:endParaRPr/>
          </a:p>
        </p:txBody>
      </p:sp>
      <p:pic>
        <p:nvPicPr>
          <p:cNvPr id="325" name="Google Shape;325;p25" descr="Read the exercise descripti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4880" y="1143000"/>
            <a:ext cx="4427482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5" descr="Read the exercise description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03134" y="3318510"/>
            <a:ext cx="5158312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5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  <a:endParaRPr dirty="0"/>
          </a:p>
        </p:txBody>
      </p:sp>
      <p:sp>
        <p:nvSpPr>
          <p:cNvPr id="328" name="Google Shape;328;p25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25</a:t>
            </a:fld>
            <a:endParaRPr sz="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 (continued)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Knowledge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components of a table: rows, columns, cells, header cells, data cells, table header, table footer, and table body.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proper use of tables.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the table attributes for accessibility.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media queries for making tables responsive.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simple table with basic formatting</a:t>
            </a:r>
            <a:endParaRPr/>
          </a:p>
        </p:txBody>
      </p:sp>
      <p:pic>
        <p:nvPicPr>
          <p:cNvPr id="136" name="Google Shape;136;p4" descr="Refer to page 399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199" y="1268100"/>
            <a:ext cx="5334001" cy="264303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a table before it’s formatted</a:t>
            </a:r>
            <a:endParaRPr dirty="0"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class="left"&gt;Book&lt;/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&gt;Year Published&lt;/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&gt;Sales&lt;/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class="left"&gt;PHP and MySQL&lt;/td&gt;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&lt;td&gt;2017&lt;/td&gt;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&lt;td&gt;$372,381&lt;/td&gt;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class="left"&gt;Total Sales&lt;/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&lt;td&gt;&lt;/td&gt;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&lt;td&gt;$1,399,264&lt;/td&gt;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/>
          </a:p>
        </p:txBody>
      </p:sp>
      <p:sp>
        <p:nvSpPr>
          <p:cNvPr id="146" name="Google Shape;146;p5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table in a web browser </a:t>
            </a:r>
            <a:b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no CSS formatting</a:t>
            </a:r>
            <a:endParaRPr/>
          </a:p>
        </p:txBody>
      </p:sp>
      <p:pic>
        <p:nvPicPr>
          <p:cNvPr id="154" name="Google Shape;154;p6" descr="Refer to page 401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331794"/>
            <a:ext cx="6096000" cy="2335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table with a header, body, and footer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class="left"&gt;Book&lt;/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&gt;Year published&lt;/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&gt;Total sales&lt;/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tbody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 class="left"&gt;PHP and MySQL&lt;/td&gt;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&lt;td&gt;2017&lt;/td&gt;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&lt;td&gt;$372,381&lt;/td&gt;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tbody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tfoot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class="left"&gt;Total Sales&lt;/</a:t>
            </a:r>
            <a:r>
              <a:rPr lang="en-US" sz="1400" b="1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&lt;td&gt;&lt;/td&gt;&lt;td&gt;$1,399,264&lt;/td&gt;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dirty="0"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tfoot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/>
          </a:p>
        </p:txBody>
      </p:sp>
      <p:sp>
        <p:nvSpPr>
          <p:cNvPr id="164" name="Google Shape;164;p7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table with a header and footer</a:t>
            </a:r>
            <a:endParaRPr/>
          </a:p>
        </p:txBody>
      </p:sp>
      <p:pic>
        <p:nvPicPr>
          <p:cNvPr id="172" name="Google Shape;172;p8" descr="Refer to page 403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219367"/>
            <a:ext cx="6272287" cy="2401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properties for formatting table, tr, th, and td elements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1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border-spacing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vertical-align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182" name="Google Shape;182;p9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Microsoft Office PowerPoint</Application>
  <PresentationFormat>On-screen Show (4:3)</PresentationFormat>
  <Paragraphs>301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Courier New</vt:lpstr>
      <vt:lpstr>Arial</vt:lpstr>
      <vt:lpstr>Arial Narrow</vt:lpstr>
      <vt:lpstr>Times New Roman</vt:lpstr>
      <vt:lpstr>Master slides_with_titles_logo</vt:lpstr>
      <vt:lpstr>Chapter 12</vt:lpstr>
      <vt:lpstr>Objectives</vt:lpstr>
      <vt:lpstr>Objectives (continued)</vt:lpstr>
      <vt:lpstr>A simple table with basic formatting</vt:lpstr>
      <vt:lpstr>The HTML for a table before it’s formatted</vt:lpstr>
      <vt:lpstr>The table in a web browser  with no CSS formatting</vt:lpstr>
      <vt:lpstr>A table with a header, body, and footer</vt:lpstr>
      <vt:lpstr>The table with a header and footer</vt:lpstr>
      <vt:lpstr>Common properties for formatting table, tr, th, and td elements</vt:lpstr>
      <vt:lpstr>The CSS for the table</vt:lpstr>
      <vt:lpstr>The formatted table</vt:lpstr>
      <vt:lpstr>The table without collapsed borders</vt:lpstr>
      <vt:lpstr>The CSS structural pseudo-class selectors</vt:lpstr>
      <vt:lpstr>CSS for table formatting without using classes</vt:lpstr>
      <vt:lpstr>The table formatted with structural pseudo-classes</vt:lpstr>
      <vt:lpstr>A table within a figure</vt:lpstr>
      <vt:lpstr>The HTML for the figure and figcaption elements</vt:lpstr>
      <vt:lpstr>The CSS for the figure and figcaption elements</vt:lpstr>
      <vt:lpstr>A table with merged cells</vt:lpstr>
      <vt:lpstr>The critical HTML for the table</vt:lpstr>
      <vt:lpstr>The CSS for the merged cells</vt:lpstr>
      <vt:lpstr>A table that provides for accessibility</vt:lpstr>
      <vt:lpstr>A table after it’s reformatted for smaller screens</vt:lpstr>
      <vt:lpstr>The media query for the table</vt:lpstr>
      <vt:lpstr>Short 12-1 Enhance a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Bethany Cabrera</dc:creator>
  <cp:lastModifiedBy>Liam Hutton</cp:lastModifiedBy>
  <cp:revision>1</cp:revision>
  <dcterms:created xsi:type="dcterms:W3CDTF">2021-11-03T16:09:12Z</dcterms:created>
  <dcterms:modified xsi:type="dcterms:W3CDTF">2024-09-29T00:44:25Z</dcterms:modified>
</cp:coreProperties>
</file>