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2" r:id="rId1"/>
  </p:sldMasterIdLst>
  <p:notesMasterIdLst>
    <p:notesMasterId r:id="rId31"/>
  </p:notesMasterIdLst>
  <p:sldIdLst>
    <p:sldId id="256" r:id="rId2"/>
    <p:sldId id="302" r:id="rId3"/>
    <p:sldId id="303" r:id="rId4"/>
    <p:sldId id="407" r:id="rId5"/>
    <p:sldId id="421" r:id="rId6"/>
    <p:sldId id="422" r:id="rId7"/>
    <p:sldId id="423" r:id="rId8"/>
    <p:sldId id="424" r:id="rId9"/>
    <p:sldId id="408" r:id="rId10"/>
    <p:sldId id="409" r:id="rId11"/>
    <p:sldId id="425" r:id="rId12"/>
    <p:sldId id="415" r:id="rId13"/>
    <p:sldId id="410" r:id="rId14"/>
    <p:sldId id="358" r:id="rId15"/>
    <p:sldId id="416" r:id="rId16"/>
    <p:sldId id="375" r:id="rId17"/>
    <p:sldId id="411" r:id="rId18"/>
    <p:sldId id="419" r:id="rId19"/>
    <p:sldId id="404" r:id="rId20"/>
    <p:sldId id="378" r:id="rId21"/>
    <p:sldId id="383" r:id="rId22"/>
    <p:sldId id="385" r:id="rId23"/>
    <p:sldId id="412" r:id="rId24"/>
    <p:sldId id="417" r:id="rId25"/>
    <p:sldId id="420" r:id="rId26"/>
    <p:sldId id="418" r:id="rId27"/>
    <p:sldId id="413" r:id="rId28"/>
    <p:sldId id="414" r:id="rId29"/>
    <p:sldId id="33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6" autoAdjust="0"/>
    <p:restoredTop sz="92222" autoAdjust="0"/>
  </p:normalViewPr>
  <p:slideViewPr>
    <p:cSldViewPr>
      <p:cViewPr varScale="1">
        <p:scale>
          <a:sx n="99" d="100"/>
          <a:sy n="99" d="100"/>
        </p:scale>
        <p:origin x="16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C876C5-7F49-4C0A-8F1E-5A42B414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E630E-CDF1-4B71-AD96-22FEE7A1D5B4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5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91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5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05750" cy="4637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4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061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14600"/>
            <a:ext cx="7886700" cy="723413"/>
          </a:xfrm>
        </p:spPr>
        <p:txBody>
          <a:bodyPr>
            <a:noAutofit/>
          </a:bodyPr>
          <a:lstStyle/>
          <a:p>
            <a:r>
              <a:rPr lang="en-US" sz="3700" dirty="0"/>
              <a:t>Chapter 10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619986"/>
            <a:ext cx="7010400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3600" dirty="0"/>
              <a:t>Creating Interactivity with CSS and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0ECB1-A15F-436C-9641-F35AA84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Create Interactivity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26809-8A90-4B2F-85FD-E4CDC366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began as a simple way to add color and design a webpage</a:t>
            </a:r>
          </a:p>
          <a:p>
            <a:pPr lvl="1"/>
            <a:r>
              <a:rPr lang="en-US" dirty="0"/>
              <a:t>Today, it has evolved to become so much more</a:t>
            </a:r>
          </a:p>
          <a:p>
            <a:pPr lvl="2"/>
            <a:r>
              <a:rPr lang="en-US" dirty="0"/>
              <a:t>Can be used to move elements on a webpage, change the color of an element, or change the appearance of an element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3B44B-B90F-4323-9CC9-81A8377F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5567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0ECB1-A15F-436C-9641-F35AA84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Create Interactivity (continued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26809-8A90-4B2F-85FD-E4CDC366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transform property allows you to rotate, scale, skew, or translate a block element</a:t>
            </a:r>
          </a:p>
          <a:p>
            <a:pPr lvl="1"/>
            <a:r>
              <a:rPr lang="en-US" dirty="0"/>
              <a:t>Refer to Table 10–1 for methods that can be used with the transform property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3B44B-B90F-4323-9CC9-81A8377F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1504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14400"/>
          </a:xfrm>
        </p:spPr>
        <p:txBody>
          <a:bodyPr/>
          <a:lstStyle/>
          <a:p>
            <a:r>
              <a:rPr lang="en-US" dirty="0"/>
              <a:t>Using CSS to Create Interactivity (continued 2)</a:t>
            </a:r>
          </a:p>
        </p:txBody>
      </p:sp>
      <p:pic>
        <p:nvPicPr>
          <p:cNvPr id="6" name="Content Placeholder 5" descr="Figure 10–5 displays a screenshot of the emporiumpies.com/pies website.">
            <a:extLst>
              <a:ext uri="{FF2B5EF4-FFF2-40B4-BE49-F238E27FC236}">
                <a16:creationId xmlns:a16="http://schemas.microsoft.com/office/drawing/2014/main" id="{3E14F409-31EA-4B6D-BEA8-3663C25AC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64" y="1729740"/>
            <a:ext cx="6772472" cy="33985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A57FD5-D130-4A34-9C25-FC016818A6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186680"/>
            <a:ext cx="1581149" cy="365125"/>
          </a:xfrm>
        </p:spPr>
        <p:txBody>
          <a:bodyPr/>
          <a:lstStyle/>
          <a:p>
            <a:r>
              <a:rPr lang="en-US" dirty="0"/>
              <a:t>Figure 10–5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8164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14400"/>
          </a:xfrm>
        </p:spPr>
        <p:txBody>
          <a:bodyPr/>
          <a:lstStyle/>
          <a:p>
            <a:r>
              <a:rPr lang="en-US" dirty="0"/>
              <a:t>Using CSS to Create Interactivity (continued 3)</a:t>
            </a:r>
          </a:p>
        </p:txBody>
      </p:sp>
      <p:pic>
        <p:nvPicPr>
          <p:cNvPr id="9" name="Content Placeholder 8" descr="Figure 10–6 illustrates how the translate method moves an element from its original position; the scale method increases the size of the original element; the rotate method rotates the element; and the skew method skews the sides of the element.">
            <a:extLst>
              <a:ext uri="{FF2B5EF4-FFF2-40B4-BE49-F238E27FC236}">
                <a16:creationId xmlns:a16="http://schemas.microsoft.com/office/drawing/2014/main" id="{43B49BDE-1EA3-492D-94CF-84967013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1" y="1441580"/>
            <a:ext cx="6432338" cy="416961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A57FD5-D130-4A34-9C25-FC016818A6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753366"/>
            <a:ext cx="1581149" cy="365125"/>
          </a:xfrm>
        </p:spPr>
        <p:txBody>
          <a:bodyPr/>
          <a:lstStyle/>
          <a:p>
            <a:r>
              <a:rPr lang="en-US" dirty="0"/>
              <a:t>Figure 10–6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9090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JavaScript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</a:t>
            </a:r>
          </a:p>
          <a:p>
            <a:pPr lvl="1"/>
            <a:r>
              <a:rPr lang="en-IN" dirty="0"/>
              <a:t>Scripting language that provides various types of functionality to webpages, such as the ability to interact with the user</a:t>
            </a:r>
          </a:p>
          <a:p>
            <a:pPr lvl="1"/>
            <a:r>
              <a:rPr lang="en-IN" dirty="0"/>
              <a:t>Web developers use it to control webpages</a:t>
            </a:r>
          </a:p>
          <a:p>
            <a:pPr lvl="1"/>
            <a:r>
              <a:rPr lang="en-IN" dirty="0"/>
              <a:t>Client-side scripting language: browser interprets and renders the JavaScript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807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14400"/>
          </a:xfrm>
        </p:spPr>
        <p:txBody>
          <a:bodyPr/>
          <a:lstStyle/>
          <a:p>
            <a:r>
              <a:rPr lang="en-US" dirty="0"/>
              <a:t>Incorporating JavaScript (continued 1)</a:t>
            </a:r>
          </a:p>
        </p:txBody>
      </p:sp>
      <p:pic>
        <p:nvPicPr>
          <p:cNvPr id="9" name="Content Placeholder 8" descr="Figure 10–16 demonstrates how JavaScript is used to create a slide show on the home page for Boyne Mountain Resort. ">
            <a:extLst>
              <a:ext uri="{FF2B5EF4-FFF2-40B4-BE49-F238E27FC236}">
                <a16:creationId xmlns:a16="http://schemas.microsoft.com/office/drawing/2014/main" id="{BB578617-8019-4F4C-8587-A14D91B0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5" y="1524000"/>
            <a:ext cx="7731817" cy="39959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7BDA6-8954-4E9E-9015-93B7DB31B8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118" y="5382514"/>
            <a:ext cx="1504949" cy="365125"/>
          </a:xfrm>
        </p:spPr>
        <p:txBody>
          <a:bodyPr/>
          <a:lstStyle/>
          <a:p>
            <a:r>
              <a:rPr lang="en-US" dirty="0"/>
              <a:t>Figure 10–16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336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JavaScript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mobile websites integrate an icon commonly called the hamburger icon for use as a menu button </a:t>
            </a:r>
          </a:p>
          <a:p>
            <a:pPr lvl="1"/>
            <a:r>
              <a:rPr lang="en-IN" dirty="0"/>
              <a:t>Consists of three, horizontal, parallel lines and uses JavaScript to display a menu and allow users to select an option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872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Incorporating JavaScript (continued 3)</a:t>
            </a:r>
          </a:p>
        </p:txBody>
      </p:sp>
      <p:pic>
        <p:nvPicPr>
          <p:cNvPr id="9" name="Content Placeholder 8" descr="Figure 10–17 displays a website with a hamburger button.">
            <a:extLst>
              <a:ext uri="{FF2B5EF4-FFF2-40B4-BE49-F238E27FC236}">
                <a16:creationId xmlns:a16="http://schemas.microsoft.com/office/drawing/2014/main" id="{3393EEA3-ED40-4CA4-B134-CA38DC4D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15315"/>
            <a:ext cx="3001492" cy="403164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69187-83AA-4C8E-8917-C6D24568E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4" y="5566969"/>
            <a:ext cx="1733549" cy="365125"/>
          </a:xfrm>
        </p:spPr>
        <p:txBody>
          <a:bodyPr/>
          <a:lstStyle/>
          <a:p>
            <a:r>
              <a:rPr lang="en-US" dirty="0"/>
              <a:t>Figure 10–17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44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Incorporating JavaScript (continued 4)</a:t>
            </a:r>
          </a:p>
        </p:txBody>
      </p:sp>
      <p:pic>
        <p:nvPicPr>
          <p:cNvPr id="6" name="Content Placeholder 5" descr="Figure 10–18 shows how JavaScript is used on the Snap.svg demo page; users select the type of coffee to make and then watch the animation of the coffee maker.">
            <a:extLst>
              <a:ext uri="{FF2B5EF4-FFF2-40B4-BE49-F238E27FC236}">
                <a16:creationId xmlns:a16="http://schemas.microsoft.com/office/drawing/2014/main" id="{0F3C6A20-F8F3-4E0F-99C2-836E56955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01" y="1655130"/>
            <a:ext cx="7648569" cy="379918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69187-83AA-4C8E-8917-C6D24568E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4" y="5566969"/>
            <a:ext cx="1733549" cy="365125"/>
          </a:xfrm>
        </p:spPr>
        <p:txBody>
          <a:bodyPr/>
          <a:lstStyle/>
          <a:p>
            <a:r>
              <a:rPr lang="en-US" dirty="0"/>
              <a:t>Figure 10–18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8024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JavaScript effectively, you should be familiar with its basic terminology</a:t>
            </a:r>
            <a:endParaRPr lang="en-IN" dirty="0"/>
          </a:p>
          <a:p>
            <a:pPr lvl="1"/>
            <a:r>
              <a:rPr lang="en-US" dirty="0"/>
              <a:t>Statement: line of programming instructions to be executed by the client (the browser)</a:t>
            </a:r>
          </a:p>
          <a:p>
            <a:pPr lvl="1"/>
            <a:r>
              <a:rPr lang="en-IN" dirty="0"/>
              <a:t>Object: programming code and data that can be treated as </a:t>
            </a:r>
            <a:r>
              <a:rPr lang="en-US" dirty="0"/>
              <a:t>its own entity</a:t>
            </a:r>
          </a:p>
          <a:p>
            <a:pPr lvl="1"/>
            <a:r>
              <a:rPr lang="en-IN" dirty="0"/>
              <a:t>Properties: attributes that </a:t>
            </a:r>
            <a:r>
              <a:rPr lang="en-US" dirty="0"/>
              <a:t>describe an object’s characteristics</a:t>
            </a:r>
          </a:p>
          <a:p>
            <a:pPr lvl="1"/>
            <a:r>
              <a:rPr lang="en-IN" dirty="0"/>
              <a:t>Methods: actions that an object can perform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71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Use the CSS transform property </a:t>
            </a:r>
          </a:p>
          <a:p>
            <a:pPr lvl="1"/>
            <a:r>
              <a:rPr lang="en-US" dirty="0"/>
              <a:t>Create animations with CSS keyframes</a:t>
            </a:r>
          </a:p>
          <a:p>
            <a:pPr lvl="1"/>
            <a:r>
              <a:rPr lang="en-US" dirty="0"/>
              <a:t>Understand JavaScript</a:t>
            </a:r>
          </a:p>
          <a:p>
            <a:pPr lvl="1"/>
            <a:r>
              <a:rPr lang="en-US" dirty="0"/>
              <a:t>Describe JavaScript code</a:t>
            </a:r>
          </a:p>
          <a:p>
            <a:pPr lvl="1"/>
            <a:r>
              <a:rPr lang="en-IN" dirty="0"/>
              <a:t>Understand and use the script element</a:t>
            </a:r>
          </a:p>
          <a:p>
            <a:pPr lvl="1"/>
            <a:r>
              <a:rPr lang="en-IN" dirty="0"/>
              <a:t>Understand where JavaScript code may </a:t>
            </a:r>
            <a:r>
              <a:rPr lang="en-US" dirty="0"/>
              <a:t>be written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4305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Terminology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Argument: value given to a method</a:t>
            </a:r>
          </a:p>
          <a:p>
            <a:pPr lvl="1"/>
            <a:r>
              <a:rPr lang="en-IN" dirty="0"/>
              <a:t>Function: set of JavaScript statements that perform a specific task</a:t>
            </a:r>
          </a:p>
          <a:p>
            <a:pPr lvl="1"/>
            <a:r>
              <a:rPr lang="en-IN" dirty="0"/>
              <a:t>Variable: container that holds a value</a:t>
            </a:r>
          </a:p>
          <a:p>
            <a:pPr lvl="1"/>
            <a:r>
              <a:rPr lang="en-IN" dirty="0"/>
              <a:t>Event handler: used by JavaScript to associate an action with a function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204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rules and guidelines should be followed when writing JavaScript </a:t>
            </a:r>
            <a:r>
              <a:rPr lang="en-US" dirty="0"/>
              <a:t>code</a:t>
            </a:r>
            <a:endParaRPr lang="en-IN" dirty="0"/>
          </a:p>
          <a:p>
            <a:pPr lvl="1"/>
            <a:r>
              <a:rPr lang="en-IN" dirty="0"/>
              <a:t>JavaScript is case sensitive</a:t>
            </a:r>
          </a:p>
          <a:p>
            <a:pPr lvl="1"/>
            <a:r>
              <a:rPr lang="en-IN" dirty="0"/>
              <a:t>One-line comment and multiline </a:t>
            </a:r>
            <a:r>
              <a:rPr lang="en-US" dirty="0"/>
              <a:t>comments are written as follows:</a:t>
            </a:r>
          </a:p>
          <a:p>
            <a:pPr lvl="3"/>
            <a:r>
              <a:rPr lang="en-US" dirty="0"/>
              <a:t>// Single line comment syntax</a:t>
            </a:r>
          </a:p>
          <a:p>
            <a:pPr lvl="3"/>
            <a:r>
              <a:rPr lang="en-US" dirty="0"/>
              <a:t>/* Multiple line</a:t>
            </a:r>
            <a:br>
              <a:rPr lang="en-US" dirty="0"/>
            </a:br>
            <a:r>
              <a:rPr lang="en-US" dirty="0"/>
              <a:t>comment syntax */</a:t>
            </a:r>
          </a:p>
          <a:p>
            <a:pPr lvl="1"/>
            <a:r>
              <a:rPr lang="en-IN" dirty="0"/>
              <a:t>Semicolons are used to end JavaScript statements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6809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Code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74564"/>
            <a:ext cx="7905750" cy="4865911"/>
          </a:xfrm>
        </p:spPr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JavaScript can be written within an HTML page or as a separate JavaScript file with the filename extension .js</a:t>
            </a:r>
            <a:endParaRPr lang="en-US" dirty="0"/>
          </a:p>
          <a:p>
            <a:pPr lvl="1"/>
            <a:r>
              <a:rPr lang="en-IN" dirty="0"/>
              <a:t>When written within an HTML page, the code may be within the head element or the body element</a:t>
            </a:r>
          </a:p>
          <a:p>
            <a:pPr lvl="1"/>
            <a:r>
              <a:rPr lang="en-IN" dirty="0"/>
              <a:t>When created as an external .js file, a script element is placed in the head element of the HTML file to specify the external .js file as the file source, as </a:t>
            </a:r>
            <a:r>
              <a:rPr lang="en-US" dirty="0"/>
              <a:t>follows:</a:t>
            </a:r>
          </a:p>
          <a:p>
            <a:pPr lvl="2"/>
            <a:r>
              <a:rPr lang="en-US" dirty="0"/>
              <a:t>&lt;script src="scripts/myfunction.js"&gt;&lt;/script&gt;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9419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2A7CF-4920-42B2-B05F-289E91E1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E7022-308A-44EF-B2AF-0D08C6D9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stands for Document Object Model</a:t>
            </a:r>
          </a:p>
          <a:p>
            <a:pPr lvl="1"/>
            <a:r>
              <a:rPr lang="en-US" dirty="0"/>
              <a:t>Every element on an HTML page is an object</a:t>
            </a:r>
          </a:p>
          <a:p>
            <a:r>
              <a:rPr lang="en-US" dirty="0"/>
              <a:t>HTML DOM consists of all the HTML elements, attributes, and text</a:t>
            </a:r>
          </a:p>
          <a:p>
            <a:pPr lvl="1"/>
            <a:r>
              <a:rPr lang="en-US" dirty="0"/>
              <a:t>Together, all of these items are objects on the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0148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2A7CF-4920-42B2-B05F-289E91E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DOM Methods (continued 1)</a:t>
            </a:r>
          </a:p>
        </p:txBody>
      </p:sp>
      <p:pic>
        <p:nvPicPr>
          <p:cNvPr id="9" name="Content Placeholder 8" descr="Figure 10–42 illustrates the HTML DOM tree.">
            <a:extLst>
              <a:ext uri="{FF2B5EF4-FFF2-40B4-BE49-F238E27FC236}">
                <a16:creationId xmlns:a16="http://schemas.microsoft.com/office/drawing/2014/main" id="{81A890E6-A92F-40B5-8891-D43AC40E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07" y="1447800"/>
            <a:ext cx="5760984" cy="3962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AB388-833A-49E4-8647-C5E95BD490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4" y="5670363"/>
            <a:ext cx="1657349" cy="365125"/>
          </a:xfrm>
        </p:spPr>
        <p:txBody>
          <a:bodyPr/>
          <a:lstStyle/>
          <a:p>
            <a:r>
              <a:rPr lang="en-US" dirty="0"/>
              <a:t>Figure 10–42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197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2A7CF-4920-42B2-B05F-289E91E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DOM Methods (continued 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07FBAD-8AC1-418A-BBA1-69899EEEC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87795"/>
              </p:ext>
            </p:extLst>
          </p:nvPr>
        </p:nvGraphicFramePr>
        <p:xfrm>
          <a:off x="628649" y="1534645"/>
          <a:ext cx="8134351" cy="2948781"/>
        </p:xfrm>
        <a:graphic>
          <a:graphicData uri="http://schemas.openxmlformats.org/drawingml/2006/table">
            <a:tbl>
              <a:tblPr firstRow="1"/>
              <a:tblGrid>
                <a:gridCol w="2495321">
                  <a:extLst>
                    <a:ext uri="{9D8B030D-6E8A-4147-A177-3AD203B41FA5}">
                      <a16:colId xmlns:a16="http://schemas.microsoft.com/office/drawing/2014/main" val="3640310241"/>
                    </a:ext>
                  </a:extLst>
                </a:gridCol>
                <a:gridCol w="5639030">
                  <a:extLst>
                    <a:ext uri="{9D8B030D-6E8A-4147-A177-3AD203B41FA5}">
                      <a16:colId xmlns:a16="http://schemas.microsoft.com/office/drawing/2014/main" val="2273805313"/>
                    </a:ext>
                  </a:extLst>
                </a:gridCol>
              </a:tblGrid>
              <a:tr h="69657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Bold"/>
                        </a:rPr>
                        <a:t>Method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Bold"/>
                        </a:rPr>
                        <a:t>Description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84930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getElementsByClassName(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class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42033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name value attribute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84360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getElementsByTagName(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tag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73881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querySelector(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the first HTML element with the specified CSS selector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95511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querySelectorAll(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 list of all HTML elements with the specified CSS selector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3373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AB388-833A-49E4-8647-C5E95BD490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7525" y="5456236"/>
            <a:ext cx="3028949" cy="365125"/>
          </a:xfrm>
        </p:spPr>
        <p:txBody>
          <a:bodyPr/>
          <a:lstStyle/>
          <a:p>
            <a:r>
              <a:rPr lang="en-US" dirty="0"/>
              <a:t>Table 10-4: DOM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6564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CA7DA-17B2-4B38-BF65-471D4DEB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ECD67D-6DA8-42A5-949E-A9A37A5D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item in the DOM tree is also known as a node</a:t>
            </a:r>
          </a:p>
          <a:p>
            <a:pPr lvl="1"/>
            <a:r>
              <a:rPr lang="en-US" dirty="0"/>
              <a:t>Any of these objects can be accessed using JavaScript DOM methods</a:t>
            </a:r>
          </a:p>
          <a:p>
            <a:pPr lvl="1"/>
            <a:r>
              <a:rPr lang="en-US" dirty="0"/>
              <a:t>Using a DOM method, you can use JavaScript to manipulate an HTML element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6520-8B79-4E90-AFC3-918243F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1296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63DA2-357D-44D7-ABC9-757F515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if/else Statements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6AE0D-37D1-41F5-A844-120F5ED4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JavaScript statement used within a function that assesses a specified condition</a:t>
            </a:r>
          </a:p>
          <a:p>
            <a:pPr lvl="1"/>
            <a:r>
              <a:rPr lang="en-US" dirty="0"/>
              <a:t>Condition is true: a specific block of code is executed</a:t>
            </a:r>
          </a:p>
          <a:p>
            <a:pPr lvl="1"/>
            <a:r>
              <a:rPr lang="en-US" dirty="0"/>
              <a:t>Condition is false: a different block of code is execute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BE94C-C890-4CFA-8B10-0C3783E7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036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1C4B70-E4D2-455A-B3A6-373ADC27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3C755-156C-4F1A-A24F-F3E27729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library </a:t>
            </a:r>
          </a:p>
          <a:p>
            <a:pPr lvl="1"/>
            <a:r>
              <a:rPr lang="en-US" dirty="0"/>
              <a:t>JavaScript library that can significantly reduce the amount of code (and time) needed to complete a web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18C02-798D-4A57-A6A5-E0DCBAA0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5655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Integrate interactivity using CSS and JavaScript</a:t>
            </a:r>
          </a:p>
          <a:p>
            <a:pPr lvl="1"/>
            <a:r>
              <a:rPr lang="en-US" dirty="0"/>
              <a:t>Use the CSS transform property</a:t>
            </a:r>
          </a:p>
          <a:p>
            <a:pPr lvl="1"/>
            <a:r>
              <a:rPr lang="en-US" dirty="0"/>
              <a:t>Create animations with CSS keyframes</a:t>
            </a:r>
          </a:p>
          <a:p>
            <a:pPr lvl="1"/>
            <a:r>
              <a:rPr lang="en-US" dirty="0"/>
              <a:t>Create a JavaScript file and write JavaScript functions</a:t>
            </a:r>
          </a:p>
          <a:p>
            <a:pPr lvl="1"/>
            <a:r>
              <a:rPr lang="en-US" dirty="0"/>
              <a:t>Use event handlers to call JavaScript functions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Create an external JavaScript file</a:t>
            </a:r>
          </a:p>
          <a:p>
            <a:pPr lvl="1"/>
            <a:r>
              <a:rPr lang="en-IN" dirty="0"/>
              <a:t>Create JavaScript functions </a:t>
            </a:r>
          </a:p>
          <a:p>
            <a:pPr lvl="1"/>
            <a:r>
              <a:rPr lang="en-US" dirty="0"/>
              <a:t>Understand events</a:t>
            </a:r>
          </a:p>
          <a:p>
            <a:pPr lvl="1"/>
            <a:r>
              <a:rPr lang="en-IN" dirty="0"/>
              <a:t>Use an onclick event handler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20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B01D5-98BA-449D-8D39-45A3C35F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5A539-A0FD-41F7-BB12-D9F34777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modern websites include some form of interactivity</a:t>
            </a:r>
          </a:p>
          <a:p>
            <a:pPr lvl="1"/>
            <a:r>
              <a:rPr lang="en-US" dirty="0"/>
              <a:t>Commonly integrated within a website using CSS and JavaScript, a web programming language used to enhance a website and create interactivity</a:t>
            </a:r>
          </a:p>
          <a:p>
            <a:pPr lvl="2"/>
            <a:r>
              <a:rPr lang="en-US" dirty="0"/>
              <a:t>An effective way to create interesting and useful webpages is to include dynamic content to make the webpage interactive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F6A8-8D58-4B1F-99C7-C040D3AF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247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1)</a:t>
            </a:r>
          </a:p>
        </p:txBody>
      </p:sp>
      <p:pic>
        <p:nvPicPr>
          <p:cNvPr id="11" name="Content Placeholder 10" descr="Figure 10-1 displays a home page with a CSS transform property; the About Us link is selected. ">
            <a:extLst>
              <a:ext uri="{FF2B5EF4-FFF2-40B4-BE49-F238E27FC236}">
                <a16:creationId xmlns:a16="http://schemas.microsoft.com/office/drawing/2014/main" id="{38A0A3DE-31F7-463D-9358-116B5567A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68678"/>
            <a:ext cx="5793285" cy="29870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0567" y="4833162"/>
            <a:ext cx="1809749" cy="365125"/>
          </a:xfrm>
        </p:spPr>
        <p:txBody>
          <a:bodyPr/>
          <a:lstStyle/>
          <a:p>
            <a:r>
              <a:rPr lang="en-US" dirty="0"/>
              <a:t>Figure 10-1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40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2)</a:t>
            </a:r>
          </a:p>
        </p:txBody>
      </p:sp>
      <p:pic>
        <p:nvPicPr>
          <p:cNvPr id="6" name="Content Placeholder 5" descr="Figure 10-2 displays a home page with animated captions.">
            <a:extLst>
              <a:ext uri="{FF2B5EF4-FFF2-40B4-BE49-F238E27FC236}">
                <a16:creationId xmlns:a16="http://schemas.microsoft.com/office/drawing/2014/main" id="{754F28B6-02FE-4796-AE59-84AD64BAF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1537002"/>
            <a:ext cx="6252451" cy="31842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3" y="4955873"/>
            <a:ext cx="1809749" cy="365125"/>
          </a:xfrm>
        </p:spPr>
        <p:txBody>
          <a:bodyPr/>
          <a:lstStyle/>
          <a:p>
            <a:r>
              <a:rPr lang="en-US" dirty="0"/>
              <a:t>Figure 10-2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573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3)</a:t>
            </a:r>
          </a:p>
        </p:txBody>
      </p:sp>
      <p:pic>
        <p:nvPicPr>
          <p:cNvPr id="6" name="Content Placeholder 5" descr="Figure 10-3 displays a home page opened on a mobile device with a hamburger button.">
            <a:extLst>
              <a:ext uri="{FF2B5EF4-FFF2-40B4-BE49-F238E27FC236}">
                <a16:creationId xmlns:a16="http://schemas.microsoft.com/office/drawing/2014/main" id="{384D766F-BE2A-492B-B5F1-B4BF7758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53" y="1216844"/>
            <a:ext cx="2068294" cy="41291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2482" y="5672906"/>
            <a:ext cx="1809749" cy="365125"/>
          </a:xfrm>
        </p:spPr>
        <p:txBody>
          <a:bodyPr/>
          <a:lstStyle/>
          <a:p>
            <a:r>
              <a:rPr lang="en-US" dirty="0"/>
              <a:t>Figure 10-3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5214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4)</a:t>
            </a:r>
          </a:p>
        </p:txBody>
      </p:sp>
      <p:pic>
        <p:nvPicPr>
          <p:cNvPr id="6" name="Content Placeholder 5" descr="Figure 10-4 shows a page displaying a video using Javascript.">
            <a:extLst>
              <a:ext uri="{FF2B5EF4-FFF2-40B4-BE49-F238E27FC236}">
                <a16:creationId xmlns:a16="http://schemas.microsoft.com/office/drawing/2014/main" id="{F9997B54-8904-4AF2-BE40-2AA8FCDFA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3555"/>
            <a:ext cx="6297999" cy="34930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5" y="5366195"/>
            <a:ext cx="1809749" cy="365125"/>
          </a:xfrm>
        </p:spPr>
        <p:txBody>
          <a:bodyPr/>
          <a:lstStyle/>
          <a:p>
            <a:r>
              <a:rPr lang="en-US" dirty="0"/>
              <a:t>Figure 10-4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740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55250-C3B2-4191-8A3B-60C70E6B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Interactivity to a Webpage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FAE103-C317-452F-91F5-AD9751F4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Create CSS transform</a:t>
            </a:r>
          </a:p>
          <a:p>
            <a:pPr lvl="1"/>
            <a:r>
              <a:rPr lang="en-US" dirty="0"/>
              <a:t>Create CSS animation</a:t>
            </a:r>
          </a:p>
          <a:p>
            <a:pPr lvl="1"/>
            <a:r>
              <a:rPr lang="en-US" dirty="0"/>
              <a:t>Create a hamburger menu</a:t>
            </a:r>
          </a:p>
          <a:p>
            <a:pPr lvl="1"/>
            <a:r>
              <a:rPr lang="en-US" dirty="0"/>
              <a:t>Create a JavaScript file</a:t>
            </a:r>
          </a:p>
          <a:p>
            <a:pPr lvl="1"/>
            <a:r>
              <a:rPr lang="en-US" dirty="0"/>
              <a:t>Create and call JavaScript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C91EF-8680-4802-A871-AFA13DB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6567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07</Template>
  <TotalTime>0</TotalTime>
  <Words>2159</Words>
  <Application>Microsoft Office PowerPoint</Application>
  <PresentationFormat>On-screen Show (4:3)</PresentationFormat>
  <Paragraphs>154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Open Sans</vt:lpstr>
      <vt:lpstr>Summer Font</vt:lpstr>
      <vt:lpstr>Office Theme</vt:lpstr>
      <vt:lpstr>Chapter 10 </vt:lpstr>
      <vt:lpstr>Chapter Objectives</vt:lpstr>
      <vt:lpstr>Chapter Objectives (continued)</vt:lpstr>
      <vt:lpstr>Introduction</vt:lpstr>
      <vt:lpstr> Introduction (continued 1)</vt:lpstr>
      <vt:lpstr> Introduction (continued 2)</vt:lpstr>
      <vt:lpstr> Introduction (continued 3)</vt:lpstr>
      <vt:lpstr> Introduction (continued 4)</vt:lpstr>
      <vt:lpstr>Project — Add Interactivity to a Webpage</vt:lpstr>
      <vt:lpstr>Using CSS to Create Interactivity </vt:lpstr>
      <vt:lpstr>Using CSS to Create Interactivity (continued 1)</vt:lpstr>
      <vt:lpstr>Using CSS to Create Interactivity (continued 2)</vt:lpstr>
      <vt:lpstr>Using CSS to Create Interactivity (continued 3)</vt:lpstr>
      <vt:lpstr>Incorporating JavaScript</vt:lpstr>
      <vt:lpstr>Incorporating JavaScript (continued 1)</vt:lpstr>
      <vt:lpstr>Incorporating JavaScript (continued 2)</vt:lpstr>
      <vt:lpstr>Incorporating JavaScript (continued 3)</vt:lpstr>
      <vt:lpstr>Incorporating JavaScript (continued 4)</vt:lpstr>
      <vt:lpstr>JavaScript Terminology</vt:lpstr>
      <vt:lpstr>JavaScript Terminology (continued 1)</vt:lpstr>
      <vt:lpstr>Writing JavaScript Code</vt:lpstr>
      <vt:lpstr>Writing JavaScript Code (continued 1)</vt:lpstr>
      <vt:lpstr>DOM Methods </vt:lpstr>
      <vt:lpstr>DOM Methods (continued 1)</vt:lpstr>
      <vt:lpstr>DOM Methods (continued 2)</vt:lpstr>
      <vt:lpstr>DOM Methods (continued 3)</vt:lpstr>
      <vt:lpstr>Using if/else Statements </vt:lpstr>
      <vt:lpstr>jQuery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2020-01-21T16:46:32Z</dcterms:created>
  <dcterms:modified xsi:type="dcterms:W3CDTF">2025-08-22T15:54:52Z</dcterms:modified>
</cp:coreProperties>
</file>