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3" r:id="rId1"/>
  </p:sldMasterIdLst>
  <p:notesMasterIdLst>
    <p:notesMasterId r:id="rId53"/>
  </p:notesMasterIdLst>
  <p:sldIdLst>
    <p:sldId id="256" r:id="rId2"/>
    <p:sldId id="297" r:id="rId3"/>
    <p:sldId id="298" r:id="rId4"/>
    <p:sldId id="339" r:id="rId5"/>
    <p:sldId id="341" r:id="rId6"/>
    <p:sldId id="342" r:id="rId7"/>
    <p:sldId id="343" r:id="rId8"/>
    <p:sldId id="344" r:id="rId9"/>
    <p:sldId id="345" r:id="rId10"/>
    <p:sldId id="346" r:id="rId11"/>
    <p:sldId id="364" r:id="rId12"/>
    <p:sldId id="347" r:id="rId13"/>
    <p:sldId id="348" r:id="rId14"/>
    <p:sldId id="349" r:id="rId15"/>
    <p:sldId id="350" r:id="rId16"/>
    <p:sldId id="299" r:id="rId17"/>
    <p:sldId id="323" r:id="rId18"/>
    <p:sldId id="300" r:id="rId19"/>
    <p:sldId id="326" r:id="rId20"/>
    <p:sldId id="301" r:id="rId21"/>
    <p:sldId id="302" r:id="rId22"/>
    <p:sldId id="303" r:id="rId23"/>
    <p:sldId id="304" r:id="rId24"/>
    <p:sldId id="351" r:id="rId25"/>
    <p:sldId id="307" r:id="rId26"/>
    <p:sldId id="324" r:id="rId27"/>
    <p:sldId id="309" r:id="rId28"/>
    <p:sldId id="310" r:id="rId29"/>
    <p:sldId id="311" r:id="rId30"/>
    <p:sldId id="312" r:id="rId31"/>
    <p:sldId id="313" r:id="rId32"/>
    <p:sldId id="318" r:id="rId33"/>
    <p:sldId id="319" r:id="rId34"/>
    <p:sldId id="365" r:id="rId35"/>
    <p:sldId id="320" r:id="rId36"/>
    <p:sldId id="352" r:id="rId37"/>
    <p:sldId id="353" r:id="rId38"/>
    <p:sldId id="354" r:id="rId39"/>
    <p:sldId id="355" r:id="rId40"/>
    <p:sldId id="356" r:id="rId41"/>
    <p:sldId id="366" r:id="rId42"/>
    <p:sldId id="367" r:id="rId43"/>
    <p:sldId id="368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38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1" autoAdjust="0"/>
    <p:restoredTop sz="84170" autoAdjust="0"/>
  </p:normalViewPr>
  <p:slideViewPr>
    <p:cSldViewPr>
      <p:cViewPr varScale="1">
        <p:scale>
          <a:sx n="90" d="100"/>
          <a:sy n="90" d="100"/>
        </p:scale>
        <p:origin x="18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33AA75-CBB9-4E44-B4A4-270B675441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5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30E25A-6938-4362-829E-71032BCE5FD3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3AA75-CBB9-4E44-B4A4-270B6754413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9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3AA75-CBB9-4E44-B4A4-270B6754413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1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3AA75-CBB9-4E44-B4A4-270B6754413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14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3AA75-CBB9-4E44-B4A4-270B6754413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7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8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3241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51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905750" cy="48659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6096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8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5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1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82238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967675"/>
            <a:ext cx="7886700" cy="684026"/>
          </a:xfrm>
        </p:spPr>
        <p:txBody>
          <a:bodyPr>
            <a:noAutofit/>
          </a:bodyPr>
          <a:lstStyle/>
          <a:p>
            <a:r>
              <a:rPr lang="en-US" sz="3700" dirty="0"/>
              <a:t>Chapter 11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43000" y="3352963"/>
            <a:ext cx="6553200" cy="597477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/>
            <a:endParaRPr lang="en-US" sz="1800" dirty="0"/>
          </a:p>
          <a:p>
            <a:r>
              <a:rPr lang="en-US" sz="3600" dirty="0"/>
              <a:t>Publish, Promote, and Maintain a Website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E7C162-68ED-4BCD-9C25-6E4498C7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Instagram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BE2B45-4394-4322-B24D-0C7647F9A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networking site where members can upload and share photographs, images, and video</a:t>
            </a:r>
          </a:p>
          <a:p>
            <a:pPr lvl="1"/>
            <a:r>
              <a:rPr lang="en-US" dirty="0"/>
              <a:t>Most users view and use Instagram from a mobile device</a:t>
            </a:r>
          </a:p>
          <a:p>
            <a:r>
              <a:rPr lang="en-US" dirty="0"/>
              <a:t>Creators of Instagram wanted to provide users a unique way to connect and express ideas with captivating visual photography</a:t>
            </a:r>
          </a:p>
          <a:p>
            <a:pPr lvl="1"/>
            <a:r>
              <a:rPr lang="en-US" dirty="0"/>
              <a:t>App allows users to apply filters to enhance images and video to make them look more professional</a:t>
            </a:r>
          </a:p>
          <a:p>
            <a:pPr lvl="1"/>
            <a:r>
              <a:rPr lang="en-US" dirty="0"/>
              <a:t>Many businesses use Instagram to promote brand awareness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9F376-B69D-4789-84F3-CC6BFB7F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8083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FFC61-A0ED-4C49-A382-29289CEC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Pinterest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8CB560-0ED4-47C7-88E0-9EE79D7F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Pinterest, members browse and “pin” ideas found on the web</a:t>
            </a:r>
          </a:p>
          <a:p>
            <a:pPr lvl="1"/>
            <a:r>
              <a:rPr lang="en-US" dirty="0"/>
              <a:t>Users search for ideas for just about anything, including recipes, crafts, photography, and do-it-yourself (DIY) projects</a:t>
            </a:r>
          </a:p>
          <a:p>
            <a:pPr lvl="1"/>
            <a:r>
              <a:rPr lang="en-US" dirty="0"/>
              <a:t>Users can follow boards that interest them most and “pin” photos, links, and comments to their own board for future use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F976A-D021-4996-AA9D-4C0A48C8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6795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3AB64-AF61-4881-A0DD-C850DC5F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Social Media Options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285599-2365-49BA-AC70-E4C1C205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social media options for your business to explore include LinkedIn, Snapchat, TikTok, Flickr, and many more</a:t>
            </a:r>
          </a:p>
          <a:p>
            <a:pPr lvl="1"/>
            <a:r>
              <a:rPr lang="en-US" dirty="0"/>
              <a:t>The key is to determine which social media outlets are best for your business in attracting new customers</a:t>
            </a:r>
          </a:p>
          <a:p>
            <a:pPr lvl="1"/>
            <a:r>
              <a:rPr lang="en-US" dirty="0"/>
              <a:t>Business owners must also consider the time involved with keeping social media current and relevant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9A89B-1A6A-4461-B189-6EB69130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6641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ADB130-3BA8-4EF7-91D7-38B06EB6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3E7EFF-6B0D-4174-A626-5748E999D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journal, maintained by an individual, group, or a business</a:t>
            </a:r>
          </a:p>
          <a:p>
            <a:pPr lvl="1"/>
            <a:r>
              <a:rPr lang="en-US" dirty="0"/>
              <a:t>Short for a combination of the words </a:t>
            </a:r>
            <a:r>
              <a:rPr lang="en-US" i="1" dirty="0"/>
              <a:t>web</a:t>
            </a:r>
            <a:r>
              <a:rPr lang="en-US" dirty="0"/>
              <a:t> and </a:t>
            </a:r>
            <a:r>
              <a:rPr lang="en-US" i="1" dirty="0"/>
              <a:t>log</a:t>
            </a:r>
          </a:p>
          <a:p>
            <a:r>
              <a:rPr lang="en-US" dirty="0"/>
              <a:t>Businesses use a blog to share new information and to keep their customers engaged</a:t>
            </a:r>
          </a:p>
          <a:p>
            <a:pPr lvl="1"/>
            <a:r>
              <a:rPr lang="en-US" dirty="0"/>
              <a:t>Can also use their blog to discuss current trends or changes in the market</a:t>
            </a:r>
          </a:p>
          <a:p>
            <a:pPr lvl="1"/>
            <a:r>
              <a:rPr lang="en-US" dirty="0"/>
              <a:t>Customers can respond to each blog entry to ask questions or provide feedback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FE3BD-A145-4D27-83CA-7261EFE9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0395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7F3C5D-F7BB-4FA0-855D-88DE83BB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Facebook and Twitter Links to a Website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FC932B-FD72-4BF0-A06E-89FD78C5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Businesses that use social media display social media icons and links on their website</a:t>
            </a:r>
          </a:p>
          <a:p>
            <a:pPr lvl="1"/>
            <a:r>
              <a:rPr lang="en-US" dirty="0"/>
              <a:t>Icons let customers know how to connect with the business on social media</a:t>
            </a:r>
          </a:p>
          <a:p>
            <a:pPr lvl="1"/>
            <a:r>
              <a:rPr lang="en-US" dirty="0"/>
              <a:t>When users click a social media icon, they are redirected to the social media page for the business</a:t>
            </a:r>
          </a:p>
          <a:p>
            <a:pPr lvl="1"/>
            <a:r>
              <a:rPr lang="en-US" dirty="0"/>
              <a:t>Social media links are typically included near the top or bottom of a webpage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34B12-11D5-4D74-A924-403A740D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8986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17F32-CE6A-41ED-89F9-05366056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Website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6BED48-64D6-4FED-B38B-DC6082DC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 website is easy when you know the website address</a:t>
            </a:r>
          </a:p>
          <a:p>
            <a:pPr lvl="1"/>
            <a:r>
              <a:rPr lang="en-US" dirty="0"/>
              <a:t>A search engine is used to locate a website when you do not know the URL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5B43A-6CEE-4642-BD2E-85B1CCAF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50983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to find specific businesses or content on the web</a:t>
            </a:r>
          </a:p>
          <a:p>
            <a:pPr lvl="1"/>
            <a:r>
              <a:rPr lang="en-IN" dirty="0"/>
              <a:t>Online tools that search for websites based on keywords </a:t>
            </a:r>
            <a:r>
              <a:rPr lang="en-US" dirty="0"/>
              <a:t>entered by a user</a:t>
            </a:r>
          </a:p>
          <a:p>
            <a:pPr lvl="1"/>
            <a:r>
              <a:rPr lang="en-IN" dirty="0"/>
              <a:t>Use robots (i.e., bots or spiders), programs that run automated tasks on the Internet, to traverse the web in search of the keywords entered by users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9334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robots browse the web, they index and organize findings, which are stored in a database</a:t>
            </a:r>
          </a:p>
          <a:p>
            <a:pPr lvl="1"/>
            <a:r>
              <a:rPr lang="en-IN" dirty="0"/>
              <a:t>The robots view and may store webpage titles, meta tag keywords and descriptions, and h1 or other heading element content</a:t>
            </a:r>
            <a:endParaRPr lang="en-US" dirty="0"/>
          </a:p>
          <a:p>
            <a:r>
              <a:rPr lang="en-US" dirty="0"/>
              <a:t>Popular search engines include Google.com, Bing.com, Ask.com, and Yahoo.com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6051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Optimization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 of increasing the amount of traffic to a website by improving the ranking of the site in search engine results pages (SERPs)</a:t>
            </a:r>
          </a:p>
          <a:p>
            <a:pPr lvl="1"/>
            <a:r>
              <a:rPr lang="en-IN" dirty="0"/>
              <a:t>Rank: position of a webpage link, as displayed on the SERP</a:t>
            </a:r>
          </a:p>
          <a:p>
            <a:pPr lvl="1"/>
            <a:r>
              <a:rPr lang="en-IN" dirty="0"/>
              <a:t>An impression is created each time a webpage link appears in a SERP of a related query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10490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Optimization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Effective SEO involves key tasks </a:t>
            </a:r>
          </a:p>
          <a:p>
            <a:pPr lvl="1"/>
            <a:r>
              <a:rPr lang="en-IN" dirty="0"/>
              <a:t>Brainstorming key words that describe the business</a:t>
            </a:r>
          </a:p>
          <a:p>
            <a:pPr lvl="1"/>
            <a:r>
              <a:rPr lang="en-IN" dirty="0"/>
              <a:t>Using keywords within the domain name, page titles, heading elements, and meta description tags</a:t>
            </a:r>
          </a:p>
          <a:p>
            <a:pPr lvl="1"/>
            <a:r>
              <a:rPr lang="en-IN" dirty="0"/>
              <a:t>Researching competitors and </a:t>
            </a:r>
            <a:r>
              <a:rPr lang="en-US" dirty="0"/>
              <a:t>noting their keywords</a:t>
            </a:r>
          </a:p>
          <a:p>
            <a:pPr lvl="1"/>
            <a:r>
              <a:rPr lang="en-IN" dirty="0"/>
              <a:t>Optimizing images by using keywords within the alt text of the images as robots cannot read text on the images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88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IN" dirty="0"/>
              <a:t>Define, identify, and describe forms of social media </a:t>
            </a:r>
          </a:p>
          <a:p>
            <a:pPr lvl="1"/>
            <a:r>
              <a:rPr lang="en-IN" dirty="0"/>
              <a:t>Describe a blog</a:t>
            </a:r>
          </a:p>
          <a:p>
            <a:pPr lvl="1"/>
            <a:r>
              <a:rPr lang="en-IN" dirty="0"/>
              <a:t>Describe search engines</a:t>
            </a:r>
            <a:endParaRPr lang="en-US" dirty="0"/>
          </a:p>
          <a:p>
            <a:pPr lvl="1"/>
            <a:r>
              <a:rPr lang="en-IN" dirty="0"/>
              <a:t>Explain search engine optimization (SEO)</a:t>
            </a:r>
          </a:p>
          <a:p>
            <a:pPr lvl="1"/>
            <a:r>
              <a:rPr lang="en-IN" dirty="0"/>
              <a:t>Create description meta tags</a:t>
            </a:r>
          </a:p>
          <a:p>
            <a:pPr lvl="1"/>
            <a:r>
              <a:rPr lang="en-IN" dirty="0"/>
              <a:t>Create a sitemap file </a:t>
            </a:r>
          </a:p>
          <a:p>
            <a:pPr lvl="1"/>
            <a:r>
              <a:rPr lang="en-IN" dirty="0"/>
              <a:t>Describe a domain name and top-level domains</a:t>
            </a:r>
          </a:p>
          <a:p>
            <a:pPr lvl="1"/>
            <a:r>
              <a:rPr lang="en-IN" dirty="0"/>
              <a:t>Explain the role of a web hosting service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85095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Tags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Meta tag name derives from the word </a:t>
            </a:r>
            <a:r>
              <a:rPr lang="en-IN" i="1" dirty="0"/>
              <a:t>metadata</a:t>
            </a:r>
          </a:p>
          <a:p>
            <a:pPr lvl="1"/>
            <a:r>
              <a:rPr lang="en-IN" dirty="0"/>
              <a:t>Information </a:t>
            </a:r>
            <a:r>
              <a:rPr lang="en-US" dirty="0"/>
              <a:t>about data</a:t>
            </a:r>
          </a:p>
          <a:p>
            <a:r>
              <a:rPr lang="en-IN" dirty="0"/>
              <a:t>Unicode Transformation Format (UTF) is a compressed format that allows computers to </a:t>
            </a:r>
            <a:r>
              <a:rPr lang="en-US" dirty="0"/>
              <a:t>display and manipulate text</a:t>
            </a:r>
          </a:p>
          <a:p>
            <a:pPr lvl="1"/>
            <a:r>
              <a:rPr lang="en-IN" dirty="0"/>
              <a:t>The statement below declares the character encoding as UTF-8:</a:t>
            </a:r>
          </a:p>
          <a:p>
            <a:pPr marL="457200" lvl="1" indent="0">
              <a:buNone/>
            </a:pPr>
            <a:r>
              <a:rPr lang="en-US" dirty="0"/>
              <a:t>	&lt;meta charset=”utf-8”&gt;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73040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Tags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Author, description, and keywords for the webpage are specified through use of the name and content attributes</a:t>
            </a:r>
          </a:p>
          <a:p>
            <a:pPr lvl="1"/>
            <a:r>
              <a:rPr lang="en-IN" dirty="0"/>
              <a:t>Name attribute identifies the type of information in the content attribute</a:t>
            </a:r>
          </a:p>
          <a:p>
            <a:pPr lvl="1"/>
            <a:r>
              <a:rPr lang="en-US" dirty="0"/>
              <a:t>Content attribute identifies the </a:t>
            </a:r>
            <a:r>
              <a:rPr lang="en-IN" dirty="0"/>
              <a:t>specific phrases or words that are required to appear as metadata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91967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Tags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of a description meta tag </a:t>
            </a:r>
            <a:r>
              <a:rPr lang="en-US" dirty="0"/>
              <a:t>where description is the </a:t>
            </a:r>
            <a:r>
              <a:rPr lang="en-IN" dirty="0"/>
              <a:t>value for the name attribute:</a:t>
            </a:r>
          </a:p>
          <a:p>
            <a:pPr marL="457200" lvl="1" indent="0">
              <a:buNone/>
            </a:pPr>
            <a:r>
              <a:rPr lang="en-IN" dirty="0"/>
              <a:t>	&lt;meta name="description" content="Forward Fitness Club is an elite fitness center dedicated to helping our clients achieve their fitness and nutrition goals."&gt;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40082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Meta Tags (continued 3)</a:t>
            </a:r>
          </a:p>
        </p:txBody>
      </p:sp>
      <p:pic>
        <p:nvPicPr>
          <p:cNvPr id="9" name="Content Placeholder 8" descr="Figure 11–31 displays an example of a Google SERP list; snippets are called out. ">
            <a:extLst>
              <a:ext uri="{FF2B5EF4-FFF2-40B4-BE49-F238E27FC236}">
                <a16:creationId xmlns:a16="http://schemas.microsoft.com/office/drawing/2014/main" id="{20B2A60D-4CAB-4CEA-BA49-13A70225D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51857"/>
            <a:ext cx="6349458" cy="319735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50F46F-52ED-4BD0-9B88-332050D3EE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3325" y="5224589"/>
            <a:ext cx="1657349" cy="365125"/>
          </a:xfrm>
        </p:spPr>
        <p:txBody>
          <a:bodyPr/>
          <a:lstStyle/>
          <a:p>
            <a:r>
              <a:rPr lang="en-US" dirty="0"/>
              <a:t>Figure 11-31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55962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BEBF08-F940-4892-B86A-CABC175A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a Website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19FFA8-409B-4CCA-A567-97D5AD41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website is developed, the next step is to register a domain name, determine a web hosting strategy, and publish the website </a:t>
            </a:r>
          </a:p>
          <a:p>
            <a:pPr lvl="1"/>
            <a:r>
              <a:rPr lang="en-US" dirty="0"/>
              <a:t>To do so, select and register a domain name, select a web hosting service, and then transfer the website files to the host’s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DD67E-F5BC-44EE-99AF-E266D321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98622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Server name portion of a URL</a:t>
            </a:r>
          </a:p>
          <a:p>
            <a:pPr lvl="1"/>
            <a:r>
              <a:rPr lang="en-IN" dirty="0"/>
              <a:t>Selected and registered domain names should represent the business</a:t>
            </a:r>
          </a:p>
          <a:p>
            <a:r>
              <a:rPr lang="en-IN" dirty="0"/>
              <a:t>The .com top-level domain (TLD) name is preferred for businesses</a:t>
            </a:r>
          </a:p>
          <a:p>
            <a:pPr lvl="1"/>
            <a:r>
              <a:rPr lang="en-IN" dirty="0"/>
              <a:t>An open TLD means that any person or entity can register with the </a:t>
            </a:r>
            <a:r>
              <a:rPr lang="en-US" dirty="0"/>
              <a:t>domain name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60820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determine if the domain name considered is available, one can start the search at InterNIC, www.internic.net</a:t>
            </a:r>
          </a:p>
          <a:p>
            <a:pPr lvl="1"/>
            <a:r>
              <a:rPr lang="en-IN" dirty="0"/>
              <a:t>The InterNIC website is operated by the Internet Corporation for Assigned Names and Numbers (ICANN) to provide information to the public regarding Internet domain name registration services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20708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Hosting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Options to </a:t>
            </a:r>
            <a:r>
              <a:rPr lang="en-US" dirty="0"/>
              <a:t>find a hosting service </a:t>
            </a:r>
          </a:p>
          <a:p>
            <a:pPr lvl="1"/>
            <a:r>
              <a:rPr lang="en-IN" dirty="0"/>
              <a:t>Using a company that charges for website hosting services</a:t>
            </a:r>
          </a:p>
          <a:p>
            <a:pPr lvl="1"/>
            <a:r>
              <a:rPr lang="en-IN" dirty="0"/>
              <a:t>Setting up and maintaining one’s own web server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25838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Hosting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Several questions need to be answered once a web hosting service is selected:</a:t>
            </a:r>
          </a:p>
          <a:p>
            <a:pPr lvl="1"/>
            <a:r>
              <a:rPr lang="en-IN" dirty="0"/>
              <a:t>What is the total cost?</a:t>
            </a:r>
          </a:p>
          <a:p>
            <a:pPr lvl="1"/>
            <a:r>
              <a:rPr lang="en-IN" dirty="0"/>
              <a:t>How much space is available?</a:t>
            </a:r>
          </a:p>
          <a:p>
            <a:pPr lvl="1"/>
            <a:r>
              <a:rPr lang="en-IN" dirty="0"/>
              <a:t>How fast is the connection speed?</a:t>
            </a:r>
          </a:p>
          <a:p>
            <a:pPr lvl="1"/>
            <a:r>
              <a:rPr lang="en-IN" dirty="0"/>
              <a:t>How much total bandwidth transfer is available?</a:t>
            </a:r>
          </a:p>
          <a:p>
            <a:pPr lvl="1"/>
            <a:r>
              <a:rPr lang="en-US" dirty="0"/>
              <a:t>Is technical support provided?</a:t>
            </a:r>
          </a:p>
          <a:p>
            <a:pPr lvl="1"/>
            <a:r>
              <a:rPr lang="en-IN" dirty="0"/>
              <a:t>Are tracking services provided?</a:t>
            </a:r>
          </a:p>
          <a:p>
            <a:r>
              <a:rPr lang="en-IN" dirty="0"/>
              <a:t>After a web hosting service is selected, files need to be transferred to </a:t>
            </a:r>
            <a:r>
              <a:rPr lang="en-US" dirty="0"/>
              <a:t>the host’s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52811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a Website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website is published</a:t>
            </a:r>
            <a:r>
              <a:rPr lang="en-IN" dirty="0"/>
              <a:t>, the website files are transferred to a web server</a:t>
            </a:r>
          </a:p>
          <a:p>
            <a:pPr lvl="1"/>
            <a:r>
              <a:rPr lang="en-IN" dirty="0"/>
              <a:t>One way to upload files to a web server is to use a File </a:t>
            </a:r>
            <a:r>
              <a:rPr lang="pt-BR" dirty="0"/>
              <a:t>Transfer Protocol (FTP) client program</a:t>
            </a:r>
          </a:p>
          <a:p>
            <a:pPr lvl="2"/>
            <a:r>
              <a:rPr lang="en-IN" dirty="0"/>
              <a:t>An FTP client is a software that is used to transfer files from a computer to a server over the Internet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1765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Describe a File Transfer Protocol (FTP) client</a:t>
            </a:r>
          </a:p>
          <a:p>
            <a:pPr lvl="1"/>
            <a:r>
              <a:rPr lang="en-IN" dirty="0"/>
              <a:t>Publish a website with an FTP client</a:t>
            </a:r>
          </a:p>
          <a:p>
            <a:pPr lvl="1"/>
            <a:r>
              <a:rPr lang="en-US" dirty="0"/>
              <a:t>Explain how to register a website with a search engine  </a:t>
            </a:r>
          </a:p>
          <a:p>
            <a:pPr lvl="1"/>
            <a:r>
              <a:rPr lang="en-US" dirty="0"/>
              <a:t>Describe a website development life cycle </a:t>
            </a:r>
          </a:p>
          <a:p>
            <a:pPr lvl="1"/>
            <a:r>
              <a:rPr lang="en-US" dirty="0"/>
              <a:t>Add a Skip to Content Link </a:t>
            </a:r>
          </a:p>
          <a:p>
            <a:pPr lvl="1"/>
            <a:r>
              <a:rPr lang="en-US" dirty="0"/>
              <a:t>Minify a CSS file </a:t>
            </a:r>
          </a:p>
          <a:p>
            <a:pPr lvl="1"/>
            <a:r>
              <a:rPr lang="en-US" dirty="0"/>
              <a:t>Explain project management for a website </a:t>
            </a:r>
          </a:p>
          <a:p>
            <a:pPr lvl="1"/>
            <a:r>
              <a:rPr lang="en-US" dirty="0"/>
              <a:t>Define copyright and e-commerce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9572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Clients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Like other types of software, some FTP clients are free and some are for purchase</a:t>
            </a:r>
          </a:p>
          <a:p>
            <a:pPr lvl="1"/>
            <a:r>
              <a:rPr lang="en-IN" dirty="0"/>
              <a:t>FileZilla is a free FTP option</a:t>
            </a:r>
            <a:endParaRPr lang="en-US" dirty="0"/>
          </a:p>
          <a:p>
            <a:pPr lvl="2"/>
            <a:r>
              <a:rPr lang="en-IN" dirty="0"/>
              <a:t>FileZilla FTP client software is available for several OS platforms, including </a:t>
            </a:r>
            <a:r>
              <a:rPr lang="en-US" dirty="0"/>
              <a:t>Windows, macOS, and Linux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95068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FTP Clients (continued 1)</a:t>
            </a:r>
          </a:p>
        </p:txBody>
      </p:sp>
      <p:pic>
        <p:nvPicPr>
          <p:cNvPr id="9" name="Content Placeholder 8" descr="Figure 11–39 shows the FileZilla FTP client software; important features are called out. ">
            <a:extLst>
              <a:ext uri="{FF2B5EF4-FFF2-40B4-BE49-F238E27FC236}">
                <a16:creationId xmlns:a16="http://schemas.microsoft.com/office/drawing/2014/main" id="{9AAD27FC-C483-4EDA-9ED3-237E2D3C0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360172"/>
            <a:ext cx="7581900" cy="38862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7D041B-9A25-460B-A359-A526517383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8600" y="5495544"/>
            <a:ext cx="1504949" cy="365125"/>
          </a:xfrm>
        </p:spPr>
        <p:txBody>
          <a:bodyPr/>
          <a:lstStyle/>
          <a:p>
            <a:r>
              <a:rPr lang="en-US" dirty="0"/>
              <a:t>Figure 11–39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08616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a Website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testing webpages and correcting any errors, the last step is to market the website location to attract visitors</a:t>
            </a:r>
          </a:p>
          <a:p>
            <a:pPr lvl="1"/>
            <a:r>
              <a:rPr lang="en-US" dirty="0"/>
              <a:t>Develop a comprehensive marketing plan</a:t>
            </a:r>
          </a:p>
          <a:p>
            <a:pPr lvl="2"/>
            <a:r>
              <a:rPr lang="en-US" dirty="0"/>
              <a:t>A website is a passive marketing tool; it serves no purpose if no one knows it is available on the web</a:t>
            </a:r>
          </a:p>
          <a:p>
            <a:pPr lvl="2"/>
            <a:r>
              <a:rPr lang="en-US" dirty="0"/>
              <a:t>To attract customers to your website, take appropriate steps to promote and market it</a:t>
            </a:r>
            <a:endParaRPr lang="en-IN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40656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a Website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Methods of website promotion and marketing</a:t>
            </a:r>
          </a:p>
          <a:p>
            <a:pPr lvl="1"/>
            <a:r>
              <a:rPr lang="en-US" dirty="0"/>
              <a:t>Register website with search engines </a:t>
            </a:r>
          </a:p>
          <a:p>
            <a:pPr lvl="1"/>
            <a:r>
              <a:rPr lang="en-US" dirty="0"/>
              <a:t>Add business website to Google, Bing, and Yahoo </a:t>
            </a:r>
          </a:p>
          <a:p>
            <a:pPr lvl="1"/>
            <a:r>
              <a:rPr lang="en-US" dirty="0"/>
              <a:t>Advertise through social networking platforms</a:t>
            </a:r>
          </a:p>
          <a:p>
            <a:pPr lvl="1"/>
            <a:r>
              <a:rPr lang="en-US" dirty="0"/>
              <a:t>Post social media on a regular basis </a:t>
            </a:r>
          </a:p>
          <a:p>
            <a:pPr lvl="1"/>
            <a:r>
              <a:rPr lang="en-US" dirty="0"/>
              <a:t>Write a guest blog</a:t>
            </a:r>
          </a:p>
          <a:p>
            <a:pPr lvl="1"/>
            <a:r>
              <a:rPr lang="en-US" dirty="0"/>
              <a:t>Create a Google Ad</a:t>
            </a:r>
          </a:p>
          <a:p>
            <a:pPr lvl="1"/>
            <a:r>
              <a:rPr lang="en-US" dirty="0"/>
              <a:t>Add website to business cards, company brochures, stationery, and email signature</a:t>
            </a:r>
          </a:p>
          <a:p>
            <a:pPr lvl="1"/>
            <a:r>
              <a:rPr lang="en-US" dirty="0"/>
              <a:t>Advertise website through email marketing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79150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a Website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Tell people you meet about your website</a:t>
            </a:r>
          </a:p>
          <a:p>
            <a:pPr lvl="1"/>
            <a:r>
              <a:rPr lang="en-US" dirty="0"/>
              <a:t>Negotiate reciprocal links in which you agree to link to a website if they agree to link to your website </a:t>
            </a:r>
          </a:p>
          <a:p>
            <a:pPr lvl="1"/>
            <a:r>
              <a:rPr lang="en-US" dirty="0"/>
              <a:t>Use newsgroups specific to your industry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05889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with Search Engines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website is registered with a search engine after the meta tags are entered and the website is published and marketed</a:t>
            </a:r>
          </a:p>
          <a:p>
            <a:pPr lvl="1"/>
            <a:r>
              <a:rPr lang="en-IN" dirty="0"/>
              <a:t>The two most popular search engines are </a:t>
            </a:r>
            <a:r>
              <a:rPr lang="en-US" dirty="0"/>
              <a:t>Google and Yahoo!</a:t>
            </a:r>
            <a:endParaRPr lang="en-IN" dirty="0"/>
          </a:p>
          <a:p>
            <a:pPr lvl="1"/>
            <a:r>
              <a:rPr lang="en-IN" dirty="0"/>
              <a:t>It is also a good idea to register a website with search engines that specialize in subject matter related to the website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15418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589F42-86CA-45FE-9660-EBE7ADFB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Website Development Life Cycle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B4158C-0D8D-4578-A90B-ABACB08D7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5018311"/>
          </a:xfrm>
        </p:spPr>
        <p:txBody>
          <a:bodyPr/>
          <a:lstStyle/>
          <a:p>
            <a:r>
              <a:rPr lang="en-US" dirty="0"/>
              <a:t>Process that can be used for developing webpages at any level of complexity</a:t>
            </a:r>
          </a:p>
        </p:txBody>
      </p:sp>
      <p:pic>
        <p:nvPicPr>
          <p:cNvPr id="9" name="Content Placeholder 8" descr="Figure 11–47 illustrates the phases of the web development life cycle: planning, analysis, design and development, testing, implementation, and maintenance. ">
            <a:extLst>
              <a:ext uri="{FF2B5EF4-FFF2-40B4-BE49-F238E27FC236}">
                <a16:creationId xmlns:a16="http://schemas.microsoft.com/office/drawing/2014/main" id="{1199723D-9FAD-4A57-A079-DBB1E4FB3FF4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98" y="2133600"/>
            <a:ext cx="3832003" cy="328120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AA1D35-7E1F-4465-B51D-8EBA9395D3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5224" y="5635656"/>
            <a:ext cx="1406747" cy="381000"/>
          </a:xfrm>
        </p:spPr>
        <p:txBody>
          <a:bodyPr/>
          <a:lstStyle/>
          <a:p>
            <a:r>
              <a:rPr lang="en-US" dirty="0"/>
              <a:t>Figure 11–47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D04F1-C370-4BA7-924D-7AFA8068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23588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9C5F8D-E6E7-4C24-93F3-EC40459A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Planning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B1ECF4-A6AC-4BE0-9418-34BDC658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phase of the web development life cycle</a:t>
            </a:r>
          </a:p>
          <a:p>
            <a:pPr lvl="1"/>
            <a:r>
              <a:rPr lang="en-US" dirty="0"/>
              <a:t>Identifying the goals or purpose of the website, who will use the website, and computing environments of most users</a:t>
            </a:r>
          </a:p>
          <a:p>
            <a:r>
              <a:rPr lang="en-US" dirty="0"/>
              <a:t>Final aspect to the website planning phase is to identify the content owners and authors</a:t>
            </a:r>
          </a:p>
          <a:p>
            <a:pPr lvl="1"/>
            <a:r>
              <a:rPr lang="en-US" dirty="0"/>
              <a:t>Who owns and authors the information on the website? </a:t>
            </a:r>
          </a:p>
          <a:p>
            <a:pPr lvl="1"/>
            <a:r>
              <a:rPr lang="en-US" dirty="0"/>
              <a:t>Who decides content placement on the website?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1A5DE-A56D-4772-9252-FDF3A315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89303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23E64F-C539-47D8-854B-F7E91AC2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Analysis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9105BB-6EA9-4DBA-B14D-0A69029E6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Involves decisions about the website content and functionality</a:t>
            </a:r>
          </a:p>
          <a:p>
            <a:pPr lvl="1"/>
            <a:r>
              <a:rPr lang="en-US" dirty="0"/>
              <a:t>To help define the appropriate website content and functionality, first identify the tasks that users need to perform</a:t>
            </a:r>
          </a:p>
          <a:p>
            <a:pPr lvl="2"/>
            <a:r>
              <a:rPr lang="en-US" dirty="0"/>
              <a:t>Define necessary content to facilitate those tasks and determine useful information for the users</a:t>
            </a:r>
          </a:p>
          <a:p>
            <a:pPr lvl="2"/>
            <a:r>
              <a:rPr lang="en-US" dirty="0"/>
              <a:t>Consider the processes required to support website features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24A6E-1651-48A5-9516-1FB9A894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31404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A4AC4E-C9E6-46A7-B76E-7593A7BD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Design and Development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94BE7F-0B35-49C4-9F65-58023A7C9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considerations in website design </a:t>
            </a:r>
          </a:p>
          <a:p>
            <a:pPr lvl="1"/>
            <a:r>
              <a:rPr lang="en-US" dirty="0"/>
              <a:t>Defining how to organize web page content</a:t>
            </a:r>
          </a:p>
          <a:p>
            <a:pPr lvl="1"/>
            <a:r>
              <a:rPr lang="en-US" dirty="0"/>
              <a:t>Selecting the appropriate website structure</a:t>
            </a:r>
          </a:p>
          <a:p>
            <a:pPr lvl="1"/>
            <a:r>
              <a:rPr lang="en-US" dirty="0"/>
              <a:t>Determining how to use multimedia</a:t>
            </a:r>
          </a:p>
          <a:p>
            <a:pPr lvl="1"/>
            <a:r>
              <a:rPr lang="en-US" dirty="0"/>
              <a:t>Addressing accessibility issues</a:t>
            </a:r>
          </a:p>
          <a:p>
            <a:pPr lvl="1"/>
            <a:r>
              <a:rPr lang="en-US" dirty="0"/>
              <a:t>Designing pages for an international audience</a:t>
            </a:r>
          </a:p>
          <a:p>
            <a:pPr lvl="1"/>
            <a:r>
              <a:rPr lang="en-US" dirty="0"/>
              <a:t>Determining the best way to provide navigation on the website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A8308-3EBC-4A80-A47B-5943DCA3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8988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660D2B-C24D-4CB2-AB7D-794280E8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2D1488-15BB-4DE2-B435-E11A14904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have created, validated, and tested a website, the next step is to publish it on a web server</a:t>
            </a:r>
          </a:p>
          <a:p>
            <a:pPr lvl="1"/>
            <a:r>
              <a:rPr lang="en-US" dirty="0"/>
              <a:t>You then need to take appropriate steps to promote the website so potential customers find it</a:t>
            </a:r>
          </a:p>
          <a:p>
            <a:r>
              <a:rPr lang="en-US" dirty="0"/>
              <a:t>After a website is designed, developed, and launched, maintenance of the website begins</a:t>
            </a:r>
          </a:p>
          <a:p>
            <a:pPr lvl="1"/>
            <a:r>
              <a:rPr lang="en-US" dirty="0"/>
              <a:t>A well-polished website involves a continuous maintenance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6EBD-EC91-4A5A-ACFD-7E54546E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5642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D00351-80FA-4E72-ADB2-6D233282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Testing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B8F360-73B6-4AFB-9C18-61F739C8F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steps to test content and functionality</a:t>
            </a:r>
          </a:p>
          <a:p>
            <a:pPr lvl="1"/>
            <a:r>
              <a:rPr lang="en-US" dirty="0"/>
              <a:t>Validating each HTML page by running it through the W3C markup validation service</a:t>
            </a:r>
          </a:p>
          <a:p>
            <a:pPr lvl="1"/>
            <a:r>
              <a:rPr lang="en-US" dirty="0"/>
              <a:t>Validating your stylesheet by running it through the W3C CSS validation service</a:t>
            </a:r>
          </a:p>
          <a:p>
            <a:pPr lvl="1"/>
            <a:r>
              <a:rPr lang="en-US" dirty="0"/>
              <a:t>Proofreading page content and titles to review for accurate spelling and grammar</a:t>
            </a:r>
          </a:p>
          <a:p>
            <a:pPr lvl="1"/>
            <a:r>
              <a:rPr lang="en-US" dirty="0"/>
              <a:t>Checking links to ensure they are not broken and are linked correctly</a:t>
            </a:r>
          </a:p>
          <a:p>
            <a:pPr lvl="1"/>
            <a:r>
              <a:rPr lang="en-US" dirty="0"/>
              <a:t>Checking graphics to confirm they appear properly and are linked correctly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350D4-C0C3-44E7-8EE4-E10E5E68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10004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D00351-80FA-4E72-ADB2-6D233282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Testing (continued 1)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B8F360-73B6-4AFB-9C18-61F739C8F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Ensuring that accessibility and internationalization issues are addressed</a:t>
            </a:r>
          </a:p>
          <a:p>
            <a:pPr lvl="1"/>
            <a:r>
              <a:rPr lang="en-US" dirty="0"/>
              <a:t>Testing forms and other interactive page elements</a:t>
            </a:r>
          </a:p>
          <a:p>
            <a:pPr lvl="1"/>
            <a:r>
              <a:rPr lang="en-US" dirty="0"/>
              <a:t>Testing pages to make sure they load quickly, even over lower-speed connections</a:t>
            </a:r>
          </a:p>
          <a:p>
            <a:pPr lvl="1"/>
            <a:r>
              <a:rPr lang="en-US" dirty="0"/>
              <a:t>Printing each page to view how each page looks when printed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350D4-C0C3-44E7-8EE4-E10E5E68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178863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D00351-80FA-4E72-ADB2-6D233282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Testing (continued 2)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4DFA1-9C4A-4A79-81D8-26482DA8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Usability is the measure of how well a product, such as a website, allows a user to accomplish their goals</a:t>
            </a:r>
          </a:p>
          <a:p>
            <a:pPr lvl="1"/>
            <a:r>
              <a:rPr lang="en-US" dirty="0"/>
              <a:t>Usability testing is a method by which users of a website or other product are asked to perform certain tasks in an effort to measure the website’s ease of use and the user’s perception of the experience</a:t>
            </a:r>
          </a:p>
          <a:p>
            <a:r>
              <a:rPr lang="en-US" dirty="0"/>
              <a:t>Compatibility testing is done to verify that the website works with a variety of browsers and browser versions</a:t>
            </a:r>
          </a:p>
          <a:p>
            <a:pPr lvl="1"/>
            <a:r>
              <a:rPr lang="en-US" dirty="0"/>
              <a:t>Different browsers display some aspects of webpages differently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350D4-C0C3-44E7-8EE4-E10E5E68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418099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D00351-80FA-4E72-ADB2-6D233282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Testing (continued 3)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4DFA1-9C4A-4A79-81D8-26482DA8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Stress testing determines what happens on your website when a significant number of users access the site at the time same</a:t>
            </a:r>
          </a:p>
          <a:p>
            <a:pPr lvl="1"/>
            <a:r>
              <a:rPr lang="en-US" dirty="0"/>
              <a:t>Verifies that a website runs at an acceptable speed with many users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350D4-C0C3-44E7-8EE4-E10E5E68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15757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49D362-1E58-4C0D-B821-1B43EA54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F64446-62C6-4B2F-94A4-CCC6F974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website testing is complete and any required changes have been made, the website can be implemented</a:t>
            </a:r>
          </a:p>
          <a:p>
            <a:pPr lvl="1"/>
            <a:r>
              <a:rPr lang="en-US" dirty="0"/>
              <a:t>Implementation of a website involves publishing the webpages to a web server</a:t>
            </a:r>
          </a:p>
          <a:p>
            <a:pPr lvl="2"/>
            <a:r>
              <a:rPr lang="en-US" dirty="0"/>
              <a:t>FTP software, such as FileZilla, can be used to publish webpages to a web server</a:t>
            </a:r>
          </a:p>
          <a:p>
            <a:pPr lvl="2"/>
            <a:r>
              <a:rPr lang="en-US" dirty="0"/>
              <a:t>After publishing a website, test the webpages again to confirm they have no obvious errors such as broken links or missing graphics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71F2-AA37-4E09-931F-DE966495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04281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F34688-FBCA-4392-A152-803D7CE5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54DF8A-8645-4F33-8D05-4D03DAD63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help manage website maintenance, determine who is responsible for updates to content, structure, functionality, and so on</a:t>
            </a:r>
          </a:p>
          <a:p>
            <a:pPr lvl="1"/>
            <a:r>
              <a:rPr lang="en-US" dirty="0"/>
              <a:t>Limit update responsibilities to specific users</a:t>
            </a:r>
          </a:p>
          <a:p>
            <a:pPr lvl="2"/>
            <a:r>
              <a:rPr lang="en-US" dirty="0"/>
              <a:t>Be sure implementation is controlled by web developers who can verify webpages are tested thoroughly before publishing</a:t>
            </a:r>
          </a:p>
          <a:p>
            <a:r>
              <a:rPr lang="en-US" dirty="0"/>
              <a:t>Website monitoring is another key aspect of maintaining a website</a:t>
            </a:r>
          </a:p>
          <a:p>
            <a:pPr lvl="1"/>
            <a:r>
              <a:rPr lang="en-US" dirty="0"/>
              <a:t>Google Analytics and web hosting service providers offer invaluable data about website usage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08AB8-AECB-4E2A-A548-C6A4A795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55287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FE4D38-5F7C-403F-BBFB-7B2EA541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an Observant Web User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172D68-4854-4969-A19A-C3527A54F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web developer, review the webpages that you access with an eye on functionality and design</a:t>
            </a:r>
          </a:p>
          <a:p>
            <a:pPr lvl="1"/>
            <a:r>
              <a:rPr lang="en-US" dirty="0"/>
              <a:t>Bookmark websites you think are effective and ineffective, good and bad, and use them as references for your own web development efforts</a:t>
            </a:r>
          </a:p>
          <a:p>
            <a:pPr lvl="1"/>
            <a:r>
              <a:rPr lang="en-US" dirty="0"/>
              <a:t>Watch for trends on the web as you search for information or make online purchases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4E1BD-5A65-4E6A-A37E-035C34D1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29109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F7E9A5-5E52-4D7F-9269-AD94DCED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23A17-220F-4387-96F4-3B84A017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website project management team works together to plan, design, develop, publish, and maintain a website</a:t>
            </a:r>
          </a:p>
          <a:p>
            <a:pPr lvl="1"/>
            <a:r>
              <a:rPr lang="en-US" dirty="0"/>
              <a:t>Project manager oversees the entire project and maintains a timeline of project tasks and goals</a:t>
            </a:r>
          </a:p>
          <a:p>
            <a:pPr lvl="1"/>
            <a:r>
              <a:rPr lang="en-US" dirty="0"/>
              <a:t>Website designer creates the web design</a:t>
            </a:r>
          </a:p>
          <a:p>
            <a:pPr lvl="1"/>
            <a:r>
              <a:rPr lang="en-US" dirty="0"/>
              <a:t>Website developer develops the webpages </a:t>
            </a:r>
          </a:p>
          <a:p>
            <a:pPr lvl="1"/>
            <a:r>
              <a:rPr lang="fr-FR" dirty="0"/>
              <a:t>Content specialist develops webpage content </a:t>
            </a:r>
          </a:p>
          <a:p>
            <a:pPr lvl="1"/>
            <a:r>
              <a:rPr lang="en-US" dirty="0"/>
              <a:t>Marketing professional develops a marketing campaign </a:t>
            </a:r>
          </a:p>
          <a:p>
            <a:pPr lvl="1"/>
            <a:r>
              <a:rPr lang="en-US" dirty="0"/>
              <a:t>Server administrator maintains the web server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54571-E1F0-481F-B7DF-C9893936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799673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7604FC-1AFF-43D5-AFEB-065008F2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Updates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4D60DF-FEC8-4D18-A9B0-779969628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website content is an ongoing process</a:t>
            </a:r>
          </a:p>
          <a:p>
            <a:pPr lvl="1"/>
            <a:r>
              <a:rPr lang="en-US" dirty="0"/>
              <a:t>When you have a new product or service, add an image or video to your website to showcase it</a:t>
            </a:r>
          </a:p>
          <a:p>
            <a:pPr lvl="1"/>
            <a:r>
              <a:rPr lang="en-US" dirty="0"/>
              <a:t>If your company submits press releases on a regular basis, create a page for press releases, as this shows that your business is active and busy</a:t>
            </a:r>
          </a:p>
          <a:p>
            <a:pPr lvl="1"/>
            <a:r>
              <a:rPr lang="en-US" dirty="0"/>
              <a:t>Consider a page for client testimonials to spur potential sales</a:t>
            </a:r>
          </a:p>
          <a:p>
            <a:pPr lvl="1"/>
            <a:r>
              <a:rPr lang="en-US" dirty="0"/>
              <a:t>Post social media on regular basis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74D3F-E8BC-4C13-B4AB-AFABD606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29946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9F63BC-8AD5-45A9-9957-EC19D1F9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Law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C8BA06-2BC6-4B6E-B9B0-B5BC2CC5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twice before downloading media to use on your website </a:t>
            </a:r>
          </a:p>
          <a:p>
            <a:pPr lvl="1"/>
            <a:r>
              <a:rPr lang="en-US" dirty="0"/>
              <a:t>The person who created the media is its owner</a:t>
            </a:r>
          </a:p>
          <a:p>
            <a:r>
              <a:rPr lang="en-US" dirty="0"/>
              <a:t>There are times when it is acceptable to use media created by another source</a:t>
            </a:r>
          </a:p>
          <a:p>
            <a:pPr lvl="1"/>
            <a:r>
              <a:rPr lang="en-US" dirty="0"/>
              <a:t>Fair use pertains to the use of copyrighted material without the need for permission from the creator</a:t>
            </a:r>
          </a:p>
          <a:p>
            <a:r>
              <a:rPr lang="en-US" dirty="0"/>
              <a:t>Creative Commons licenses provide media content authors the ability to share work with others, while maintaining ownership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3E828-6E1E-491D-B00E-4BD882B8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1804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58F13-0FAB-4E05-AB05-46DADB1C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— Publish and Promote a Website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AC46EB-A08B-4B94-A81C-277559C2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  <a:p>
            <a:pPr lvl="1"/>
            <a:r>
              <a:rPr lang="en-US" dirty="0"/>
              <a:t>Insert and style social media links</a:t>
            </a:r>
          </a:p>
          <a:p>
            <a:pPr lvl="1"/>
            <a:r>
              <a:rPr lang="en-US" dirty="0"/>
              <a:t>Modify titles and insert a description meta tag </a:t>
            </a:r>
          </a:p>
          <a:p>
            <a:pPr lvl="1"/>
            <a:r>
              <a:rPr lang="en-US" dirty="0"/>
              <a:t>Create a sitemap file</a:t>
            </a:r>
          </a:p>
          <a:p>
            <a:pPr lvl="1"/>
            <a:r>
              <a:rPr lang="en-US" dirty="0"/>
              <a:t>Publish a website</a:t>
            </a:r>
          </a:p>
          <a:p>
            <a:pPr lvl="1"/>
            <a:r>
              <a:rPr lang="en-US" dirty="0"/>
              <a:t>Create a skip to content link</a:t>
            </a:r>
          </a:p>
          <a:p>
            <a:pPr lvl="1"/>
            <a:r>
              <a:rPr lang="en-US" dirty="0"/>
              <a:t>Minify a CSS file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FAB8E-B5D5-4B28-A7E2-D2EEA53A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667033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F3D639-5069-4B6A-AB3E-B94B87C9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90A0D5-1295-41E3-AAEF-4777211BC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businesses that conduct transactions online, including large, retail websites that sell products to consumers</a:t>
            </a:r>
          </a:p>
          <a:p>
            <a:pPr lvl="1"/>
            <a:r>
              <a:rPr lang="en-US" dirty="0"/>
              <a:t>A booming business: online customers enjoy purchasing what they want, when they want it and  store-front overhead costs are reduced</a:t>
            </a:r>
          </a:p>
          <a:p>
            <a:pPr lvl="1"/>
            <a:r>
              <a:rPr lang="en-US" dirty="0"/>
              <a:t>Also has its obstacles: identity theft and fraud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1B3FF-C769-4F6F-959C-C637F42C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562744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B44AF-02DD-4C6C-8F49-31C02148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63F66F-90F6-4F87-9A77-87BBB4F6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Add social media icons and links to a webpage</a:t>
            </a:r>
          </a:p>
          <a:p>
            <a:pPr lvl="1"/>
            <a:r>
              <a:rPr lang="en-US" dirty="0"/>
              <a:t>Improve SEO for a website by improving page titles, adding description meta tags, and creating a sitemap file</a:t>
            </a:r>
          </a:p>
          <a:p>
            <a:pPr lvl="1"/>
            <a:r>
              <a:rPr lang="en-US" dirty="0"/>
              <a:t>Publish and promote a website</a:t>
            </a:r>
          </a:p>
          <a:p>
            <a:pPr lvl="1"/>
            <a:r>
              <a:rPr lang="en-US" dirty="0"/>
              <a:t>Make webpages more accessible by creating a Skip to Content link </a:t>
            </a:r>
          </a:p>
          <a:p>
            <a:pPr lvl="1"/>
            <a:r>
              <a:rPr lang="en-US" dirty="0"/>
              <a:t>Improve page loading time by minifying a CSS file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0A4AA-132F-404E-81BE-3214612A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8896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9250C7-F45E-401C-88F7-612D0C87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Social Media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12E33-D3A0-4B79-A6BF-629840DB2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social network is an online community where members post and exchange social media content</a:t>
            </a:r>
          </a:p>
          <a:p>
            <a:pPr lvl="1"/>
            <a:r>
              <a:rPr lang="en-US" dirty="0"/>
              <a:t>Significant opportunity to market products to potential customers because it encourages word-of-mouth advertising</a:t>
            </a:r>
          </a:p>
          <a:p>
            <a:pPr lvl="1"/>
            <a:r>
              <a:rPr lang="en-US" dirty="0"/>
              <a:t>Allows businesses to immediately connect with customers and potential customers and instantly engage them with new product information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B7E9A-D893-43AB-A773-40408BBC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8103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B6BE5E-017C-4392-8305-56C86C1F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130511-3248-49AF-838B-6F6108AA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networking site with over two billion users</a:t>
            </a:r>
          </a:p>
          <a:p>
            <a:pPr lvl="1"/>
            <a:r>
              <a:rPr lang="en-US" dirty="0"/>
              <a:t>Users include individuals and businesses</a:t>
            </a:r>
          </a:p>
          <a:p>
            <a:r>
              <a:rPr lang="en-US" dirty="0"/>
              <a:t>Provides advertising opportunities to businesses to promote their products and services</a:t>
            </a:r>
          </a:p>
          <a:p>
            <a:pPr lvl="1"/>
            <a:r>
              <a:rPr lang="en-US" dirty="0"/>
              <a:t>A business can create a Facebook page and use it to advertise its products and services</a:t>
            </a:r>
          </a:p>
          <a:p>
            <a:pPr lvl="1"/>
            <a:r>
              <a:rPr lang="en-US" dirty="0"/>
              <a:t>Individuals can “like” a business by clicking a button to indicate that they use or approve of a product or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3C1F8-24FA-4F99-8CE7-0CD7F2DF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8016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EDBC6E-B643-470F-8CC6-2DA3193F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432173-890B-4781-BB27-EE4E52A5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social networking site used to post short comments or updates</a:t>
            </a:r>
          </a:p>
          <a:p>
            <a:pPr lvl="1"/>
            <a:r>
              <a:rPr lang="en-US" dirty="0"/>
              <a:t>Each post, known as a tweet, is limited to 280 characters</a:t>
            </a:r>
          </a:p>
          <a:p>
            <a:r>
              <a:rPr lang="en-US" dirty="0"/>
              <a:t>Customers have the option to follow a business </a:t>
            </a:r>
          </a:p>
          <a:p>
            <a:pPr lvl="1"/>
            <a:r>
              <a:rPr lang="en-US" dirty="0"/>
              <a:t>Businesses can tweet about special offers, follow and learn about special offers made by competitors, and display ads for a fee</a:t>
            </a:r>
          </a:p>
          <a:p>
            <a:r>
              <a:rPr lang="en-US" dirty="0"/>
              <a:t>Twitter provides many marketing opportunities </a:t>
            </a:r>
          </a:p>
          <a:p>
            <a:pPr lvl="1"/>
            <a:r>
              <a:rPr lang="en-US" dirty="0"/>
              <a:t>Helps with a content strategy, engaging and obtaining more customers, and measuring marketing results in real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73954-66AB-447B-B569-DA3AA60C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6790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D183E-A296-4C39-87CF-153A889E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FA4507-CB0C-40D9-A6D2-02A6AA47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 website where members can upload and share original videos</a:t>
            </a:r>
          </a:p>
          <a:p>
            <a:pPr lvl="1"/>
            <a:r>
              <a:rPr lang="en-US" dirty="0"/>
              <a:t>Every day, YouTube’s visitors watch several hundred hours of video and generate billions of views</a:t>
            </a:r>
          </a:p>
          <a:p>
            <a:pPr lvl="2"/>
            <a:r>
              <a:rPr lang="en-US" dirty="0"/>
              <a:t>Provides businesses a good opportunity to advertise and market their products</a:t>
            </a:r>
          </a:p>
          <a:p>
            <a:r>
              <a:rPr lang="en-US" dirty="0"/>
              <a:t>Businesses can purchase ad space on YouTube to attract its target audience</a:t>
            </a:r>
          </a:p>
          <a:p>
            <a:pPr lvl="1"/>
            <a:r>
              <a:rPr lang="en-US" dirty="0"/>
              <a:t>Can be a banner image that is displayed on the lower part of a video or a full-length commercial that plays before the selected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F1168-1D8C-4C30-8054-CC938B2C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9268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5005</Words>
  <Application>Microsoft Office PowerPoint</Application>
  <PresentationFormat>On-screen Show (4:3)</PresentationFormat>
  <Paragraphs>322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Open Sans</vt:lpstr>
      <vt:lpstr>Summer Font</vt:lpstr>
      <vt:lpstr>Office Theme</vt:lpstr>
      <vt:lpstr>Chapter 11 </vt:lpstr>
      <vt:lpstr>Chapter Objectives</vt:lpstr>
      <vt:lpstr>Chapter Objectives (continued)</vt:lpstr>
      <vt:lpstr>Introduction</vt:lpstr>
      <vt:lpstr>Project — Publish and Promote a Website </vt:lpstr>
      <vt:lpstr>Using Social Media </vt:lpstr>
      <vt:lpstr>Facebook</vt:lpstr>
      <vt:lpstr>Twitter</vt:lpstr>
      <vt:lpstr>YouTube</vt:lpstr>
      <vt:lpstr>Instagram</vt:lpstr>
      <vt:lpstr>Pinterest</vt:lpstr>
      <vt:lpstr>Other Social Media Options </vt:lpstr>
      <vt:lpstr>Blogs</vt:lpstr>
      <vt:lpstr>Adding Facebook and Twitter Links to a Website </vt:lpstr>
      <vt:lpstr>Finding a Website </vt:lpstr>
      <vt:lpstr>Search Engines</vt:lpstr>
      <vt:lpstr>Search Engines (continued)</vt:lpstr>
      <vt:lpstr>Search Engine Optimization</vt:lpstr>
      <vt:lpstr>Search Engine Optimization (continued)</vt:lpstr>
      <vt:lpstr>Meta Tags</vt:lpstr>
      <vt:lpstr>Meta Tags (continued 1)</vt:lpstr>
      <vt:lpstr>Meta Tags (continued 2)</vt:lpstr>
      <vt:lpstr> Meta Tags (continued 3)</vt:lpstr>
      <vt:lpstr>Publishing a Website </vt:lpstr>
      <vt:lpstr>Domain Name</vt:lpstr>
      <vt:lpstr>Domain Name (continued 1)</vt:lpstr>
      <vt:lpstr>Website Hosting</vt:lpstr>
      <vt:lpstr>Website Hosting (continued)</vt:lpstr>
      <vt:lpstr>Publishing a Website</vt:lpstr>
      <vt:lpstr>FTP Clients</vt:lpstr>
      <vt:lpstr> FTP Clients (continued 1)</vt:lpstr>
      <vt:lpstr>Promoting a Website </vt:lpstr>
      <vt:lpstr>Promoting a Website (continued 1)</vt:lpstr>
      <vt:lpstr>Promoting a Website (continued 2)</vt:lpstr>
      <vt:lpstr>Registering with Search Engines</vt:lpstr>
      <vt:lpstr> Website Development Life Cycle </vt:lpstr>
      <vt:lpstr>Website Planning </vt:lpstr>
      <vt:lpstr>Website Analysis </vt:lpstr>
      <vt:lpstr>Website Design and Development </vt:lpstr>
      <vt:lpstr>Website Testing </vt:lpstr>
      <vt:lpstr>Website Testing (continued 1)</vt:lpstr>
      <vt:lpstr>Website Testing (continued 2)</vt:lpstr>
      <vt:lpstr>Website Testing (continued 3)</vt:lpstr>
      <vt:lpstr>Implementation</vt:lpstr>
      <vt:lpstr>Maintenance</vt:lpstr>
      <vt:lpstr>Being an Observant Web User </vt:lpstr>
      <vt:lpstr>Project Management </vt:lpstr>
      <vt:lpstr>Content Updates </vt:lpstr>
      <vt:lpstr>Copyright Law </vt:lpstr>
      <vt:lpstr>E-Commerce 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2020-01-21T16:47:08Z</dcterms:created>
  <dcterms:modified xsi:type="dcterms:W3CDTF">2025-08-22T15:55:14Z</dcterms:modified>
</cp:coreProperties>
</file>