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4" r:id="rId1"/>
  </p:sldMasterIdLst>
  <p:notesMasterIdLst>
    <p:notesMasterId r:id="rId34"/>
  </p:notesMasterIdLst>
  <p:handoutMasterIdLst>
    <p:handoutMasterId r:id="rId35"/>
  </p:handoutMasterIdLst>
  <p:sldIdLst>
    <p:sldId id="256" r:id="rId2"/>
    <p:sldId id="351" r:id="rId3"/>
    <p:sldId id="352" r:id="rId4"/>
    <p:sldId id="404" r:id="rId5"/>
    <p:sldId id="405" r:id="rId6"/>
    <p:sldId id="414" r:id="rId7"/>
    <p:sldId id="344" r:id="rId8"/>
    <p:sldId id="415" r:id="rId9"/>
    <p:sldId id="356" r:id="rId10"/>
    <p:sldId id="393" r:id="rId11"/>
    <p:sldId id="392" r:id="rId12"/>
    <p:sldId id="353" r:id="rId13"/>
    <p:sldId id="357" r:id="rId14"/>
    <p:sldId id="391" r:id="rId15"/>
    <p:sldId id="416" r:id="rId16"/>
    <p:sldId id="354" r:id="rId17"/>
    <p:sldId id="401" r:id="rId18"/>
    <p:sldId id="363" r:id="rId19"/>
    <p:sldId id="417" r:id="rId20"/>
    <p:sldId id="366" r:id="rId21"/>
    <p:sldId id="398" r:id="rId22"/>
    <p:sldId id="418" r:id="rId23"/>
    <p:sldId id="406" r:id="rId24"/>
    <p:sldId id="407" r:id="rId25"/>
    <p:sldId id="419" r:id="rId26"/>
    <p:sldId id="408" r:id="rId27"/>
    <p:sldId id="409" r:id="rId28"/>
    <p:sldId id="410" r:id="rId29"/>
    <p:sldId id="411" r:id="rId30"/>
    <p:sldId id="369" r:id="rId31"/>
    <p:sldId id="413" r:id="rId32"/>
    <p:sldId id="41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2" autoAdjust="0"/>
    <p:restoredTop sz="87040" autoAdjust="0"/>
  </p:normalViewPr>
  <p:slideViewPr>
    <p:cSldViewPr>
      <p:cViewPr varScale="1">
        <p:scale>
          <a:sx n="94" d="100"/>
          <a:sy n="94" d="100"/>
        </p:scale>
        <p:origin x="1692" y="78"/>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0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1D82B7-3433-40DF-8C4B-18D6F7185730}" type="datetimeFigureOut">
              <a:rPr lang="en-US"/>
              <a:pPr>
                <a:defRPr/>
              </a:pPr>
              <a:t>8/22/2025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64DBD13-C79A-4D5C-A738-6F824543E608}" type="slidenum">
              <a:rPr lang="en-US"/>
              <a:pPr>
                <a:defRPr/>
              </a:pPr>
              <a:t>‹#›</a:t>
            </a:fld>
            <a:endParaRPr lang="en-US" dirty="0"/>
          </a:p>
        </p:txBody>
      </p:sp>
    </p:spTree>
    <p:extLst>
      <p:ext uri="{BB962C8B-B14F-4D97-AF65-F5344CB8AC3E}">
        <p14:creationId xmlns:p14="http://schemas.microsoft.com/office/powerpoint/2010/main" val="24737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8D0F12-FCA3-4928-81CB-2ED50494782E}" type="slidenum">
              <a:rPr lang="en-US"/>
              <a:pPr>
                <a:defRPr/>
              </a:pPr>
              <a:t>‹#›</a:t>
            </a:fld>
            <a:endParaRPr lang="en-US" dirty="0"/>
          </a:p>
        </p:txBody>
      </p:sp>
    </p:spTree>
    <p:extLst>
      <p:ext uri="{BB962C8B-B14F-4D97-AF65-F5344CB8AC3E}">
        <p14:creationId xmlns:p14="http://schemas.microsoft.com/office/powerpoint/2010/main" val="3026688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D505B5-DD21-4ACA-B0AC-B8638A5DD3D1}" type="slidenum">
              <a:rPr lang="en-US" smtClean="0"/>
              <a:pPr eaLnBrk="1" hangingPunct="1"/>
              <a:t>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16722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30</a:t>
            </a:fld>
            <a:endParaRPr lang="en-US" dirty="0"/>
          </a:p>
        </p:txBody>
      </p:sp>
    </p:spTree>
    <p:extLst>
      <p:ext uri="{BB962C8B-B14F-4D97-AF65-F5344CB8AC3E}">
        <p14:creationId xmlns:p14="http://schemas.microsoft.com/office/powerpoint/2010/main" val="271604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31</a:t>
            </a:fld>
            <a:endParaRPr lang="en-US" dirty="0"/>
          </a:p>
        </p:txBody>
      </p:sp>
    </p:spTree>
    <p:extLst>
      <p:ext uri="{BB962C8B-B14F-4D97-AF65-F5344CB8AC3E}">
        <p14:creationId xmlns:p14="http://schemas.microsoft.com/office/powerpoint/2010/main" val="3706598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dirty="0">
                <a:solidFill>
                  <a:srgbClr val="FFFFFF"/>
                </a:solidFill>
              </a:rPr>
              <a:t>Minnick. Responsive Web Design with HTML and CSS, 9th Edition. © 2021 Cengage. All Rights Reserved. May not be scanned, copied or duplicated, or posted to a publicly accessible website, in whole or in part.</a:t>
            </a: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318645" y="208500"/>
            <a:ext cx="1816743" cy="1163100"/>
          </a:xfrm>
          <a:prstGeom prst="rect">
            <a:avLst/>
          </a:prstGeom>
        </p:spPr>
      </p:pic>
    </p:spTree>
    <p:extLst>
      <p:ext uri="{BB962C8B-B14F-4D97-AF65-F5344CB8AC3E}">
        <p14:creationId xmlns:p14="http://schemas.microsoft.com/office/powerpoint/2010/main" val="177373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dirty="0">
                <a:solidFill>
                  <a:srgbClr val="FFFFFF"/>
                </a:solidFill>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1523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2255900" y="6269438"/>
            <a:ext cx="6717007"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061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057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104406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8290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4953000" y="1270683"/>
            <a:ext cx="382905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4952999" y="4362453"/>
            <a:ext cx="40386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8663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790575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628651" y="4362453"/>
            <a:ext cx="78867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6609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200701"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484261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291186"/>
            <a:ext cx="7886700" cy="1595013"/>
          </a:xfrm>
        </p:spPr>
        <p:txBody>
          <a:bodyPr/>
          <a:lstStyle/>
          <a:p>
            <a:br>
              <a:rPr lang="en-US" sz="3200" dirty="0"/>
            </a:br>
            <a:r>
              <a:rPr lang="en-US" sz="3800" dirty="0"/>
              <a:t>Chapter 5</a:t>
            </a:r>
            <a:br>
              <a:rPr lang="en-US" sz="3800" dirty="0"/>
            </a:br>
            <a:endParaRPr lang="en-US" sz="3800" dirty="0"/>
          </a:p>
        </p:txBody>
      </p:sp>
      <p:sp>
        <p:nvSpPr>
          <p:cNvPr id="3075" name="Rectangle 3"/>
          <p:cNvSpPr>
            <a:spLocks noGrp="1" noChangeArrowheads="1"/>
          </p:cNvSpPr>
          <p:nvPr>
            <p:ph type="body" sz="quarter" idx="10"/>
          </p:nvPr>
        </p:nvSpPr>
        <p:spPr>
          <a:xfrm>
            <a:off x="1219200" y="3619986"/>
            <a:ext cx="6705600" cy="1409214"/>
          </a:xfrm>
        </p:spPr>
        <p:txBody>
          <a:bodyPr>
            <a:normAutofit/>
          </a:bodyPr>
          <a:lstStyle/>
          <a:p>
            <a:r>
              <a:rPr lang="en-US" dirty="0"/>
              <a:t> </a:t>
            </a:r>
          </a:p>
          <a:p>
            <a:pPr>
              <a:lnSpc>
                <a:spcPct val="100000"/>
              </a:lnSpc>
              <a:spcBef>
                <a:spcPts val="0"/>
              </a:spcBef>
            </a:pPr>
            <a:r>
              <a:rPr lang="en-US" sz="3600" b="1" kern="0" dirty="0">
                <a:latin typeface="Arial" panose="020B0604020202020204" pitchFamily="34" charset="0"/>
                <a:cs typeface="Arial" panose="020B0604020202020204" pitchFamily="34" charset="0"/>
              </a:rPr>
              <a:t>Responsive Design Part 1: Designing for Mobile Devices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3)</a:t>
            </a:r>
          </a:p>
        </p:txBody>
      </p:sp>
      <p:sp>
        <p:nvSpPr>
          <p:cNvPr id="2" name="Content Placeholder 1"/>
          <p:cNvSpPr>
            <a:spLocks noGrp="1"/>
          </p:cNvSpPr>
          <p:nvPr>
            <p:ph idx="1"/>
          </p:nvPr>
        </p:nvSpPr>
        <p:spPr/>
        <p:txBody>
          <a:bodyPr/>
          <a:lstStyle/>
          <a:p>
            <a:r>
              <a:rPr lang="en-IN" dirty="0"/>
              <a:t>Responsive or flexible images</a:t>
            </a:r>
          </a:p>
          <a:p>
            <a:pPr lvl="1"/>
            <a:r>
              <a:rPr lang="en-IN" dirty="0"/>
              <a:t>Shrink and grow based on the size of the viewport </a:t>
            </a:r>
          </a:p>
          <a:p>
            <a:pPr lvl="1"/>
            <a:r>
              <a:rPr lang="en-IN" dirty="0"/>
              <a:t>Do not have height and width attributes or values in the HTML document</a:t>
            </a:r>
          </a:p>
          <a:p>
            <a:pPr lvl="1"/>
            <a:r>
              <a:rPr lang="en-IN" dirty="0"/>
              <a:t>Use CSS rules to resize the image relative to the wireframe and viewport</a:t>
            </a:r>
            <a:endParaRPr lang="en-US" dirty="0"/>
          </a:p>
        </p:txBody>
      </p:sp>
      <p:sp>
        <p:nvSpPr>
          <p:cNvPr id="8" name="Footer Placeholder 7">
            <a:extLst>
              <a:ext uri="{FF2B5EF4-FFF2-40B4-BE49-F238E27FC236}">
                <a16:creationId xmlns:a16="http://schemas.microsoft.com/office/drawing/2014/main" id="{5F0D5B04-AFF4-451F-962E-6E3C2CCFD99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690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4)</a:t>
            </a:r>
          </a:p>
        </p:txBody>
      </p:sp>
      <p:sp>
        <p:nvSpPr>
          <p:cNvPr id="2" name="Content Placeholder 1"/>
          <p:cNvSpPr>
            <a:spLocks noGrp="1"/>
          </p:cNvSpPr>
          <p:nvPr>
            <p:ph idx="1"/>
          </p:nvPr>
        </p:nvSpPr>
        <p:spPr/>
        <p:txBody>
          <a:bodyPr/>
          <a:lstStyle/>
          <a:p>
            <a:r>
              <a:rPr lang="en-US" dirty="0"/>
              <a:t>Media queries</a:t>
            </a:r>
          </a:p>
          <a:p>
            <a:pPr lvl="1"/>
            <a:r>
              <a:rPr lang="en-IN" dirty="0"/>
              <a:t>Allow the webpage developer to detect the approximate pixel size of the current viewport</a:t>
            </a:r>
          </a:p>
          <a:p>
            <a:pPr lvl="1"/>
            <a:r>
              <a:rPr lang="en-IN" dirty="0"/>
              <a:t>Allow the developer to selectively apply CSS rules that work best for that viewport size</a:t>
            </a:r>
          </a:p>
          <a:p>
            <a:pPr lvl="1"/>
            <a:endParaRPr lang="en-US" dirty="0"/>
          </a:p>
        </p:txBody>
      </p:sp>
      <p:sp>
        <p:nvSpPr>
          <p:cNvPr id="8" name="Footer Placeholder 7">
            <a:extLst>
              <a:ext uri="{FF2B5EF4-FFF2-40B4-BE49-F238E27FC236}">
                <a16:creationId xmlns:a16="http://schemas.microsoft.com/office/drawing/2014/main" id="{FA0E36DE-1813-400B-A89C-FF9D3D0217A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2653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Designing for Mobile Devices</a:t>
            </a:r>
          </a:p>
        </p:txBody>
      </p:sp>
      <p:sp>
        <p:nvSpPr>
          <p:cNvPr id="2" name="Content Placeholder 1"/>
          <p:cNvSpPr>
            <a:spLocks noGrp="1"/>
          </p:cNvSpPr>
          <p:nvPr>
            <p:ph idx="1"/>
          </p:nvPr>
        </p:nvSpPr>
        <p:spPr/>
        <p:txBody>
          <a:bodyPr/>
          <a:lstStyle/>
          <a:p>
            <a:r>
              <a:rPr lang="en-US" dirty="0"/>
              <a:t>Mobile website </a:t>
            </a:r>
          </a:p>
          <a:p>
            <a:pPr lvl="1"/>
            <a:r>
              <a:rPr lang="en-US" dirty="0"/>
              <a:t>C</a:t>
            </a:r>
            <a:r>
              <a:rPr lang="en-IN" dirty="0"/>
              <a:t>ompletely separate, parallel website optimized for mobile users to address problems with viewports</a:t>
            </a:r>
            <a:endParaRPr lang="en-US" dirty="0"/>
          </a:p>
          <a:p>
            <a:pPr lvl="1"/>
            <a:r>
              <a:rPr lang="en-IN" dirty="0"/>
              <a:t>Identified with an m. or mo. prefix in the URL</a:t>
            </a:r>
          </a:p>
          <a:p>
            <a:pPr lvl="1"/>
            <a:r>
              <a:rPr lang="en-IN" dirty="0"/>
              <a:t>Optimizes the viewing experience for a wide range of devices using one website</a:t>
            </a:r>
          </a:p>
          <a:p>
            <a:pPr lvl="1"/>
            <a:r>
              <a:rPr lang="en-US" dirty="0"/>
              <a:t>Major downside: multiplies the work required to maintain what becomes two separate websites for the same organization</a:t>
            </a:r>
          </a:p>
        </p:txBody>
      </p:sp>
      <p:sp>
        <p:nvSpPr>
          <p:cNvPr id="8" name="Footer Placeholder 7">
            <a:extLst>
              <a:ext uri="{FF2B5EF4-FFF2-40B4-BE49-F238E27FC236}">
                <a16:creationId xmlns:a16="http://schemas.microsoft.com/office/drawing/2014/main" id="{30431982-BF7C-4014-9D53-C688AE2D5C19}"/>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2757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1)</a:t>
            </a:r>
          </a:p>
        </p:txBody>
      </p:sp>
      <p:sp>
        <p:nvSpPr>
          <p:cNvPr id="2" name="Content Placeholder 1"/>
          <p:cNvSpPr>
            <a:spLocks noGrp="1"/>
          </p:cNvSpPr>
          <p:nvPr>
            <p:ph idx="1"/>
          </p:nvPr>
        </p:nvSpPr>
        <p:spPr/>
        <p:txBody>
          <a:bodyPr/>
          <a:lstStyle/>
          <a:p>
            <a:r>
              <a:rPr lang="en-IN" dirty="0"/>
              <a:t>Mobile-first strategy </a:t>
            </a:r>
          </a:p>
          <a:p>
            <a:pPr lvl="1"/>
            <a:r>
              <a:rPr lang="en-IN" dirty="0"/>
              <a:t>Employs responsive design principles</a:t>
            </a:r>
          </a:p>
          <a:p>
            <a:pPr lvl="2"/>
            <a:r>
              <a:rPr lang="en-IN" dirty="0"/>
              <a:t>Web developer designs the flexible wireframe and essential content for the smallest viewport first, progressively adding more content as the viewport grows</a:t>
            </a:r>
          </a:p>
          <a:p>
            <a:pPr lvl="2"/>
            <a:r>
              <a:rPr lang="en-IN" dirty="0"/>
              <a:t>Media queries are used to add styles for progressively larger viewports, progressing from tablet to laptop and desktop</a:t>
            </a:r>
          </a:p>
          <a:p>
            <a:pPr lvl="1"/>
            <a:r>
              <a:rPr lang="en-IN" dirty="0"/>
              <a:t>More productive and effective way to build a website from scratch</a:t>
            </a:r>
          </a:p>
          <a:p>
            <a:pPr lvl="2"/>
            <a:endParaRPr lang="en-IN" dirty="0"/>
          </a:p>
          <a:p>
            <a:pPr lvl="2"/>
            <a:endParaRPr lang="en-US" dirty="0"/>
          </a:p>
        </p:txBody>
      </p:sp>
      <p:sp>
        <p:nvSpPr>
          <p:cNvPr id="8" name="Footer Placeholder 7">
            <a:extLst>
              <a:ext uri="{FF2B5EF4-FFF2-40B4-BE49-F238E27FC236}">
                <a16:creationId xmlns:a16="http://schemas.microsoft.com/office/drawing/2014/main" id="{D9511B0D-387D-458A-BF74-29155D8DA1DC}"/>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168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2)</a:t>
            </a:r>
          </a:p>
        </p:txBody>
      </p:sp>
      <p:sp>
        <p:nvSpPr>
          <p:cNvPr id="2" name="Content Placeholder 1"/>
          <p:cNvSpPr>
            <a:spLocks noGrp="1"/>
          </p:cNvSpPr>
          <p:nvPr>
            <p:ph idx="1"/>
          </p:nvPr>
        </p:nvSpPr>
        <p:spPr/>
        <p:txBody>
          <a:bodyPr/>
          <a:lstStyle/>
          <a:p>
            <a:r>
              <a:rPr lang="en-IN" dirty="0"/>
              <a:t>Implementation of the website development approach depends on many factors</a:t>
            </a:r>
          </a:p>
          <a:p>
            <a:pPr lvl="1"/>
            <a:r>
              <a:rPr lang="en-IN" dirty="0"/>
              <a:t>Current environment</a:t>
            </a:r>
          </a:p>
          <a:p>
            <a:pPr lvl="1"/>
            <a:r>
              <a:rPr lang="en-IN" dirty="0"/>
              <a:t>Target audience</a:t>
            </a:r>
          </a:p>
          <a:p>
            <a:pPr lvl="1"/>
            <a:r>
              <a:rPr lang="en-IN" dirty="0"/>
              <a:t>Available resources</a:t>
            </a:r>
          </a:p>
          <a:p>
            <a:pPr lvl="1"/>
            <a:r>
              <a:rPr lang="en-IN" dirty="0"/>
              <a:t>Time available to tackle the project</a:t>
            </a:r>
            <a:endParaRPr lang="en-US" dirty="0"/>
          </a:p>
        </p:txBody>
      </p:sp>
      <p:sp>
        <p:nvSpPr>
          <p:cNvPr id="8" name="Footer Placeholder 7">
            <a:extLst>
              <a:ext uri="{FF2B5EF4-FFF2-40B4-BE49-F238E27FC236}">
                <a16:creationId xmlns:a16="http://schemas.microsoft.com/office/drawing/2014/main" id="{EC8AD534-CC20-4048-BD96-284368EEE80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3974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Designing for Mobile Devices (continued 3)</a:t>
            </a:r>
          </a:p>
        </p:txBody>
      </p:sp>
      <p:pic>
        <p:nvPicPr>
          <p:cNvPr id="7" name="Content Placeholder 6" descr="Figure 5-3 illustrates the (a) mobile-first approach and (b) traditional approach. ">
            <a:extLst>
              <a:ext uri="{FF2B5EF4-FFF2-40B4-BE49-F238E27FC236}">
                <a16:creationId xmlns:a16="http://schemas.microsoft.com/office/drawing/2014/main" id="{35361FA1-EF93-468F-A747-A91FBCA14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991" y="1219200"/>
            <a:ext cx="5248015" cy="4495800"/>
          </a:xfrm>
        </p:spPr>
      </p:pic>
      <p:sp>
        <p:nvSpPr>
          <p:cNvPr id="4" name="Text Placeholder 3">
            <a:extLst>
              <a:ext uri="{FF2B5EF4-FFF2-40B4-BE49-F238E27FC236}">
                <a16:creationId xmlns:a16="http://schemas.microsoft.com/office/drawing/2014/main" id="{D3344486-FDBB-4FC5-8DC7-68E9F5D71AD9}"/>
              </a:ext>
            </a:extLst>
          </p:cNvPr>
          <p:cNvSpPr>
            <a:spLocks noGrp="1"/>
          </p:cNvSpPr>
          <p:nvPr>
            <p:ph type="body" sz="quarter" idx="15"/>
          </p:nvPr>
        </p:nvSpPr>
        <p:spPr>
          <a:xfrm>
            <a:off x="3933825" y="5867400"/>
            <a:ext cx="1276349" cy="361947"/>
          </a:xfrm>
        </p:spPr>
        <p:txBody>
          <a:bodyPr/>
          <a:lstStyle/>
          <a:p>
            <a:r>
              <a:rPr lang="en-US" dirty="0"/>
              <a:t>Figure 5–3</a:t>
            </a:r>
          </a:p>
          <a:p>
            <a:endParaRPr lang="en-US" dirty="0"/>
          </a:p>
        </p:txBody>
      </p:sp>
      <p:sp>
        <p:nvSpPr>
          <p:cNvPr id="8" name="Footer Placeholder 7">
            <a:extLst>
              <a:ext uri="{FF2B5EF4-FFF2-40B4-BE49-F238E27FC236}">
                <a16:creationId xmlns:a16="http://schemas.microsoft.com/office/drawing/2014/main" id="{F6DA028F-69EE-449A-BC17-03402AA048A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5230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Using Responsive Design</a:t>
            </a:r>
          </a:p>
        </p:txBody>
      </p:sp>
      <p:sp>
        <p:nvSpPr>
          <p:cNvPr id="2" name="Content Placeholder 1"/>
          <p:cNvSpPr>
            <a:spLocks noGrp="1"/>
          </p:cNvSpPr>
          <p:nvPr>
            <p:ph idx="1"/>
          </p:nvPr>
        </p:nvSpPr>
        <p:spPr/>
        <p:txBody>
          <a:bodyPr/>
          <a:lstStyle/>
          <a:p>
            <a:r>
              <a:rPr lang="en-US" dirty="0"/>
              <a:t>Webpage with a fluid layout adjusts the webpage design and content based on the size of the viewport</a:t>
            </a:r>
          </a:p>
          <a:p>
            <a:pPr lvl="1"/>
            <a:r>
              <a:rPr lang="en-US" dirty="0"/>
              <a:t>Responsive designs are based on fluid layouts</a:t>
            </a:r>
          </a:p>
          <a:p>
            <a:r>
              <a:rPr lang="en-US" dirty="0"/>
              <a:t>Fixed layouts do not change in width based on the size of the viewport</a:t>
            </a:r>
          </a:p>
          <a:p>
            <a:pPr lvl="1"/>
            <a:r>
              <a:rPr lang="en-US" dirty="0"/>
              <a:t>Use fixed measurement units such as pixels to define the width of the areas of the wireframe that “fix” the width of the content regardless of the size of the viewport</a:t>
            </a:r>
            <a:endParaRPr lang="en-IN" dirty="0"/>
          </a:p>
        </p:txBody>
      </p:sp>
      <p:sp>
        <p:nvSpPr>
          <p:cNvPr id="8" name="Footer Placeholder 7">
            <a:extLst>
              <a:ext uri="{FF2B5EF4-FFF2-40B4-BE49-F238E27FC236}">
                <a16:creationId xmlns:a16="http://schemas.microsoft.com/office/drawing/2014/main" id="{8C21BE30-1038-4A66-9F88-877927DFE23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1063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Creating a Fluid Layout</a:t>
            </a:r>
            <a:endParaRPr lang="en-IN" dirty="0"/>
          </a:p>
        </p:txBody>
      </p:sp>
      <p:sp>
        <p:nvSpPr>
          <p:cNvPr id="2" name="Content Placeholder 1"/>
          <p:cNvSpPr>
            <a:spLocks noGrp="1"/>
          </p:cNvSpPr>
          <p:nvPr>
            <p:ph idx="1"/>
          </p:nvPr>
        </p:nvSpPr>
        <p:spPr/>
        <p:txBody>
          <a:bodyPr/>
          <a:lstStyle/>
          <a:p>
            <a:r>
              <a:rPr lang="en-US" dirty="0"/>
              <a:t>A fluid layout requires a fluid grid, media queries, and responsive images</a:t>
            </a:r>
          </a:p>
          <a:p>
            <a:pPr lvl="1"/>
            <a:r>
              <a:rPr lang="en-US" dirty="0"/>
              <a:t>To create a fluid grid, you design a webpage that uses a grid or columns</a:t>
            </a:r>
          </a:p>
          <a:p>
            <a:pPr lvl="1"/>
            <a:r>
              <a:rPr lang="en-US" dirty="0"/>
              <a:t>A mobile viewport should use a single-column design, which is ideal for a smaller viewport</a:t>
            </a:r>
          </a:p>
          <a:p>
            <a:pPr lvl="1"/>
            <a:r>
              <a:rPr lang="en-US" dirty="0"/>
              <a:t>As the viewport’s size increases, the number of columns can also increase</a:t>
            </a:r>
            <a:endParaRPr lang="en-IN" dirty="0"/>
          </a:p>
        </p:txBody>
      </p:sp>
      <p:sp>
        <p:nvSpPr>
          <p:cNvPr id="8" name="Footer Placeholder 7">
            <a:extLst>
              <a:ext uri="{FF2B5EF4-FFF2-40B4-BE49-F238E27FC236}">
                <a16:creationId xmlns:a16="http://schemas.microsoft.com/office/drawing/2014/main" id="{EEDF2FDB-A037-493E-953D-FC515EEA6420}"/>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7373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Following a Mobile-First Strategy</a:t>
            </a:r>
          </a:p>
        </p:txBody>
      </p:sp>
      <p:sp>
        <p:nvSpPr>
          <p:cNvPr id="2" name="Content Placeholder 1"/>
          <p:cNvSpPr>
            <a:spLocks noGrp="1"/>
          </p:cNvSpPr>
          <p:nvPr>
            <p:ph idx="1"/>
          </p:nvPr>
        </p:nvSpPr>
        <p:spPr/>
        <p:txBody>
          <a:bodyPr/>
          <a:lstStyle/>
          <a:p>
            <a:r>
              <a:rPr lang="en-IN" dirty="0"/>
              <a:t>It is better to use a single-column layout for a mobile display as this prevents scrolling horizontally</a:t>
            </a:r>
          </a:p>
          <a:p>
            <a:pPr lvl="1"/>
            <a:r>
              <a:rPr lang="en-US" dirty="0"/>
              <a:t>Displaying what mobile device users need and want on a single screen with minimal scrolling creates a more enjoyable experience</a:t>
            </a:r>
            <a:endParaRPr lang="en-IN" dirty="0"/>
          </a:p>
          <a:p>
            <a:r>
              <a:rPr lang="en-IN" dirty="0"/>
              <a:t>Styling content for mobile devices requires that each page be analyzed </a:t>
            </a:r>
          </a:p>
          <a:p>
            <a:pPr lvl="1"/>
            <a:r>
              <a:rPr lang="en-IN" dirty="0"/>
              <a:t>Determine the most important content on the page and style that content </a:t>
            </a:r>
            <a:endParaRPr lang="en-US" dirty="0"/>
          </a:p>
        </p:txBody>
      </p:sp>
      <p:sp>
        <p:nvSpPr>
          <p:cNvPr id="8" name="Footer Placeholder 7">
            <a:extLst>
              <a:ext uri="{FF2B5EF4-FFF2-40B4-BE49-F238E27FC236}">
                <a16:creationId xmlns:a16="http://schemas.microsoft.com/office/drawing/2014/main" id="{2E501DF2-5DFD-4A0C-B9A6-D3559832E7A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5167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B8F83A-2176-49CF-8472-1C8B4448830D}"/>
              </a:ext>
            </a:extLst>
          </p:cNvPr>
          <p:cNvSpPr>
            <a:spLocks noGrp="1"/>
          </p:cNvSpPr>
          <p:nvPr>
            <p:ph type="title"/>
          </p:nvPr>
        </p:nvSpPr>
        <p:spPr/>
        <p:txBody>
          <a:bodyPr/>
          <a:lstStyle/>
          <a:p>
            <a:r>
              <a:rPr lang="en-US" dirty="0"/>
              <a:t>Following a Mobile-First Strategy (continued 1)</a:t>
            </a:r>
          </a:p>
        </p:txBody>
      </p:sp>
      <p:pic>
        <p:nvPicPr>
          <p:cNvPr id="6" name="Content Placeholder 5" descr="Figure 5-8 illustrates an (a) desktop wireframe and (b) mobile wireframe. Figure 5–8a depicts a wireframe example for a traditional desktop viewport.  If you were to use all these same areas of content for a mobile design, the wireframe would look like Figure 5–8b. ">
            <a:extLst>
              <a:ext uri="{FF2B5EF4-FFF2-40B4-BE49-F238E27FC236}">
                <a16:creationId xmlns:a16="http://schemas.microsoft.com/office/drawing/2014/main" id="{F2520E10-2DD7-4F5E-91E0-E9BBD7D96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19200"/>
            <a:ext cx="4337885" cy="4120991"/>
          </a:xfrm>
        </p:spPr>
      </p:pic>
      <p:sp>
        <p:nvSpPr>
          <p:cNvPr id="4" name="Text Placeholder 3">
            <a:extLst>
              <a:ext uri="{FF2B5EF4-FFF2-40B4-BE49-F238E27FC236}">
                <a16:creationId xmlns:a16="http://schemas.microsoft.com/office/drawing/2014/main" id="{AC034B53-2222-4184-994D-D525D07DBAD5}"/>
              </a:ext>
            </a:extLst>
          </p:cNvPr>
          <p:cNvSpPr>
            <a:spLocks noGrp="1"/>
          </p:cNvSpPr>
          <p:nvPr>
            <p:ph type="body" sz="quarter" idx="15"/>
          </p:nvPr>
        </p:nvSpPr>
        <p:spPr>
          <a:xfrm>
            <a:off x="457200" y="5556884"/>
            <a:ext cx="7391400" cy="365125"/>
          </a:xfrm>
        </p:spPr>
        <p:txBody>
          <a:bodyPr/>
          <a:lstStyle/>
          <a:p>
            <a:pPr algn="ctr"/>
            <a:r>
              <a:rPr lang="en-US" dirty="0"/>
              <a:t>Figure 5–8</a:t>
            </a:r>
          </a:p>
        </p:txBody>
      </p:sp>
      <p:sp>
        <p:nvSpPr>
          <p:cNvPr id="7" name="Footer Placeholder 6">
            <a:extLst>
              <a:ext uri="{FF2B5EF4-FFF2-40B4-BE49-F238E27FC236}">
                <a16:creationId xmlns:a16="http://schemas.microsoft.com/office/drawing/2014/main" id="{A5028D0A-A8CA-4A7D-9788-E1B8B6DAA7A3}"/>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3533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Chapter Objectives</a:t>
            </a:r>
          </a:p>
        </p:txBody>
      </p:sp>
      <p:sp>
        <p:nvSpPr>
          <p:cNvPr id="2" name="Content Placeholder 1"/>
          <p:cNvSpPr>
            <a:spLocks noGrp="1"/>
          </p:cNvSpPr>
          <p:nvPr>
            <p:ph idx="1"/>
          </p:nvPr>
        </p:nvSpPr>
        <p:spPr/>
        <p:txBody>
          <a:bodyPr/>
          <a:lstStyle/>
          <a:p>
            <a:r>
              <a:rPr lang="en-US" dirty="0"/>
              <a:t>You will have mastered the material in this chapter when you can:</a:t>
            </a:r>
          </a:p>
          <a:p>
            <a:pPr lvl="1"/>
            <a:r>
              <a:rPr lang="en-IN" dirty="0"/>
              <a:t>Explain the principles of responsive </a:t>
            </a:r>
            <a:r>
              <a:rPr lang="en-US" dirty="0"/>
              <a:t>design</a:t>
            </a:r>
          </a:p>
          <a:p>
            <a:pPr lvl="1"/>
            <a:r>
              <a:rPr lang="en-IN" dirty="0"/>
              <a:t>Describe the pros and cons of a mobile </a:t>
            </a:r>
            <a:r>
              <a:rPr lang="en-US" dirty="0"/>
              <a:t>website</a:t>
            </a:r>
          </a:p>
          <a:p>
            <a:pPr lvl="1"/>
            <a:r>
              <a:rPr lang="en-IN" dirty="0"/>
              <a:t>Explain the design principles of a mobile </a:t>
            </a:r>
            <a:r>
              <a:rPr lang="en-US" dirty="0"/>
              <a:t>website</a:t>
            </a:r>
          </a:p>
          <a:p>
            <a:pPr lvl="1"/>
            <a:r>
              <a:rPr lang="en-US" dirty="0"/>
              <a:t>Describe a mobile-first strategy</a:t>
            </a:r>
          </a:p>
          <a:p>
            <a:pPr lvl="1"/>
            <a:r>
              <a:rPr lang="en-US" dirty="0"/>
              <a:t>Define a viewport</a:t>
            </a:r>
          </a:p>
          <a:p>
            <a:pPr lvl="1"/>
            <a:r>
              <a:rPr lang="en-US" dirty="0"/>
              <a:t>Insert a meta viewport element</a:t>
            </a:r>
          </a:p>
        </p:txBody>
      </p:sp>
      <p:sp>
        <p:nvSpPr>
          <p:cNvPr id="10" name="Footer Placeholder 9">
            <a:extLst>
              <a:ext uri="{FF2B5EF4-FFF2-40B4-BE49-F238E27FC236}">
                <a16:creationId xmlns:a16="http://schemas.microsoft.com/office/drawing/2014/main" id="{748608C1-88D6-4E85-BF3A-F9AB389F141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7737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2) </a:t>
            </a:r>
          </a:p>
        </p:txBody>
      </p:sp>
      <p:sp>
        <p:nvSpPr>
          <p:cNvPr id="2" name="Content Placeholder 1"/>
          <p:cNvSpPr>
            <a:spLocks noGrp="1"/>
          </p:cNvSpPr>
          <p:nvPr>
            <p:ph idx="1"/>
          </p:nvPr>
        </p:nvSpPr>
        <p:spPr/>
        <p:txBody>
          <a:bodyPr/>
          <a:lstStyle/>
          <a:p>
            <a:r>
              <a:rPr lang="en-IN" dirty="0"/>
              <a:t>Some key practices when designing for mobile viewports 	</a:t>
            </a:r>
          </a:p>
          <a:p>
            <a:pPr lvl="1"/>
            <a:r>
              <a:rPr lang="en-IN" dirty="0"/>
              <a:t>Make use of 100% of the screen space</a:t>
            </a:r>
          </a:p>
          <a:p>
            <a:pPr lvl="1"/>
            <a:r>
              <a:rPr lang="en-IN" dirty="0"/>
              <a:t>Design the navigation to be easy and intuitive</a:t>
            </a:r>
          </a:p>
          <a:p>
            <a:pPr lvl="1"/>
            <a:r>
              <a:rPr lang="en-IN" dirty="0"/>
              <a:t>Keep load times minimal</a:t>
            </a:r>
          </a:p>
          <a:p>
            <a:pPr lvl="1"/>
            <a:r>
              <a:rPr lang="en-US" dirty="0"/>
              <a:t>Display essential page content and hide  nonessential page content</a:t>
            </a:r>
          </a:p>
          <a:p>
            <a:pPr lvl="1"/>
            <a:r>
              <a:rPr lang="en-IN" dirty="0"/>
              <a:t>Make the content easy to access and read</a:t>
            </a:r>
          </a:p>
          <a:p>
            <a:pPr lvl="1"/>
            <a:r>
              <a:rPr lang="en-IN" dirty="0"/>
              <a:t>Design a simple layout</a:t>
            </a:r>
            <a:endParaRPr lang="en-US" dirty="0"/>
          </a:p>
          <a:p>
            <a:pPr lvl="1"/>
            <a:endParaRPr lang="en-IN" dirty="0"/>
          </a:p>
          <a:p>
            <a:pPr lvl="1"/>
            <a:endParaRPr lang="en-IN" dirty="0"/>
          </a:p>
        </p:txBody>
      </p:sp>
      <p:sp>
        <p:nvSpPr>
          <p:cNvPr id="8" name="Footer Placeholder 7">
            <a:extLst>
              <a:ext uri="{FF2B5EF4-FFF2-40B4-BE49-F238E27FC236}">
                <a16:creationId xmlns:a16="http://schemas.microsoft.com/office/drawing/2014/main" id="{E6A648A4-BCBC-47C1-B179-DDC23E8B94D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17905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3)</a:t>
            </a:r>
          </a:p>
        </p:txBody>
      </p:sp>
      <p:sp>
        <p:nvSpPr>
          <p:cNvPr id="2" name="Content Placeholder 1"/>
          <p:cNvSpPr>
            <a:spLocks noGrp="1"/>
          </p:cNvSpPr>
          <p:nvPr>
            <p:ph idx="1"/>
          </p:nvPr>
        </p:nvSpPr>
        <p:spPr/>
        <p:txBody>
          <a:bodyPr/>
          <a:lstStyle/>
          <a:p>
            <a:r>
              <a:rPr lang="en-US" dirty="0"/>
              <a:t>When creating a website with a responsive design, a meta viewport element must be included within every HTML file</a:t>
            </a:r>
          </a:p>
          <a:p>
            <a:pPr lvl="1"/>
            <a:r>
              <a:rPr lang="en-US" dirty="0"/>
              <a:t>Provides the browser with information about the page’s dimensions and how to adjust scaling on the webpage</a:t>
            </a:r>
          </a:p>
          <a:p>
            <a:r>
              <a:rPr lang="en-US" dirty="0"/>
              <a:t>A mobile simulator displays an example of how a website would appear on a mobile device</a:t>
            </a:r>
          </a:p>
          <a:p>
            <a:pPr lvl="1"/>
            <a:r>
              <a:rPr lang="en-US" dirty="0"/>
              <a:t>Many available online</a:t>
            </a:r>
          </a:p>
        </p:txBody>
      </p:sp>
      <p:sp>
        <p:nvSpPr>
          <p:cNvPr id="8" name="Footer Placeholder 7">
            <a:extLst>
              <a:ext uri="{FF2B5EF4-FFF2-40B4-BE49-F238E27FC236}">
                <a16:creationId xmlns:a16="http://schemas.microsoft.com/office/drawing/2014/main" id="{4A41CC21-DB2F-43F6-A42D-5A7A7478AFD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742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4)</a:t>
            </a:r>
          </a:p>
        </p:txBody>
      </p:sp>
      <p:pic>
        <p:nvPicPr>
          <p:cNvPr id="7" name="Content Placeholder 6" descr="Figure 5–10 shows an example of a webpage that is missing the meta viewport element on a smartphone.&#10;">
            <a:extLst>
              <a:ext uri="{FF2B5EF4-FFF2-40B4-BE49-F238E27FC236}">
                <a16:creationId xmlns:a16="http://schemas.microsoft.com/office/drawing/2014/main" id="{3AA211A9-FD75-4146-9AC8-AD72A7FE4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64299"/>
            <a:ext cx="2954414" cy="4034201"/>
          </a:xfrm>
        </p:spPr>
      </p:pic>
      <p:sp>
        <p:nvSpPr>
          <p:cNvPr id="4" name="Text Placeholder 3">
            <a:extLst>
              <a:ext uri="{FF2B5EF4-FFF2-40B4-BE49-F238E27FC236}">
                <a16:creationId xmlns:a16="http://schemas.microsoft.com/office/drawing/2014/main" id="{CA327375-D69E-4AF0-9FB0-B82199EEF754}"/>
              </a:ext>
            </a:extLst>
          </p:cNvPr>
          <p:cNvSpPr>
            <a:spLocks noGrp="1"/>
          </p:cNvSpPr>
          <p:nvPr>
            <p:ph type="body" sz="quarter" idx="15"/>
          </p:nvPr>
        </p:nvSpPr>
        <p:spPr>
          <a:xfrm>
            <a:off x="3705225" y="5734052"/>
            <a:ext cx="1733549" cy="361947"/>
          </a:xfrm>
        </p:spPr>
        <p:txBody>
          <a:bodyPr/>
          <a:lstStyle/>
          <a:p>
            <a:r>
              <a:rPr lang="en-US" dirty="0"/>
              <a:t>Figure 5–10</a:t>
            </a:r>
          </a:p>
          <a:p>
            <a:endParaRPr lang="en-US" dirty="0"/>
          </a:p>
        </p:txBody>
      </p:sp>
      <p:sp>
        <p:nvSpPr>
          <p:cNvPr id="8" name="Footer Placeholder 7">
            <a:extLst>
              <a:ext uri="{FF2B5EF4-FFF2-40B4-BE49-F238E27FC236}">
                <a16:creationId xmlns:a16="http://schemas.microsoft.com/office/drawing/2014/main" id="{B3C90226-7782-4C11-876B-F1A17A7034F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218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5)</a:t>
            </a:r>
          </a:p>
        </p:txBody>
      </p:sp>
      <p:sp>
        <p:nvSpPr>
          <p:cNvPr id="2" name="Content Placeholder 1"/>
          <p:cNvSpPr>
            <a:spLocks noGrp="1"/>
          </p:cNvSpPr>
          <p:nvPr>
            <p:ph idx="1"/>
          </p:nvPr>
        </p:nvSpPr>
        <p:spPr/>
        <p:txBody>
          <a:bodyPr/>
          <a:lstStyle/>
          <a:p>
            <a:r>
              <a:rPr lang="en-US" dirty="0"/>
              <a:t>Steps in a mobile-first strategy </a:t>
            </a:r>
          </a:p>
          <a:p>
            <a:pPr lvl="1"/>
            <a:r>
              <a:rPr lang="en-US" dirty="0"/>
              <a:t>First, analyze each page to determine the most essential content and whether to hide some of the content on a mobile device</a:t>
            </a:r>
          </a:p>
          <a:p>
            <a:r>
              <a:rPr lang="en-US" dirty="0"/>
              <a:t>Depending on the design, you may want the company name or logo to remain at the top of the webpage as the user scrolls down</a:t>
            </a:r>
          </a:p>
          <a:p>
            <a:pPr lvl="1"/>
            <a:r>
              <a:rPr lang="en-US" dirty="0"/>
              <a:t>To accomplish this task, you create a fixed or sticky header, known as a sticky element</a:t>
            </a:r>
          </a:p>
        </p:txBody>
      </p:sp>
      <p:sp>
        <p:nvSpPr>
          <p:cNvPr id="3" name="Footer Placeholder 2">
            <a:extLst>
              <a:ext uri="{FF2B5EF4-FFF2-40B4-BE49-F238E27FC236}">
                <a16:creationId xmlns:a16="http://schemas.microsoft.com/office/drawing/2014/main" id="{D441994F-493C-4F2B-976A-C08CB2775BC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5289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6)</a:t>
            </a:r>
          </a:p>
        </p:txBody>
      </p:sp>
      <p:sp>
        <p:nvSpPr>
          <p:cNvPr id="2" name="Content Placeholder 1"/>
          <p:cNvSpPr>
            <a:spLocks noGrp="1"/>
          </p:cNvSpPr>
          <p:nvPr>
            <p:ph idx="1"/>
          </p:nvPr>
        </p:nvSpPr>
        <p:spPr/>
        <p:txBody>
          <a:bodyPr/>
          <a:lstStyle/>
          <a:p>
            <a:r>
              <a:rPr lang="en-US" dirty="0"/>
              <a:t>The navigation system for a website can look different in each viewport</a:t>
            </a:r>
          </a:p>
          <a:p>
            <a:pPr lvl="1"/>
            <a:r>
              <a:rPr lang="en-US" dirty="0"/>
              <a:t>Many mobile viewport designs use a hamburger button or icon to display or toggle a navigation system</a:t>
            </a:r>
          </a:p>
          <a:p>
            <a:r>
              <a:rPr lang="en-US" dirty="0"/>
              <a:t>Typography is a design element to consider when designing a website</a:t>
            </a:r>
          </a:p>
          <a:p>
            <a:pPr lvl="1"/>
            <a:r>
              <a:rPr lang="en-US" dirty="0"/>
              <a:t>Today, many custom fonts can be used by downloading them onto web servers or by linking to them in HTML files</a:t>
            </a:r>
          </a:p>
        </p:txBody>
      </p:sp>
      <p:sp>
        <p:nvSpPr>
          <p:cNvPr id="3" name="Footer Placeholder 2">
            <a:extLst>
              <a:ext uri="{FF2B5EF4-FFF2-40B4-BE49-F238E27FC236}">
                <a16:creationId xmlns:a16="http://schemas.microsoft.com/office/drawing/2014/main" id="{F19C5909-6F40-43DE-B581-E9AA0852955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9778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7)</a:t>
            </a:r>
          </a:p>
        </p:txBody>
      </p:sp>
      <p:pic>
        <p:nvPicPr>
          <p:cNvPr id="8" name="Content Placeholder 7" descr="Figure 5–21 shows the hamburger button in the upper-left corner of the w3schools. com mobile viewport. ">
            <a:extLst>
              <a:ext uri="{FF2B5EF4-FFF2-40B4-BE49-F238E27FC236}">
                <a16:creationId xmlns:a16="http://schemas.microsoft.com/office/drawing/2014/main" id="{91749499-2B9A-4CA8-9BFF-C748FD836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414271"/>
            <a:ext cx="3176761" cy="4419599"/>
          </a:xfrm>
        </p:spPr>
      </p:pic>
      <p:sp>
        <p:nvSpPr>
          <p:cNvPr id="6" name="Text Placeholder 5">
            <a:extLst>
              <a:ext uri="{FF2B5EF4-FFF2-40B4-BE49-F238E27FC236}">
                <a16:creationId xmlns:a16="http://schemas.microsoft.com/office/drawing/2014/main" id="{D4723B03-7B00-48F5-9BF4-36F3CB81D232}"/>
              </a:ext>
            </a:extLst>
          </p:cNvPr>
          <p:cNvSpPr>
            <a:spLocks noGrp="1"/>
          </p:cNvSpPr>
          <p:nvPr>
            <p:ph type="body" sz="quarter" idx="15"/>
          </p:nvPr>
        </p:nvSpPr>
        <p:spPr>
          <a:xfrm>
            <a:off x="3857625" y="5833870"/>
            <a:ext cx="1428749" cy="590547"/>
          </a:xfrm>
        </p:spPr>
        <p:txBody>
          <a:bodyPr/>
          <a:lstStyle/>
          <a:p>
            <a:r>
              <a:rPr lang="en-US" dirty="0"/>
              <a:t>Figure 5–21</a:t>
            </a:r>
          </a:p>
          <a:p>
            <a:endParaRPr lang="en-US" dirty="0"/>
          </a:p>
        </p:txBody>
      </p:sp>
      <p:sp>
        <p:nvSpPr>
          <p:cNvPr id="9" name="Footer Placeholder 8">
            <a:extLst>
              <a:ext uri="{FF2B5EF4-FFF2-40B4-BE49-F238E27FC236}">
                <a16:creationId xmlns:a16="http://schemas.microsoft.com/office/drawing/2014/main" id="{81D9AD8B-657D-414E-8862-419085454F4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72052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8)</a:t>
            </a:r>
          </a:p>
        </p:txBody>
      </p:sp>
      <p:sp>
        <p:nvSpPr>
          <p:cNvPr id="2" name="Content Placeholder 1"/>
          <p:cNvSpPr>
            <a:spLocks noGrp="1"/>
          </p:cNvSpPr>
          <p:nvPr>
            <p:ph idx="1"/>
          </p:nvPr>
        </p:nvSpPr>
        <p:spPr/>
        <p:txBody>
          <a:bodyPr/>
          <a:lstStyle/>
          <a:p>
            <a:r>
              <a:rPr lang="en-US" dirty="0"/>
              <a:t>A pseudo-class can be used with a selector to specify the state of an element</a:t>
            </a:r>
          </a:p>
          <a:p>
            <a:pPr lvl="1"/>
            <a:r>
              <a:rPr lang="en-US" dirty="0"/>
              <a:t>For example, you can specify a style to apply when a mouse hovers over an element</a:t>
            </a:r>
          </a:p>
          <a:p>
            <a:r>
              <a:rPr lang="en-US" dirty="0"/>
              <a:t>Essential information can be added to the home page without removing the content for webpage visitors with a desktop device</a:t>
            </a:r>
          </a:p>
          <a:p>
            <a:pPr lvl="1"/>
            <a:r>
              <a:rPr lang="en-US" dirty="0"/>
              <a:t>The div element is used to accomplish this task </a:t>
            </a:r>
          </a:p>
        </p:txBody>
      </p:sp>
      <p:sp>
        <p:nvSpPr>
          <p:cNvPr id="3" name="Footer Placeholder 2">
            <a:extLst>
              <a:ext uri="{FF2B5EF4-FFF2-40B4-BE49-F238E27FC236}">
                <a16:creationId xmlns:a16="http://schemas.microsoft.com/office/drawing/2014/main" id="{CA55E877-D722-4911-87AD-2FD68EE3872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87225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228600"/>
            <a:ext cx="7886700" cy="914400"/>
          </a:xfrm>
        </p:spPr>
        <p:txBody>
          <a:bodyPr/>
          <a:lstStyle/>
          <a:p>
            <a:r>
              <a:rPr lang="en-US" dirty="0"/>
              <a:t>Following a Mobile-First Strategy (continued 9)</a:t>
            </a:r>
          </a:p>
        </p:txBody>
      </p:sp>
      <p:sp>
        <p:nvSpPr>
          <p:cNvPr id="2" name="Content Placeholder 1"/>
          <p:cNvSpPr>
            <a:spLocks noGrp="1"/>
          </p:cNvSpPr>
          <p:nvPr>
            <p:ph idx="1"/>
          </p:nvPr>
        </p:nvSpPr>
        <p:spPr/>
        <p:txBody>
          <a:bodyPr/>
          <a:lstStyle/>
          <a:p>
            <a:r>
              <a:rPr lang="en-US" dirty="0"/>
              <a:t>By default, element borders use a 90-degree angle at each corner</a:t>
            </a:r>
          </a:p>
          <a:p>
            <a:pPr lvl="1"/>
            <a:r>
              <a:rPr lang="en-US" dirty="0"/>
              <a:t>You can see the angle when you specify a border all around an element</a:t>
            </a:r>
          </a:p>
          <a:p>
            <a:pPr lvl="2"/>
            <a:r>
              <a:rPr lang="en-US" dirty="0"/>
              <a:t>Images also have a default 90-degree angle at each corner</a:t>
            </a:r>
          </a:p>
          <a:p>
            <a:pPr lvl="2"/>
            <a:r>
              <a:rPr lang="en-US" dirty="0"/>
              <a:t>Change default appearance by applying rounded corners with CSS</a:t>
            </a:r>
          </a:p>
          <a:p>
            <a:pPr lvl="2"/>
            <a:r>
              <a:rPr lang="en-US" dirty="0"/>
              <a:t>CSS property to round corners is border-radius</a:t>
            </a:r>
          </a:p>
        </p:txBody>
      </p:sp>
      <p:sp>
        <p:nvSpPr>
          <p:cNvPr id="3" name="Footer Placeholder 2">
            <a:extLst>
              <a:ext uri="{FF2B5EF4-FFF2-40B4-BE49-F238E27FC236}">
                <a16:creationId xmlns:a16="http://schemas.microsoft.com/office/drawing/2014/main" id="{E0CEBF7C-9CD8-417D-A5C8-BAEA2ED03CE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41820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Analyze the About Us Page for Mobile-First Design </a:t>
            </a:r>
          </a:p>
        </p:txBody>
      </p:sp>
      <p:pic>
        <p:nvPicPr>
          <p:cNvPr id="7" name="Content Placeholder 6" descr="Figure 5–52 shows the areas that can be adjusted to better style the content for a mobile viewport.">
            <a:extLst>
              <a:ext uri="{FF2B5EF4-FFF2-40B4-BE49-F238E27FC236}">
                <a16:creationId xmlns:a16="http://schemas.microsoft.com/office/drawing/2014/main" id="{05CA45A7-6016-4E7E-9988-976BC4227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711" y="1267968"/>
            <a:ext cx="6598571" cy="4322064"/>
          </a:xfrm>
        </p:spPr>
      </p:pic>
      <p:sp>
        <p:nvSpPr>
          <p:cNvPr id="4" name="Text Placeholder 3">
            <a:extLst>
              <a:ext uri="{FF2B5EF4-FFF2-40B4-BE49-F238E27FC236}">
                <a16:creationId xmlns:a16="http://schemas.microsoft.com/office/drawing/2014/main" id="{84FC20E0-CA61-4789-8BC5-5919A4F12D8F}"/>
              </a:ext>
            </a:extLst>
          </p:cNvPr>
          <p:cNvSpPr>
            <a:spLocks noGrp="1"/>
          </p:cNvSpPr>
          <p:nvPr>
            <p:ph type="body" sz="quarter" idx="15"/>
          </p:nvPr>
        </p:nvSpPr>
        <p:spPr>
          <a:xfrm>
            <a:off x="4191000" y="5737713"/>
            <a:ext cx="1276349" cy="438147"/>
          </a:xfrm>
        </p:spPr>
        <p:txBody>
          <a:bodyPr/>
          <a:lstStyle/>
          <a:p>
            <a:r>
              <a:rPr lang="en-US" dirty="0"/>
              <a:t>Figure 5–52</a:t>
            </a:r>
          </a:p>
        </p:txBody>
      </p:sp>
      <p:sp>
        <p:nvSpPr>
          <p:cNvPr id="8" name="Footer Placeholder 7">
            <a:extLst>
              <a:ext uri="{FF2B5EF4-FFF2-40B4-BE49-F238E27FC236}">
                <a16:creationId xmlns:a16="http://schemas.microsoft.com/office/drawing/2014/main" id="{5A8D83B6-89CB-4B74-8425-D99F625BBA25}"/>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5524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Analyze the Contact Us Page for Mobile-First Design </a:t>
            </a:r>
          </a:p>
        </p:txBody>
      </p:sp>
      <p:pic>
        <p:nvPicPr>
          <p:cNvPr id="7" name="Content Placeholder 6" descr="Figure 5–58 shows the Contact Us page.&#10;">
            <a:extLst>
              <a:ext uri="{FF2B5EF4-FFF2-40B4-BE49-F238E27FC236}">
                <a16:creationId xmlns:a16="http://schemas.microsoft.com/office/drawing/2014/main" id="{9DDB4ED1-2E9E-48A5-9F5C-7C897D364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064" y="1100667"/>
            <a:ext cx="4723871" cy="4550664"/>
          </a:xfrm>
        </p:spPr>
      </p:pic>
      <p:sp>
        <p:nvSpPr>
          <p:cNvPr id="4" name="Text Placeholder 3">
            <a:extLst>
              <a:ext uri="{FF2B5EF4-FFF2-40B4-BE49-F238E27FC236}">
                <a16:creationId xmlns:a16="http://schemas.microsoft.com/office/drawing/2014/main" id="{35C3B170-CE1C-4EE7-9E1C-9423E7E76CB5}"/>
              </a:ext>
            </a:extLst>
          </p:cNvPr>
          <p:cNvSpPr>
            <a:spLocks noGrp="1"/>
          </p:cNvSpPr>
          <p:nvPr>
            <p:ph type="body" sz="quarter" idx="15"/>
          </p:nvPr>
        </p:nvSpPr>
        <p:spPr>
          <a:xfrm>
            <a:off x="3943351" y="5668264"/>
            <a:ext cx="1352549" cy="438147"/>
          </a:xfrm>
        </p:spPr>
        <p:txBody>
          <a:bodyPr/>
          <a:lstStyle/>
          <a:p>
            <a:r>
              <a:rPr lang="en-US" dirty="0"/>
              <a:t>Figure 5–58</a:t>
            </a:r>
          </a:p>
        </p:txBody>
      </p:sp>
      <p:sp>
        <p:nvSpPr>
          <p:cNvPr id="8" name="Footer Placeholder 7">
            <a:extLst>
              <a:ext uri="{FF2B5EF4-FFF2-40B4-BE49-F238E27FC236}">
                <a16:creationId xmlns:a16="http://schemas.microsoft.com/office/drawing/2014/main" id="{85B771F5-41D9-4F70-93A7-B0299221AD7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9532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Chapter Objectives (continued)</a:t>
            </a:r>
          </a:p>
        </p:txBody>
      </p:sp>
      <p:sp>
        <p:nvSpPr>
          <p:cNvPr id="2" name="Content Placeholder 1"/>
          <p:cNvSpPr>
            <a:spLocks noGrp="1"/>
          </p:cNvSpPr>
          <p:nvPr>
            <p:ph idx="1"/>
          </p:nvPr>
        </p:nvSpPr>
        <p:spPr/>
        <p:txBody>
          <a:bodyPr/>
          <a:lstStyle/>
          <a:p>
            <a:pPr lvl="1"/>
            <a:endParaRPr lang="en-US" dirty="0"/>
          </a:p>
          <a:p>
            <a:pPr lvl="1"/>
            <a:r>
              <a:rPr lang="en-US" dirty="0"/>
              <a:t>Use a mobile simulator </a:t>
            </a:r>
          </a:p>
          <a:p>
            <a:pPr lvl="1"/>
            <a:r>
              <a:rPr lang="en-US" dirty="0"/>
              <a:t>Create a sticky element </a:t>
            </a:r>
          </a:p>
          <a:p>
            <a:pPr lvl="1"/>
            <a:r>
              <a:rPr lang="en-US" dirty="0"/>
              <a:t>Integrate custom fonts </a:t>
            </a:r>
          </a:p>
          <a:p>
            <a:pPr lvl="1"/>
            <a:r>
              <a:rPr lang="en-US" dirty="0"/>
              <a:t>Use a pseudo-class </a:t>
            </a:r>
          </a:p>
          <a:p>
            <a:pPr lvl="1"/>
            <a:r>
              <a:rPr lang="en-US" dirty="0"/>
              <a:t>Create a mobile-friendly navigation system </a:t>
            </a:r>
          </a:p>
          <a:p>
            <a:pPr lvl="1"/>
            <a:r>
              <a:rPr lang="en-US" dirty="0"/>
              <a:t>Add a telephone link </a:t>
            </a:r>
          </a:p>
          <a:p>
            <a:pPr lvl="1"/>
            <a:r>
              <a:rPr lang="en-US" dirty="0"/>
              <a:t>Make rounded corners</a:t>
            </a:r>
          </a:p>
        </p:txBody>
      </p:sp>
      <p:sp>
        <p:nvSpPr>
          <p:cNvPr id="8" name="Footer Placeholder 7">
            <a:extLst>
              <a:ext uri="{FF2B5EF4-FFF2-40B4-BE49-F238E27FC236}">
                <a16:creationId xmlns:a16="http://schemas.microsoft.com/office/drawing/2014/main" id="{53B192C5-195B-41E1-9C90-FE722E75F9CD}"/>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58095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Mobile-Friendly Test </a:t>
            </a:r>
          </a:p>
        </p:txBody>
      </p:sp>
      <p:sp>
        <p:nvSpPr>
          <p:cNvPr id="9" name="Content Placeholder 8">
            <a:extLst>
              <a:ext uri="{FF2B5EF4-FFF2-40B4-BE49-F238E27FC236}">
                <a16:creationId xmlns:a16="http://schemas.microsoft.com/office/drawing/2014/main" id="{0BAE8F53-C72D-4266-B8A5-B4B1DFF9567B}"/>
              </a:ext>
            </a:extLst>
          </p:cNvPr>
          <p:cNvSpPr>
            <a:spLocks noGrp="1"/>
          </p:cNvSpPr>
          <p:nvPr>
            <p:ph idx="1"/>
          </p:nvPr>
        </p:nvSpPr>
        <p:spPr/>
        <p:txBody>
          <a:bodyPr/>
          <a:lstStyle/>
          <a:p>
            <a:r>
              <a:rPr lang="en-US" dirty="0"/>
              <a:t>Once you have completed your design for a mobile viewport, view and test it on as many smartphone devices as possible</a:t>
            </a:r>
          </a:p>
          <a:p>
            <a:pPr lvl="1"/>
            <a:r>
              <a:rPr lang="en-US" dirty="0"/>
              <a:t>Google Chrome’s device mode is helpful during the design process</a:t>
            </a:r>
          </a:p>
          <a:p>
            <a:pPr lvl="1"/>
            <a:r>
              <a:rPr lang="en-US" dirty="0"/>
              <a:t>Testing on an actual device is optimal</a:t>
            </a:r>
          </a:p>
        </p:txBody>
      </p:sp>
      <p:sp>
        <p:nvSpPr>
          <p:cNvPr id="10" name="Footer Placeholder 9">
            <a:extLst>
              <a:ext uri="{FF2B5EF4-FFF2-40B4-BE49-F238E27FC236}">
                <a16:creationId xmlns:a16="http://schemas.microsoft.com/office/drawing/2014/main" id="{EF8923E5-DB4E-46D1-8A38-61D7BBD1823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42152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Mobile-Friendly Test (continued)</a:t>
            </a:r>
          </a:p>
        </p:txBody>
      </p:sp>
      <p:pic>
        <p:nvPicPr>
          <p:cNvPr id="6" name="Content Placeholder 5" descr="Figure 5–63 shows an example of the test results for the Forward Fitness Club home page.">
            <a:extLst>
              <a:ext uri="{FF2B5EF4-FFF2-40B4-BE49-F238E27FC236}">
                <a16:creationId xmlns:a16="http://schemas.microsoft.com/office/drawing/2014/main" id="{B7400EC6-3595-4244-A30F-2F20DF60CD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8019" y="1450848"/>
            <a:ext cx="7707960" cy="3828287"/>
          </a:xfrm>
        </p:spPr>
      </p:pic>
      <p:sp>
        <p:nvSpPr>
          <p:cNvPr id="3" name="Text Placeholder 2">
            <a:extLst>
              <a:ext uri="{FF2B5EF4-FFF2-40B4-BE49-F238E27FC236}">
                <a16:creationId xmlns:a16="http://schemas.microsoft.com/office/drawing/2014/main" id="{4A2C9E13-B1DA-49C6-8F91-F621E0E07655}"/>
              </a:ext>
            </a:extLst>
          </p:cNvPr>
          <p:cNvSpPr>
            <a:spLocks noGrp="1"/>
          </p:cNvSpPr>
          <p:nvPr>
            <p:ph type="body" sz="quarter" idx="15"/>
          </p:nvPr>
        </p:nvSpPr>
        <p:spPr>
          <a:xfrm>
            <a:off x="3857625" y="5663183"/>
            <a:ext cx="1428749" cy="361947"/>
          </a:xfrm>
        </p:spPr>
        <p:txBody>
          <a:bodyPr/>
          <a:lstStyle/>
          <a:p>
            <a:r>
              <a:rPr lang="en-US" dirty="0"/>
              <a:t>Figure 5–63</a:t>
            </a:r>
          </a:p>
          <a:p>
            <a:endParaRPr lang="en-US" dirty="0"/>
          </a:p>
        </p:txBody>
      </p:sp>
      <p:sp>
        <p:nvSpPr>
          <p:cNvPr id="7" name="Footer Placeholder 6">
            <a:extLst>
              <a:ext uri="{FF2B5EF4-FFF2-40B4-BE49-F238E27FC236}">
                <a16:creationId xmlns:a16="http://schemas.microsoft.com/office/drawing/2014/main" id="{0C1BA1B7-6505-4E44-87F0-00C9CAD059E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27086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34E23A-7CC2-4BE3-8C5C-37DDCDBE1809}"/>
              </a:ext>
            </a:extLst>
          </p:cNvPr>
          <p:cNvSpPr>
            <a:spLocks noGrp="1"/>
          </p:cNvSpPr>
          <p:nvPr>
            <p:ph type="title"/>
          </p:nvPr>
        </p:nvSpPr>
        <p:spPr/>
        <p:txBody>
          <a:bodyPr/>
          <a:lstStyle/>
          <a:p>
            <a:br>
              <a:rPr lang="en-US" dirty="0"/>
            </a:br>
            <a:r>
              <a:rPr lang="en-US" dirty="0"/>
              <a:t>Chapter Summary </a:t>
            </a:r>
          </a:p>
        </p:txBody>
      </p:sp>
      <p:sp>
        <p:nvSpPr>
          <p:cNvPr id="2" name="Content Placeholder 1">
            <a:extLst>
              <a:ext uri="{FF2B5EF4-FFF2-40B4-BE49-F238E27FC236}">
                <a16:creationId xmlns:a16="http://schemas.microsoft.com/office/drawing/2014/main" id="{13531553-6230-4F49-B9D0-2FA7FFD83E7A}"/>
              </a:ext>
            </a:extLst>
          </p:cNvPr>
          <p:cNvSpPr>
            <a:spLocks noGrp="1"/>
          </p:cNvSpPr>
          <p:nvPr>
            <p:ph idx="1"/>
          </p:nvPr>
        </p:nvSpPr>
        <p:spPr/>
        <p:txBody>
          <a:bodyPr/>
          <a:lstStyle/>
          <a:p>
            <a:r>
              <a:rPr lang="en-US" dirty="0"/>
              <a:t>In this chapter, you learned how to apply responsive design principles to a website</a:t>
            </a:r>
          </a:p>
          <a:p>
            <a:pPr lvl="1"/>
            <a:r>
              <a:rPr lang="en-US" dirty="0"/>
              <a:t>Modified the fitness website to use a fluid layout</a:t>
            </a:r>
          </a:p>
          <a:p>
            <a:pPr lvl="1"/>
            <a:r>
              <a:rPr lang="en-US" dirty="0"/>
              <a:t>Added a meta viewport element</a:t>
            </a:r>
          </a:p>
          <a:p>
            <a:pPr lvl="1"/>
            <a:r>
              <a:rPr lang="en-US" dirty="0"/>
              <a:t>Followed a mobile-first strategy to analyze and modify the webpages in the fitness website </a:t>
            </a:r>
          </a:p>
          <a:p>
            <a:pPr lvl="1"/>
            <a:r>
              <a:rPr lang="en-US" dirty="0"/>
              <a:t>Integrated custom fonts</a:t>
            </a:r>
          </a:p>
          <a:p>
            <a:pPr lvl="1"/>
            <a:r>
              <a:rPr lang="en-US" dirty="0"/>
              <a:t>Created a sticky element and a responsive navigation system for a mobile viewport</a:t>
            </a:r>
          </a:p>
          <a:p>
            <a:pPr lvl="1"/>
            <a:r>
              <a:rPr lang="en-US" dirty="0"/>
              <a:t>Used a pseudo-class</a:t>
            </a:r>
          </a:p>
          <a:p>
            <a:pPr lvl="1"/>
            <a:r>
              <a:rPr lang="en-US" dirty="0"/>
              <a:t>Added rounded corners</a:t>
            </a:r>
          </a:p>
        </p:txBody>
      </p:sp>
      <p:sp>
        <p:nvSpPr>
          <p:cNvPr id="4" name="Footer Placeholder 3">
            <a:extLst>
              <a:ext uri="{FF2B5EF4-FFF2-40B4-BE49-F238E27FC236}">
                <a16:creationId xmlns:a16="http://schemas.microsoft.com/office/drawing/2014/main" id="{7BF2C721-69CB-4193-AF6F-0AEB51193EDD}"/>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1117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0149D1-8C0D-4594-8338-7DF1EA867266}"/>
              </a:ext>
            </a:extLst>
          </p:cNvPr>
          <p:cNvSpPr>
            <a:spLocks noGrp="1"/>
          </p:cNvSpPr>
          <p:nvPr>
            <p:ph type="title"/>
          </p:nvPr>
        </p:nvSpPr>
        <p:spPr/>
        <p:txBody>
          <a:bodyPr/>
          <a:lstStyle/>
          <a:p>
            <a:br>
              <a:rPr lang="en-US" dirty="0"/>
            </a:br>
            <a:r>
              <a:rPr lang="en-US" dirty="0"/>
              <a:t>Introduction</a:t>
            </a:r>
          </a:p>
        </p:txBody>
      </p:sp>
      <p:sp>
        <p:nvSpPr>
          <p:cNvPr id="2" name="Content Placeholder 1">
            <a:extLst>
              <a:ext uri="{FF2B5EF4-FFF2-40B4-BE49-F238E27FC236}">
                <a16:creationId xmlns:a16="http://schemas.microsoft.com/office/drawing/2014/main" id="{BA357710-60BA-4166-903F-AAC8B9C50727}"/>
              </a:ext>
            </a:extLst>
          </p:cNvPr>
          <p:cNvSpPr>
            <a:spLocks noGrp="1"/>
          </p:cNvSpPr>
          <p:nvPr>
            <p:ph idx="1"/>
          </p:nvPr>
        </p:nvSpPr>
        <p:spPr/>
        <p:txBody>
          <a:bodyPr/>
          <a:lstStyle/>
          <a:p>
            <a:r>
              <a:rPr lang="en-US" dirty="0"/>
              <a:t>Responsive design is a website development strategy that strives to provide an optimal user experience of a website regardless of the device used</a:t>
            </a:r>
          </a:p>
          <a:p>
            <a:pPr lvl="1"/>
            <a:r>
              <a:rPr lang="en-US" dirty="0"/>
              <a:t>By applying responsive design principles, the webpage and content respond to the screen size of the user’s device </a:t>
            </a:r>
          </a:p>
          <a:p>
            <a:pPr lvl="2"/>
            <a:r>
              <a:rPr lang="en-US" dirty="0"/>
              <a:t>Minimizes unnecessary scrolling and zooming, making reading and interacting with the site as convenient and intuitive as possible</a:t>
            </a:r>
          </a:p>
        </p:txBody>
      </p:sp>
      <p:sp>
        <p:nvSpPr>
          <p:cNvPr id="4" name="Footer Placeholder 3">
            <a:extLst>
              <a:ext uri="{FF2B5EF4-FFF2-40B4-BE49-F238E27FC236}">
                <a16:creationId xmlns:a16="http://schemas.microsoft.com/office/drawing/2014/main" id="{967C6850-D44A-473B-BB2D-2DADF26AC7D5}"/>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28385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31EB3-A07E-45A2-843D-5EB0B3FA703A}"/>
              </a:ext>
            </a:extLst>
          </p:cNvPr>
          <p:cNvSpPr>
            <a:spLocks noGrp="1"/>
          </p:cNvSpPr>
          <p:nvPr>
            <p:ph type="title"/>
          </p:nvPr>
        </p:nvSpPr>
        <p:spPr/>
        <p:txBody>
          <a:bodyPr/>
          <a:lstStyle/>
          <a:p>
            <a:r>
              <a:rPr lang="en-US" dirty="0"/>
              <a:t>Project — Redesign a Website for Mobile Devices </a:t>
            </a:r>
          </a:p>
        </p:txBody>
      </p:sp>
      <p:sp>
        <p:nvSpPr>
          <p:cNvPr id="2" name="Content Placeholder 1">
            <a:extLst>
              <a:ext uri="{FF2B5EF4-FFF2-40B4-BE49-F238E27FC236}">
                <a16:creationId xmlns:a16="http://schemas.microsoft.com/office/drawing/2014/main" id="{7A7A15D1-FA2E-41B9-A5FE-9FC41DCE0E3C}"/>
              </a:ext>
            </a:extLst>
          </p:cNvPr>
          <p:cNvSpPr>
            <a:spLocks noGrp="1"/>
          </p:cNvSpPr>
          <p:nvPr>
            <p:ph idx="1"/>
          </p:nvPr>
        </p:nvSpPr>
        <p:spPr/>
        <p:txBody>
          <a:bodyPr/>
          <a:lstStyle/>
          <a:p>
            <a:r>
              <a:rPr lang="en-US" dirty="0"/>
              <a:t>Roadmap</a:t>
            </a:r>
          </a:p>
          <a:p>
            <a:pPr lvl="1"/>
            <a:r>
              <a:rPr lang="en-US" dirty="0"/>
              <a:t>ADD a META VIEWPORT ELEMENT to each HTML document</a:t>
            </a:r>
          </a:p>
          <a:p>
            <a:pPr lvl="1"/>
            <a:r>
              <a:rPr lang="en-US" dirty="0"/>
              <a:t>CREATE a STICKY HEADER</a:t>
            </a:r>
          </a:p>
          <a:p>
            <a:pPr lvl="1"/>
            <a:r>
              <a:rPr lang="en-US" dirty="0"/>
              <a:t>ADD CUSTOM FONTS</a:t>
            </a:r>
          </a:p>
          <a:p>
            <a:pPr lvl="1"/>
            <a:r>
              <a:rPr lang="en-US" dirty="0"/>
              <a:t>STYLE PAGES FOR a MOBILE VIEWPORT</a:t>
            </a:r>
          </a:p>
          <a:p>
            <a:pPr lvl="1"/>
            <a:r>
              <a:rPr lang="en-US" dirty="0"/>
              <a:t>STYLE the MAP FOR a MOBILE VIEWPORT</a:t>
            </a:r>
          </a:p>
        </p:txBody>
      </p:sp>
      <p:sp>
        <p:nvSpPr>
          <p:cNvPr id="4" name="Footer Placeholder 3">
            <a:extLst>
              <a:ext uri="{FF2B5EF4-FFF2-40B4-BE49-F238E27FC236}">
                <a16:creationId xmlns:a16="http://schemas.microsoft.com/office/drawing/2014/main" id="{96C373B4-D839-4CF4-84B9-544BE00A08E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385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31EB3-A07E-45A2-843D-5EB0B3FA703A}"/>
              </a:ext>
            </a:extLst>
          </p:cNvPr>
          <p:cNvSpPr>
            <a:spLocks noGrp="1"/>
          </p:cNvSpPr>
          <p:nvPr>
            <p:ph type="title"/>
          </p:nvPr>
        </p:nvSpPr>
        <p:spPr/>
        <p:txBody>
          <a:bodyPr/>
          <a:lstStyle/>
          <a:p>
            <a:r>
              <a:rPr lang="en-US" dirty="0"/>
              <a:t>Project — Redesign a Website for Mobile Devices (continued)</a:t>
            </a:r>
          </a:p>
        </p:txBody>
      </p:sp>
      <p:pic>
        <p:nvPicPr>
          <p:cNvPr id="7" name="Content Placeholder 6" descr="Figure 5–1 shows the home page, the About Us page, and the Contact Us page of Forward Fitness Club sized for a mobile viewport. Figure 5–1a shows the home page, Figure 5–1b shows the About Us page, and Figure 5–1c shows the Contact Us page.&#10;">
            <a:extLst>
              <a:ext uri="{FF2B5EF4-FFF2-40B4-BE49-F238E27FC236}">
                <a16:creationId xmlns:a16="http://schemas.microsoft.com/office/drawing/2014/main" id="{6D726DB9-EB09-43E0-9395-363C8A4EA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648" y="1548384"/>
            <a:ext cx="6756704" cy="3761232"/>
          </a:xfrm>
        </p:spPr>
      </p:pic>
      <p:sp>
        <p:nvSpPr>
          <p:cNvPr id="5" name="Text Placeholder 4">
            <a:extLst>
              <a:ext uri="{FF2B5EF4-FFF2-40B4-BE49-F238E27FC236}">
                <a16:creationId xmlns:a16="http://schemas.microsoft.com/office/drawing/2014/main" id="{A18AB616-ED5D-403D-A534-3E443A345CE6}"/>
              </a:ext>
            </a:extLst>
          </p:cNvPr>
          <p:cNvSpPr>
            <a:spLocks noGrp="1"/>
          </p:cNvSpPr>
          <p:nvPr>
            <p:ph type="body" sz="quarter" idx="15"/>
          </p:nvPr>
        </p:nvSpPr>
        <p:spPr>
          <a:xfrm>
            <a:off x="3933825" y="5867400"/>
            <a:ext cx="1276349" cy="361947"/>
          </a:xfrm>
        </p:spPr>
        <p:txBody>
          <a:bodyPr/>
          <a:lstStyle/>
          <a:p>
            <a:r>
              <a:rPr lang="en-US" dirty="0"/>
              <a:t>Figure 5–1 </a:t>
            </a:r>
          </a:p>
        </p:txBody>
      </p:sp>
      <p:sp>
        <p:nvSpPr>
          <p:cNvPr id="8" name="Footer Placeholder 7">
            <a:extLst>
              <a:ext uri="{FF2B5EF4-FFF2-40B4-BE49-F238E27FC236}">
                <a16:creationId xmlns:a16="http://schemas.microsoft.com/office/drawing/2014/main" id="{55D2F80E-C206-4602-8C11-820F30100FE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9025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152400"/>
            <a:ext cx="7886700" cy="914400"/>
          </a:xfrm>
        </p:spPr>
        <p:txBody>
          <a:bodyPr/>
          <a:lstStyle/>
          <a:p>
            <a:br>
              <a:rPr lang="en-US" dirty="0"/>
            </a:br>
            <a:r>
              <a:rPr lang="en-US" dirty="0"/>
              <a:t>Exploring Responsive Design</a:t>
            </a:r>
          </a:p>
        </p:txBody>
      </p:sp>
      <p:sp>
        <p:nvSpPr>
          <p:cNvPr id="2" name="Content Placeholder 1"/>
          <p:cNvSpPr>
            <a:spLocks noGrp="1"/>
          </p:cNvSpPr>
          <p:nvPr>
            <p:ph idx="1"/>
          </p:nvPr>
        </p:nvSpPr>
        <p:spPr/>
        <p:txBody>
          <a:bodyPr/>
          <a:lstStyle/>
          <a:p>
            <a:r>
              <a:rPr lang="en-IN" dirty="0"/>
              <a:t>Content is easy to read and navigate on devices of three sizes: desktop browser, tablet, and phone</a:t>
            </a:r>
          </a:p>
          <a:p>
            <a:r>
              <a:rPr lang="en-US" dirty="0"/>
              <a:t>Philosophy that is constantly refined as HTML and CSS standards, browsers, and technology evolve and improve</a:t>
            </a:r>
          </a:p>
          <a:p>
            <a:pPr marL="0" indent="0">
              <a:buNone/>
            </a:pPr>
            <a:endParaRPr lang="en-IN" dirty="0"/>
          </a:p>
          <a:p>
            <a:pPr lvl="1"/>
            <a:endParaRPr lang="en-US" dirty="0"/>
          </a:p>
          <a:p>
            <a:endParaRPr lang="en-US" dirty="0"/>
          </a:p>
        </p:txBody>
      </p:sp>
      <p:sp>
        <p:nvSpPr>
          <p:cNvPr id="10" name="Footer Placeholder 9">
            <a:extLst>
              <a:ext uri="{FF2B5EF4-FFF2-40B4-BE49-F238E27FC236}">
                <a16:creationId xmlns:a16="http://schemas.microsoft.com/office/drawing/2014/main" id="{F8F00588-6947-453F-97C9-C346D6F54D2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4487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70C82A-0C17-4615-B675-F69884FB4DC6}"/>
              </a:ext>
            </a:extLst>
          </p:cNvPr>
          <p:cNvSpPr>
            <a:spLocks noGrp="1"/>
          </p:cNvSpPr>
          <p:nvPr>
            <p:ph type="title"/>
          </p:nvPr>
        </p:nvSpPr>
        <p:spPr>
          <a:xfrm>
            <a:off x="0" y="152400"/>
            <a:ext cx="9144000" cy="914400"/>
          </a:xfrm>
        </p:spPr>
        <p:txBody>
          <a:bodyPr/>
          <a:lstStyle/>
          <a:p>
            <a:br>
              <a:rPr lang="en-US" dirty="0"/>
            </a:br>
            <a:r>
              <a:rPr lang="en-US" dirty="0"/>
              <a:t>Exploring Responsive Design (continued 1)</a:t>
            </a:r>
          </a:p>
        </p:txBody>
      </p:sp>
      <p:pic>
        <p:nvPicPr>
          <p:cNvPr id="6" name="Content Placeholder 5" descr="Figure 5–2 shows an example of a website developed using responsive design principles, ethanmarcotte.com. The content appears easy to read and navigate on devices of three sizes: desktop browser, tablet, and phone.">
            <a:extLst>
              <a:ext uri="{FF2B5EF4-FFF2-40B4-BE49-F238E27FC236}">
                <a16:creationId xmlns:a16="http://schemas.microsoft.com/office/drawing/2014/main" id="{6D37A84B-48FD-41EE-968F-F011679C5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363" y="1433682"/>
            <a:ext cx="4045273" cy="3694684"/>
          </a:xfrm>
        </p:spPr>
      </p:pic>
      <p:sp>
        <p:nvSpPr>
          <p:cNvPr id="4" name="Text Placeholder 3">
            <a:extLst>
              <a:ext uri="{FF2B5EF4-FFF2-40B4-BE49-F238E27FC236}">
                <a16:creationId xmlns:a16="http://schemas.microsoft.com/office/drawing/2014/main" id="{750BE1A6-8FEF-4286-B8F1-C8A949BD6787}"/>
              </a:ext>
            </a:extLst>
          </p:cNvPr>
          <p:cNvSpPr>
            <a:spLocks noGrp="1"/>
          </p:cNvSpPr>
          <p:nvPr>
            <p:ph type="body" sz="quarter" idx="15"/>
          </p:nvPr>
        </p:nvSpPr>
        <p:spPr>
          <a:xfrm>
            <a:off x="3933824" y="5495248"/>
            <a:ext cx="1276349" cy="361947"/>
          </a:xfrm>
        </p:spPr>
        <p:txBody>
          <a:bodyPr/>
          <a:lstStyle/>
          <a:p>
            <a:r>
              <a:rPr lang="en-US" dirty="0"/>
              <a:t>Figure 5–2</a:t>
            </a:r>
          </a:p>
          <a:p>
            <a:endParaRPr lang="en-US" dirty="0"/>
          </a:p>
        </p:txBody>
      </p:sp>
      <p:sp>
        <p:nvSpPr>
          <p:cNvPr id="7" name="Footer Placeholder 6">
            <a:extLst>
              <a:ext uri="{FF2B5EF4-FFF2-40B4-BE49-F238E27FC236}">
                <a16:creationId xmlns:a16="http://schemas.microsoft.com/office/drawing/2014/main" id="{04B7E203-9A19-493E-88AC-4C09D6CAA009}"/>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1266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US" dirty="0"/>
            </a:br>
            <a:r>
              <a:rPr lang="en-US" dirty="0"/>
              <a:t>Exploring Responsive Design (continued 2)</a:t>
            </a:r>
          </a:p>
        </p:txBody>
      </p:sp>
      <p:sp>
        <p:nvSpPr>
          <p:cNvPr id="2" name="Content Placeholder 1"/>
          <p:cNvSpPr>
            <a:spLocks noGrp="1"/>
          </p:cNvSpPr>
          <p:nvPr>
            <p:ph idx="1"/>
          </p:nvPr>
        </p:nvSpPr>
        <p:spPr/>
        <p:txBody>
          <a:bodyPr/>
          <a:lstStyle/>
          <a:p>
            <a:r>
              <a:rPr lang="en-US" dirty="0"/>
              <a:t>Fluid layout</a:t>
            </a:r>
          </a:p>
          <a:p>
            <a:pPr lvl="1"/>
            <a:r>
              <a:rPr lang="en-US" dirty="0"/>
              <a:t>Applies </a:t>
            </a:r>
            <a:r>
              <a:rPr lang="en-IN" dirty="0"/>
              <a:t>proportional size measurements to the </a:t>
            </a:r>
            <a:r>
              <a:rPr lang="en-US" dirty="0"/>
              <a:t>webpage wireframe and content </a:t>
            </a:r>
          </a:p>
          <a:p>
            <a:pPr lvl="1"/>
            <a:r>
              <a:rPr lang="en-US" dirty="0"/>
              <a:t>The viewport </a:t>
            </a:r>
            <a:r>
              <a:rPr lang="en-IN" dirty="0"/>
              <a:t>is the viewing area for the webpage; </a:t>
            </a:r>
            <a:r>
              <a:rPr lang="en-US" dirty="0"/>
              <a:t>refers to the area of the webpage that a user sees at any one time, regardless of device, browser, screen size, screen resolution, window size, or orientation</a:t>
            </a:r>
            <a:endParaRPr lang="en-IN" dirty="0"/>
          </a:p>
        </p:txBody>
      </p:sp>
      <p:sp>
        <p:nvSpPr>
          <p:cNvPr id="8" name="Footer Placeholder 7">
            <a:extLst>
              <a:ext uri="{FF2B5EF4-FFF2-40B4-BE49-F238E27FC236}">
                <a16:creationId xmlns:a16="http://schemas.microsoft.com/office/drawing/2014/main" id="{F4D8CD8D-F7D3-4587-A437-0F21A94BEF28}"/>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5264961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Word 2010</Template>
  <TotalTime>0</TotalTime>
  <Words>2730</Words>
  <Application>Microsoft Office PowerPoint</Application>
  <PresentationFormat>On-screen Show (4:3)</PresentationFormat>
  <Paragraphs>180</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Open Sans</vt:lpstr>
      <vt:lpstr>Summer Font</vt:lpstr>
      <vt:lpstr>Office Theme</vt:lpstr>
      <vt:lpstr> Chapter 5 </vt:lpstr>
      <vt:lpstr> Chapter Objectives</vt:lpstr>
      <vt:lpstr> Chapter Objectives (continued)</vt:lpstr>
      <vt:lpstr> Introduction</vt:lpstr>
      <vt:lpstr>Project — Redesign a Website for Mobile Devices </vt:lpstr>
      <vt:lpstr>Project — Redesign a Website for Mobile Devices (continued)</vt:lpstr>
      <vt:lpstr> Exploring Responsive Design</vt:lpstr>
      <vt:lpstr> Exploring Responsive Design (continued 1)</vt:lpstr>
      <vt:lpstr> Exploring Responsive Design (continued 2)</vt:lpstr>
      <vt:lpstr> Exploring Responsive Design (continued 3)</vt:lpstr>
      <vt:lpstr> Exploring Responsive Design (continued 4)</vt:lpstr>
      <vt:lpstr> Designing for Mobile Devices</vt:lpstr>
      <vt:lpstr> Designing for Mobile Devices (continued 1)</vt:lpstr>
      <vt:lpstr> Designing for Mobile Devices (continued 2)</vt:lpstr>
      <vt:lpstr> Designing for Mobile Devices (continued 3)</vt:lpstr>
      <vt:lpstr> Using Responsive Design</vt:lpstr>
      <vt:lpstr> Creating a Fluid Layout</vt:lpstr>
      <vt:lpstr> Following a Mobile-First Strategy</vt:lpstr>
      <vt:lpstr>Following a Mobile-First Strategy (continued 1)</vt:lpstr>
      <vt:lpstr>Following a Mobile-First Strategy (continued 2) </vt:lpstr>
      <vt:lpstr>Following a Mobile-First Strategy (continued 3)</vt:lpstr>
      <vt:lpstr>Following a Mobile-First Strategy (continued 4)</vt:lpstr>
      <vt:lpstr>Following a Mobile-First Strategy (continued 5)</vt:lpstr>
      <vt:lpstr>Following a Mobile-First Strategy (continued 6)</vt:lpstr>
      <vt:lpstr>Following a Mobile-First Strategy (continued 7)</vt:lpstr>
      <vt:lpstr>Following a Mobile-First Strategy (continued 8)</vt:lpstr>
      <vt:lpstr>Following a Mobile-First Strategy (continued 9)</vt:lpstr>
      <vt:lpstr>Analyze the About Us Page for Mobile-First Design </vt:lpstr>
      <vt:lpstr>Analyze the Contact Us Page for Mobile-First Design </vt:lpstr>
      <vt:lpstr> Mobile-Friendly Test </vt:lpstr>
      <vt:lpstr> Mobile-Friendly Test (continued)</vt:lpstr>
      <vt:lpstr> Chapter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2019-12-08T17:14:38Z</dcterms:created>
  <dcterms:modified xsi:type="dcterms:W3CDTF">2025-08-22T15:52:42Z</dcterms:modified>
</cp:coreProperties>
</file>