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93" r:id="rId1"/>
  </p:sldMasterIdLst>
  <p:notesMasterIdLst>
    <p:notesMasterId r:id="rId32"/>
  </p:notesMasterIdLst>
  <p:sldIdLst>
    <p:sldId id="256" r:id="rId2"/>
    <p:sldId id="257" r:id="rId3"/>
    <p:sldId id="258" r:id="rId4"/>
    <p:sldId id="296" r:id="rId5"/>
    <p:sldId id="297" r:id="rId6"/>
    <p:sldId id="298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71" r:id="rId17"/>
    <p:sldId id="272" r:id="rId18"/>
    <p:sldId id="310" r:id="rId19"/>
    <p:sldId id="274" r:id="rId20"/>
    <p:sldId id="299" r:id="rId21"/>
    <p:sldId id="300" r:id="rId22"/>
    <p:sldId id="301" r:id="rId23"/>
    <p:sldId id="303" r:id="rId24"/>
    <p:sldId id="283" r:id="rId25"/>
    <p:sldId id="304" r:id="rId26"/>
    <p:sldId id="305" r:id="rId27"/>
    <p:sldId id="306" r:id="rId28"/>
    <p:sldId id="308" r:id="rId29"/>
    <p:sldId id="309" r:id="rId30"/>
    <p:sldId id="307" r:id="rId3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21" autoAdjust="0"/>
    <p:restoredTop sz="79050"/>
  </p:normalViewPr>
  <p:slideViewPr>
    <p:cSldViewPr>
      <p:cViewPr varScale="1">
        <p:scale>
          <a:sx n="85" d="100"/>
          <a:sy n="85" d="100"/>
        </p:scale>
        <p:origin x="199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F33AA75-CBB9-4E44-B4A4-270B6754413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8531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130E25A-6938-4362-829E-71032BCE5FD3}" type="slidenum">
              <a:rPr lang="en-US" smtClean="0"/>
              <a:pPr eaLnBrk="1" hangingPunct="1"/>
              <a:t>1</a:t>
            </a:fld>
            <a:endParaRPr lang="en-US" dirty="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6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91187"/>
            <a:ext cx="7886700" cy="68402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3650456" y="3619986"/>
            <a:ext cx="1843088" cy="597477"/>
          </a:xfrm>
        </p:spPr>
        <p:txBody>
          <a:bodyPr>
            <a:normAutofit/>
          </a:bodyPr>
          <a:lstStyle>
            <a:lvl1pPr marL="0" indent="0" algn="ctr">
              <a:buNone/>
              <a:defRPr sz="15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/>
            <a:r>
              <a:rPr lang="en-US" dirty="0"/>
              <a:t>Click to edit date</a:t>
            </a:r>
          </a:p>
        </p:txBody>
      </p:sp>
      <p:pic>
        <p:nvPicPr>
          <p:cNvPr id="9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36C36E-1332-4DD1-A60F-96BA2D16DF7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18645" y="208500"/>
            <a:ext cx="1816743" cy="116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618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i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44" y="16"/>
            <a:ext cx="9143855" cy="6865874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955931" y="2193424"/>
            <a:ext cx="7232139" cy="618014"/>
          </a:xfrm>
        </p:spPr>
        <p:txBody>
          <a:bodyPr anchor="b">
            <a:noAutofit/>
          </a:bodyPr>
          <a:lstStyle>
            <a:lvl1pPr marL="0" indent="0" algn="ctr">
              <a:buNone/>
              <a:defRPr sz="375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  <a:lvl2pPr marL="3429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2pPr>
            <a:lvl3pPr marL="6858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3pPr>
            <a:lvl4pPr marL="1028700" indent="0" algn="ctr">
              <a:buNone/>
              <a:defRPr>
                <a:latin typeface="Summer Font" charset="0"/>
                <a:ea typeface="Summer Font" charset="0"/>
                <a:cs typeface="Summer Font" charset="0"/>
              </a:defRPr>
            </a:lvl4pPr>
          </a:lstStyle>
          <a:p>
            <a:pPr lvl="0"/>
            <a:r>
              <a:rPr lang="en-US" dirty="0"/>
              <a:t>Unit 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096123"/>
            <a:ext cx="7886700" cy="67210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646" y="6356350"/>
            <a:ext cx="1274569" cy="3838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92918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defTabSz="685800"/>
            <a:r>
              <a:rPr lang="en-US" dirty="0">
                <a:solidFill>
                  <a:srgbClr val="FFFFFF"/>
                </a:solidFill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07900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 hasCustomPrompt="1"/>
          </p:nvPr>
        </p:nvSpPr>
        <p:spPr>
          <a:xfrm>
            <a:off x="557683" y="1289684"/>
            <a:ext cx="8033657" cy="3732692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</a:t>
            </a:r>
            <a:r>
              <a:rPr lang="en-US" dirty="0" err="1"/>
              <a:t>diam</a:t>
            </a:r>
            <a:r>
              <a:rPr lang="en-US" dirty="0"/>
              <a:t> </a:t>
            </a:r>
            <a:r>
              <a:rPr lang="en-US" dirty="0" err="1"/>
              <a:t>maecenas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lacus.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</a:t>
            </a:r>
            <a:r>
              <a:rPr lang="en-US" dirty="0" err="1"/>
              <a:t>sociis</a:t>
            </a:r>
            <a:r>
              <a:rPr lang="en-US" dirty="0"/>
              <a:t>.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  <p:sp>
        <p:nvSpPr>
          <p:cNvPr id="5" name="Footer"/>
          <p:cNvSpPr txBox="1"/>
          <p:nvPr userDrawn="1"/>
        </p:nvSpPr>
        <p:spPr>
          <a:xfrm>
            <a:off x="2255900" y="6269438"/>
            <a:ext cx="6717007" cy="530915"/>
          </a:xfrm>
          <a:prstGeom prst="rect">
            <a:avLst/>
          </a:prstGeom>
          <a:noFill/>
          <a:effectLst/>
        </p:spPr>
        <p:txBody>
          <a:bodyPr wrap="square" lIns="0" tIns="0" rIns="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006298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4A78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6926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79057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54985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0"/>
            <a:ext cx="3829050" cy="5018311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E245032-3F41-4D57-9C49-A6C77CCE32C0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953000" y="1270683"/>
            <a:ext cx="3829050" cy="2996518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D7FDD483-1381-4992-8084-127E9288A6D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952999" y="4362453"/>
            <a:ext cx="4038601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708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19201"/>
            <a:ext cx="7905750" cy="3048000"/>
          </a:xfr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8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1pPr>
            <a:lvl2pPr marL="6858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4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bg2">
                    <a:lumMod val="10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00200" y="6340475"/>
            <a:ext cx="73914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628650" y="152400"/>
            <a:ext cx="7886700" cy="914400"/>
          </a:xfrm>
        </p:spPr>
        <p:txBody>
          <a:bodyPr/>
          <a:lstStyle>
            <a:lvl1pPr>
              <a:defRPr sz="3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br>
              <a:rPr lang="en-US" dirty="0"/>
            </a:br>
            <a:r>
              <a:rPr lang="en-US" dirty="0"/>
              <a:t>Click to edit Master title style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26F739B-4560-4EA4-9B42-90A3756DE75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8651" y="4362453"/>
            <a:ext cx="7886700" cy="1148716"/>
          </a:xfrm>
        </p:spPr>
        <p:txBody>
          <a:bodyPr>
            <a:noAutofit/>
          </a:bodyPr>
          <a:lstStyle>
            <a:lvl1pPr marL="0" indent="0" algn="l">
              <a:buNone/>
              <a:defRPr sz="1800" b="0" i="0" baseline="0">
                <a:solidFill>
                  <a:srgbClr val="000000"/>
                </a:solidFill>
                <a:latin typeface="Arial" charset="0"/>
                <a:ea typeface="Arial" charset="0"/>
                <a:cs typeface="Arial" charset="0"/>
              </a:defRPr>
            </a:lvl1pPr>
            <a:lvl2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2pPr>
            <a:lvl3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3pPr>
            <a:lvl4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4pPr>
            <a:lvl5pPr>
              <a:defRPr>
                <a:solidFill>
                  <a:schemeClr val="bg1"/>
                </a:solidFill>
                <a:latin typeface="Summer Font" charset="0"/>
                <a:ea typeface="Summer Font" charset="0"/>
                <a:cs typeface="Summer Font" charset="0"/>
              </a:defRPr>
            </a:lvl5pPr>
          </a:lstStyle>
          <a:p>
            <a:pPr lvl="0"/>
            <a:r>
              <a:rPr lang="en-US" dirty="0"/>
              <a:t>Click to add text here.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nullam</a:t>
            </a:r>
            <a:r>
              <a:rPr lang="en-US" dirty="0"/>
              <a:t> non. </a:t>
            </a:r>
            <a:r>
              <a:rPr lang="en-US" dirty="0" err="1"/>
              <a:t>Mauris</a:t>
            </a:r>
            <a:r>
              <a:rPr lang="en-US" dirty="0"/>
              <a:t> a diam </a:t>
            </a:r>
            <a:r>
              <a:rPr lang="en-US" dirty="0" err="1"/>
              <a:t>maecenas</a:t>
            </a:r>
            <a:r>
              <a:rPr lang="en-US" dirty="0"/>
              <a:t> sed </a:t>
            </a:r>
            <a:r>
              <a:rPr lang="en-US" dirty="0" err="1"/>
              <a:t>enim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sem</a:t>
            </a:r>
            <a:r>
              <a:rPr lang="en-US" dirty="0"/>
              <a:t> </a:t>
            </a:r>
            <a:r>
              <a:rPr lang="en-US" dirty="0" err="1"/>
              <a:t>viverra</a:t>
            </a:r>
            <a:r>
              <a:rPr lang="en-US" dirty="0"/>
              <a:t>. Sed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ornare</a:t>
            </a:r>
            <a:r>
              <a:rPr lang="en-US" dirty="0"/>
              <a:t>.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 </a:t>
            </a:r>
            <a:r>
              <a:rPr lang="en-US" dirty="0" err="1"/>
              <a:t>mauris</a:t>
            </a:r>
            <a:r>
              <a:rPr lang="en-US" dirty="0"/>
              <a:t> </a:t>
            </a:r>
            <a:r>
              <a:rPr lang="en-US" dirty="0" err="1"/>
              <a:t>nunc</a:t>
            </a:r>
            <a:r>
              <a:rPr lang="en-US" dirty="0"/>
              <a:t> </a:t>
            </a:r>
            <a:r>
              <a:rPr lang="en-US" dirty="0" err="1"/>
              <a:t>congue</a:t>
            </a:r>
            <a:r>
              <a:rPr lang="en-US" dirty="0"/>
              <a:t> nisi. </a:t>
            </a:r>
            <a:r>
              <a:rPr lang="en-US" dirty="0" err="1"/>
              <a:t>Mauris</a:t>
            </a:r>
            <a:r>
              <a:rPr lang="en-US" dirty="0"/>
              <a:t>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massa</a:t>
            </a:r>
            <a:r>
              <a:rPr lang="en-US" dirty="0"/>
              <a:t> vitae. </a:t>
            </a:r>
            <a:r>
              <a:rPr lang="en-US" dirty="0" err="1"/>
              <a:t>Consectetur</a:t>
            </a:r>
            <a:r>
              <a:rPr lang="en-US" dirty="0"/>
              <a:t> libero id </a:t>
            </a:r>
            <a:r>
              <a:rPr lang="en-US" dirty="0" err="1"/>
              <a:t>faucibus</a:t>
            </a:r>
            <a:r>
              <a:rPr lang="en-US" dirty="0"/>
              <a:t> </a:t>
            </a:r>
            <a:r>
              <a:rPr lang="en-US" dirty="0" err="1"/>
              <a:t>nisl</a:t>
            </a:r>
            <a:r>
              <a:rPr lang="en-US" dirty="0"/>
              <a:t> </a:t>
            </a:r>
            <a:r>
              <a:rPr lang="en-US" dirty="0" err="1"/>
              <a:t>tincidunt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.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facilisi</a:t>
            </a:r>
            <a:r>
              <a:rPr lang="en-US" dirty="0"/>
              <a:t> </a:t>
            </a:r>
            <a:r>
              <a:rPr lang="en-US" dirty="0" err="1"/>
              <a:t>morbi</a:t>
            </a:r>
            <a:r>
              <a:rPr lang="en-US" dirty="0"/>
              <a:t> tempus </a:t>
            </a:r>
            <a:r>
              <a:rPr lang="en-US" dirty="0" err="1"/>
              <a:t>iaculis</a:t>
            </a:r>
            <a:r>
              <a:rPr lang="en-US" dirty="0"/>
              <a:t> </a:t>
            </a:r>
            <a:r>
              <a:rPr lang="en-US" dirty="0" err="1"/>
              <a:t>urna</a:t>
            </a:r>
            <a:r>
              <a:rPr lang="en-US" dirty="0"/>
              <a:t> id </a:t>
            </a:r>
            <a:r>
              <a:rPr lang="en-US" dirty="0" err="1"/>
              <a:t>volutpat</a:t>
            </a:r>
            <a:r>
              <a:rPr lang="en-US" dirty="0"/>
              <a:t> </a:t>
            </a:r>
            <a:r>
              <a:rPr lang="en-US" dirty="0" err="1"/>
              <a:t>lacus</a:t>
            </a:r>
            <a:r>
              <a:rPr lang="en-US" dirty="0"/>
              <a:t>. </a:t>
            </a:r>
            <a:r>
              <a:rPr lang="en-US" dirty="0" err="1"/>
              <a:t>Imperdiet</a:t>
            </a:r>
            <a:r>
              <a:rPr lang="en-US" dirty="0"/>
              <a:t> </a:t>
            </a:r>
            <a:r>
              <a:rPr lang="en-US" dirty="0" err="1"/>
              <a:t>nulla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pellentesque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gravida cum sociis. Sed </a:t>
            </a:r>
            <a:r>
              <a:rPr lang="en-US" dirty="0" err="1"/>
              <a:t>velit</a:t>
            </a:r>
            <a:r>
              <a:rPr lang="en-US" dirty="0"/>
              <a:t> </a:t>
            </a:r>
            <a:r>
              <a:rPr lang="en-US" dirty="0" err="1"/>
              <a:t>dignissim</a:t>
            </a:r>
            <a:r>
              <a:rPr lang="en-US" dirty="0"/>
              <a:t> </a:t>
            </a:r>
            <a:r>
              <a:rPr lang="en-US" dirty="0" err="1"/>
              <a:t>sodales</a:t>
            </a:r>
            <a:r>
              <a:rPr lang="en-US" dirty="0"/>
              <a:t> </a:t>
            </a:r>
            <a:r>
              <a:rPr lang="en-US" dirty="0" err="1"/>
              <a:t>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197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6"/>
            <a:ext cx="7886700" cy="10826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br>
              <a:rPr lang="en-US" altLang="en-US" dirty="0"/>
            </a:br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32" y="6356351"/>
            <a:ext cx="1184672" cy="354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00701" y="6356351"/>
            <a:ext cx="66012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lang="en-US" sz="1050" b="0" i="0" u="none" strike="noStrike" baseline="0" smtClean="0">
                <a:solidFill>
                  <a:srgbClr val="006298"/>
                </a:solidFill>
                <a:latin typeface="arial" charset="0"/>
              </a:defRPr>
            </a:lvl1pPr>
          </a:lstStyle>
          <a:p>
            <a:pPr defTabSz="685800"/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0430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</p:sldLayoutIdLst>
  <p:hf sldNum="0" hdr="0" dt="0"/>
  <p:txStyles>
    <p:titleStyle>
      <a:lvl1pPr algn="ctr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 b="1" i="0" kern="1200" baseline="0">
          <a:solidFill>
            <a:schemeClr val="bg2">
              <a:lumMod val="10000"/>
            </a:schemeClr>
          </a:solidFill>
          <a:latin typeface="Arial" charset="0"/>
          <a:ea typeface="Arial" charset="0"/>
          <a:cs typeface="Arial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5pPr>
      <a:lvl6pPr marL="3429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6pPr>
      <a:lvl7pPr marL="685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7pPr>
      <a:lvl8pPr marL="10287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8pPr>
      <a:lvl9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550">
          <a:solidFill>
            <a:schemeClr val="tx1"/>
          </a:solidFill>
          <a:latin typeface="Open Sans" charset="0"/>
          <a:ea typeface="Open Sans" charset="0"/>
          <a:cs typeface="Open Sans" charset="0"/>
        </a:defRPr>
      </a:lvl9pPr>
    </p:titleStyle>
    <p:bodyStyle>
      <a:lvl1pPr marL="0" indent="0" algn="l" rtl="0" eaLnBrk="1" fontAlgn="base" hangingPunct="1">
        <a:lnSpc>
          <a:spcPct val="90000"/>
        </a:lnSpc>
        <a:spcBef>
          <a:spcPts val="750"/>
        </a:spcBef>
        <a:spcAft>
          <a:spcPct val="0"/>
        </a:spcAft>
        <a:buFont typeface="Arial" charset="0"/>
        <a:buNone/>
        <a:defRPr sz="2100" kern="1200" baseline="0">
          <a:solidFill>
            <a:srgbClr val="000000"/>
          </a:solidFill>
          <a:latin typeface="Arial" charset="0"/>
          <a:ea typeface="Arial" charset="0"/>
          <a:cs typeface="Arial" charset="0"/>
        </a:defRPr>
      </a:lvl1pPr>
      <a:lvl2pPr marL="5143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8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2pPr>
      <a:lvl3pPr marL="8572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sz="1500"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3pPr>
      <a:lvl4pPr marL="12001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4pPr>
      <a:lvl5pPr marL="1543050" indent="-171450" algn="l" rtl="0" eaLnBrk="1" fontAlgn="base" hangingPunct="1">
        <a:lnSpc>
          <a:spcPct val="90000"/>
        </a:lnSpc>
        <a:spcBef>
          <a:spcPts val="375"/>
        </a:spcBef>
        <a:spcAft>
          <a:spcPct val="0"/>
        </a:spcAft>
        <a:buFont typeface="Arial" charset="0"/>
        <a:buChar char="•"/>
        <a:defRPr kern="1200" baseline="0">
          <a:solidFill>
            <a:srgbClr val="004A78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2744974"/>
            <a:ext cx="7886700" cy="684026"/>
          </a:xfrm>
        </p:spPr>
        <p:txBody>
          <a:bodyPr>
            <a:noAutofit/>
          </a:bodyPr>
          <a:lstStyle/>
          <a:p>
            <a:r>
              <a:rPr lang="en-US" sz="3700" dirty="0"/>
              <a:t>Chapter 7</a:t>
            </a:r>
            <a:br>
              <a:rPr lang="en-US" sz="3700" dirty="0"/>
            </a:br>
            <a:endParaRPr lang="en-US" sz="37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07964" y="3426542"/>
            <a:ext cx="5528072" cy="2399814"/>
          </a:xfrm>
          <a:ln>
            <a:miter lim="800000"/>
            <a:headEnd/>
            <a:tailEnd/>
          </a:ln>
        </p:spPr>
        <p:txBody>
          <a:bodyPr>
            <a:normAutofit/>
          </a:bodyPr>
          <a:lstStyle/>
          <a:p>
            <a:pPr eaLnBrk="1" hangingPunct="1"/>
            <a:endParaRPr lang="en-US" sz="1800" dirty="0"/>
          </a:p>
          <a:p>
            <a:r>
              <a:rPr lang="en-US" sz="3600" b="1" dirty="0"/>
              <a:t>Improving Web Design with New Page Layouts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Aside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Used as a sidebar that contains additional information about a particular item mentioned within another element</a:t>
            </a:r>
          </a:p>
          <a:p>
            <a:pPr lvl="1"/>
            <a:r>
              <a:rPr lang="en-IN" dirty="0"/>
              <a:t>If an article on a webpage contains a recipe and a list of ingredients, one could include an aside element with more information about one of the key ingredients, such as its origin or where to purchase it</a:t>
            </a:r>
          </a:p>
          <a:p>
            <a:pPr lvl="1"/>
            <a:r>
              <a:rPr lang="en-US" dirty="0"/>
              <a:t>Can be </a:t>
            </a:r>
            <a:r>
              <a:rPr lang="en-IN" dirty="0"/>
              <a:t>nested within article elements or within main or section elements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AD52E3-37AD-4D82-843F-CF870E50F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123549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Aside Element (continued)</a:t>
            </a:r>
          </a:p>
        </p:txBody>
      </p:sp>
      <p:pic>
        <p:nvPicPr>
          <p:cNvPr id="11" name="Content Placeholder 10" descr="Figure 7–6 illustrates a wireframe that uses the aside element.">
            <a:extLst>
              <a:ext uri="{FF2B5EF4-FFF2-40B4-BE49-F238E27FC236}">
                <a16:creationId xmlns:a16="http://schemas.microsoft.com/office/drawing/2014/main" id="{EE07DFB3-D13B-4BCF-B437-2FF30D667E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0573" y="1357006"/>
            <a:ext cx="3319002" cy="4259388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4BC7D83-C41B-406D-82AE-112CED60E94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33800" y="5836262"/>
            <a:ext cx="1352549" cy="365125"/>
          </a:xfrm>
        </p:spPr>
        <p:txBody>
          <a:bodyPr/>
          <a:lstStyle/>
          <a:p>
            <a:r>
              <a:rPr lang="en-US" dirty="0"/>
              <a:t>Figure 7–6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8DC3FF-D37D-4B32-9555-63A4DD872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800166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Section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Represents a generic section of a document or application</a:t>
            </a:r>
          </a:p>
          <a:p>
            <a:pPr lvl="1"/>
            <a:r>
              <a:rPr lang="en-IN" dirty="0"/>
              <a:t>A section is a thematic grouping of content</a:t>
            </a:r>
          </a:p>
          <a:p>
            <a:pPr lvl="1"/>
            <a:r>
              <a:rPr lang="en-IN" dirty="0"/>
              <a:t>The theme of each section should be identified, typically by a heading </a:t>
            </a:r>
          </a:p>
          <a:p>
            <a:pPr lvl="1"/>
            <a:r>
              <a:rPr lang="en-IN" dirty="0"/>
              <a:t>Not a generic container element</a:t>
            </a:r>
          </a:p>
          <a:p>
            <a:pPr lvl="1"/>
            <a:r>
              <a:rPr lang="en-IN" dirty="0"/>
              <a:t>A general rule is that the section element is appropriate only if the element’s contents would be listed explicitly in the document’s outline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0578F-E08E-4723-91C1-A3A5A8C1B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177650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Section Element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following is an example of a several section elements nested within an article element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&lt;article&gt;</a:t>
            </a:r>
          </a:p>
          <a:p>
            <a:pPr marL="457200" lvl="1" indent="0">
              <a:buNone/>
            </a:pPr>
            <a:r>
              <a:rPr lang="en-US" dirty="0"/>
              <a:t>	&lt;h1&gt;Tutorials: Cooking Basics&lt;/h1&gt;</a:t>
            </a:r>
          </a:p>
          <a:p>
            <a:pPr marL="457200" lvl="1" indent="0">
              <a:buNone/>
            </a:pPr>
            <a:r>
              <a:rPr lang="en-US" dirty="0"/>
              <a:t>	</a:t>
            </a:r>
            <a:r>
              <a:rPr lang="en-IN" dirty="0"/>
              <a:t>&lt;p&gt;Watch our tutorials to learn the basics of </a:t>
            </a:r>
            <a:r>
              <a:rPr lang="en-US" dirty="0"/>
              <a:t>good 		cooking.&lt;/p&gt;</a:t>
            </a:r>
          </a:p>
          <a:p>
            <a:pPr marL="457200" lvl="1" indent="0">
              <a:buNone/>
            </a:pPr>
            <a:r>
              <a:rPr lang="en-US" dirty="0"/>
              <a:t>&lt;section&gt;</a:t>
            </a:r>
          </a:p>
          <a:p>
            <a:pPr marL="457200" lvl="1" indent="0">
              <a:buNone/>
            </a:pPr>
            <a:r>
              <a:rPr lang="en-US" dirty="0"/>
              <a:t>	&lt;h1&gt;Tutorial 1&lt;/h1&gt;</a:t>
            </a:r>
          </a:p>
          <a:p>
            <a:pPr marL="914400" lvl="2" indent="0">
              <a:buNone/>
            </a:pPr>
            <a:r>
              <a:rPr lang="en-IN" sz="2400" dirty="0"/>
              <a:t>&lt;p&gt;Assembling basic kitchen tools.&lt;/p&gt;</a:t>
            </a:r>
          </a:p>
          <a:p>
            <a:pPr marL="457200" lvl="1" indent="0">
              <a:buNone/>
            </a:pPr>
            <a:r>
              <a:rPr lang="en-US" dirty="0"/>
              <a:t>&lt;/section&gt;</a:t>
            </a:r>
          </a:p>
          <a:p>
            <a:pPr marL="457200" lvl="1" indent="0">
              <a:buNone/>
            </a:pPr>
            <a:r>
              <a:rPr lang="en-IN" dirty="0"/>
              <a:t>…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&lt;/article&gt;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7EE001-D032-4A43-AACA-1644FDD3B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51327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Section Element (continued 2)</a:t>
            </a:r>
            <a:endParaRPr lang="en-US" b="1" dirty="0"/>
          </a:p>
        </p:txBody>
      </p:sp>
      <p:pic>
        <p:nvPicPr>
          <p:cNvPr id="11" name="Content Placeholder 10" descr="Figure 7–8 illustrates a wireframe that uses the section element.">
            <a:extLst>
              <a:ext uri="{FF2B5EF4-FFF2-40B4-BE49-F238E27FC236}">
                <a16:creationId xmlns:a16="http://schemas.microsoft.com/office/drawing/2014/main" id="{190FDEB1-2773-4FAE-9EDF-53A490046F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9071" y="1198196"/>
            <a:ext cx="3616631" cy="4648200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E68231C-38FF-4B96-9DB3-C7DFD8EFB79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73013" y="5843954"/>
            <a:ext cx="1428749" cy="365125"/>
          </a:xfrm>
        </p:spPr>
        <p:txBody>
          <a:bodyPr/>
          <a:lstStyle/>
          <a:p>
            <a:r>
              <a:rPr lang="en-US" dirty="0"/>
              <a:t>Figure 7–8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D97AEA-F4EB-4E25-91B0-E31B88B87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0605321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Figure and Figure Caption Elements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The figure element is used to group content, such as illustrations, diagrams, </a:t>
            </a:r>
            <a:r>
              <a:rPr lang="en-US" dirty="0"/>
              <a:t>and photos</a:t>
            </a:r>
          </a:p>
          <a:p>
            <a:pPr lvl="1"/>
            <a:r>
              <a:rPr lang="en-IN" dirty="0"/>
              <a:t>Represents some flow content that is self-contained and is typically referenced as a single unit from the main flow of the document</a:t>
            </a:r>
          </a:p>
          <a:p>
            <a:pPr lvl="1"/>
            <a:r>
              <a:rPr lang="en-IN" dirty="0"/>
              <a:t>Can contain one or more img elements</a:t>
            </a:r>
          </a:p>
          <a:p>
            <a:pPr lvl="1"/>
            <a:r>
              <a:rPr lang="en-IN" dirty="0"/>
              <a:t>May contain an optional figure caption element, which is used to provide a caption for the figure element</a:t>
            </a:r>
          </a:p>
          <a:p>
            <a:pPr lvl="1"/>
            <a:r>
              <a:rPr lang="en-IN" dirty="0"/>
              <a:t>Start and end tags of the figure caption element are </a:t>
            </a:r>
            <a:r>
              <a:rPr lang="en-US" dirty="0"/>
              <a:t>&lt;figcaption&gt; and &lt;/figcaption&gt;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2AD69-FB33-4902-9B36-2C5CE457D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800571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>
            <a:noAutofit/>
          </a:bodyPr>
          <a:lstStyle/>
          <a:p>
            <a:r>
              <a:rPr lang="en-US" dirty="0"/>
              <a:t>Figure and Figure Caption Elements (continued)</a:t>
            </a:r>
          </a:p>
        </p:txBody>
      </p:sp>
      <p:pic>
        <p:nvPicPr>
          <p:cNvPr id="10" name="Content Placeholder 9" descr="Figure 7–10 illustrates a wireframe that uses the figure and figure caption elements. ">
            <a:extLst>
              <a:ext uri="{FF2B5EF4-FFF2-40B4-BE49-F238E27FC236}">
                <a16:creationId xmlns:a16="http://schemas.microsoft.com/office/drawing/2014/main" id="{61649D56-0F5E-4F43-A985-B56CF083C0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1261169"/>
            <a:ext cx="5889182" cy="4471416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561F9B-EF02-46F9-B1AA-1DA9A89CE96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19525" y="5853967"/>
            <a:ext cx="1504949" cy="365125"/>
          </a:xfrm>
        </p:spPr>
        <p:txBody>
          <a:bodyPr/>
          <a:lstStyle/>
          <a:p>
            <a:r>
              <a:rPr lang="fr-FR" dirty="0"/>
              <a:t>Figure 7–10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3872C9-D3FC-4573-B283-ED24999F5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97265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Improving Design with CSS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grid layout </a:t>
            </a:r>
          </a:p>
          <a:p>
            <a:pPr lvl="1"/>
            <a:r>
              <a:rPr lang="en-US" dirty="0"/>
              <a:t>Newer webpage design model used to create a single or multiple-column layout by controlling the size and position of boxes of content on a webpage</a:t>
            </a:r>
          </a:p>
          <a:p>
            <a:r>
              <a:rPr lang="en-US" dirty="0"/>
              <a:t>Opacity</a:t>
            </a:r>
          </a:p>
          <a:p>
            <a:pPr lvl="1"/>
            <a:r>
              <a:rPr lang="en-US" dirty="0"/>
              <a:t>Specifies the amount of transparency of an element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0004-775A-409C-BC54-CC54FCA9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7022926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Improving Design with CSS (continued) 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shadows </a:t>
            </a:r>
          </a:p>
          <a:p>
            <a:pPr lvl="1"/>
            <a:r>
              <a:rPr lang="en-US" dirty="0"/>
              <a:t>Box-shadow applies a shadow to an element</a:t>
            </a:r>
          </a:p>
          <a:p>
            <a:pPr lvl="1"/>
            <a:r>
              <a:rPr lang="en-US" dirty="0"/>
              <a:t>Text-shadow property applies a shadow to text</a:t>
            </a:r>
          </a:p>
          <a:p>
            <a:r>
              <a:rPr lang="en-US" dirty="0"/>
              <a:t>CSS box-sizing </a:t>
            </a:r>
          </a:p>
          <a:p>
            <a:pPr lvl="1"/>
            <a:r>
              <a:rPr lang="en-US" dirty="0"/>
              <a:t>Allows any specified padding or border to be included within the element’s total size</a:t>
            </a:r>
          </a:p>
          <a:p>
            <a:pPr lvl="1"/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70004-775A-409C-BC54-CC54FCA95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703931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Redesigning the Home Page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AE7A295-5FA1-4DF0-A61A-EE0541171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 page can be improved by adding figure and figcaption elements with pictures </a:t>
            </a:r>
          </a:p>
          <a:p>
            <a:pPr lvl="1"/>
            <a:r>
              <a:rPr lang="en-US" dirty="0"/>
              <a:t>Provide more visual content for potential clients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6681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You will have mastered the material in this chapter when you can:</a:t>
            </a:r>
          </a:p>
          <a:p>
            <a:pPr lvl="1"/>
            <a:r>
              <a:rPr lang="en-US" dirty="0"/>
              <a:t>Describe and use article, aside, and section elements </a:t>
            </a:r>
          </a:p>
          <a:p>
            <a:pPr lvl="1"/>
            <a:r>
              <a:rPr lang="en-US" dirty="0"/>
              <a:t>Describe and use figure and figcaption elements</a:t>
            </a:r>
          </a:p>
          <a:p>
            <a:pPr lvl="1"/>
            <a:r>
              <a:rPr lang="en-US" dirty="0"/>
              <a:t>Describe and use the CSS grid layout </a:t>
            </a:r>
          </a:p>
          <a:p>
            <a:pPr lvl="1"/>
            <a:r>
              <a:rPr lang="en-US" dirty="0"/>
              <a:t>Describe and use the opacity property </a:t>
            </a:r>
          </a:p>
          <a:p>
            <a:pPr lvl="1"/>
            <a:r>
              <a:rPr lang="en-US" dirty="0"/>
              <a:t>Describe and use the box sizing property </a:t>
            </a:r>
          </a:p>
          <a:p>
            <a:pPr lvl="1"/>
            <a:r>
              <a:rPr lang="en-US" dirty="0"/>
              <a:t>Describe and use the text shadow property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8EFDCC-B7A7-4121-BA00-82B7E395F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972853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Redesigning the Home Page (continued 1) </a:t>
            </a:r>
          </a:p>
        </p:txBody>
      </p:sp>
      <p:pic>
        <p:nvPicPr>
          <p:cNvPr id="7" name="Content Placeholder 6" descr="Figure 7–12 shows a wireframe for the tablet viewport, which integrates a div for a banner image and a figure element.">
            <a:extLst>
              <a:ext uri="{FF2B5EF4-FFF2-40B4-BE49-F238E27FC236}">
                <a16:creationId xmlns:a16="http://schemas.microsoft.com/office/drawing/2014/main" id="{0D41D904-2EDF-406A-85F1-C7B978FE1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6218" y="1306388"/>
            <a:ext cx="5311564" cy="4186233"/>
          </a:xfrm>
        </p:spPr>
      </p:pic>
      <p:sp>
        <p:nvSpPr>
          <p:cNvPr id="4" name="Text Placeholder 3" descr="Figure 7–12 shows wireframes for the tablet and desktop viewports, which integrate a div for a banner image and a figure element.&#10;">
            <a:extLst>
              <a:ext uri="{FF2B5EF4-FFF2-40B4-BE49-F238E27FC236}">
                <a16:creationId xmlns:a16="http://schemas.microsoft.com/office/drawing/2014/main" id="{6FA794E9-6DDD-4975-ADF2-2E67E4B10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618531"/>
            <a:ext cx="1352549" cy="365125"/>
          </a:xfrm>
        </p:spPr>
        <p:txBody>
          <a:bodyPr/>
          <a:lstStyle/>
          <a:p>
            <a:r>
              <a:rPr lang="en-US" dirty="0"/>
              <a:t>Figure 7–12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385529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Redesigning the Home Page (continued 2)</a:t>
            </a:r>
          </a:p>
        </p:txBody>
      </p:sp>
      <p:pic>
        <p:nvPicPr>
          <p:cNvPr id="7" name="Content Placeholder 6" descr="Figure 7–13 shows a wireframe for the  desktop viewport, which integrates a div for a banner image and a figure element.">
            <a:extLst>
              <a:ext uri="{FF2B5EF4-FFF2-40B4-BE49-F238E27FC236}">
                <a16:creationId xmlns:a16="http://schemas.microsoft.com/office/drawing/2014/main" id="{5CF8094A-9557-4C8A-8196-CF262C70F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979" y="1340439"/>
            <a:ext cx="5782039" cy="427119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94E9-6DDD-4975-ADF2-2E67E4B10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732873"/>
            <a:ext cx="1352549" cy="365125"/>
          </a:xfrm>
        </p:spPr>
        <p:txBody>
          <a:bodyPr/>
          <a:lstStyle/>
          <a:p>
            <a:r>
              <a:rPr lang="en-US" dirty="0"/>
              <a:t>Figure 7–13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265430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Redesigning the Home Page (continued 3) </a:t>
            </a:r>
          </a:p>
        </p:txBody>
      </p:sp>
      <p:pic>
        <p:nvPicPr>
          <p:cNvPr id="7" name="Content Placeholder 6" descr="Figure 7–38 displays a desktop view of the Forward Fitness Club website.">
            <a:extLst>
              <a:ext uri="{FF2B5EF4-FFF2-40B4-BE49-F238E27FC236}">
                <a16:creationId xmlns:a16="http://schemas.microsoft.com/office/drawing/2014/main" id="{A966709C-E007-4093-8998-944D09CA50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88" y="1562100"/>
            <a:ext cx="6169423" cy="37338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A794E9-6DDD-4975-ADF2-2E67E4B103D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636115"/>
            <a:ext cx="1352549" cy="365125"/>
          </a:xfrm>
        </p:spPr>
        <p:txBody>
          <a:bodyPr/>
          <a:lstStyle/>
          <a:p>
            <a:r>
              <a:rPr lang="en-US" dirty="0"/>
              <a:t>Figure 7–38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81F590B-6D6F-45EF-8A42-593AE81FF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46310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FBA4401-1CBF-4F23-A1B6-064FD6475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Creating the Nutrition Page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D10A1C-DD8D-4548-9689-990DC1A6C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Nutrition page provides tips for good nutrition, guidelines for a healthy diet, and a featured recipe of the week</a:t>
            </a:r>
          </a:p>
          <a:p>
            <a:pPr lvl="1"/>
            <a:r>
              <a:rPr lang="en-US" dirty="0"/>
              <a:t>The template.html file is used to create the new page</a:t>
            </a:r>
          </a:p>
          <a:p>
            <a:r>
              <a:rPr lang="en-US" dirty="0"/>
              <a:t>CSS grid spans </a:t>
            </a:r>
          </a:p>
          <a:p>
            <a:pPr lvl="1"/>
            <a:r>
              <a:rPr lang="en-US" dirty="0"/>
              <a:t>A style rule for the class is created that spans the element across three columns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D213DB-97C1-4CCF-A0F3-CF5E77B4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057033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Creating the Nutrition Page (continued 1) </a:t>
            </a:r>
          </a:p>
        </p:txBody>
      </p:sp>
      <p:pic>
        <p:nvPicPr>
          <p:cNvPr id="12" name="Content Placeholder 11" descr="Figure 7–42 shows the wireframe for the Nutrition page in a tablet viewport.">
            <a:extLst>
              <a:ext uri="{FF2B5EF4-FFF2-40B4-BE49-F238E27FC236}">
                <a16:creationId xmlns:a16="http://schemas.microsoft.com/office/drawing/2014/main" id="{8BF27C06-A52A-47FD-9B7A-494C2FD593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717" y="1302454"/>
            <a:ext cx="5568563" cy="425309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79EA1F-6969-4FBC-A43A-57290FE865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05225" y="5638799"/>
            <a:ext cx="1733549" cy="365125"/>
          </a:xfrm>
        </p:spPr>
        <p:txBody>
          <a:bodyPr/>
          <a:lstStyle/>
          <a:p>
            <a:r>
              <a:rPr lang="en-US" dirty="0"/>
              <a:t>Figure 7–42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52A52-18E7-4D68-89FD-D2DA6FF6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7532704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Creating the Nutrition Page (continued 2) </a:t>
            </a:r>
          </a:p>
        </p:txBody>
      </p:sp>
      <p:pic>
        <p:nvPicPr>
          <p:cNvPr id="8" name="Content Placeholder 7" descr="Figure 7–43 shows the wireframe for the Nutrition page in a desktop viewport.">
            <a:extLst>
              <a:ext uri="{FF2B5EF4-FFF2-40B4-BE49-F238E27FC236}">
                <a16:creationId xmlns:a16="http://schemas.microsoft.com/office/drawing/2014/main" id="{F0E9E1A6-599C-4411-BD5E-8BFF4978FB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2000" y="1266116"/>
            <a:ext cx="5699998" cy="436999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8D271-D1DF-40D2-8970-5FC9D37151F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895725" y="5636115"/>
            <a:ext cx="1352549" cy="365125"/>
          </a:xfrm>
        </p:spPr>
        <p:txBody>
          <a:bodyPr/>
          <a:lstStyle/>
          <a:p>
            <a:r>
              <a:rPr lang="en-US" dirty="0"/>
              <a:t>Figure 7–43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652A52-18E7-4D68-89FD-D2DA6FF69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7485691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521488-EC2E-4605-A5CE-2BE645456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9144000" cy="914400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Creating the Nutrition Page (continued 3)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173F52-4E6F-4859-83DE-7BDFA1897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Structural pseudo-class, nth-of-type() </a:t>
            </a:r>
          </a:p>
          <a:p>
            <a:pPr lvl="1"/>
            <a:r>
              <a:rPr lang="en-US" dirty="0"/>
              <a:t>Used to select specific elements within a parent element</a:t>
            </a:r>
          </a:p>
          <a:p>
            <a:pPr lvl="2"/>
            <a:r>
              <a:rPr lang="en-US" dirty="0"/>
              <a:t>Example: if you have a table with 20 rows, you may want to apply a different background color to all odd or all even rows</a:t>
            </a:r>
          </a:p>
          <a:p>
            <a:pPr marL="914400" lvl="2" indent="0">
              <a:buNone/>
            </a:pPr>
            <a:r>
              <a:rPr lang="en-US" dirty="0"/>
              <a:t>	p:nth-of-type(odd) { </a:t>
            </a:r>
          </a:p>
          <a:p>
            <a:pPr marL="914400" lvl="2" indent="0">
              <a:buNone/>
            </a:pPr>
            <a:r>
              <a:rPr lang="en-US" dirty="0"/>
              <a:t>		background-color: #ccc; </a:t>
            </a:r>
          </a:p>
          <a:p>
            <a:pPr marL="914400" lvl="2" indent="0">
              <a:buNone/>
            </a:pPr>
            <a:r>
              <a:rPr lang="en-US" dirty="0"/>
              <a:t>	}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AF814C-29F1-4818-8C9F-9B7A2488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1675919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802A83-A8A8-4003-8822-9FFF6C66E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a Favicon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FDF7E-5406-4898-ADF4-E82D16923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Small image that appears on the browser tab that represents the business</a:t>
            </a:r>
          </a:p>
          <a:p>
            <a:pPr lvl="1"/>
            <a:r>
              <a:rPr lang="en-US" dirty="0"/>
              <a:t>Might be a logo or another graphic that identifies the business brand</a:t>
            </a:r>
          </a:p>
          <a:p>
            <a:pPr lvl="1"/>
            <a:r>
              <a:rPr lang="en-US" dirty="0"/>
              <a:t>Helps improve search engine optimization</a:t>
            </a:r>
          </a:p>
          <a:p>
            <a:pPr lvl="1"/>
            <a:r>
              <a:rPr lang="en-US" dirty="0"/>
              <a:t>Can be PNG, GIF, or ICO file</a:t>
            </a:r>
          </a:p>
          <a:p>
            <a:pPr lvl="1"/>
            <a:r>
              <a:rPr lang="en-US" dirty="0"/>
              <a:t>Image sizes are based upon the favicon’s use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A6369B-E5CA-4801-B8CD-5F0C27B7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134084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02F660-922B-404B-BE39-3E43A1D7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a Favicon (continued 1)</a:t>
            </a:r>
          </a:p>
        </p:txBody>
      </p:sp>
      <p:pic>
        <p:nvPicPr>
          <p:cNvPr id="9" name="Content Placeholder 8" descr="Figure 7–65 displays the Google favicon.">
            <a:extLst>
              <a:ext uri="{FF2B5EF4-FFF2-40B4-BE49-F238E27FC236}">
                <a16:creationId xmlns:a16="http://schemas.microsoft.com/office/drawing/2014/main" id="{D7B260A2-9CFF-41A3-8A4F-E531C069FC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143000"/>
            <a:ext cx="6756404" cy="4069375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0872B-0B65-475A-BC7E-CE01A2DBD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5288575"/>
            <a:ext cx="1581149" cy="365125"/>
          </a:xfrm>
        </p:spPr>
        <p:txBody>
          <a:bodyPr/>
          <a:lstStyle/>
          <a:p>
            <a:r>
              <a:rPr lang="en-US" dirty="0"/>
              <a:t>Figure 7–65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7F054-D325-4DE2-BDCE-29340F37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0357920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402F660-922B-404B-BE39-3E43A1D7A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Adding a Favicon (continued 2)</a:t>
            </a:r>
          </a:p>
        </p:txBody>
      </p:sp>
      <p:pic>
        <p:nvPicPr>
          <p:cNvPr id="4" name="Content Placeholder 3" descr="Figure 7–68 displays the Forward Fitness Club favicon.">
            <a:extLst>
              <a:ext uri="{FF2B5EF4-FFF2-40B4-BE49-F238E27FC236}">
                <a16:creationId xmlns:a16="http://schemas.microsoft.com/office/drawing/2014/main" id="{2ADB82FB-41C1-4B1A-B058-287F38E636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116" y="1402375"/>
            <a:ext cx="6797765" cy="3886200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CA0872B-0B65-475A-BC7E-CE01A2DBD1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81425" y="5288575"/>
            <a:ext cx="1581149" cy="365125"/>
          </a:xfrm>
        </p:spPr>
        <p:txBody>
          <a:bodyPr/>
          <a:lstStyle/>
          <a:p>
            <a:r>
              <a:rPr lang="en-US" dirty="0"/>
              <a:t>Figure 7–68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37F054-D325-4DE2-BDCE-29340F37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62345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Objectives (continued)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IN" dirty="0"/>
          </a:p>
          <a:p>
            <a:pPr lvl="1"/>
            <a:r>
              <a:rPr lang="en-US" dirty="0"/>
              <a:t>Describe and use the box shadow property </a:t>
            </a:r>
          </a:p>
          <a:p>
            <a:pPr lvl="1"/>
            <a:r>
              <a:rPr lang="en-US" dirty="0"/>
              <a:t>Insert and style figure and figcaption elements </a:t>
            </a:r>
          </a:p>
          <a:p>
            <a:pPr lvl="1"/>
            <a:r>
              <a:rPr lang="en-US" dirty="0"/>
              <a:t>Insert a section element </a:t>
            </a:r>
          </a:p>
          <a:p>
            <a:pPr lvl="1"/>
            <a:r>
              <a:rPr lang="en-US" dirty="0"/>
              <a:t>Insert and style an article element </a:t>
            </a:r>
          </a:p>
          <a:p>
            <a:pPr lvl="1"/>
            <a:r>
              <a:rPr lang="en-US" dirty="0"/>
              <a:t>Insert and style an aside element </a:t>
            </a:r>
          </a:p>
          <a:p>
            <a:pPr lvl="1"/>
            <a:r>
              <a:rPr lang="en-US" dirty="0"/>
              <a:t>Describe and add a favicon to a webpage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B643A7-B1DA-4471-A7C9-87CD7305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5914804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45A07F-40CC-4309-89FC-AC4AC3F88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Chapter Summary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3C29A0-1C62-42ED-B81E-1D791132C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chapter, you learned how to:</a:t>
            </a:r>
          </a:p>
          <a:p>
            <a:pPr lvl="1"/>
            <a:r>
              <a:rPr lang="en-US" dirty="0"/>
              <a:t>Use the HTML 5 figure, figcaption, section, article, and aside semantic elements</a:t>
            </a:r>
          </a:p>
          <a:p>
            <a:pPr lvl="1"/>
            <a:r>
              <a:rPr lang="en-US" dirty="0"/>
              <a:t>Add these elements to the webpages in the website</a:t>
            </a:r>
          </a:p>
          <a:p>
            <a:pPr lvl="1"/>
            <a:r>
              <a:rPr lang="en-US" dirty="0"/>
              <a:t>Create and modify style rules in the style sheet to format the new elements and adapt to the website design</a:t>
            </a:r>
          </a:p>
          <a:p>
            <a:pPr lvl="1"/>
            <a:r>
              <a:rPr lang="en-US" dirty="0"/>
              <a:t>Use a CSS grid layout to create multiple columns</a:t>
            </a:r>
          </a:p>
          <a:p>
            <a:pPr lvl="1"/>
            <a:r>
              <a:rPr lang="en-US" dirty="0"/>
              <a:t>Create style rules to add opacity, box shadows, and text shadows</a:t>
            </a:r>
          </a:p>
          <a:p>
            <a:pPr lvl="1"/>
            <a:r>
              <a:rPr lang="en-US" dirty="0"/>
              <a:t>Add a favicon to a website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CFFE97-9523-41F9-8E55-89FA56993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4271737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26435-FA04-4B13-B9A1-8955E3A8D5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Introduction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34EF8B-48E7-46CD-88D4-348CF8229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design involves a daily pursuit of perfection in layout, function, and efficiency</a:t>
            </a:r>
          </a:p>
          <a:p>
            <a:pPr lvl="1"/>
            <a:r>
              <a:rPr lang="en-US" dirty="0"/>
              <a:t>You must constantly re-evaluate content and design and apply new technologies and innovations to keep  audiences engaged and customers elated</a:t>
            </a:r>
          </a:p>
          <a:p>
            <a:pPr lvl="1"/>
            <a:r>
              <a:rPr lang="en-US" dirty="0"/>
              <a:t>HTML 5 provides tools for improving webpage design, including semantic elements for specific types of content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087967-45E7-4567-9040-3382C69DF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25495551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A5E6B5-3C2E-45B6-81C7-C7E7AB7B2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— Use HTML 5 Structural Elements to Redesign a Website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3A8DF71-7159-455A-8DC4-D0D612E86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  <a:p>
            <a:pPr lvl="1"/>
            <a:r>
              <a:rPr lang="en-US" dirty="0"/>
              <a:t>MODIFY the HOME PAGE</a:t>
            </a:r>
          </a:p>
          <a:p>
            <a:pPr lvl="1"/>
            <a:r>
              <a:rPr lang="en-US" dirty="0"/>
              <a:t>STYLE the HOME PAGE elements</a:t>
            </a:r>
          </a:p>
          <a:p>
            <a:pPr lvl="1"/>
            <a:r>
              <a:rPr lang="en-US" dirty="0"/>
              <a:t>MODIFY the ABOUT US PAGE</a:t>
            </a:r>
          </a:p>
          <a:p>
            <a:pPr lvl="1"/>
            <a:r>
              <a:rPr lang="en-US" dirty="0"/>
              <a:t>CREATE AND STYLE the NUTRITION PAGE elements</a:t>
            </a:r>
          </a:p>
          <a:p>
            <a:pPr lvl="1"/>
            <a:r>
              <a:rPr lang="en-US" dirty="0"/>
              <a:t>ADD a FAVICON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AC8556-B888-40B6-B0E0-2E9427A6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18115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84B135-238A-4536-B30D-6114FF206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Using HTML 5 Semantic Elements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F4BBD47-4A59-4F44-A9FA-D993E91E5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HTML 5 semantic elements are a set of starting and ending HTML tags </a:t>
            </a:r>
          </a:p>
          <a:p>
            <a:pPr lvl="1"/>
            <a:r>
              <a:rPr lang="en-US" dirty="0"/>
              <a:t>Provide a standard naming convention for webpage content, making webpages more universal, accessible, and meaningful to search engines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8B0AA5-6A9A-49AF-BFC0-F1F15305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595514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Article Element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complete, self-contained </a:t>
            </a:r>
            <a:r>
              <a:rPr lang="fr-FR" dirty="0"/>
              <a:t>composition in a document, page, application, or site</a:t>
            </a:r>
          </a:p>
          <a:p>
            <a:pPr lvl="1"/>
            <a:r>
              <a:rPr lang="en-IN" dirty="0"/>
              <a:t>Independently distributable or reusable, e.g. in syndication</a:t>
            </a:r>
          </a:p>
          <a:p>
            <a:r>
              <a:rPr lang="en-IN" dirty="0"/>
              <a:t>Start and end tags of article elements are </a:t>
            </a:r>
            <a:r>
              <a:rPr lang="en-US" dirty="0"/>
              <a:t>&lt;article&gt; and &lt;/article&gt;</a:t>
            </a:r>
          </a:p>
          <a:p>
            <a:pPr lvl="1"/>
            <a:r>
              <a:rPr lang="en-US" dirty="0"/>
              <a:t>Content placed </a:t>
            </a:r>
            <a:r>
              <a:rPr lang="en-IN" dirty="0"/>
              <a:t>between these tags will appear on a webpage as part of the article element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25EA4E-1685-4E25-BB4B-706002504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1832586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Article Element (continued 1)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Articles may be nested within other HTML elements</a:t>
            </a:r>
          </a:p>
          <a:p>
            <a:pPr lvl="1"/>
            <a:r>
              <a:rPr lang="en-IN" dirty="0"/>
              <a:t>Such as the main element, section element, or other article elements</a:t>
            </a:r>
          </a:p>
          <a:p>
            <a:r>
              <a:rPr lang="en-US" dirty="0"/>
              <a:t>Articles are commonly used </a:t>
            </a:r>
            <a:r>
              <a:rPr lang="en-IN" dirty="0"/>
              <a:t>to contain news articles, blog and forum posts, or comments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4EE41-4336-429B-97C6-66A8CCD84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3336051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dirty="0"/>
              <a:t>Article Element (continued 2)</a:t>
            </a:r>
          </a:p>
        </p:txBody>
      </p:sp>
      <p:pic>
        <p:nvPicPr>
          <p:cNvPr id="11" name="Content Placeholder 10" descr="Figure 7-4 illustrates an example of a webpage that uses article elements.">
            <a:extLst>
              <a:ext uri="{FF2B5EF4-FFF2-40B4-BE49-F238E27FC236}">
                <a16:creationId xmlns:a16="http://schemas.microsoft.com/office/drawing/2014/main" id="{6CF6CBCC-502E-470D-814D-B49264DEEA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266" y="1133990"/>
            <a:ext cx="3635457" cy="4665505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FCD0D52-FCD5-46EA-86AB-98B5FC31B73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971921" y="5866685"/>
            <a:ext cx="1200149" cy="365125"/>
          </a:xfrm>
        </p:spPr>
        <p:txBody>
          <a:bodyPr/>
          <a:lstStyle/>
          <a:p>
            <a:r>
              <a:rPr lang="en-US" dirty="0"/>
              <a:t>Figure 7–4</a:t>
            </a:r>
          </a:p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60D798-68E7-4B3F-AF12-3BCA3A9F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latin typeface="Arial" panose="020B0604020202020204" pitchFamily="34" charset="0"/>
              </a:rPr>
              <a:t>Minnick. Responsive Web Design with HTML and CSS, 9th Edition. © 2021 Cengage. All Rights Reserved. May not be scanned, copied or duplicated, or posted to a publicly accessible website, in whole or in part.</a:t>
            </a:r>
          </a:p>
        </p:txBody>
      </p:sp>
    </p:spTree>
    <p:extLst>
      <p:ext uri="{BB962C8B-B14F-4D97-AF65-F5344CB8AC3E}">
        <p14:creationId xmlns:p14="http://schemas.microsoft.com/office/powerpoint/2010/main" val="16804052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11892"/>
      </a:dk1>
      <a:lt1>
        <a:srgbClr val="FFFFFF"/>
      </a:lt1>
      <a:dk2>
        <a:srgbClr val="006198"/>
      </a:dk2>
      <a:lt2>
        <a:srgbClr val="E7E6E6"/>
      </a:lt2>
      <a:accent1>
        <a:srgbClr val="0098D4"/>
      </a:accent1>
      <a:accent2>
        <a:srgbClr val="00B7E6"/>
      </a:accent2>
      <a:accent3>
        <a:srgbClr val="81CFEC"/>
      </a:accent3>
      <a:accent4>
        <a:srgbClr val="E8255F"/>
      </a:accent4>
      <a:accent5>
        <a:srgbClr val="FF6300"/>
      </a:accent5>
      <a:accent6>
        <a:srgbClr val="F5B600"/>
      </a:accent6>
      <a:hlink>
        <a:srgbClr val="00B7E6"/>
      </a:hlink>
      <a:folHlink>
        <a:srgbClr val="0098D4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  <a:effectLst/>
      </a:spPr>
      <a:bodyPr wrap="square" lIns="0" tIns="0" rIns="0" rtlCol="0" anchor="b">
        <a:spAutoFit/>
      </a:bodyPr>
      <a:lstStyle>
        <a:defPPr>
          <a:defRPr sz="2000" smtClean="0">
            <a:latin typeface="Open Sans" panose="020B0606030504020204" pitchFamily="34" charset="0"/>
            <a:ea typeface="Open Sans" panose="020B0606030504020204" pitchFamily="34" charset="0"/>
            <a:cs typeface="Open Sans" panose="020B0606030504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276F6C23-6457-4163-906F-9FD71B1D340C}" vid="{9A4A37B5-06EA-4573-8274-FD94E47E4E8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Word 2010</Template>
  <TotalTime>0</TotalTime>
  <Words>2406</Words>
  <Application>Microsoft Office PowerPoint</Application>
  <PresentationFormat>On-screen Show (4:3)</PresentationFormat>
  <Paragraphs>161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Open Sans</vt:lpstr>
      <vt:lpstr>Summer Font</vt:lpstr>
      <vt:lpstr>Office Theme</vt:lpstr>
      <vt:lpstr>Chapter 7 </vt:lpstr>
      <vt:lpstr> Chapter Objectives</vt:lpstr>
      <vt:lpstr> Chapter Objectives (continued)</vt:lpstr>
      <vt:lpstr> Introduction</vt:lpstr>
      <vt:lpstr>Project — Use HTML 5 Structural Elements to Redesign a Website</vt:lpstr>
      <vt:lpstr> Using HTML 5 Semantic Elements </vt:lpstr>
      <vt:lpstr> Article Element</vt:lpstr>
      <vt:lpstr> Article Element (continued 1)</vt:lpstr>
      <vt:lpstr> Article Element (continued 2)</vt:lpstr>
      <vt:lpstr> Aside Element</vt:lpstr>
      <vt:lpstr> Aside Element (continued)</vt:lpstr>
      <vt:lpstr> Section Element</vt:lpstr>
      <vt:lpstr> Section Element (continued 1)</vt:lpstr>
      <vt:lpstr> Section Element (continued 2)</vt:lpstr>
      <vt:lpstr> Figure and Figure Caption Elements</vt:lpstr>
      <vt:lpstr>Figure and Figure Caption Elements (continued)</vt:lpstr>
      <vt:lpstr> Improving Design with CSS </vt:lpstr>
      <vt:lpstr> Improving Design with CSS (continued) </vt:lpstr>
      <vt:lpstr> Redesigning the Home Page</vt:lpstr>
      <vt:lpstr> Redesigning the Home Page (continued 1) </vt:lpstr>
      <vt:lpstr> Redesigning the Home Page (continued 2)</vt:lpstr>
      <vt:lpstr> Redesigning the Home Page (continued 3) </vt:lpstr>
      <vt:lpstr> Creating the Nutrition Page </vt:lpstr>
      <vt:lpstr> Creating the Nutrition Page (continued 1) </vt:lpstr>
      <vt:lpstr> Creating the Nutrition Page (continued 2) </vt:lpstr>
      <vt:lpstr> Creating the Nutrition Page (continued 3)</vt:lpstr>
      <vt:lpstr> Adding a Favicon </vt:lpstr>
      <vt:lpstr> Adding a Favicon (continued 1)</vt:lpstr>
      <vt:lpstr> Adding a Favicon (continued 2)</vt:lpstr>
      <vt:lpstr> Chapter Summary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2019-12-11T20:16:55Z</dcterms:created>
  <dcterms:modified xsi:type="dcterms:W3CDTF">2025-08-22T15:53:36Z</dcterms:modified>
</cp:coreProperties>
</file>