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00"/>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4" autoAdjust="0"/>
    <p:restoredTop sz="96366" autoAdjust="0"/>
  </p:normalViewPr>
  <p:slideViewPr>
    <p:cSldViewPr>
      <p:cViewPr varScale="1">
        <p:scale>
          <a:sx n="110" d="100"/>
          <a:sy n="110" d="100"/>
        </p:scale>
        <p:origin x="16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11/1/2022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298C-2E9E-4E3F-82C8-60A2EED583DC}"/>
              </a:ext>
            </a:extLst>
          </p:cNvPr>
          <p:cNvSpPr>
            <a:spLocks noGrp="1"/>
          </p:cNvSpPr>
          <p:nvPr>
            <p:ph type="title" hasCustomPrompt="1"/>
          </p:nvPr>
        </p:nvSpPr>
        <p:spPr>
          <a:xfrm>
            <a:off x="685800" y="609600"/>
            <a:ext cx="7772400" cy="457200"/>
          </a:xfrm>
        </p:spPr>
        <p:txBody>
          <a:bodyPr/>
          <a:lstStyle>
            <a:lvl1pPr>
              <a:defRPr sz="2400" b="1">
                <a:solidFill>
                  <a:srgbClr val="000099"/>
                </a:solidFill>
              </a:defRPr>
            </a:lvl1pPr>
          </a:lstStyle>
          <a:p>
            <a:r>
              <a:rPr lang="en-US" dirty="0"/>
              <a:t>Book title</a:t>
            </a:r>
          </a:p>
        </p:txBody>
      </p:sp>
      <p:sp>
        <p:nvSpPr>
          <p:cNvPr id="6" name="Text Placeholder 5">
            <a:extLst>
              <a:ext uri="{FF2B5EF4-FFF2-40B4-BE49-F238E27FC236}">
                <a16:creationId xmlns:a16="http://schemas.microsoft.com/office/drawing/2014/main" id="{4C75D4F1-CB37-4CE0-983C-8406904B2B8A}"/>
              </a:ext>
            </a:extLst>
          </p:cNvPr>
          <p:cNvSpPr>
            <a:spLocks noGrp="1"/>
          </p:cNvSpPr>
          <p:nvPr>
            <p:ph type="body" sz="quarter" idx="12" hasCustomPrompt="1"/>
          </p:nvPr>
        </p:nvSpPr>
        <p:spPr>
          <a:xfrm>
            <a:off x="1905000" y="1676400"/>
            <a:ext cx="5334000" cy="609600"/>
          </a:xfrm>
        </p:spPr>
        <p:txBody>
          <a:bodyPr/>
          <a:lstStyle>
            <a:lvl1pPr marL="0" indent="0" algn="ctr">
              <a:buNone/>
              <a:defRPr sz="3600" b="1">
                <a:solidFill>
                  <a:srgbClr val="000099"/>
                </a:solidFill>
                <a:latin typeface="Arial" panose="020B0604020202020204" pitchFamily="34" charset="0"/>
                <a:cs typeface="Arial" panose="020B0604020202020204" pitchFamily="34" charset="0"/>
              </a:defRPr>
            </a:lvl1pPr>
          </a:lstStyle>
          <a:p>
            <a:pPr lvl="0"/>
            <a:r>
              <a:rPr lang="en-US" dirty="0"/>
              <a:t>Chapter X</a:t>
            </a:r>
          </a:p>
        </p:txBody>
      </p:sp>
      <p:sp>
        <p:nvSpPr>
          <p:cNvPr id="10" name="Text Placeholder 9">
            <a:extLst>
              <a:ext uri="{FF2B5EF4-FFF2-40B4-BE49-F238E27FC236}">
                <a16:creationId xmlns:a16="http://schemas.microsoft.com/office/drawing/2014/main" id="{85D01CB5-9945-4C9B-9918-8CA19A7268AF}"/>
              </a:ext>
            </a:extLst>
          </p:cNvPr>
          <p:cNvSpPr>
            <a:spLocks noGrp="1"/>
          </p:cNvSpPr>
          <p:nvPr>
            <p:ph type="body" sz="quarter" idx="13" hasCustomPrompt="1"/>
          </p:nvPr>
        </p:nvSpPr>
        <p:spPr>
          <a:xfrm>
            <a:off x="1905000" y="2590800"/>
            <a:ext cx="5334000" cy="914400"/>
          </a:xfrm>
        </p:spPr>
        <p:txBody>
          <a:bodyPr/>
          <a:lstStyle>
            <a:lvl1pPr marL="0" indent="0" algn="ctr">
              <a:buNone/>
              <a:defRPr sz="4800" b="1"/>
            </a:lvl1pPr>
          </a:lstStyle>
          <a:p>
            <a:pPr lvl="0"/>
            <a:r>
              <a:rPr lang="en-US" dirty="0"/>
              <a:t>Chapter title</a:t>
            </a:r>
          </a:p>
        </p:txBody>
      </p:sp>
      <p:sp>
        <p:nvSpPr>
          <p:cNvPr id="3" name="Footer Placeholder 2">
            <a:extLst>
              <a:ext uri="{FF2B5EF4-FFF2-40B4-BE49-F238E27FC236}">
                <a16:creationId xmlns:a16="http://schemas.microsoft.com/office/drawing/2014/main" id="{CAA27A70-7FFF-4919-9745-58612D637924}"/>
              </a:ext>
            </a:extLst>
          </p:cNvPr>
          <p:cNvSpPr>
            <a:spLocks noGrp="1"/>
          </p:cNvSpPr>
          <p:nvPr>
            <p:ph type="ftr" sz="quarter" idx="10"/>
          </p:nvPr>
        </p:nvSpPr>
        <p:spPr/>
        <p:txBody>
          <a:bodyPr/>
          <a:lstStyle/>
          <a:p>
            <a:pPr>
              <a:defRPr/>
            </a:pPr>
            <a:r>
              <a:rPr lang="en-US"/>
              <a:t>© 2023, Mike Murach &amp; Associates, Inc.</a:t>
            </a:r>
            <a:endParaRPr lang="en-US" dirty="0"/>
          </a:p>
        </p:txBody>
      </p:sp>
      <p:sp>
        <p:nvSpPr>
          <p:cNvPr id="4" name="Slide Number Placeholder 3">
            <a:extLst>
              <a:ext uri="{FF2B5EF4-FFF2-40B4-BE49-F238E27FC236}">
                <a16:creationId xmlns:a16="http://schemas.microsoft.com/office/drawing/2014/main" id="{52791E8C-669A-4FAF-AC57-930E4708DFF7}"/>
              </a:ext>
            </a:extLst>
          </p:cNvPr>
          <p:cNvSpPr>
            <a:spLocks noGrp="1"/>
          </p:cNvSpPr>
          <p:nvPr>
            <p:ph type="sldNum" sz="quarter" idx="11"/>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8390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sole_layout_2_line_title">
    <p:spTree>
      <p:nvGrpSpPr>
        <p:cNvPr id="1" name=""/>
        <p:cNvGrpSpPr/>
        <p:nvPr/>
      </p:nvGrpSpPr>
      <p:grpSpPr>
        <a:xfrm>
          <a:off x="0" y="0"/>
          <a:ext cx="0" cy="0"/>
          <a:chOff x="0" y="0"/>
          <a:chExt cx="0" cy="0"/>
        </a:xfrm>
      </p:grpSpPr>
      <p:sp>
        <p:nvSpPr>
          <p:cNvPr id="7" name="Text Placeholder 14"/>
          <p:cNvSpPr>
            <a:spLocks noGrp="1"/>
          </p:cNvSpPr>
          <p:nvPr>
            <p:ph type="body" sz="quarter" idx="15"/>
          </p:nvPr>
        </p:nvSpPr>
        <p:spPr>
          <a:xfrm>
            <a:off x="1295400" y="1524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Rectangle 2">
            <a:extLst>
              <a:ext uri="{FF2B5EF4-FFF2-40B4-BE49-F238E27FC236}">
                <a16:creationId xmlns:a16="http://schemas.microsoft.com/office/drawing/2014/main" id="{28042D0E-2D92-B61C-07C7-F98F35208D29}"/>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289812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4">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914400" y="3429000"/>
            <a:ext cx="7315200" cy="838200"/>
          </a:xfrm>
        </p:spPr>
        <p:txBody>
          <a:bodyPr/>
          <a:lstStyle>
            <a:lvl1pPr marL="0" indent="0">
              <a:buNone/>
              <a:defRPr/>
            </a:lvl1pPr>
          </a:lstStyle>
          <a:p>
            <a:pPr lvl="0"/>
            <a:r>
              <a:rPr lang="en-US" dirty="0"/>
              <a:t>Click to insert image</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Rectangle 2">
            <a:extLst>
              <a:ext uri="{FF2B5EF4-FFF2-40B4-BE49-F238E27FC236}">
                <a16:creationId xmlns:a16="http://schemas.microsoft.com/office/drawing/2014/main" id="{80A36CC2-90BA-4768-70BF-5E8F2F5CE4AB}"/>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3" name="Text Placeholder 9">
            <a:extLst>
              <a:ext uri="{FF2B5EF4-FFF2-40B4-BE49-F238E27FC236}">
                <a16:creationId xmlns:a16="http://schemas.microsoft.com/office/drawing/2014/main" id="{D2110E62-BB68-BF80-3B61-F66EC4BCB96C}"/>
              </a:ext>
            </a:extLst>
          </p:cNvPr>
          <p:cNvSpPr>
            <a:spLocks noGrp="1"/>
          </p:cNvSpPr>
          <p:nvPr>
            <p:ph type="body" sz="quarter" idx="15"/>
          </p:nvPr>
        </p:nvSpPr>
        <p:spPr>
          <a:xfrm>
            <a:off x="812800" y="1519958"/>
            <a:ext cx="7391400" cy="1756642"/>
          </a:xfrm>
        </p:spPr>
        <p:txBody>
          <a:bodyPr/>
          <a:lstStyle>
            <a:lvl1pPr marL="0" indent="0">
              <a:buNone/>
              <a:defRPr sz="2000"/>
            </a:lvl1pPr>
          </a:lstStyle>
          <a:p>
            <a:pPr lvl="0"/>
            <a:r>
              <a:rPr lang="en-US"/>
              <a:t>Click to edit Master text styles</a:t>
            </a:r>
          </a:p>
        </p:txBody>
      </p:sp>
      <p:sp>
        <p:nvSpPr>
          <p:cNvPr id="6" name="Text Placeholder 9">
            <a:extLst>
              <a:ext uri="{FF2B5EF4-FFF2-40B4-BE49-F238E27FC236}">
                <a16:creationId xmlns:a16="http://schemas.microsoft.com/office/drawing/2014/main" id="{2D8D5300-B376-76FF-811C-6515A2EF71BD}"/>
              </a:ext>
            </a:extLst>
          </p:cNvPr>
          <p:cNvSpPr>
            <a:spLocks noGrp="1"/>
          </p:cNvSpPr>
          <p:nvPr>
            <p:ph type="body" sz="quarter" idx="16"/>
          </p:nvPr>
        </p:nvSpPr>
        <p:spPr>
          <a:xfrm>
            <a:off x="812800" y="4339358"/>
            <a:ext cx="7391400" cy="1756642"/>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31035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800" b="1" i="1" kern="1200">
                <a:solidFill>
                  <a:schemeClr val="bg1"/>
                </a:solidFill>
                <a:latin typeface="Arial Narrow" panose="020B060602020203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a:lstStyle>
          <a:p>
            <a:pPr>
              <a:defRPr/>
            </a:pPr>
            <a:endParaRPr lang="en-US" dirty="0"/>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11570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_layout_2_line_title">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914400" y="1524000"/>
            <a:ext cx="7315200" cy="4419600"/>
          </a:xfrm>
        </p:spPr>
        <p:txBody>
          <a:bodyPr/>
          <a:lstStyle>
            <a:lvl1pPr marL="0" indent="0">
              <a:buNone/>
              <a:defRPr/>
            </a:lvl1pPr>
          </a:lstStyle>
          <a:p>
            <a:pPr lvl="0"/>
            <a:r>
              <a:rPr lang="en-US" dirty="0"/>
              <a:t>Click to insert image</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Rectangle 2">
            <a:extLst>
              <a:ext uri="{FF2B5EF4-FFF2-40B4-BE49-F238E27FC236}">
                <a16:creationId xmlns:a16="http://schemas.microsoft.com/office/drawing/2014/main" id="{80A36CC2-90BA-4768-70BF-5E8F2F5CE4AB}"/>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94263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4" name="Footer Placeholder 3"/>
          <p:cNvSpPr>
            <a:spLocks noGrp="1"/>
          </p:cNvSpPr>
          <p:nvPr>
            <p:ph type="ftr" sz="quarter" idx="11"/>
          </p:nvPr>
        </p:nvSpPr>
        <p:spPr>
          <a:xfrm>
            <a:off x="76200" y="6233011"/>
            <a:ext cx="2743200" cy="457200"/>
          </a:xfrm>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_layout_2_line_title">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524000"/>
            <a:ext cx="7315200" cy="4114800"/>
          </a:xfrm>
        </p:spPr>
        <p:txBody>
          <a:bodyPr/>
          <a:lstStyle>
            <a:lvl1pPr marL="0" indent="0">
              <a:buNone/>
              <a:defRPr/>
            </a:lvl1pPr>
          </a:lstStyle>
          <a:p>
            <a:r>
              <a:rPr lang="en-US" dirty="0"/>
              <a:t>Click to insert table</a:t>
            </a:r>
          </a:p>
        </p:txBody>
      </p:sp>
      <p:sp>
        <p:nvSpPr>
          <p:cNvPr id="4" name="Footer Placeholder 3"/>
          <p:cNvSpPr>
            <a:spLocks noGrp="1"/>
          </p:cNvSpPr>
          <p:nvPr>
            <p:ph type="ftr" sz="quarter" idx="11"/>
          </p:nvPr>
        </p:nvSpPr>
        <p:spPr>
          <a:xfrm>
            <a:off x="76200" y="6233011"/>
            <a:ext cx="2743200" cy="457200"/>
          </a:xfrm>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Rectangle 2">
            <a:extLst>
              <a:ext uri="{FF2B5EF4-FFF2-40B4-BE49-F238E27FC236}">
                <a16:creationId xmlns:a16="http://schemas.microsoft.com/office/drawing/2014/main" id="{F13DA2AB-954E-C0E2-3E5B-8B482B005180}"/>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8391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2023,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78" r:id="rId2"/>
    <p:sldLayoutId id="2147483689" r:id="rId3"/>
    <p:sldLayoutId id="2147483679" r:id="rId4"/>
    <p:sldLayoutId id="2147483690" r:id="rId5"/>
    <p:sldLayoutId id="2147483686" r:id="rId6"/>
    <p:sldLayoutId id="2147483691" r:id="rId7"/>
    <p:sldLayoutId id="2147483680" r:id="rId8"/>
    <p:sldLayoutId id="2147483683" r:id="rId9"/>
    <p:sldLayoutId id="2147483681" r:id="rId10"/>
    <p:sldLayoutId id="2147483692" r:id="rId11"/>
    <p:sldLayoutId id="2147483674" r:id="rId12"/>
    <p:sldLayoutId id="2147483687" r:id="rId13"/>
    <p:sldLayoutId id="2147483676" r:id="rId14"/>
    <p:sldLayoutId id="2147483675" r:id="rId15"/>
    <p:sldLayoutId id="2147483684" r:id="rId16"/>
    <p:sldLayoutId id="2147483693" r:id="rId17"/>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232B-DFE3-9089-008B-9E460B917044}"/>
              </a:ext>
            </a:extLst>
          </p:cNvPr>
          <p:cNvSpPr>
            <a:spLocks noGrp="1"/>
          </p:cNvSpPr>
          <p:nvPr>
            <p:ph type="title"/>
          </p:nvPr>
        </p:nvSpPr>
        <p:spPr/>
        <p:txBody>
          <a:bodyPr/>
          <a:lstStyle/>
          <a:p>
            <a:r>
              <a:rPr lang="en-US" dirty="0" err="1"/>
              <a:t>Murach’s</a:t>
            </a:r>
            <a:r>
              <a:rPr lang="en-US" dirty="0"/>
              <a:t> ASP.NET Core MVC (2</a:t>
            </a:r>
            <a:r>
              <a:rPr lang="en-US" baseline="30000" dirty="0"/>
              <a:t>nd</a:t>
            </a:r>
            <a:r>
              <a:rPr lang="en-US" dirty="0"/>
              <a:t> Ed.)</a:t>
            </a:r>
          </a:p>
        </p:txBody>
      </p:sp>
      <p:sp>
        <p:nvSpPr>
          <p:cNvPr id="3" name="Text Placeholder 2">
            <a:extLst>
              <a:ext uri="{FF2B5EF4-FFF2-40B4-BE49-F238E27FC236}">
                <a16:creationId xmlns:a16="http://schemas.microsoft.com/office/drawing/2014/main" id="{239FD962-C344-B32E-9D72-7E66161BC056}"/>
              </a:ext>
            </a:extLst>
          </p:cNvPr>
          <p:cNvSpPr>
            <a:spLocks noGrp="1"/>
          </p:cNvSpPr>
          <p:nvPr>
            <p:ph type="body" sz="quarter" idx="12"/>
          </p:nvPr>
        </p:nvSpPr>
        <p:spPr/>
        <p:txBody>
          <a:bodyPr/>
          <a:lstStyle/>
          <a:p>
            <a:r>
              <a:rPr lang="en-US" dirty="0"/>
              <a:t>Chapter 17</a:t>
            </a:r>
          </a:p>
          <a:p>
            <a:endParaRPr lang="en-US" dirty="0"/>
          </a:p>
        </p:txBody>
      </p:sp>
      <p:sp>
        <p:nvSpPr>
          <p:cNvPr id="4" name="Text Placeholder 3">
            <a:extLst>
              <a:ext uri="{FF2B5EF4-FFF2-40B4-BE49-F238E27FC236}">
                <a16:creationId xmlns:a16="http://schemas.microsoft.com/office/drawing/2014/main" id="{E59AC300-72D5-346C-B84D-35D5ECFF1D51}"/>
              </a:ext>
            </a:extLst>
          </p:cNvPr>
          <p:cNvSpPr>
            <a:spLocks noGrp="1"/>
          </p:cNvSpPr>
          <p:nvPr>
            <p:ph type="body" sz="quarter" idx="13"/>
          </p:nvPr>
        </p:nvSpPr>
        <p:spPr>
          <a:xfrm>
            <a:off x="914400" y="2590800"/>
            <a:ext cx="7315200" cy="914400"/>
          </a:xfrm>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to deploy ASP.NET Core MVC apps</a:t>
            </a:r>
          </a:p>
          <a:p>
            <a:pPr marL="0" marR="0" algn="ctr">
              <a:spcBef>
                <a:spcPts val="2400"/>
              </a:spcBef>
              <a:spcAft>
                <a:spcPts val="600"/>
              </a:spcAft>
              <a:tabLst>
                <a:tab pos="1371600" algn="l"/>
              </a:tabLst>
            </a:pPr>
            <a:endPar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9759B73-BE09-A359-2728-1D48C28517C5}"/>
              </a:ext>
            </a:extLst>
          </p:cNvPr>
          <p:cNvSpPr>
            <a:spLocks noGrp="1"/>
          </p:cNvSpPr>
          <p:nvPr>
            <p:ph type="ftr" sz="quarter" idx="10"/>
          </p:nvPr>
        </p:nvSpPr>
        <p:spPr/>
        <p:txBody>
          <a:bodyPr/>
          <a:lstStyle/>
          <a:p>
            <a:pPr>
              <a:defRPr/>
            </a:pPr>
            <a:r>
              <a:rPr lang="en-US"/>
              <a:t>© 2023, Mike Murach &amp; Associates, Inc.</a:t>
            </a:r>
            <a:endParaRPr lang="en-US" dirty="0"/>
          </a:p>
        </p:txBody>
      </p:sp>
      <p:sp>
        <p:nvSpPr>
          <p:cNvPr id="6" name="Slide Number Placeholder 5">
            <a:extLst>
              <a:ext uri="{FF2B5EF4-FFF2-40B4-BE49-F238E27FC236}">
                <a16:creationId xmlns:a16="http://schemas.microsoft.com/office/drawing/2014/main" id="{07491166-0B8F-1682-DCF4-C5D290432F04}"/>
              </a:ext>
            </a:extLst>
          </p:cNvPr>
          <p:cNvSpPr>
            <a:spLocks noGrp="1"/>
          </p:cNvSpPr>
          <p:nvPr>
            <p:ph type="sldNum" sz="quarter" idx="11"/>
          </p:nvPr>
        </p:nvSpPr>
        <p:spPr/>
        <p:txBody>
          <a:bodyPr/>
          <a:lstStyle/>
          <a:p>
            <a:pPr algn="l">
              <a:defRPr/>
            </a:pPr>
            <a:endParaRPr lang="en-US" sz="1400" dirty="0">
              <a:latin typeface="Times New Roman"/>
            </a:endParaRPr>
          </a:p>
          <a:p>
            <a:pPr>
              <a:defRPr/>
            </a:pPr>
            <a:r>
              <a:rPr lang="en-US" dirty="0">
                <a:solidFill>
                  <a:schemeClr val="bg1"/>
                </a:solidFill>
              </a:rPr>
              <a:t>C17,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827044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18D05E-30D1-8FB0-469B-3ED64A6EE0B5}"/>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URL for more information about deployment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Visual Studio</a:t>
            </a:r>
            <a:endParaRPr lang="en-US" dirty="0"/>
          </a:p>
        </p:txBody>
      </p:sp>
      <p:sp>
        <p:nvSpPr>
          <p:cNvPr id="7" name="Text Placeholder 6">
            <a:extLst>
              <a:ext uri="{FF2B5EF4-FFF2-40B4-BE49-F238E27FC236}">
                <a16:creationId xmlns:a16="http://schemas.microsoft.com/office/drawing/2014/main" id="{47844221-F36A-6C70-8511-193CAF23E714}"/>
              </a:ext>
            </a:extLst>
          </p:cNvPr>
          <p:cNvSpPr>
            <a:spLocks noGrp="1"/>
          </p:cNvSpPr>
          <p:nvPr>
            <p:ph type="body" sz="quarter" idx="13"/>
          </p:nvPr>
        </p:nvSpPr>
        <p:spPr>
          <a:xfrm>
            <a:off x="838200" y="1463040"/>
            <a:ext cx="7543800" cy="4495800"/>
          </a:xfrm>
        </p:spPr>
        <p:txBody>
          <a:bodyPr/>
          <a:lstStyle/>
          <a:p>
            <a:pPr marL="347345" marR="0">
              <a:spcBef>
                <a:spcPts val="0"/>
              </a:spcBef>
              <a:spcAft>
                <a:spcPts val="0"/>
              </a:spcAft>
              <a:tabLst>
                <a:tab pos="1371600" algn="l"/>
              </a:tabLst>
            </a:pPr>
            <a:r>
              <a:rPr lang="en-US" sz="1600" b="1"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https://docs.microsoft.com/en-us/visualstudio/</a:t>
            </a:r>
            <a:br>
              <a:rPr lang="en-US" sz="1600" b="1"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br>
            <a:r>
              <a:rPr lang="en-US" sz="1600" b="1"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deployment/deploying-applications-services-and-components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Footer Placeholder 3">
            <a:extLst>
              <a:ext uri="{FF2B5EF4-FFF2-40B4-BE49-F238E27FC236}">
                <a16:creationId xmlns:a16="http://schemas.microsoft.com/office/drawing/2014/main" id="{1282B459-DE31-5119-8293-227EE32FFA5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B1943199-7993-9B18-6C1C-51B02BFE6C7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18072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BEBB0C-F45B-C45B-E4A4-9237275D0C8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for specifying a folder location</a:t>
            </a:r>
            <a:endParaRPr lang="en-US" dirty="0"/>
          </a:p>
        </p:txBody>
      </p:sp>
      <p:pic>
        <p:nvPicPr>
          <p:cNvPr id="8" name="Content Placeholder 7" descr="Title describes slide.">
            <a:extLst>
              <a:ext uri="{FF2B5EF4-FFF2-40B4-BE49-F238E27FC236}">
                <a16:creationId xmlns:a16="http://schemas.microsoft.com/office/drawing/2014/main" id="{215552FE-7EC1-0322-C913-B0CFCCC71A37}"/>
              </a:ext>
            </a:extLst>
          </p:cNvPr>
          <p:cNvPicPr>
            <a:picLocks noGrp="1" noChangeAspect="1"/>
          </p:cNvPicPr>
          <p:nvPr>
            <p:ph sz="quarter" idx="13"/>
          </p:nvPr>
        </p:nvPicPr>
        <p:blipFill>
          <a:blip r:embed="rId2"/>
          <a:stretch>
            <a:fillRect/>
          </a:stretch>
        </p:blipFill>
        <p:spPr>
          <a:xfrm>
            <a:off x="1219200" y="1066800"/>
            <a:ext cx="6316261" cy="4800600"/>
          </a:xfrm>
          <a:prstGeom prst="rect">
            <a:avLst/>
          </a:prstGeom>
        </p:spPr>
      </p:pic>
      <p:sp>
        <p:nvSpPr>
          <p:cNvPr id="4" name="Footer Placeholder 3">
            <a:extLst>
              <a:ext uri="{FF2B5EF4-FFF2-40B4-BE49-F238E27FC236}">
                <a16:creationId xmlns:a16="http://schemas.microsoft.com/office/drawing/2014/main" id="{C717905E-333D-1B98-C17A-9D74F45F30E6}"/>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0E34B88-A931-5FA1-7949-97FE37141A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47813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585A-FAE1-C710-0DD7-7CAA1332542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create the publish profile</a:t>
            </a:r>
            <a:endParaRPr lang="en-US" dirty="0"/>
          </a:p>
        </p:txBody>
      </p:sp>
      <p:sp>
        <p:nvSpPr>
          <p:cNvPr id="3" name="Text Placeholder 2">
            <a:extLst>
              <a:ext uri="{FF2B5EF4-FFF2-40B4-BE49-F238E27FC236}">
                <a16:creationId xmlns:a16="http://schemas.microsoft.com/office/drawing/2014/main" id="{899E15E2-1041-69EB-590C-04873E0510A2}"/>
              </a:ext>
            </a:extLst>
          </p:cNvPr>
          <p:cNvSpPr>
            <a:spLocks noGrp="1"/>
          </p:cNvSpPr>
          <p:nvPr>
            <p:ph type="body" sz="quarter" idx="13"/>
          </p:nvPr>
        </p:nvSpPr>
        <p:spPr>
          <a:xfrm>
            <a:off x="838200" y="1066800"/>
            <a:ext cx="7391400" cy="4876800"/>
          </a:xfrm>
        </p:spPr>
        <p:txBody>
          <a:bodyPr/>
          <a:lstStyle/>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Enter the path of the folder you want to publish to in the Location step.</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Click the Finish button, then click the Close button in the Finish step that’s displayed. </a:t>
            </a:r>
          </a:p>
          <a:p>
            <a:pPr marL="0" marR="0">
              <a:spcBef>
                <a:spcPts val="12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deploy to the publish folder</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In the publish profile, click the Publish button. The progress will be displayed in the Output window.</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To see the published files, click on the Open folder link when deployment is complete.</a:t>
            </a:r>
          </a:p>
          <a:p>
            <a:pPr marL="0" marR="0">
              <a:spcBef>
                <a:spcPts val="12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change the publish folder </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Select Edit from the More actions dropdown.</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Click on Connection. </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Change the Target location and click Save.</a:t>
            </a:r>
          </a:p>
          <a:p>
            <a:endParaRPr lang="en-US" dirty="0"/>
          </a:p>
        </p:txBody>
      </p:sp>
      <p:sp>
        <p:nvSpPr>
          <p:cNvPr id="4" name="Footer Placeholder 3">
            <a:extLst>
              <a:ext uri="{FF2B5EF4-FFF2-40B4-BE49-F238E27FC236}">
                <a16:creationId xmlns:a16="http://schemas.microsoft.com/office/drawing/2014/main" id="{C3BFB735-0463-C286-D29F-3F97DD0FE02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2CC8E29B-9530-7AB9-8C34-ED549B23BCE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317078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D6CC-A9C1-2663-0F07-E859DCB68B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website to sign up for a free trial of Azure</a:t>
            </a:r>
            <a:endParaRPr lang="en-US" dirty="0"/>
          </a:p>
        </p:txBody>
      </p:sp>
      <p:sp>
        <p:nvSpPr>
          <p:cNvPr id="3" name="Text Placeholder 2">
            <a:extLst>
              <a:ext uri="{FF2B5EF4-FFF2-40B4-BE49-F238E27FC236}">
                <a16:creationId xmlns:a16="http://schemas.microsoft.com/office/drawing/2014/main" id="{965B7CCA-E91E-4CA6-B893-DC68C58A30B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https://azure.microsoft.com/en-us/free/dotnet/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Footer Placeholder 3">
            <a:extLst>
              <a:ext uri="{FF2B5EF4-FFF2-40B4-BE49-F238E27FC236}">
                <a16:creationId xmlns:a16="http://schemas.microsoft.com/office/drawing/2014/main" id="{AD89316B-302F-AF67-3DF5-A76BE93B6248}"/>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7624CC4C-6BFA-1D8C-F72F-07CC169C13F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55674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198DFE-BCBE-4A9B-71E4-5A40635241D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for selecting an Azure service</a:t>
            </a:r>
            <a:endParaRPr lang="en-US" dirty="0"/>
          </a:p>
        </p:txBody>
      </p:sp>
      <p:pic>
        <p:nvPicPr>
          <p:cNvPr id="8" name="Content Placeholder 7" descr="Title describes slide.">
            <a:extLst>
              <a:ext uri="{FF2B5EF4-FFF2-40B4-BE49-F238E27FC236}">
                <a16:creationId xmlns:a16="http://schemas.microsoft.com/office/drawing/2014/main" id="{CF6DE2B5-1D47-8A03-1223-805FDA9B5860}"/>
              </a:ext>
            </a:extLst>
          </p:cNvPr>
          <p:cNvPicPr>
            <a:picLocks noGrp="1" noChangeAspect="1"/>
          </p:cNvPicPr>
          <p:nvPr>
            <p:ph sz="quarter" idx="13"/>
          </p:nvPr>
        </p:nvPicPr>
        <p:blipFill>
          <a:blip r:embed="rId2"/>
          <a:stretch>
            <a:fillRect/>
          </a:stretch>
        </p:blipFill>
        <p:spPr>
          <a:xfrm>
            <a:off x="1219200" y="1066800"/>
            <a:ext cx="6054384" cy="4876800"/>
          </a:xfrm>
          <a:prstGeom prst="rect">
            <a:avLst/>
          </a:prstGeom>
        </p:spPr>
      </p:pic>
      <p:sp>
        <p:nvSpPr>
          <p:cNvPr id="4" name="Footer Placeholder 3">
            <a:extLst>
              <a:ext uri="{FF2B5EF4-FFF2-40B4-BE49-F238E27FC236}">
                <a16:creationId xmlns:a16="http://schemas.microsoft.com/office/drawing/2014/main" id="{F223201B-3150-1F46-B016-95E51A3ED870}"/>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B7B6DC03-D8D6-CF81-73AE-C2FDEF895C4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75632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2B64D3-FB70-32EA-5654-72153D918D1B}"/>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Publish dialog for creating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Azure App Service publish profile</a:t>
            </a:r>
            <a:endParaRPr lang="en-US" dirty="0"/>
          </a:p>
        </p:txBody>
      </p:sp>
      <p:pic>
        <p:nvPicPr>
          <p:cNvPr id="8" name="Content Placeholder 7" descr="Title describes slide.">
            <a:extLst>
              <a:ext uri="{FF2B5EF4-FFF2-40B4-BE49-F238E27FC236}">
                <a16:creationId xmlns:a16="http://schemas.microsoft.com/office/drawing/2014/main" id="{04006C32-3413-7B9E-436A-0DE4D63DFF9A}"/>
              </a:ext>
            </a:extLst>
          </p:cNvPr>
          <p:cNvPicPr>
            <a:picLocks noGrp="1" noChangeAspect="1"/>
          </p:cNvPicPr>
          <p:nvPr>
            <p:ph sz="quarter" idx="13"/>
          </p:nvPr>
        </p:nvPicPr>
        <p:blipFill>
          <a:blip r:embed="rId2"/>
          <a:stretch>
            <a:fillRect/>
          </a:stretch>
        </p:blipFill>
        <p:spPr>
          <a:xfrm>
            <a:off x="1219200" y="1447799"/>
            <a:ext cx="5638800" cy="4538245"/>
          </a:xfrm>
          <a:prstGeom prst="rect">
            <a:avLst/>
          </a:prstGeom>
        </p:spPr>
      </p:pic>
      <p:sp>
        <p:nvSpPr>
          <p:cNvPr id="4" name="Footer Placeholder 3">
            <a:extLst>
              <a:ext uri="{FF2B5EF4-FFF2-40B4-BE49-F238E27FC236}">
                <a16:creationId xmlns:a16="http://schemas.microsoft.com/office/drawing/2014/main" id="{118DFB76-CE16-F7BF-BCF1-E3CFCE66BCDA}"/>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7C311195-3AD1-D398-8A4A-22D11A24515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108800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8E71A0-0C9E-B764-CE09-1BB54D36A7F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App Service (Windows) Create new dialog</a:t>
            </a:r>
            <a:endParaRPr lang="en-US" dirty="0"/>
          </a:p>
        </p:txBody>
      </p:sp>
      <p:pic>
        <p:nvPicPr>
          <p:cNvPr id="8" name="Content Placeholder 7" descr="Title describes slide.">
            <a:extLst>
              <a:ext uri="{FF2B5EF4-FFF2-40B4-BE49-F238E27FC236}">
                <a16:creationId xmlns:a16="http://schemas.microsoft.com/office/drawing/2014/main" id="{0E82E1D6-F9DB-BB0B-3D89-D6FA532293DB}"/>
              </a:ext>
            </a:extLst>
          </p:cNvPr>
          <p:cNvPicPr>
            <a:picLocks noGrp="1" noChangeAspect="1"/>
          </p:cNvPicPr>
          <p:nvPr>
            <p:ph sz="quarter" idx="13"/>
          </p:nvPr>
        </p:nvPicPr>
        <p:blipFill>
          <a:blip r:embed="rId2"/>
          <a:stretch>
            <a:fillRect/>
          </a:stretch>
        </p:blipFill>
        <p:spPr>
          <a:xfrm>
            <a:off x="1219200" y="1143000"/>
            <a:ext cx="6242934" cy="4800600"/>
          </a:xfrm>
          <a:prstGeom prst="rect">
            <a:avLst/>
          </a:prstGeom>
        </p:spPr>
      </p:pic>
      <p:sp>
        <p:nvSpPr>
          <p:cNvPr id="4" name="Footer Placeholder 3">
            <a:extLst>
              <a:ext uri="{FF2B5EF4-FFF2-40B4-BE49-F238E27FC236}">
                <a16:creationId xmlns:a16="http://schemas.microsoft.com/office/drawing/2014/main" id="{897237DB-6257-A94B-1A48-4444CD85B218}"/>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055D7E62-2526-329B-6872-2BD3742EA5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264455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5CFE1E-8EC6-30D6-25D4-64043EF76C04}"/>
              </a:ext>
            </a:extLst>
          </p:cNvPr>
          <p:cNvSpPr>
            <a:spLocks noGrp="1"/>
          </p:cNvSpPr>
          <p:nvPr>
            <p:ph type="title"/>
          </p:nvPr>
        </p:nvSpPr>
        <p:spPr>
          <a:xfrm>
            <a:off x="914400" y="256657"/>
            <a:ext cx="7315200" cy="1477328"/>
          </a:xfrm>
        </p:spPr>
        <p:txBody>
          <a:bodyPr/>
          <a:lstStyle/>
          <a:p>
            <a:pPr marL="0" marR="0">
              <a:spcBef>
                <a:spcPts val="1500"/>
              </a:spcBef>
              <a:spcAft>
                <a:spcPts val="600"/>
              </a:spcAft>
              <a:tabLst>
                <a:tab pos="1371600" algn="l"/>
              </a:tabLst>
            </a:pP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create a publish profile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an Azure App Service</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7" name="Text Placeholder 6">
            <a:extLst>
              <a:ext uri="{FF2B5EF4-FFF2-40B4-BE49-F238E27FC236}">
                <a16:creationId xmlns:a16="http://schemas.microsoft.com/office/drawing/2014/main" id="{B83E1F2C-1E11-48B9-2439-2443D4EC1824}"/>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In the Specific target step of the Publish wizard, select Azure App Service (Windows) or Azure App Service (Linux).</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In the App Service step that’s displayed, click the plus sign above the App Service instances list box.</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In the Create new App Service dialog that’s displayed, accept the default values or change them as necessary. To change the Resource group or Hosting Plan, select a different item from the dropdown or click the New… link to create a new item.</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Click the Create button to return you to the App Service step.</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Click the Finish button. When the creation process is complete, click the Close button to return to the Publish window.</a:t>
            </a:r>
          </a:p>
          <a:p>
            <a:endParaRPr lang="en-US" dirty="0"/>
          </a:p>
        </p:txBody>
      </p:sp>
      <p:sp>
        <p:nvSpPr>
          <p:cNvPr id="4" name="Footer Placeholder 3">
            <a:extLst>
              <a:ext uri="{FF2B5EF4-FFF2-40B4-BE49-F238E27FC236}">
                <a16:creationId xmlns:a16="http://schemas.microsoft.com/office/drawing/2014/main" id="{0677DA44-7501-CE6E-33F1-042D4F1259AD}"/>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D2F41C26-8940-61AB-BCCE-7FF247B776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197603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2A5C52-2676-EC3A-F7AA-47F5FF98940D}"/>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Azure App Service publish profile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that’s ready to publish</a:t>
            </a:r>
            <a:endParaRPr lang="en-US" dirty="0"/>
          </a:p>
        </p:txBody>
      </p:sp>
      <p:pic>
        <p:nvPicPr>
          <p:cNvPr id="8" name="Content Placeholder 7" descr="Title describes slide.">
            <a:extLst>
              <a:ext uri="{FF2B5EF4-FFF2-40B4-BE49-F238E27FC236}">
                <a16:creationId xmlns:a16="http://schemas.microsoft.com/office/drawing/2014/main" id="{070CFD75-B7D6-2076-428E-25227F6544B6}"/>
              </a:ext>
            </a:extLst>
          </p:cNvPr>
          <p:cNvPicPr>
            <a:picLocks noGrp="1" noChangeAspect="1"/>
          </p:cNvPicPr>
          <p:nvPr>
            <p:ph sz="quarter" idx="13"/>
          </p:nvPr>
        </p:nvPicPr>
        <p:blipFill>
          <a:blip r:embed="rId2"/>
          <a:stretch>
            <a:fillRect/>
          </a:stretch>
        </p:blipFill>
        <p:spPr>
          <a:xfrm>
            <a:off x="1219200" y="1447800"/>
            <a:ext cx="5300337" cy="4572000"/>
          </a:xfrm>
          <a:prstGeom prst="rect">
            <a:avLst/>
          </a:prstGeom>
        </p:spPr>
      </p:pic>
      <p:sp>
        <p:nvSpPr>
          <p:cNvPr id="4" name="Footer Placeholder 3">
            <a:extLst>
              <a:ext uri="{FF2B5EF4-FFF2-40B4-BE49-F238E27FC236}">
                <a16:creationId xmlns:a16="http://schemas.microsoft.com/office/drawing/2014/main" id="{4ED24147-949E-0F7D-07F8-3388199563B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EEEE1156-3275-6A92-77B4-44DB166996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710194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124B-481F-BD59-71E9-1BC27218C172}"/>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Future Value app in a browser</a:t>
            </a:r>
            <a:endParaRPr lang="en-US" dirty="0"/>
          </a:p>
        </p:txBody>
      </p:sp>
      <p:pic>
        <p:nvPicPr>
          <p:cNvPr id="7" name="Content Placeholder 6" descr="Title describes slide.">
            <a:extLst>
              <a:ext uri="{FF2B5EF4-FFF2-40B4-BE49-F238E27FC236}">
                <a16:creationId xmlns:a16="http://schemas.microsoft.com/office/drawing/2014/main" id="{432C8CA9-7F15-6A8A-23C9-80BD179D42B3}"/>
              </a:ext>
            </a:extLst>
          </p:cNvPr>
          <p:cNvPicPr>
            <a:picLocks noGrp="1" noChangeAspect="1"/>
          </p:cNvPicPr>
          <p:nvPr>
            <p:ph sz="quarter" idx="13"/>
          </p:nvPr>
        </p:nvPicPr>
        <p:blipFill>
          <a:blip r:embed="rId2"/>
          <a:stretch>
            <a:fillRect/>
          </a:stretch>
        </p:blipFill>
        <p:spPr>
          <a:xfrm>
            <a:off x="1219199" y="1066800"/>
            <a:ext cx="6601577" cy="3962400"/>
          </a:xfrm>
          <a:prstGeom prst="rect">
            <a:avLst/>
          </a:prstGeom>
        </p:spPr>
      </p:pic>
      <p:sp>
        <p:nvSpPr>
          <p:cNvPr id="4" name="Footer Placeholder 3">
            <a:extLst>
              <a:ext uri="{FF2B5EF4-FFF2-40B4-BE49-F238E27FC236}">
                <a16:creationId xmlns:a16="http://schemas.microsoft.com/office/drawing/2014/main" id="{B9DEBC99-AFCC-C9B4-710D-EF883C8782F4}"/>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F2835D40-C6A8-4536-F608-9DBEEEEEC97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4374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CB27-DD57-ECFC-0EDE-604D48940F9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38FBC58F-BCEB-8CDE-B257-284564C10201}"/>
              </a:ext>
            </a:extLst>
          </p:cNvPr>
          <p:cNvSpPr>
            <a:spLocks noGrp="1"/>
          </p:cNvSpPr>
          <p:nvPr>
            <p:ph type="body" sz="quarter" idx="13"/>
          </p:nvPr>
        </p:nvSpPr>
        <p:spPr>
          <a:xfrm>
            <a:off x="838200" y="1066800"/>
            <a:ext cx="7467600" cy="4876800"/>
          </a:xfrm>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Use Visual Studio’s publish feature to deploy a web app to the file system or to Azure.</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Use the Azure portal to manage the apps that you’ve deployed, including deleting an app.</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add, edit, rename, and delete publish profiles.</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general procedure for working with the Publish wizard.</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List and describe some of the targets you can publish to using the Publish wizard.</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general procedure for publishing an app to the file system.</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deploy an app that’s ready to publish.</a:t>
            </a:r>
          </a:p>
          <a:p>
            <a:endParaRPr lang="en-US" dirty="0"/>
          </a:p>
        </p:txBody>
      </p:sp>
      <p:sp>
        <p:nvSpPr>
          <p:cNvPr id="4" name="Footer Placeholder 3">
            <a:extLst>
              <a:ext uri="{FF2B5EF4-FFF2-40B4-BE49-F238E27FC236}">
                <a16:creationId xmlns:a16="http://schemas.microsoft.com/office/drawing/2014/main" id="{199DCCEE-32A7-ADFD-B529-F24D552555D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7C72DFDF-B896-BDE6-BC77-605FC012F7E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88458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BF97FF-B39C-E040-DEAD-C4F67EE62EFF}"/>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Service Dependencies section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 publish profile</a:t>
            </a:r>
            <a:endParaRPr lang="en-US" dirty="0"/>
          </a:p>
        </p:txBody>
      </p:sp>
      <p:pic>
        <p:nvPicPr>
          <p:cNvPr id="10" name="Content Placeholder 9" descr="Title describes slide.">
            <a:extLst>
              <a:ext uri="{FF2B5EF4-FFF2-40B4-BE49-F238E27FC236}">
                <a16:creationId xmlns:a16="http://schemas.microsoft.com/office/drawing/2014/main" id="{7E79BC91-D55E-C222-F256-1FE9F71843FF}"/>
              </a:ext>
            </a:extLst>
          </p:cNvPr>
          <p:cNvPicPr>
            <a:picLocks noGrp="1" noChangeAspect="1"/>
          </p:cNvPicPr>
          <p:nvPr>
            <p:ph sz="quarter" idx="13"/>
          </p:nvPr>
        </p:nvPicPr>
        <p:blipFill>
          <a:blip r:embed="rId2"/>
          <a:stretch>
            <a:fillRect/>
          </a:stretch>
        </p:blipFill>
        <p:spPr>
          <a:xfrm>
            <a:off x="1219200" y="1496401"/>
            <a:ext cx="6818512" cy="2008799"/>
          </a:xfrm>
          <a:prstGeom prst="rect">
            <a:avLst/>
          </a:prstGeom>
        </p:spPr>
      </p:pic>
      <p:sp>
        <p:nvSpPr>
          <p:cNvPr id="4" name="Footer Placeholder 3">
            <a:extLst>
              <a:ext uri="{FF2B5EF4-FFF2-40B4-BE49-F238E27FC236}">
                <a16:creationId xmlns:a16="http://schemas.microsoft.com/office/drawing/2014/main" id="{DA950C4F-E1F6-94FD-3950-DF362F32DB90}"/>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AE4ACDBE-E62C-18DA-1483-9DA552678F4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2133567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EF6F60-8E62-BDB7-D4E3-F2096F60E3A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Connect to dependency dialog</a:t>
            </a:r>
            <a:endParaRPr lang="en-US" dirty="0"/>
          </a:p>
        </p:txBody>
      </p:sp>
      <p:pic>
        <p:nvPicPr>
          <p:cNvPr id="8" name="Content Placeholder 7" descr="Title describes slide.">
            <a:extLst>
              <a:ext uri="{FF2B5EF4-FFF2-40B4-BE49-F238E27FC236}">
                <a16:creationId xmlns:a16="http://schemas.microsoft.com/office/drawing/2014/main" id="{AA762A9F-20A7-F10D-3676-5B37558CBEA5}"/>
              </a:ext>
            </a:extLst>
          </p:cNvPr>
          <p:cNvPicPr>
            <a:picLocks noGrp="1" noChangeAspect="1"/>
          </p:cNvPicPr>
          <p:nvPr>
            <p:ph sz="quarter" idx="13"/>
          </p:nvPr>
        </p:nvPicPr>
        <p:blipFill>
          <a:blip r:embed="rId2"/>
          <a:stretch>
            <a:fillRect/>
          </a:stretch>
        </p:blipFill>
        <p:spPr>
          <a:xfrm>
            <a:off x="1219200" y="1066800"/>
            <a:ext cx="6817895" cy="4572000"/>
          </a:xfrm>
          <a:prstGeom prst="rect">
            <a:avLst/>
          </a:prstGeom>
        </p:spPr>
      </p:pic>
      <p:sp>
        <p:nvSpPr>
          <p:cNvPr id="4" name="Footer Placeholder 3">
            <a:extLst>
              <a:ext uri="{FF2B5EF4-FFF2-40B4-BE49-F238E27FC236}">
                <a16:creationId xmlns:a16="http://schemas.microsoft.com/office/drawing/2014/main" id="{D00D3DA3-F57D-DB80-C82D-A332FE9BD56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5EBEA8BF-F68B-2DF7-E9B1-6895F4F1D82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482244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758A-3941-1A20-21DB-7EB5B1BE8B5D}"/>
              </a:ext>
            </a:extLst>
          </p:cNvPr>
          <p:cNvSpPr>
            <a:spLocks noGrp="1"/>
          </p:cNvSpPr>
          <p:nvPr>
            <p:ph type="title"/>
          </p:nvPr>
        </p:nvSpPr>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Connect to Azure SQL Database dialog</a:t>
            </a:r>
            <a:endParaRPr lang="en-US" dirty="0"/>
          </a:p>
        </p:txBody>
      </p:sp>
      <p:pic>
        <p:nvPicPr>
          <p:cNvPr id="7" name="Content Placeholder 6" descr="Title describes slide.">
            <a:extLst>
              <a:ext uri="{FF2B5EF4-FFF2-40B4-BE49-F238E27FC236}">
                <a16:creationId xmlns:a16="http://schemas.microsoft.com/office/drawing/2014/main" id="{18373248-9FE3-B181-B444-2DF79D6478CC}"/>
              </a:ext>
            </a:extLst>
          </p:cNvPr>
          <p:cNvPicPr>
            <a:picLocks noGrp="1" noChangeAspect="1"/>
          </p:cNvPicPr>
          <p:nvPr>
            <p:ph sz="quarter" idx="13"/>
          </p:nvPr>
        </p:nvPicPr>
        <p:blipFill>
          <a:blip r:embed="rId2"/>
          <a:stretch>
            <a:fillRect/>
          </a:stretch>
        </p:blipFill>
        <p:spPr>
          <a:xfrm>
            <a:off x="1219200" y="1066800"/>
            <a:ext cx="6853262" cy="2514600"/>
          </a:xfrm>
          <a:prstGeom prst="rect">
            <a:avLst/>
          </a:prstGeom>
        </p:spPr>
      </p:pic>
      <p:sp>
        <p:nvSpPr>
          <p:cNvPr id="4" name="Footer Placeholder 3">
            <a:extLst>
              <a:ext uri="{FF2B5EF4-FFF2-40B4-BE49-F238E27FC236}">
                <a16:creationId xmlns:a16="http://schemas.microsoft.com/office/drawing/2014/main" id="{656B965C-3D39-6875-9FD7-6B66F9BEDD33}"/>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2C9FC81-B11A-C164-B582-42C601CA5F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6749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06727E-B8A6-E298-2751-4695DFD28CE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Create new Azure SQL Database dialog</a:t>
            </a:r>
            <a:endParaRPr lang="en-US" dirty="0"/>
          </a:p>
        </p:txBody>
      </p:sp>
      <p:pic>
        <p:nvPicPr>
          <p:cNvPr id="8" name="Content Placeholder 7" descr="Title describes slide.">
            <a:extLst>
              <a:ext uri="{FF2B5EF4-FFF2-40B4-BE49-F238E27FC236}">
                <a16:creationId xmlns:a16="http://schemas.microsoft.com/office/drawing/2014/main" id="{62C8E6AF-2808-086B-BB84-B6A9888C259C}"/>
              </a:ext>
            </a:extLst>
          </p:cNvPr>
          <p:cNvPicPr>
            <a:picLocks noGrp="1" noChangeAspect="1"/>
          </p:cNvPicPr>
          <p:nvPr>
            <p:ph sz="quarter" idx="13"/>
          </p:nvPr>
        </p:nvPicPr>
        <p:blipFill>
          <a:blip r:embed="rId2"/>
          <a:stretch>
            <a:fillRect/>
          </a:stretch>
        </p:blipFill>
        <p:spPr>
          <a:xfrm>
            <a:off x="1219200" y="1066800"/>
            <a:ext cx="4903643" cy="4800600"/>
          </a:xfrm>
          <a:prstGeom prst="rect">
            <a:avLst/>
          </a:prstGeom>
        </p:spPr>
      </p:pic>
      <p:sp>
        <p:nvSpPr>
          <p:cNvPr id="4" name="Footer Placeholder 3">
            <a:extLst>
              <a:ext uri="{FF2B5EF4-FFF2-40B4-BE49-F238E27FC236}">
                <a16:creationId xmlns:a16="http://schemas.microsoft.com/office/drawing/2014/main" id="{C87FBFCD-D806-FA9E-6F73-DCEBCC86BCFD}"/>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0F82418E-CDEB-4C8F-65D2-85B979C15FE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580268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6EF884-6CAA-10BE-7EAE-29B76C92586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Create new SQL Server dialog</a:t>
            </a:r>
            <a:endParaRPr lang="en-US" dirty="0"/>
          </a:p>
        </p:txBody>
      </p:sp>
      <p:pic>
        <p:nvPicPr>
          <p:cNvPr id="8" name="Content Placeholder 7" descr="Title describes slide.">
            <a:extLst>
              <a:ext uri="{FF2B5EF4-FFF2-40B4-BE49-F238E27FC236}">
                <a16:creationId xmlns:a16="http://schemas.microsoft.com/office/drawing/2014/main" id="{C496AE46-ECFA-C3C0-F544-8B3EFD703BE8}"/>
              </a:ext>
            </a:extLst>
          </p:cNvPr>
          <p:cNvPicPr>
            <a:picLocks noGrp="1" noChangeAspect="1"/>
          </p:cNvPicPr>
          <p:nvPr>
            <p:ph sz="quarter" idx="13"/>
          </p:nvPr>
        </p:nvPicPr>
        <p:blipFill>
          <a:blip r:embed="rId2"/>
          <a:stretch>
            <a:fillRect/>
          </a:stretch>
        </p:blipFill>
        <p:spPr>
          <a:xfrm>
            <a:off x="1219200" y="1066800"/>
            <a:ext cx="4814454" cy="4800600"/>
          </a:xfrm>
          <a:prstGeom prst="rect">
            <a:avLst/>
          </a:prstGeom>
        </p:spPr>
      </p:pic>
      <p:sp>
        <p:nvSpPr>
          <p:cNvPr id="4" name="Footer Placeholder 3">
            <a:extLst>
              <a:ext uri="{FF2B5EF4-FFF2-40B4-BE49-F238E27FC236}">
                <a16:creationId xmlns:a16="http://schemas.microsoft.com/office/drawing/2014/main" id="{ACC3A593-A846-DD6B-A14F-2A361E1E3FFB}"/>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7F4F3AED-42CE-BD02-E1EA-AB38FD956D9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073501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942DF7-4865-63B7-C919-AFEE7D620DDD}"/>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an Azure SQL Database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a publish profile (part 1)</a:t>
            </a:r>
            <a:endParaRPr lang="en-US" dirty="0"/>
          </a:p>
        </p:txBody>
      </p:sp>
      <p:sp>
        <p:nvSpPr>
          <p:cNvPr id="7" name="Text Placeholder 6">
            <a:extLst>
              <a:ext uri="{FF2B5EF4-FFF2-40B4-BE49-F238E27FC236}">
                <a16:creationId xmlns:a16="http://schemas.microsoft.com/office/drawing/2014/main" id="{40321E20-A06B-0603-0835-47340F522DBE}"/>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Create a publish profile for the data-driven app. Be sure to use the Azure App Service (Windows) option, and be sure to add a new resource group rather than re-using an existing one. </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When the profile is ready to publish, click the menu button (…) to the right of the SQL Server Database item in the Service Dependencies section of the profile and select Connect.</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In the Connect to Dependency dialog that’s displayed, select Azure SQL Database and click the Next button.</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In the Connect to Azure SQL Databases dialog that’s displayed, click the plus sign above the SQL databases table to display the Create New Azure SQL Database dialog.</a:t>
            </a:r>
          </a:p>
          <a:p>
            <a:pPr marL="342900" marR="274320" lvl="0" indent="-342900">
              <a:spcBef>
                <a:spcPts val="0"/>
              </a:spcBef>
              <a:spcAft>
                <a:spcPts val="600"/>
              </a:spcAft>
              <a:buFont typeface="+mj-lt"/>
              <a:buAutoNum type="arabicPeriod"/>
            </a:pPr>
            <a:r>
              <a:rPr lang="en-US" sz="2000" spc="-10" dirty="0">
                <a:effectLst/>
                <a:latin typeface="Times New Roman" panose="02020603050405020304" pitchFamily="18" charset="0"/>
                <a:ea typeface="Times New Roman" panose="02020603050405020304" pitchFamily="18" charset="0"/>
              </a:rPr>
              <a:t>In the Create new Azure SQL Database dialog, specify the database name.</a:t>
            </a:r>
          </a:p>
          <a:p>
            <a:endParaRPr lang="en-US" dirty="0"/>
          </a:p>
        </p:txBody>
      </p:sp>
      <p:sp>
        <p:nvSpPr>
          <p:cNvPr id="4" name="Footer Placeholder 3">
            <a:extLst>
              <a:ext uri="{FF2B5EF4-FFF2-40B4-BE49-F238E27FC236}">
                <a16:creationId xmlns:a16="http://schemas.microsoft.com/office/drawing/2014/main" id="{A41BB1BB-7375-18C6-7BC4-7E815CF4C6D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3693094-2472-B185-4B04-0985997EEE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349797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20C78F-C157-8B1F-3C22-EAB5578A2A65}"/>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an Azure SQL Database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a publish profile (part 2)</a:t>
            </a:r>
            <a:endParaRPr lang="en-US" dirty="0"/>
          </a:p>
        </p:txBody>
      </p:sp>
      <p:sp>
        <p:nvSpPr>
          <p:cNvPr id="7" name="Text Placeholder 6">
            <a:extLst>
              <a:ext uri="{FF2B5EF4-FFF2-40B4-BE49-F238E27FC236}">
                <a16:creationId xmlns:a16="http://schemas.microsoft.com/office/drawing/2014/main" id="{D79FF1F7-57CA-394B-AE22-173E839AD759}"/>
              </a:ext>
            </a:extLst>
          </p:cNvPr>
          <p:cNvSpPr>
            <a:spLocks noGrp="1"/>
          </p:cNvSpPr>
          <p:nvPr>
            <p:ph type="body" sz="quarter" idx="13"/>
          </p:nvPr>
        </p:nvSpPr>
        <p:spPr>
          <a:xfrm>
            <a:off x="838200" y="1463040"/>
            <a:ext cx="7467600" cy="4495800"/>
          </a:xfrm>
        </p:spPr>
        <p:txBody>
          <a:bodyPr/>
          <a:lstStyle/>
          <a:p>
            <a:pPr marL="457200" marR="274320" lvl="0" indent="-457200">
              <a:spcBef>
                <a:spcPts val="0"/>
              </a:spcBef>
              <a:spcAft>
                <a:spcPts val="600"/>
              </a:spcAft>
              <a:buFont typeface="+mj-lt"/>
              <a:buAutoNum type="arabicPeriod" startAt="6"/>
            </a:pPr>
            <a:r>
              <a:rPr lang="en-US" sz="2000" spc="-10" dirty="0">
                <a:effectLst/>
                <a:latin typeface="Times New Roman" panose="02020603050405020304" pitchFamily="18" charset="0"/>
                <a:ea typeface="Times New Roman" panose="02020603050405020304" pitchFamily="18" charset="0"/>
              </a:rPr>
              <a:t>Make sure the resource group you added for this application is selected.</a:t>
            </a:r>
          </a:p>
          <a:p>
            <a:pPr marL="457200" marR="274320" lvl="0" indent="-457200">
              <a:spcBef>
                <a:spcPts val="0"/>
              </a:spcBef>
              <a:spcAft>
                <a:spcPts val="600"/>
              </a:spcAft>
              <a:buFont typeface="+mj-lt"/>
              <a:buAutoNum type="arabicPeriod" startAt="6"/>
            </a:pPr>
            <a:r>
              <a:rPr lang="en-US" sz="2000" spc="-10" dirty="0">
                <a:effectLst/>
                <a:latin typeface="Times New Roman" panose="02020603050405020304" pitchFamily="18" charset="0"/>
                <a:ea typeface="Times New Roman" panose="02020603050405020304" pitchFamily="18" charset="0"/>
              </a:rPr>
              <a:t>Click the New… link to the right of the Database server textbox.</a:t>
            </a:r>
          </a:p>
          <a:p>
            <a:pPr marL="457200" marR="274320" lvl="0" indent="-457200">
              <a:spcBef>
                <a:spcPts val="0"/>
              </a:spcBef>
              <a:spcAft>
                <a:spcPts val="600"/>
              </a:spcAft>
              <a:buFont typeface="+mj-lt"/>
              <a:buAutoNum type="arabicPeriod" startAt="6"/>
            </a:pPr>
            <a:r>
              <a:rPr lang="en-US" sz="2000" spc="-10" dirty="0">
                <a:effectLst/>
                <a:latin typeface="Times New Roman" panose="02020603050405020304" pitchFamily="18" charset="0"/>
                <a:ea typeface="Times New Roman" panose="02020603050405020304" pitchFamily="18" charset="0"/>
              </a:rPr>
              <a:t>In the Create new SQL Server dialog that’s displayed, specify the server name. If the default name isn’t available, change it to one that the dialog will accept.</a:t>
            </a:r>
          </a:p>
          <a:p>
            <a:pPr marL="457200" marR="274320" lvl="0" indent="-457200">
              <a:spcBef>
                <a:spcPts val="0"/>
              </a:spcBef>
              <a:spcAft>
                <a:spcPts val="600"/>
              </a:spcAft>
              <a:buFont typeface="+mj-lt"/>
              <a:buAutoNum type="arabicPeriod" startAt="6"/>
            </a:pPr>
            <a:r>
              <a:rPr lang="en-US" sz="2000" spc="-10" dirty="0">
                <a:effectLst/>
                <a:latin typeface="Times New Roman" panose="02020603050405020304" pitchFamily="18" charset="0"/>
                <a:ea typeface="Times New Roman" panose="02020603050405020304" pitchFamily="18" charset="0"/>
              </a:rPr>
              <a:t>Enter an Admin username and password, and make a note of them for later. Click OK to return to the Create new Azure SQL Database dialog. </a:t>
            </a:r>
          </a:p>
          <a:p>
            <a:pPr marL="457200" marR="274320" lvl="0" indent="-457200">
              <a:spcBef>
                <a:spcPts val="0"/>
              </a:spcBef>
              <a:spcAft>
                <a:spcPts val="600"/>
              </a:spcAft>
              <a:buFont typeface="+mj-lt"/>
              <a:buAutoNum type="arabicPeriod" startAt="6"/>
            </a:pPr>
            <a:r>
              <a:rPr lang="en-US" sz="2000" spc="-10" dirty="0">
                <a:effectLst/>
                <a:latin typeface="Times New Roman" panose="02020603050405020304" pitchFamily="18" charset="0"/>
                <a:ea typeface="Times New Roman" panose="02020603050405020304" pitchFamily="18" charset="0"/>
              </a:rPr>
              <a:t>Click Create to create the Azure database and return to the Connect to Azure SQL Database dialog.</a:t>
            </a:r>
          </a:p>
          <a:p>
            <a:pPr marL="457200" marR="274320" lvl="0" indent="-457200">
              <a:spcBef>
                <a:spcPts val="0"/>
              </a:spcBef>
              <a:spcAft>
                <a:spcPts val="600"/>
              </a:spcAft>
              <a:buFont typeface="+mj-lt"/>
              <a:buAutoNum type="arabicPeriod" startAt="6"/>
            </a:pPr>
            <a:r>
              <a:rPr lang="en-US" sz="2000" spc="-10" dirty="0">
                <a:effectLst/>
                <a:latin typeface="Times New Roman" panose="02020603050405020304" pitchFamily="18" charset="0"/>
                <a:ea typeface="Times New Roman" panose="02020603050405020304" pitchFamily="18" charset="0"/>
              </a:rPr>
              <a:t>Select the database and click Next to display the next Connect to Azure SQL Database dialog.</a:t>
            </a:r>
          </a:p>
          <a:p>
            <a:pPr marL="457200" indent="-457200">
              <a:buFont typeface="+mj-lt"/>
              <a:buAutoNum type="arabicPeriod" startAt="6"/>
            </a:pPr>
            <a:endParaRPr lang="en-US" dirty="0"/>
          </a:p>
        </p:txBody>
      </p:sp>
      <p:sp>
        <p:nvSpPr>
          <p:cNvPr id="4" name="Footer Placeholder 3">
            <a:extLst>
              <a:ext uri="{FF2B5EF4-FFF2-40B4-BE49-F238E27FC236}">
                <a16:creationId xmlns:a16="http://schemas.microsoft.com/office/drawing/2014/main" id="{AE7802E7-6B9A-6268-BF97-6C99FAB2B80B}"/>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919DBC3C-A07B-6BAF-8A1A-91C330903AB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2484642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3B4807-411D-A5EB-C5F2-EEFAF61A9F3E}"/>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an Azure SQL Database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a publish profile (part 3)</a:t>
            </a:r>
            <a:endParaRPr lang="en-US" dirty="0"/>
          </a:p>
        </p:txBody>
      </p:sp>
      <p:sp>
        <p:nvSpPr>
          <p:cNvPr id="7" name="Text Placeholder 6">
            <a:extLst>
              <a:ext uri="{FF2B5EF4-FFF2-40B4-BE49-F238E27FC236}">
                <a16:creationId xmlns:a16="http://schemas.microsoft.com/office/drawing/2014/main" id="{870F5F05-A2AE-DD31-9A4C-DA2241C8B9F0}"/>
              </a:ext>
            </a:extLst>
          </p:cNvPr>
          <p:cNvSpPr>
            <a:spLocks noGrp="1"/>
          </p:cNvSpPr>
          <p:nvPr>
            <p:ph type="body" sz="quarter" idx="13"/>
          </p:nvPr>
        </p:nvSpPr>
        <p:spPr/>
        <p:txBody>
          <a:bodyPr/>
          <a:lstStyle/>
          <a:p>
            <a:pPr marL="457200" marR="274320" lvl="0" indent="-457200">
              <a:spcBef>
                <a:spcPts val="0"/>
              </a:spcBef>
              <a:spcAft>
                <a:spcPts val="600"/>
              </a:spcAft>
              <a:buFont typeface="+mj-lt"/>
              <a:buAutoNum type="arabicPeriod" startAt="12"/>
            </a:pPr>
            <a:r>
              <a:rPr lang="en-US" sz="2000" spc="-10" dirty="0">
                <a:effectLst/>
                <a:latin typeface="Times New Roman" panose="02020603050405020304" pitchFamily="18" charset="0"/>
                <a:ea typeface="Times New Roman" panose="02020603050405020304" pitchFamily="18" charset="0"/>
              </a:rPr>
              <a:t>Enter the username and password from step 9, accept the default connection string and Save option, and click the Finish button. </a:t>
            </a:r>
          </a:p>
          <a:p>
            <a:pPr marL="457200" marR="274320" lvl="0" indent="-457200">
              <a:spcBef>
                <a:spcPts val="0"/>
              </a:spcBef>
              <a:spcAft>
                <a:spcPts val="600"/>
              </a:spcAft>
              <a:buFont typeface="+mj-lt"/>
              <a:buAutoNum type="arabicPeriod" startAt="12"/>
            </a:pPr>
            <a:r>
              <a:rPr lang="en-US" sz="2000" spc="-10" dirty="0">
                <a:effectLst/>
                <a:latin typeface="Times New Roman" panose="02020603050405020304" pitchFamily="18" charset="0"/>
                <a:ea typeface="Times New Roman" panose="02020603050405020304" pitchFamily="18" charset="0"/>
              </a:rPr>
              <a:t>When the dependency configuration progress is complete, click the Close button to return to the publish profile, where a connected Azure SQL Database is now displayed.</a:t>
            </a:r>
          </a:p>
          <a:p>
            <a:pPr marL="457200" indent="-457200">
              <a:buFont typeface="+mj-lt"/>
              <a:buAutoNum type="arabicPeriod" startAt="12"/>
            </a:pPr>
            <a:endParaRPr lang="en-US" dirty="0"/>
          </a:p>
        </p:txBody>
      </p:sp>
      <p:sp>
        <p:nvSpPr>
          <p:cNvPr id="4" name="Footer Placeholder 3">
            <a:extLst>
              <a:ext uri="{FF2B5EF4-FFF2-40B4-BE49-F238E27FC236}">
                <a16:creationId xmlns:a16="http://schemas.microsoft.com/office/drawing/2014/main" id="{C8028FC3-EC8E-02B3-5E55-9FDB14AC1916}"/>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FDBC01F5-6E44-559F-F53E-930C1C35F7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1724143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7ADBD8-9C36-D787-941E-A23EFD3253CB}"/>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for editing the settings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 data-driven app</a:t>
            </a:r>
            <a:endParaRPr lang="en-US" dirty="0"/>
          </a:p>
        </p:txBody>
      </p:sp>
      <p:pic>
        <p:nvPicPr>
          <p:cNvPr id="8" name="Content Placeholder 7" descr="Title describes slide.">
            <a:extLst>
              <a:ext uri="{FF2B5EF4-FFF2-40B4-BE49-F238E27FC236}">
                <a16:creationId xmlns:a16="http://schemas.microsoft.com/office/drawing/2014/main" id="{FD2F5619-BED5-4003-5027-D73A8AA8A0B3}"/>
              </a:ext>
            </a:extLst>
          </p:cNvPr>
          <p:cNvPicPr>
            <a:picLocks noGrp="1" noChangeAspect="1"/>
          </p:cNvPicPr>
          <p:nvPr>
            <p:ph sz="quarter" idx="13"/>
          </p:nvPr>
        </p:nvPicPr>
        <p:blipFill>
          <a:blip r:embed="rId2"/>
          <a:stretch>
            <a:fillRect/>
          </a:stretch>
        </p:blipFill>
        <p:spPr>
          <a:xfrm>
            <a:off x="1219200" y="1447799"/>
            <a:ext cx="6019800" cy="4514851"/>
          </a:xfrm>
          <a:prstGeom prst="rect">
            <a:avLst/>
          </a:prstGeom>
        </p:spPr>
      </p:pic>
      <p:sp>
        <p:nvSpPr>
          <p:cNvPr id="4" name="Footer Placeholder 3">
            <a:extLst>
              <a:ext uri="{FF2B5EF4-FFF2-40B4-BE49-F238E27FC236}">
                <a16:creationId xmlns:a16="http://schemas.microsoft.com/office/drawing/2014/main" id="{A4BD1959-F660-29E9-2FD3-E77D11CE7063}"/>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8F39E3FF-F8CE-F15E-01A5-EB7EAE12801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01777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B2AE10-5A48-B432-02E1-088E939E4492}"/>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configure the connection string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migrations</a:t>
            </a:r>
            <a:endParaRPr lang="en-US" dirty="0"/>
          </a:p>
        </p:txBody>
      </p:sp>
      <p:sp>
        <p:nvSpPr>
          <p:cNvPr id="7" name="Text Placeholder 6">
            <a:extLst>
              <a:ext uri="{FF2B5EF4-FFF2-40B4-BE49-F238E27FC236}">
                <a16:creationId xmlns:a16="http://schemas.microsoft.com/office/drawing/2014/main" id="{F8179C5E-8952-4B83-B39A-3B6232EA1866}"/>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publish profile, click on the Show all settings link and wait for the ‘Discovering Data Contexts...’ spinner icon to stop.</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Expand the Databases section and select the Use this connection string at runtime check box.</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Expand the Entity Framework Migrations section and select the Apply this migration on publish check box.</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Click the Save button to return to the publish profile.</a:t>
            </a:r>
          </a:p>
          <a:p>
            <a:endParaRPr lang="en-US" dirty="0"/>
          </a:p>
        </p:txBody>
      </p:sp>
      <p:sp>
        <p:nvSpPr>
          <p:cNvPr id="4" name="Footer Placeholder 3">
            <a:extLst>
              <a:ext uri="{FF2B5EF4-FFF2-40B4-BE49-F238E27FC236}">
                <a16:creationId xmlns:a16="http://schemas.microsoft.com/office/drawing/2014/main" id="{8254C0FF-952B-3C19-0D14-FB7623E9C32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35ED49F0-CBBF-A15B-4F2B-41F9109A94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82144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0E28-9775-C2AF-8746-B7CC0DD850F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4C176ECD-190D-089D-A85E-D4CC534E98E3}"/>
              </a:ext>
            </a:extLst>
          </p:cNvPr>
          <p:cNvSpPr>
            <a:spLocks noGrp="1"/>
          </p:cNvSpPr>
          <p:nvPr>
            <p:ph type="body" sz="quarter" idx="13"/>
          </p:nvPr>
        </p:nvSpPr>
        <p:spPr/>
        <p:txBody>
          <a:bodyPr/>
          <a:lstStyle/>
          <a:p>
            <a:pPr marL="457200" marR="0" lvl="0" indent="-457200">
              <a:spcBef>
                <a:spcPts val="0"/>
              </a:spcBef>
              <a:spcAft>
                <a:spcPts val="600"/>
              </a:spcAft>
              <a:buFont typeface="+mj-lt"/>
              <a:buAutoNum type="arabicPeriod" startAt="6"/>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deploy changes to a published app.</a:t>
            </a:r>
          </a:p>
          <a:p>
            <a:pPr marL="457200" marR="0" lvl="0" indent="-457200">
              <a:spcBef>
                <a:spcPts val="0"/>
              </a:spcBef>
              <a:spcAft>
                <a:spcPts val="600"/>
              </a:spcAft>
              <a:buFont typeface="+mj-lt"/>
              <a:buAutoNum type="arabicPeriod" startAt="6"/>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general procedure for publishing a simple web app to the Azure cloud platform.</a:t>
            </a:r>
          </a:p>
          <a:p>
            <a:pPr marL="457200" marR="0" lvl="0" indent="-457200">
              <a:spcBef>
                <a:spcPts val="0"/>
              </a:spcBef>
              <a:spcAft>
                <a:spcPts val="600"/>
              </a:spcAft>
              <a:buFont typeface="+mj-lt"/>
              <a:buAutoNum type="arabicPeriod" startAt="6"/>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general procedure for publishing a data-driven web app to the Azure cloud platform.</a:t>
            </a:r>
          </a:p>
          <a:p>
            <a:pPr marL="457200" indent="-457200">
              <a:buFont typeface="+mj-lt"/>
              <a:buAutoNum type="arabicPeriod" startAt="6"/>
            </a:pPr>
            <a:endParaRPr lang="en-US" dirty="0"/>
          </a:p>
        </p:txBody>
      </p:sp>
      <p:sp>
        <p:nvSpPr>
          <p:cNvPr id="4" name="Footer Placeholder 3">
            <a:extLst>
              <a:ext uri="{FF2B5EF4-FFF2-40B4-BE49-F238E27FC236}">
                <a16:creationId xmlns:a16="http://schemas.microsoft.com/office/drawing/2014/main" id="{A2898E35-23B0-CAAD-3AC0-829BE90F061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FD7F4A0-08B0-7474-9D4D-39FB64AD3D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3989751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130F6-27ED-0009-7BBF-69CE4B6208A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Movie List app in a browser</a:t>
            </a:r>
            <a:endParaRPr lang="en-US" dirty="0"/>
          </a:p>
        </p:txBody>
      </p:sp>
      <p:pic>
        <p:nvPicPr>
          <p:cNvPr id="8" name="Content Placeholder 7" descr="Title describes slide.">
            <a:extLst>
              <a:ext uri="{FF2B5EF4-FFF2-40B4-BE49-F238E27FC236}">
                <a16:creationId xmlns:a16="http://schemas.microsoft.com/office/drawing/2014/main" id="{3EFB4B42-15A7-A9A1-18F5-0E90CFA4C131}"/>
              </a:ext>
            </a:extLst>
          </p:cNvPr>
          <p:cNvPicPr>
            <a:picLocks noGrp="1" noChangeAspect="1"/>
          </p:cNvPicPr>
          <p:nvPr>
            <p:ph sz="quarter" idx="13"/>
          </p:nvPr>
        </p:nvPicPr>
        <p:blipFill>
          <a:blip r:embed="rId2"/>
          <a:stretch>
            <a:fillRect/>
          </a:stretch>
        </p:blipFill>
        <p:spPr>
          <a:xfrm>
            <a:off x="1219200" y="1103062"/>
            <a:ext cx="6790697" cy="4078538"/>
          </a:xfrm>
          <a:prstGeom prst="rect">
            <a:avLst/>
          </a:prstGeom>
        </p:spPr>
      </p:pic>
      <p:sp>
        <p:nvSpPr>
          <p:cNvPr id="4" name="Footer Placeholder 3">
            <a:extLst>
              <a:ext uri="{FF2B5EF4-FFF2-40B4-BE49-F238E27FC236}">
                <a16:creationId xmlns:a16="http://schemas.microsoft.com/office/drawing/2014/main" id="{3668028F-A423-62E7-19A3-12B9CF868897}"/>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97E6936-EC73-7897-74A1-66BC548B1C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511715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FB73-BADF-CE0C-CFE7-6F842FD67927}"/>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Azure portal home page</a:t>
            </a:r>
            <a:endParaRPr lang="en-US" dirty="0"/>
          </a:p>
        </p:txBody>
      </p:sp>
      <p:pic>
        <p:nvPicPr>
          <p:cNvPr id="7" name="Content Placeholder 6" descr="Title describes slide.">
            <a:extLst>
              <a:ext uri="{FF2B5EF4-FFF2-40B4-BE49-F238E27FC236}">
                <a16:creationId xmlns:a16="http://schemas.microsoft.com/office/drawing/2014/main" id="{5161C276-0563-9F74-B4EC-D417C19FC627}"/>
              </a:ext>
            </a:extLst>
          </p:cNvPr>
          <p:cNvPicPr>
            <a:picLocks noGrp="1" noChangeAspect="1"/>
          </p:cNvPicPr>
          <p:nvPr>
            <p:ph sz="quarter" idx="13"/>
          </p:nvPr>
        </p:nvPicPr>
        <p:blipFill>
          <a:blip r:embed="rId2"/>
          <a:stretch>
            <a:fillRect/>
          </a:stretch>
        </p:blipFill>
        <p:spPr>
          <a:xfrm>
            <a:off x="1219200" y="1112108"/>
            <a:ext cx="5334000" cy="4776716"/>
          </a:xfrm>
          <a:prstGeom prst="rect">
            <a:avLst/>
          </a:prstGeom>
        </p:spPr>
      </p:pic>
      <p:sp>
        <p:nvSpPr>
          <p:cNvPr id="4" name="Footer Placeholder 3">
            <a:extLst>
              <a:ext uri="{FF2B5EF4-FFF2-40B4-BE49-F238E27FC236}">
                <a16:creationId xmlns:a16="http://schemas.microsoft.com/office/drawing/2014/main" id="{4FBEAF60-FED6-5B5C-7904-C9F69C8FED4E}"/>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D1887365-558B-F206-25EF-FABBBFECF2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3006561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F65318-A4F4-FFF8-7AF0-B888B8B743F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Azure portal Resource groups page</a:t>
            </a:r>
            <a:endParaRPr lang="en-US" dirty="0"/>
          </a:p>
        </p:txBody>
      </p:sp>
      <p:pic>
        <p:nvPicPr>
          <p:cNvPr id="8" name="Content Placeholder 7" descr="Title describes slide.">
            <a:extLst>
              <a:ext uri="{FF2B5EF4-FFF2-40B4-BE49-F238E27FC236}">
                <a16:creationId xmlns:a16="http://schemas.microsoft.com/office/drawing/2014/main" id="{179191A9-F3EA-29A1-C7A4-FC0F182D4B46}"/>
              </a:ext>
            </a:extLst>
          </p:cNvPr>
          <p:cNvPicPr>
            <a:picLocks noGrp="1" noChangeAspect="1"/>
          </p:cNvPicPr>
          <p:nvPr>
            <p:ph sz="quarter" idx="13"/>
          </p:nvPr>
        </p:nvPicPr>
        <p:blipFill>
          <a:blip r:embed="rId2"/>
          <a:stretch>
            <a:fillRect/>
          </a:stretch>
        </p:blipFill>
        <p:spPr>
          <a:xfrm>
            <a:off x="1219200" y="1154783"/>
            <a:ext cx="6629400" cy="4861979"/>
          </a:xfrm>
          <a:prstGeom prst="rect">
            <a:avLst/>
          </a:prstGeom>
        </p:spPr>
      </p:pic>
      <p:sp>
        <p:nvSpPr>
          <p:cNvPr id="4" name="Footer Placeholder 3">
            <a:extLst>
              <a:ext uri="{FF2B5EF4-FFF2-40B4-BE49-F238E27FC236}">
                <a16:creationId xmlns:a16="http://schemas.microsoft.com/office/drawing/2014/main" id="{857BE852-E9A3-6A77-E66F-A6AB7044A533}"/>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A3A5678F-D225-6C3E-E05B-F74BE96130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399787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84BD6E-99C7-C167-8662-F4AA8151A09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page for a resource group</a:t>
            </a:r>
            <a:endParaRPr lang="en-US" dirty="0"/>
          </a:p>
        </p:txBody>
      </p:sp>
      <p:pic>
        <p:nvPicPr>
          <p:cNvPr id="8" name="Content Placeholder 7" descr="Title describes slide.">
            <a:extLst>
              <a:ext uri="{FF2B5EF4-FFF2-40B4-BE49-F238E27FC236}">
                <a16:creationId xmlns:a16="http://schemas.microsoft.com/office/drawing/2014/main" id="{5FFE69A3-8598-610F-9976-A3CC87A26CA8}"/>
              </a:ext>
            </a:extLst>
          </p:cNvPr>
          <p:cNvPicPr>
            <a:picLocks noGrp="1" noChangeAspect="1"/>
          </p:cNvPicPr>
          <p:nvPr>
            <p:ph sz="quarter" idx="13"/>
          </p:nvPr>
        </p:nvPicPr>
        <p:blipFill>
          <a:blip r:embed="rId2"/>
          <a:stretch>
            <a:fillRect/>
          </a:stretch>
        </p:blipFill>
        <p:spPr>
          <a:xfrm>
            <a:off x="1219200" y="1066800"/>
            <a:ext cx="6612348" cy="4953000"/>
          </a:xfrm>
          <a:prstGeom prst="rect">
            <a:avLst/>
          </a:prstGeom>
        </p:spPr>
      </p:pic>
      <p:sp>
        <p:nvSpPr>
          <p:cNvPr id="4" name="Footer Placeholder 3">
            <a:extLst>
              <a:ext uri="{FF2B5EF4-FFF2-40B4-BE49-F238E27FC236}">
                <a16:creationId xmlns:a16="http://schemas.microsoft.com/office/drawing/2014/main" id="{C5C2564D-B5B0-5536-9969-D49FC0BF5666}"/>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0D020C38-13C3-B2B9-4A4B-60D23DA1E1E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3466865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4E33818-89A5-5DAC-1737-FC9E4DB2788E}"/>
              </a:ext>
            </a:extLst>
          </p:cNvPr>
          <p:cNvSpPr>
            <a:spLocks noGrp="1"/>
          </p:cNvSpPr>
          <p:nvPr>
            <p:ph type="title"/>
          </p:nvPr>
        </p:nvSpPr>
        <p:spPr>
          <a:xfrm>
            <a:off x="914400" y="609600"/>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warning when you delete a resource group</a:t>
            </a:r>
            <a:endParaRPr lang="en-US" dirty="0"/>
          </a:p>
        </p:txBody>
      </p:sp>
      <p:pic>
        <p:nvPicPr>
          <p:cNvPr id="10" name="Content Placeholder 9" descr="Title describes slide.">
            <a:extLst>
              <a:ext uri="{FF2B5EF4-FFF2-40B4-BE49-F238E27FC236}">
                <a16:creationId xmlns:a16="http://schemas.microsoft.com/office/drawing/2014/main" id="{562DAACA-AA44-BC81-EAA5-EAB945D66E55}"/>
              </a:ext>
            </a:extLst>
          </p:cNvPr>
          <p:cNvPicPr>
            <a:picLocks noGrp="1" noChangeAspect="1"/>
          </p:cNvPicPr>
          <p:nvPr>
            <p:ph sz="quarter" idx="13"/>
          </p:nvPr>
        </p:nvPicPr>
        <p:blipFill>
          <a:blip r:embed="rId2"/>
          <a:stretch>
            <a:fillRect/>
          </a:stretch>
        </p:blipFill>
        <p:spPr>
          <a:xfrm>
            <a:off x="1219199" y="1143000"/>
            <a:ext cx="6309855" cy="4724400"/>
          </a:xfrm>
          <a:prstGeom prst="rect">
            <a:avLst/>
          </a:prstGeom>
        </p:spPr>
      </p:pic>
      <p:sp>
        <p:nvSpPr>
          <p:cNvPr id="4" name="Footer Placeholder 3">
            <a:extLst>
              <a:ext uri="{FF2B5EF4-FFF2-40B4-BE49-F238E27FC236}">
                <a16:creationId xmlns:a16="http://schemas.microsoft.com/office/drawing/2014/main" id="{54323CB6-FD02-B55A-EB99-F61DB5F1D3DE}"/>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5AC7B25F-6883-26A0-549A-A1F92FAD21F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647482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C740-8322-05DD-E803-2B6D6C45DD8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kumimoji="0" lang="en-US" sz="2400" b="1" i="0" u="none" strike="noStrike" kern="0" cap="none" spc="0" normalizeH="0" baseline="0" noProof="0" dirty="0">
                <a:ln>
                  <a:noFill/>
                </a:ln>
                <a:solidFill>
                  <a:srgbClr val="000099"/>
                </a:solidFill>
                <a:effectLst/>
                <a:uLnTx/>
                <a:uFillTx/>
                <a:latin typeface="Arial" panose="020B0604020202020204" pitchFamily="34" charset="0"/>
                <a:ea typeface="Times New Roman" panose="02020603050405020304" pitchFamily="18" charset="0"/>
                <a:cs typeface="Times New Roman" panose="02020603050405020304" pitchFamily="18" charset="0"/>
              </a:rPr>
              <a:t>How to delete an Azure resource group</a:t>
            </a:r>
            <a:endParaRPr lang="en-US" dirty="0"/>
          </a:p>
        </p:txBody>
      </p:sp>
      <p:sp>
        <p:nvSpPr>
          <p:cNvPr id="3" name="Text Placeholder 2">
            <a:extLst>
              <a:ext uri="{FF2B5EF4-FFF2-40B4-BE49-F238E27FC236}">
                <a16:creationId xmlns:a16="http://schemas.microsoft.com/office/drawing/2014/main" id="{21BDB6D9-558F-8EE1-C708-5CB89C489BA7}"/>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Log in to Azure, display the resource groups, and click on the resource group you want to delete.</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details pane of the Overview section for the resource group, click the Delete resource group link. A warning message asking you to confirm the deletion will be displayed. </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Enter the name of the resource group in the text box that’s provided and then click the Delete button.</a:t>
            </a:r>
          </a:p>
          <a:p>
            <a:endParaRPr lang="en-US" dirty="0"/>
          </a:p>
        </p:txBody>
      </p:sp>
      <p:sp>
        <p:nvSpPr>
          <p:cNvPr id="4" name="Footer Placeholder 3">
            <a:extLst>
              <a:ext uri="{FF2B5EF4-FFF2-40B4-BE49-F238E27FC236}">
                <a16:creationId xmlns:a16="http://schemas.microsoft.com/office/drawing/2014/main" id="{AF00B3D9-E4E9-7F2E-DC1D-7AA1C364B4F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4A9B7454-7F1D-DCF0-E531-FAB48B6579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315229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54EB06-526A-DBA3-434E-E33D75AEAEC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Publish window with no publish profiles</a:t>
            </a:r>
            <a:endParaRPr lang="en-US" dirty="0"/>
          </a:p>
        </p:txBody>
      </p:sp>
      <p:pic>
        <p:nvPicPr>
          <p:cNvPr id="8" name="Content Placeholder 7" descr="Title describes slide.">
            <a:extLst>
              <a:ext uri="{FF2B5EF4-FFF2-40B4-BE49-F238E27FC236}">
                <a16:creationId xmlns:a16="http://schemas.microsoft.com/office/drawing/2014/main" id="{CF627D7F-1EE3-4BBC-4ECC-0372FEC035AB}"/>
              </a:ext>
            </a:extLst>
          </p:cNvPr>
          <p:cNvPicPr>
            <a:picLocks noGrp="1" noChangeAspect="1"/>
          </p:cNvPicPr>
          <p:nvPr>
            <p:ph sz="quarter" idx="13"/>
          </p:nvPr>
        </p:nvPicPr>
        <p:blipFill>
          <a:blip r:embed="rId2"/>
          <a:stretch>
            <a:fillRect/>
          </a:stretch>
        </p:blipFill>
        <p:spPr>
          <a:xfrm>
            <a:off x="1219200" y="1130675"/>
            <a:ext cx="6744451" cy="1612525"/>
          </a:xfrm>
          <a:prstGeom prst="rect">
            <a:avLst/>
          </a:prstGeom>
        </p:spPr>
      </p:pic>
      <p:sp>
        <p:nvSpPr>
          <p:cNvPr id="4" name="Footer Placeholder 3">
            <a:extLst>
              <a:ext uri="{FF2B5EF4-FFF2-40B4-BE49-F238E27FC236}">
                <a16:creationId xmlns:a16="http://schemas.microsoft.com/office/drawing/2014/main" id="{E7196626-91A5-940A-4EA4-6035A701196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97C6B3FF-ED77-9A3E-4A26-55ACE49BD8C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17325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43472E-F1C5-DD85-97D2-91086415DE1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Publish window with a published profile </a:t>
            </a:r>
            <a:endParaRPr lang="en-US" dirty="0"/>
          </a:p>
        </p:txBody>
      </p:sp>
      <p:pic>
        <p:nvPicPr>
          <p:cNvPr id="8" name="Content Placeholder 7" descr="Title describes slide.">
            <a:extLst>
              <a:ext uri="{FF2B5EF4-FFF2-40B4-BE49-F238E27FC236}">
                <a16:creationId xmlns:a16="http://schemas.microsoft.com/office/drawing/2014/main" id="{D0705391-4CCE-8DD1-720C-1F4C4D0E1FB7}"/>
              </a:ext>
            </a:extLst>
          </p:cNvPr>
          <p:cNvPicPr>
            <a:picLocks noGrp="1" noChangeAspect="1"/>
          </p:cNvPicPr>
          <p:nvPr>
            <p:ph sz="quarter" idx="13"/>
          </p:nvPr>
        </p:nvPicPr>
        <p:blipFill>
          <a:blip r:embed="rId2"/>
          <a:stretch>
            <a:fillRect/>
          </a:stretch>
        </p:blipFill>
        <p:spPr>
          <a:xfrm>
            <a:off x="1219200" y="1066800"/>
            <a:ext cx="6935325" cy="4343400"/>
          </a:xfrm>
          <a:prstGeom prst="rect">
            <a:avLst/>
          </a:prstGeom>
        </p:spPr>
      </p:pic>
      <p:sp>
        <p:nvSpPr>
          <p:cNvPr id="4" name="Footer Placeholder 3">
            <a:extLst>
              <a:ext uri="{FF2B5EF4-FFF2-40B4-BE49-F238E27FC236}">
                <a16:creationId xmlns:a16="http://schemas.microsoft.com/office/drawing/2014/main" id="{B805A5A1-16E2-25F8-D3ED-5AF98E4C260A}"/>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8FA85BEA-F602-BA1E-EF4B-9C209FD7C96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32114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1AE4-B212-AD68-F6A0-05B4F1AF907A}"/>
              </a:ext>
            </a:extLst>
          </p:cNvPr>
          <p:cNvSpPr>
            <a:spLocks noGrp="1"/>
          </p:cNvSpPr>
          <p:nvPr>
            <p:ph type="title"/>
          </p:nvPr>
        </p:nvSpPr>
        <p:spPr>
          <a:xfrm>
            <a:off x="914400" y="624989"/>
            <a:ext cx="7315200" cy="369332"/>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open the Publish window</a:t>
            </a:r>
            <a:endParaRPr lang="en-US" dirty="0"/>
          </a:p>
        </p:txBody>
      </p:sp>
      <p:sp>
        <p:nvSpPr>
          <p:cNvPr id="3" name="Text Placeholder 2">
            <a:extLst>
              <a:ext uri="{FF2B5EF4-FFF2-40B4-BE49-F238E27FC236}">
                <a16:creationId xmlns:a16="http://schemas.microsoft.com/office/drawing/2014/main" id="{260E57AD-67EA-1634-6945-0F55965CA9A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the </a:t>
            </a:r>
            <a:r>
              <a:rPr lang="en-US" sz="2000" spc="-10" dirty="0" err="1">
                <a:effectLst/>
                <a:latin typeface="Times New Roman" panose="02020603050405020304" pitchFamily="18" charset="0"/>
                <a:ea typeface="Times New Roman" panose="02020603050405020304" pitchFamily="18" charset="0"/>
              </a:rPr>
              <a:t>Build</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Publish</a:t>
            </a:r>
            <a:r>
              <a:rPr lang="en-US" sz="2000" spc="-10" dirty="0">
                <a:effectLst/>
                <a:latin typeface="Times New Roman" panose="02020603050405020304" pitchFamily="18" charset="0"/>
                <a:ea typeface="Times New Roman" panose="02020603050405020304" pitchFamily="18" charset="0"/>
              </a:rPr>
              <a:t> &lt;project name&gt; command from the Visual Studio menu.</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Right-click the project in the Solution Explorer and select Publish….</a:t>
            </a:r>
          </a:p>
          <a:p>
            <a:endParaRPr lang="en-US" dirty="0"/>
          </a:p>
        </p:txBody>
      </p:sp>
      <p:sp>
        <p:nvSpPr>
          <p:cNvPr id="4" name="Footer Placeholder 3">
            <a:extLst>
              <a:ext uri="{FF2B5EF4-FFF2-40B4-BE49-F238E27FC236}">
                <a16:creationId xmlns:a16="http://schemas.microsoft.com/office/drawing/2014/main" id="{3D76CE5A-015F-0082-D6C8-606BF88D9519}"/>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7C2DCF4D-3637-A3AE-9499-44FD1EAA762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79915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57B2-CD4F-C6E3-4AC9-75C01BE176C3}"/>
              </a:ext>
            </a:extLst>
          </p:cNvPr>
          <p:cNvSpPr>
            <a:spLocks noGrp="1"/>
          </p:cNvSpPr>
          <p:nvPr>
            <p:ph type="title"/>
          </p:nvPr>
        </p:nvSpPr>
        <p:spPr>
          <a:xfrm>
            <a:off x="914400" y="624989"/>
            <a:ext cx="7315200" cy="369332"/>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a new publish profile</a:t>
            </a:r>
            <a:endParaRPr lang="en-US" dirty="0"/>
          </a:p>
        </p:txBody>
      </p:sp>
      <p:sp>
        <p:nvSpPr>
          <p:cNvPr id="3" name="Text Placeholder 2">
            <a:extLst>
              <a:ext uri="{FF2B5EF4-FFF2-40B4-BE49-F238E27FC236}">
                <a16:creationId xmlns:a16="http://schemas.microsoft.com/office/drawing/2014/main" id="{94BD1C12-10D4-CB93-D7C1-0DF7F9F7623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the project has no publish profiles, click on the Add a publish profile link.</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the project has existing publish profiles, click the New button.</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edit a publish profile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the publish profile from the dropdown at the top of the window. Then, select Edit from the More actions dropdown and make the necessary changes.</a:t>
            </a:r>
          </a:p>
          <a:p>
            <a:endParaRPr lang="en-US" dirty="0"/>
          </a:p>
        </p:txBody>
      </p:sp>
      <p:sp>
        <p:nvSpPr>
          <p:cNvPr id="4" name="Footer Placeholder 3">
            <a:extLst>
              <a:ext uri="{FF2B5EF4-FFF2-40B4-BE49-F238E27FC236}">
                <a16:creationId xmlns:a16="http://schemas.microsoft.com/office/drawing/2014/main" id="{1A35299E-2DC0-705D-E508-A04850D19D08}"/>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BE614FC5-29A2-CCAA-EC4D-25A029E32AE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244142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53ED-87F1-5F47-198C-83EDEA2DF0CB}"/>
              </a:ext>
            </a:extLst>
          </p:cNvPr>
          <p:cNvSpPr>
            <a:spLocks noGrp="1"/>
          </p:cNvSpPr>
          <p:nvPr>
            <p:ph type="title"/>
          </p:nvPr>
        </p:nvSpPr>
        <p:spPr>
          <a:xfrm>
            <a:off x="914400" y="624989"/>
            <a:ext cx="7315200" cy="369332"/>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rename a publish profile</a:t>
            </a:r>
            <a:endParaRPr lang="en-US" dirty="0"/>
          </a:p>
        </p:txBody>
      </p:sp>
      <p:sp>
        <p:nvSpPr>
          <p:cNvPr id="3" name="Text Placeholder 2">
            <a:extLst>
              <a:ext uri="{FF2B5EF4-FFF2-40B4-BE49-F238E27FC236}">
                <a16:creationId xmlns:a16="http://schemas.microsoft.com/office/drawing/2014/main" id="{84288F6C-E87B-FE0A-2382-EEC3E4F6D50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Rename from the More actions dropdown and enter a new name in the dialog that’s displayed.</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delete a publish profile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a publish profile from the dropdown at the top of the window. Then, select Delete from the More actions dropdown and click the Yes button in the Confirm delete profile dialog that’s displayed. </a:t>
            </a:r>
          </a:p>
          <a:p>
            <a:endParaRPr lang="en-US" dirty="0"/>
          </a:p>
        </p:txBody>
      </p:sp>
      <p:sp>
        <p:nvSpPr>
          <p:cNvPr id="4" name="Footer Placeholder 3">
            <a:extLst>
              <a:ext uri="{FF2B5EF4-FFF2-40B4-BE49-F238E27FC236}">
                <a16:creationId xmlns:a16="http://schemas.microsoft.com/office/drawing/2014/main" id="{EB98E0B5-A96F-0459-58A2-18FF25AC0FC9}"/>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6736C9F-1456-FF7F-148A-6980443E791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65941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E03E4A-C5FB-4BA8-80E3-730C40780DD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first step of the Publish wizard</a:t>
            </a:r>
            <a:endParaRPr lang="en-US" dirty="0"/>
          </a:p>
        </p:txBody>
      </p:sp>
      <p:pic>
        <p:nvPicPr>
          <p:cNvPr id="8" name="Content Placeholder 7" descr="Title describes slide.">
            <a:extLst>
              <a:ext uri="{FF2B5EF4-FFF2-40B4-BE49-F238E27FC236}">
                <a16:creationId xmlns:a16="http://schemas.microsoft.com/office/drawing/2014/main" id="{557DB574-BAC2-18F5-168F-8D26C9E1C915}"/>
              </a:ext>
            </a:extLst>
          </p:cNvPr>
          <p:cNvPicPr>
            <a:picLocks noGrp="1" noChangeAspect="1"/>
          </p:cNvPicPr>
          <p:nvPr>
            <p:ph sz="quarter" idx="13"/>
          </p:nvPr>
        </p:nvPicPr>
        <p:blipFill>
          <a:blip r:embed="rId2"/>
          <a:stretch>
            <a:fillRect/>
          </a:stretch>
        </p:blipFill>
        <p:spPr>
          <a:xfrm>
            <a:off x="1219200" y="1087722"/>
            <a:ext cx="5931922" cy="4779678"/>
          </a:xfrm>
          <a:prstGeom prst="rect">
            <a:avLst/>
          </a:prstGeom>
        </p:spPr>
      </p:pic>
      <p:sp>
        <p:nvSpPr>
          <p:cNvPr id="4" name="Footer Placeholder 3">
            <a:extLst>
              <a:ext uri="{FF2B5EF4-FFF2-40B4-BE49-F238E27FC236}">
                <a16:creationId xmlns:a16="http://schemas.microsoft.com/office/drawing/2014/main" id="{B20A6E0D-CF23-75BA-5E9E-A42DF6353C2F}"/>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341B4DE6-5C15-9958-E89B-BFE5E4B54D5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C17,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1360382702"/>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 - new format.potx" id="{779B0F86-A494-43C7-911F-B3AF9810457B}" vid="{E43DD193-4D65-46E1-A114-44A1625CBBC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 - new format</Template>
  <TotalTime>381</TotalTime>
  <Words>1811</Words>
  <Application>Microsoft Office PowerPoint</Application>
  <PresentationFormat>On-screen Show (4:3)</PresentationFormat>
  <Paragraphs>199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Narrow</vt:lpstr>
      <vt:lpstr>Courier New</vt:lpstr>
      <vt:lpstr>Symbol</vt:lpstr>
      <vt:lpstr>Times New Roman</vt:lpstr>
      <vt:lpstr>Master slides_with_titles_logo</vt:lpstr>
      <vt:lpstr>Murach’s ASP.NET Core MVC (2nd Ed.)</vt:lpstr>
      <vt:lpstr>Objectives (part 1)</vt:lpstr>
      <vt:lpstr>Objectives (part 2)</vt:lpstr>
      <vt:lpstr>A Publish window with no publish profiles</vt:lpstr>
      <vt:lpstr>A Publish window with a published profile </vt:lpstr>
      <vt:lpstr>Two ways to open the Publish window</vt:lpstr>
      <vt:lpstr>How to add a new publish profile</vt:lpstr>
      <vt:lpstr>How to rename a publish profile</vt:lpstr>
      <vt:lpstr>The first step of the Publish wizard</vt:lpstr>
      <vt:lpstr>A URL for more information about deployment  in Visual Studio</vt:lpstr>
      <vt:lpstr>The dialog for specifying a folder location</vt:lpstr>
      <vt:lpstr>How to create the publish profile</vt:lpstr>
      <vt:lpstr>The website to sign up for a free trial of Azure</vt:lpstr>
      <vt:lpstr>The dialog for selecting an Azure service</vt:lpstr>
      <vt:lpstr>The Publish dialog for creating  an Azure App Service publish profile</vt:lpstr>
      <vt:lpstr>The App Service (Windows) Create new dialog</vt:lpstr>
      <vt:lpstr> How to create a publish profile  for an Azure App Service </vt:lpstr>
      <vt:lpstr>An Azure App Service publish profile  that’s ready to publish</vt:lpstr>
      <vt:lpstr>The Future Value app in a browser</vt:lpstr>
      <vt:lpstr>The Service Dependencies section  of a publish profile</vt:lpstr>
      <vt:lpstr>The Connect to dependency dialog</vt:lpstr>
      <vt:lpstr>The Connect to Azure SQL Database dialog</vt:lpstr>
      <vt:lpstr>The Create new Azure SQL Database dialog</vt:lpstr>
      <vt:lpstr>The Create new SQL Server dialog</vt:lpstr>
      <vt:lpstr>How to add an Azure SQL Database  to a publish profile (part 1)</vt:lpstr>
      <vt:lpstr>How to add an Azure SQL Database  to a publish profile (part 2)</vt:lpstr>
      <vt:lpstr>How to add an Azure SQL Database  to a publish profile (part 3)</vt:lpstr>
      <vt:lpstr>The dialog for editing the settings  for a data-driven app</vt:lpstr>
      <vt:lpstr>How to configure the connection string  and migrations</vt:lpstr>
      <vt:lpstr>The Movie List app in a browser</vt:lpstr>
      <vt:lpstr>The Azure portal home page</vt:lpstr>
      <vt:lpstr>The Azure portal Resource groups page</vt:lpstr>
      <vt:lpstr>The page for a resource group</vt:lpstr>
      <vt:lpstr>The warning when you delete a resource group</vt:lpstr>
      <vt:lpstr>How to delete an Azure resource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Murach’s ASP.NET Core MVC (2nd Ed.)</dc:title>
  <dc:creator>Bethany Lee</dc:creator>
  <cp:lastModifiedBy>Anne Boehm</cp:lastModifiedBy>
  <cp:revision>35</cp:revision>
  <cp:lastPrinted>2016-01-14T23:03:16Z</cp:lastPrinted>
  <dcterms:created xsi:type="dcterms:W3CDTF">2022-10-27T20:11:08Z</dcterms:created>
  <dcterms:modified xsi:type="dcterms:W3CDTF">2022-11-01T18:07:44Z</dcterms:modified>
</cp:coreProperties>
</file>