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702" r:id="rId1"/>
  </p:sldMasterIdLst>
  <p:notesMasterIdLst>
    <p:notesMasterId r:id="rId31"/>
  </p:notesMasterIdLst>
  <p:sldIdLst>
    <p:sldId id="256" r:id="rId2"/>
    <p:sldId id="302" r:id="rId3"/>
    <p:sldId id="303" r:id="rId4"/>
    <p:sldId id="407" r:id="rId5"/>
    <p:sldId id="421" r:id="rId6"/>
    <p:sldId id="422" r:id="rId7"/>
    <p:sldId id="423" r:id="rId8"/>
    <p:sldId id="424" r:id="rId9"/>
    <p:sldId id="408" r:id="rId10"/>
    <p:sldId id="409" r:id="rId11"/>
    <p:sldId id="425" r:id="rId12"/>
    <p:sldId id="415" r:id="rId13"/>
    <p:sldId id="410" r:id="rId14"/>
    <p:sldId id="358" r:id="rId15"/>
    <p:sldId id="416" r:id="rId16"/>
    <p:sldId id="375" r:id="rId17"/>
    <p:sldId id="411" r:id="rId18"/>
    <p:sldId id="419" r:id="rId19"/>
    <p:sldId id="404" r:id="rId20"/>
    <p:sldId id="378" r:id="rId21"/>
    <p:sldId id="383" r:id="rId22"/>
    <p:sldId id="385" r:id="rId23"/>
    <p:sldId id="412" r:id="rId24"/>
    <p:sldId id="417" r:id="rId25"/>
    <p:sldId id="420" r:id="rId26"/>
    <p:sldId id="418" r:id="rId27"/>
    <p:sldId id="413" r:id="rId28"/>
    <p:sldId id="414" r:id="rId29"/>
    <p:sldId id="338" r:id="rId3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46" autoAdjust="0"/>
    <p:restoredTop sz="92222" autoAdjust="0"/>
  </p:normalViewPr>
  <p:slideViewPr>
    <p:cSldViewPr>
      <p:cViewPr varScale="1">
        <p:scale>
          <a:sx n="64" d="100"/>
          <a:sy n="64" d="100"/>
        </p:scale>
        <p:origin x="701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EC876C5-7F49-4C0A-8F1E-5A42B41481A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9500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0EE630E-CDF1-4B71-AD96-22FEE7A1D5B4}" type="slidenum">
              <a:rPr lang="en-US" smtClean="0"/>
              <a:pPr eaLnBrk="1" hangingPunct="1"/>
              <a:t>1</a:t>
            </a:fld>
            <a:endParaRPr lang="en-US" dirty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552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4" y="16"/>
            <a:ext cx="9143855" cy="68658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91187"/>
            <a:ext cx="7886700" cy="68402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650456" y="3619986"/>
            <a:ext cx="1843088" cy="597477"/>
          </a:xfrm>
        </p:spPr>
        <p:txBody>
          <a:bodyPr>
            <a:normAutofit/>
          </a:bodyPr>
          <a:lstStyle>
            <a:lvl1pPr marL="0" indent="0" algn="ctr">
              <a:buNone/>
              <a:defRPr sz="15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Click to edit date</a:t>
            </a:r>
          </a:p>
        </p:txBody>
      </p:sp>
      <p:pic>
        <p:nvPicPr>
          <p:cNvPr id="9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46" y="6356350"/>
            <a:ext cx="1274569" cy="383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92918" y="6356351"/>
            <a:ext cx="66012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1050" b="0" i="0" u="none" strike="noStrike" baseline="0" smtClean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defTabSz="685800"/>
            <a:r>
              <a:rPr lang="en-US" dirty="0">
                <a:solidFill>
                  <a:srgbClr val="FFFFFF"/>
                </a:solidFill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36C36E-1332-4DD1-A60F-96BA2D16DF7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18645" y="208500"/>
            <a:ext cx="1816743" cy="116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523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i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4" y="16"/>
            <a:ext cx="9143855" cy="6865874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955931" y="2193424"/>
            <a:ext cx="7232139" cy="618014"/>
          </a:xfrm>
        </p:spPr>
        <p:txBody>
          <a:bodyPr anchor="b">
            <a:noAutofit/>
          </a:bodyPr>
          <a:lstStyle>
            <a:lvl1pPr marL="0" indent="0" algn="ctr">
              <a:buNone/>
              <a:defRPr sz="375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3429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2pPr>
            <a:lvl3pPr marL="6858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3pPr>
            <a:lvl4pPr marL="10287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4pPr>
          </a:lstStyle>
          <a:p>
            <a:pPr lvl="0"/>
            <a:r>
              <a:rPr lang="en-US" dirty="0"/>
              <a:t>Unit 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096123"/>
            <a:ext cx="7886700" cy="67210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46" y="6356350"/>
            <a:ext cx="1274569" cy="383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92918" y="6356351"/>
            <a:ext cx="66012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1050" b="0" i="0" u="none" strike="noStrike" baseline="0" smtClean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defTabSz="685800"/>
            <a:r>
              <a:rPr lang="en-US" dirty="0">
                <a:solidFill>
                  <a:srgbClr val="FFFFFF"/>
                </a:solidFill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549186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57683" y="1289684"/>
            <a:ext cx="8033657" cy="3732692"/>
          </a:xfrm>
        </p:spPr>
        <p:txBody>
          <a:bodyPr>
            <a:noAutofit/>
          </a:bodyPr>
          <a:lstStyle>
            <a:lvl1pPr marL="0" indent="0" algn="l">
              <a:buNone/>
              <a:defRPr sz="18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 </a:t>
            </a:r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lacus.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</a:t>
            </a:r>
            <a:r>
              <a:rPr lang="en-US" dirty="0" err="1"/>
              <a:t>sociis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  <p:sp>
        <p:nvSpPr>
          <p:cNvPr id="5" name="Footer"/>
          <p:cNvSpPr txBox="1"/>
          <p:nvPr userDrawn="1"/>
        </p:nvSpPr>
        <p:spPr>
          <a:xfrm>
            <a:off x="2255900" y="6269438"/>
            <a:ext cx="6717007" cy="530915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[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4A78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6524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7905750" cy="4637311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0200" y="6340475"/>
            <a:ext cx="73914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457200"/>
            <a:ext cx="7886700" cy="609600"/>
          </a:xfrm>
        </p:spPr>
        <p:txBody>
          <a:bodyPr/>
          <a:lstStyle>
            <a:lvl1pPr>
              <a:defRPr sz="3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85416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3829050" cy="5018311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0200" y="6340475"/>
            <a:ext cx="73914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628650" y="152400"/>
            <a:ext cx="7886700" cy="914400"/>
          </a:xfrm>
        </p:spPr>
        <p:txBody>
          <a:bodyPr/>
          <a:lstStyle>
            <a:lvl1pPr>
              <a:defRPr sz="3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E245032-3F41-4D57-9C49-A6C77CCE32C0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953000" y="1270683"/>
            <a:ext cx="3829050" cy="2996518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D7FDD483-1381-4992-8084-127E9288A6D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52999" y="4362453"/>
            <a:ext cx="4038601" cy="1148716"/>
          </a:xfrm>
        </p:spPr>
        <p:txBody>
          <a:bodyPr>
            <a:noAutofit/>
          </a:bodyPr>
          <a:lstStyle>
            <a:lvl1pPr marL="0" indent="0" algn="l">
              <a:buNone/>
              <a:defRPr sz="18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diam </a:t>
            </a:r>
            <a:r>
              <a:rPr lang="en-US" dirty="0" err="1"/>
              <a:t>maecenas</a:t>
            </a:r>
            <a:r>
              <a:rPr lang="en-US" dirty="0"/>
              <a:t> sed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Sed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 </a:t>
            </a:r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sociis. Sed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233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1"/>
            <a:ext cx="7905750" cy="3048000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0200" y="6340475"/>
            <a:ext cx="73914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628650" y="152400"/>
            <a:ext cx="7886700" cy="914400"/>
          </a:xfrm>
        </p:spPr>
        <p:txBody>
          <a:bodyPr/>
          <a:lstStyle>
            <a:lvl1pPr>
              <a:defRPr sz="3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26F739B-4560-4EA4-9B42-90A3756DE75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8651" y="4362453"/>
            <a:ext cx="7886700" cy="1148716"/>
          </a:xfrm>
        </p:spPr>
        <p:txBody>
          <a:bodyPr>
            <a:noAutofit/>
          </a:bodyPr>
          <a:lstStyle>
            <a:lvl1pPr marL="0" indent="0" algn="l">
              <a:buNone/>
              <a:defRPr sz="18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diam </a:t>
            </a:r>
            <a:r>
              <a:rPr lang="en-US" dirty="0" err="1"/>
              <a:t>maecenas</a:t>
            </a:r>
            <a:r>
              <a:rPr lang="en-US" dirty="0"/>
              <a:t> sed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Sed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 </a:t>
            </a:r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sociis. Sed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27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6"/>
            <a:ext cx="7886700" cy="1082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br>
              <a:rPr lang="en-US" altLang="en-US" dirty="0"/>
            </a:br>
            <a:r>
              <a:rPr lang="en-US" alt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632" y="6356351"/>
            <a:ext cx="1184672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00701" y="6356351"/>
            <a:ext cx="66012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1050" b="0" i="0" u="none" strike="noStrike" baseline="0" smtClean="0">
                <a:solidFill>
                  <a:srgbClr val="006298"/>
                </a:solidFill>
                <a:latin typeface="arial" charset="0"/>
              </a:defRPr>
            </a:lvl1pPr>
          </a:lstStyle>
          <a:p>
            <a:pPr defTabSz="685800"/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706100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</p:sldLayoutIdLst>
  <p:hf sldNum="0" hdr="0" dt="0"/>
  <p:txStyles>
    <p:titleStyle>
      <a:lvl1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 b="1" i="0" kern="1200" baseline="0">
          <a:solidFill>
            <a:schemeClr val="bg2">
              <a:lumMod val="10000"/>
            </a:schemeClr>
          </a:solidFill>
          <a:latin typeface="Arial" charset="0"/>
          <a:ea typeface="Arial" charset="0"/>
          <a:cs typeface="Arial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5pPr>
      <a:lvl6pPr marL="3429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6pPr>
      <a:lvl7pPr marL="685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7pPr>
      <a:lvl8pPr marL="10287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8pPr>
      <a:lvl9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9pPr>
    </p:titleStyle>
    <p:bodyStyle>
      <a:lvl1pPr marL="0" indent="0" algn="l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Arial" charset="0"/>
        <a:buNone/>
        <a:defRPr sz="2100" kern="1200" baseline="0">
          <a:solidFill>
            <a:srgbClr val="000000"/>
          </a:solidFill>
          <a:latin typeface="Arial" charset="0"/>
          <a:ea typeface="Arial" charset="0"/>
          <a:cs typeface="Arial" charset="0"/>
        </a:defRPr>
      </a:lvl1pPr>
      <a:lvl2pPr marL="5143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800"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2pPr>
      <a:lvl3pPr marL="8572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500"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3pPr>
      <a:lvl4pPr marL="12001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4pPr>
      <a:lvl5pPr marL="15430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2514600"/>
            <a:ext cx="7886700" cy="723413"/>
          </a:xfrm>
        </p:spPr>
        <p:txBody>
          <a:bodyPr>
            <a:noAutofit/>
          </a:bodyPr>
          <a:lstStyle/>
          <a:p>
            <a:r>
              <a:rPr lang="en-US" sz="3700" dirty="0"/>
              <a:t>Chapter 10</a:t>
            </a:r>
            <a:br>
              <a:rPr lang="en-US" sz="3700" dirty="0"/>
            </a:br>
            <a:endParaRPr lang="en-US" sz="370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219200" y="3619986"/>
            <a:ext cx="7010400" cy="597477"/>
          </a:xfrm>
          <a:ln>
            <a:miter lim="800000"/>
            <a:headEnd/>
            <a:tailEnd/>
          </a:ln>
        </p:spPr>
        <p:txBody>
          <a:bodyPr>
            <a:noAutofit/>
          </a:bodyPr>
          <a:lstStyle/>
          <a:p>
            <a:r>
              <a:rPr lang="en-US" sz="3600" dirty="0"/>
              <a:t>Creating Interactivity with CSS and JavaScript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20ECB1-A15F-436C-9641-F35AA8438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CSS to Create Interactivity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4D26809-8A90-4B2F-85FD-E4CDC3667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CSS began as a simple way to add color and design a webpage</a:t>
            </a:r>
          </a:p>
          <a:p>
            <a:pPr lvl="1"/>
            <a:r>
              <a:rPr lang="en-US" dirty="0"/>
              <a:t>Today, it has evolved to become so much more</a:t>
            </a:r>
          </a:p>
          <a:p>
            <a:pPr lvl="2"/>
            <a:r>
              <a:rPr lang="en-US" dirty="0"/>
              <a:t>Can be used to move elements on a webpage, change the color of an element, or change the appearance of an element</a:t>
            </a:r>
          </a:p>
          <a:p>
            <a:pPr lvl="1"/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43B44B-B90F-4323-9CC9-81A8377F8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455674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20ECB1-A15F-436C-9641-F35AA8438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CSS to Create Interactivity (continued 1)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4D26809-8A90-4B2F-85FD-E4CDC3667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CSS transform property allows you to rotate, scale, skew, or translate a block element</a:t>
            </a:r>
          </a:p>
          <a:p>
            <a:pPr lvl="1"/>
            <a:r>
              <a:rPr lang="en-US" dirty="0"/>
              <a:t>Refer to Table 10–1 for methods that can be used with the transform property</a:t>
            </a:r>
          </a:p>
          <a:p>
            <a:pPr lvl="1"/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43B44B-B90F-4323-9CC9-81A8377F8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015045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8650" y="457200"/>
            <a:ext cx="7886700" cy="914400"/>
          </a:xfrm>
        </p:spPr>
        <p:txBody>
          <a:bodyPr/>
          <a:lstStyle/>
          <a:p>
            <a:r>
              <a:rPr lang="en-US" dirty="0"/>
              <a:t>Using CSS to Create Interactivity (continued 2)</a:t>
            </a:r>
          </a:p>
        </p:txBody>
      </p:sp>
      <p:pic>
        <p:nvPicPr>
          <p:cNvPr id="6" name="Content Placeholder 5" descr="Figure 10–5 displays a screenshot of the emporiumpies.com/pies website.">
            <a:extLst>
              <a:ext uri="{FF2B5EF4-FFF2-40B4-BE49-F238E27FC236}">
                <a16:creationId xmlns:a16="http://schemas.microsoft.com/office/drawing/2014/main" id="{3E14F409-31EA-4B6D-BEA8-3663C25AC3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764" y="1729740"/>
            <a:ext cx="6772472" cy="3398520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2A57FD5-D130-4A34-9C25-FC016818A6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81425" y="5186680"/>
            <a:ext cx="1581149" cy="365125"/>
          </a:xfrm>
        </p:spPr>
        <p:txBody>
          <a:bodyPr/>
          <a:lstStyle/>
          <a:p>
            <a:r>
              <a:rPr lang="en-US" dirty="0"/>
              <a:t>Figure 10–5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4181640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8650" y="457200"/>
            <a:ext cx="7886700" cy="914400"/>
          </a:xfrm>
        </p:spPr>
        <p:txBody>
          <a:bodyPr/>
          <a:lstStyle/>
          <a:p>
            <a:r>
              <a:rPr lang="en-US" dirty="0"/>
              <a:t>Using CSS to Create Interactivity (continued 3)</a:t>
            </a:r>
          </a:p>
        </p:txBody>
      </p:sp>
      <p:pic>
        <p:nvPicPr>
          <p:cNvPr id="9" name="Content Placeholder 8" descr="Figure 10–6 illustrates how the translate method moves an element from its original position; the scale method increases the size of the original element; the rotate method rotates the element; and the skew method skews the sides of the element.">
            <a:extLst>
              <a:ext uri="{FF2B5EF4-FFF2-40B4-BE49-F238E27FC236}">
                <a16:creationId xmlns:a16="http://schemas.microsoft.com/office/drawing/2014/main" id="{43B49BDE-1EA3-492D-94CF-849670136C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831" y="1441580"/>
            <a:ext cx="6432338" cy="4169615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2A57FD5-D130-4A34-9C25-FC016818A6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86200" y="5753366"/>
            <a:ext cx="1581149" cy="365125"/>
          </a:xfrm>
        </p:spPr>
        <p:txBody>
          <a:bodyPr/>
          <a:lstStyle/>
          <a:p>
            <a:r>
              <a:rPr lang="en-US" dirty="0"/>
              <a:t>Figure 10–6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4909013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Incorporating JavaScript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JavaScript </a:t>
            </a:r>
          </a:p>
          <a:p>
            <a:pPr lvl="1"/>
            <a:r>
              <a:rPr lang="en-IN" dirty="0"/>
              <a:t>Scripting language that provides various types of functionality to webpages, such as the ability to interact with the user</a:t>
            </a:r>
          </a:p>
          <a:p>
            <a:pPr lvl="1"/>
            <a:r>
              <a:rPr lang="en-IN" dirty="0"/>
              <a:t>Web developers use it to control webpages</a:t>
            </a:r>
          </a:p>
          <a:p>
            <a:pPr lvl="1"/>
            <a:r>
              <a:rPr lang="en-IN" dirty="0"/>
              <a:t>Client-side scripting language: browser interprets and renders the JavaScript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9980700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8650" y="457200"/>
            <a:ext cx="7886700" cy="914400"/>
          </a:xfrm>
        </p:spPr>
        <p:txBody>
          <a:bodyPr/>
          <a:lstStyle/>
          <a:p>
            <a:r>
              <a:rPr lang="en-US" dirty="0"/>
              <a:t>Incorporating JavaScript (continued 1)</a:t>
            </a:r>
          </a:p>
        </p:txBody>
      </p:sp>
      <p:pic>
        <p:nvPicPr>
          <p:cNvPr id="9" name="Content Placeholder 8" descr="Figure 10–16 demonstrates how JavaScript is used to create a slide show on the home page for Boyne Mountain Resort. ">
            <a:extLst>
              <a:ext uri="{FF2B5EF4-FFF2-40B4-BE49-F238E27FC236}">
                <a16:creationId xmlns:a16="http://schemas.microsoft.com/office/drawing/2014/main" id="{BB578617-8019-4F4C-8587-A14D91B0EE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685" y="1524000"/>
            <a:ext cx="7731817" cy="3995928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127BDA6-8954-4E9E-9015-93B7DB31B8C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33118" y="5382514"/>
            <a:ext cx="1504949" cy="365125"/>
          </a:xfrm>
        </p:spPr>
        <p:txBody>
          <a:bodyPr/>
          <a:lstStyle/>
          <a:p>
            <a:r>
              <a:rPr lang="en-US" dirty="0"/>
              <a:t>Figure 10–16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1333619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Incorporating JavaScript (continued 2)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Many mobile websites integrate an icon commonly called the hamburger icon for use as a menu button </a:t>
            </a:r>
          </a:p>
          <a:p>
            <a:pPr lvl="1"/>
            <a:r>
              <a:rPr lang="en-IN" dirty="0"/>
              <a:t>Consists of three, horizontal, parallel lines and uses JavaScript to display a menu and allow users to select an option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5872998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8649" y="457200"/>
            <a:ext cx="7886700" cy="914400"/>
          </a:xfrm>
        </p:spPr>
        <p:txBody>
          <a:bodyPr/>
          <a:lstStyle/>
          <a:p>
            <a:r>
              <a:rPr lang="en-US" dirty="0"/>
              <a:t>Incorporating JavaScript (continued 3)</a:t>
            </a:r>
          </a:p>
        </p:txBody>
      </p:sp>
      <p:pic>
        <p:nvPicPr>
          <p:cNvPr id="9" name="Content Placeholder 8" descr="Figure 10–17 displays a website with a hamburger button.">
            <a:extLst>
              <a:ext uri="{FF2B5EF4-FFF2-40B4-BE49-F238E27FC236}">
                <a16:creationId xmlns:a16="http://schemas.microsoft.com/office/drawing/2014/main" id="{3393EEA3-ED40-4CA4-B134-CA38DC4DBB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315315"/>
            <a:ext cx="3001492" cy="4031646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CA69187-83AA-4C8E-8917-C6D24568EFE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05224" y="5566969"/>
            <a:ext cx="1733549" cy="365125"/>
          </a:xfrm>
        </p:spPr>
        <p:txBody>
          <a:bodyPr/>
          <a:lstStyle/>
          <a:p>
            <a:r>
              <a:rPr lang="en-US" dirty="0"/>
              <a:t>Figure 10–17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04414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8649" y="457200"/>
            <a:ext cx="7886700" cy="914400"/>
          </a:xfrm>
        </p:spPr>
        <p:txBody>
          <a:bodyPr/>
          <a:lstStyle/>
          <a:p>
            <a:r>
              <a:rPr lang="en-US" dirty="0"/>
              <a:t>Incorporating JavaScript (continued 4)</a:t>
            </a:r>
          </a:p>
        </p:txBody>
      </p:sp>
      <p:pic>
        <p:nvPicPr>
          <p:cNvPr id="6" name="Content Placeholder 5" descr="Figure 10–18 shows how JavaScript is used on the Snap.svg demo page; users select the type of coffee to make and then watch the animation of the coffee maker.">
            <a:extLst>
              <a:ext uri="{FF2B5EF4-FFF2-40B4-BE49-F238E27FC236}">
                <a16:creationId xmlns:a16="http://schemas.microsoft.com/office/drawing/2014/main" id="{0F3C6A20-F8F3-4E0F-99C2-836E569554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401" y="1655130"/>
            <a:ext cx="7648569" cy="3799180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CA69187-83AA-4C8E-8917-C6D24568EFE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05224" y="5566969"/>
            <a:ext cx="1733549" cy="365125"/>
          </a:xfrm>
        </p:spPr>
        <p:txBody>
          <a:bodyPr/>
          <a:lstStyle/>
          <a:p>
            <a:r>
              <a:rPr lang="en-US" dirty="0"/>
              <a:t>Figure 10–18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5802475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Terminology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use JavaScript effectively, you should be familiar with its basic terminology</a:t>
            </a:r>
            <a:endParaRPr lang="en-IN" dirty="0"/>
          </a:p>
          <a:p>
            <a:pPr lvl="1"/>
            <a:r>
              <a:rPr lang="en-US" dirty="0"/>
              <a:t>Statement: line of programming instructions to be executed by the client (the browser)</a:t>
            </a:r>
          </a:p>
          <a:p>
            <a:pPr lvl="1"/>
            <a:r>
              <a:rPr lang="en-IN" dirty="0"/>
              <a:t>Object: programming code and data that can be treated as </a:t>
            </a:r>
            <a:r>
              <a:rPr lang="en-US" dirty="0"/>
              <a:t>its own entity</a:t>
            </a:r>
          </a:p>
          <a:p>
            <a:pPr lvl="1"/>
            <a:r>
              <a:rPr lang="en-IN" dirty="0"/>
              <a:t>Properties: attributes that </a:t>
            </a:r>
            <a:r>
              <a:rPr lang="en-US" dirty="0"/>
              <a:t>describe an object’s characteristics</a:t>
            </a:r>
          </a:p>
          <a:p>
            <a:pPr lvl="1"/>
            <a:r>
              <a:rPr lang="en-IN" dirty="0"/>
              <a:t>Methods: actions that an object can perform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827187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Objectives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will have mastered the material in this chapter when you can:</a:t>
            </a:r>
          </a:p>
          <a:p>
            <a:pPr lvl="1"/>
            <a:r>
              <a:rPr lang="en-US" dirty="0"/>
              <a:t>Use the CSS transform property </a:t>
            </a:r>
          </a:p>
          <a:p>
            <a:pPr lvl="1"/>
            <a:r>
              <a:rPr lang="en-US" dirty="0"/>
              <a:t>Create animations with CSS keyframes</a:t>
            </a:r>
          </a:p>
          <a:p>
            <a:pPr lvl="1"/>
            <a:r>
              <a:rPr lang="en-US" dirty="0"/>
              <a:t>Understand JavaScript</a:t>
            </a:r>
          </a:p>
          <a:p>
            <a:pPr lvl="1"/>
            <a:r>
              <a:rPr lang="en-US" dirty="0"/>
              <a:t>Describe JavaScript code</a:t>
            </a:r>
          </a:p>
          <a:p>
            <a:pPr lvl="1"/>
            <a:r>
              <a:rPr lang="en-IN" dirty="0"/>
              <a:t>Understand and use the script element</a:t>
            </a:r>
          </a:p>
          <a:p>
            <a:pPr lvl="1"/>
            <a:r>
              <a:rPr lang="en-IN" dirty="0"/>
              <a:t>Understand where JavaScript code may </a:t>
            </a:r>
            <a:r>
              <a:rPr lang="en-US" dirty="0"/>
              <a:t>be written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8430519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Terminology (continued 1)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IN" dirty="0"/>
          </a:p>
          <a:p>
            <a:pPr lvl="1"/>
            <a:r>
              <a:rPr lang="en-IN" dirty="0"/>
              <a:t>Argument: value given to a method</a:t>
            </a:r>
          </a:p>
          <a:p>
            <a:pPr lvl="1"/>
            <a:r>
              <a:rPr lang="en-IN" dirty="0"/>
              <a:t>Function: set of JavaScript statements that perform a specific task</a:t>
            </a:r>
          </a:p>
          <a:p>
            <a:pPr lvl="1"/>
            <a:r>
              <a:rPr lang="en-IN" dirty="0"/>
              <a:t>Variable: container that holds a value</a:t>
            </a:r>
          </a:p>
          <a:p>
            <a:pPr lvl="1"/>
            <a:r>
              <a:rPr lang="en-IN" dirty="0"/>
              <a:t>Event handler: used by JavaScript to associate an action with a function</a:t>
            </a:r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720430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JavaScript Code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Syntax rules and guidelines should be followed when writing JavaScript </a:t>
            </a:r>
            <a:r>
              <a:rPr lang="en-US" dirty="0"/>
              <a:t>code</a:t>
            </a:r>
            <a:endParaRPr lang="en-IN" dirty="0"/>
          </a:p>
          <a:p>
            <a:pPr lvl="1"/>
            <a:r>
              <a:rPr lang="en-IN" dirty="0"/>
              <a:t>JavaScript is case sensitive</a:t>
            </a:r>
          </a:p>
          <a:p>
            <a:pPr lvl="1"/>
            <a:r>
              <a:rPr lang="en-IN" dirty="0"/>
              <a:t>One-line comment and multiline </a:t>
            </a:r>
            <a:r>
              <a:rPr lang="en-US" dirty="0"/>
              <a:t>comments are written as follows:</a:t>
            </a:r>
          </a:p>
          <a:p>
            <a:pPr lvl="3"/>
            <a:r>
              <a:rPr lang="en-US" dirty="0"/>
              <a:t>// Single line comment syntax</a:t>
            </a:r>
          </a:p>
          <a:p>
            <a:pPr lvl="3"/>
            <a:r>
              <a:rPr lang="en-US" dirty="0"/>
              <a:t>/* Multiple line</a:t>
            </a:r>
            <a:br>
              <a:rPr lang="en-US" dirty="0"/>
            </a:br>
            <a:r>
              <a:rPr lang="en-US" dirty="0"/>
              <a:t>comment syntax */</a:t>
            </a:r>
          </a:p>
          <a:p>
            <a:pPr lvl="1"/>
            <a:r>
              <a:rPr lang="en-IN" dirty="0"/>
              <a:t>Semicolons are used to end JavaScript statements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8680991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JavaScript Code (continued 1)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474564"/>
            <a:ext cx="7905750" cy="4865911"/>
          </a:xfrm>
        </p:spPr>
        <p:txBody>
          <a:bodyPr/>
          <a:lstStyle/>
          <a:p>
            <a:pPr lvl="1"/>
            <a:endParaRPr lang="en-IN" dirty="0"/>
          </a:p>
          <a:p>
            <a:pPr lvl="1"/>
            <a:r>
              <a:rPr lang="en-IN" dirty="0"/>
              <a:t>JavaScript can be written within an HTML page or as a separate JavaScript file with the filename extension .js</a:t>
            </a:r>
            <a:endParaRPr lang="en-US" dirty="0"/>
          </a:p>
          <a:p>
            <a:pPr lvl="1"/>
            <a:r>
              <a:rPr lang="en-IN" dirty="0"/>
              <a:t>When written within an HTML page, the code may be within the head element or the body element</a:t>
            </a:r>
          </a:p>
          <a:p>
            <a:pPr lvl="1"/>
            <a:r>
              <a:rPr lang="en-IN" dirty="0"/>
              <a:t>When created as an external .js file, a script element is placed in the head element of the HTML file to specify the external .js file as the file source, as </a:t>
            </a:r>
            <a:r>
              <a:rPr lang="en-US" dirty="0"/>
              <a:t>follows:</a:t>
            </a:r>
          </a:p>
          <a:p>
            <a:pPr lvl="2"/>
            <a:r>
              <a:rPr lang="en-US" dirty="0"/>
              <a:t>&lt;script src="scripts/myfunction.js"&gt;&lt;/script&gt;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6941982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12A7CF-4920-42B2-B05F-289E91E14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Methods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99E7022-308A-44EF-B2AF-0D08C6D97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DOM stands for Document Object Model</a:t>
            </a:r>
          </a:p>
          <a:p>
            <a:pPr lvl="1"/>
            <a:r>
              <a:rPr lang="en-US" dirty="0"/>
              <a:t>Every element on an HTML page is an object</a:t>
            </a:r>
          </a:p>
          <a:p>
            <a:r>
              <a:rPr lang="en-US" dirty="0"/>
              <a:t>HTML DOM consists of all the HTML elements, attributes, and text</a:t>
            </a:r>
          </a:p>
          <a:p>
            <a:pPr lvl="1"/>
            <a:r>
              <a:rPr lang="en-US" dirty="0"/>
              <a:t>Together, all of these items are objects on the page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D1830D-B95A-4515-A28B-A9032EFEB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7014895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12A7CF-4920-42B2-B05F-289E91E14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457200"/>
            <a:ext cx="7886700" cy="914400"/>
          </a:xfrm>
        </p:spPr>
        <p:txBody>
          <a:bodyPr/>
          <a:lstStyle/>
          <a:p>
            <a:r>
              <a:rPr lang="en-US" dirty="0"/>
              <a:t>DOM Methods (continued 1)</a:t>
            </a:r>
          </a:p>
        </p:txBody>
      </p:sp>
      <p:pic>
        <p:nvPicPr>
          <p:cNvPr id="9" name="Content Placeholder 8" descr="Figure 10–42 illustrates the HTML DOM tree.">
            <a:extLst>
              <a:ext uri="{FF2B5EF4-FFF2-40B4-BE49-F238E27FC236}">
                <a16:creationId xmlns:a16="http://schemas.microsoft.com/office/drawing/2014/main" id="{81A890E6-A92F-40B5-8891-D43AC40E0F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507" y="1447800"/>
            <a:ext cx="5760984" cy="3962400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02AB388-833A-49E4-8647-C5E95BD4901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43324" y="5670363"/>
            <a:ext cx="1657349" cy="365125"/>
          </a:xfrm>
        </p:spPr>
        <p:txBody>
          <a:bodyPr/>
          <a:lstStyle/>
          <a:p>
            <a:r>
              <a:rPr lang="en-US" dirty="0"/>
              <a:t>Figure 10–42</a:t>
            </a:r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D1830D-B95A-4515-A28B-A9032EFEB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7919779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12A7CF-4920-42B2-B05F-289E91E14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457200"/>
            <a:ext cx="7886700" cy="914400"/>
          </a:xfrm>
        </p:spPr>
        <p:txBody>
          <a:bodyPr/>
          <a:lstStyle/>
          <a:p>
            <a:r>
              <a:rPr lang="en-US" dirty="0"/>
              <a:t>DOM Methods (continued 2)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D07FBAD-8AC1-418A-BBA1-69899EEEC2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8987795"/>
              </p:ext>
            </p:extLst>
          </p:nvPr>
        </p:nvGraphicFramePr>
        <p:xfrm>
          <a:off x="628649" y="1534645"/>
          <a:ext cx="8134351" cy="2948781"/>
        </p:xfrm>
        <a:graphic>
          <a:graphicData uri="http://schemas.openxmlformats.org/drawingml/2006/table">
            <a:tbl>
              <a:tblPr firstRow="1"/>
              <a:tblGrid>
                <a:gridCol w="2495321">
                  <a:extLst>
                    <a:ext uri="{9D8B030D-6E8A-4147-A177-3AD203B41FA5}">
                      <a16:colId xmlns:a16="http://schemas.microsoft.com/office/drawing/2014/main" val="3640310241"/>
                    </a:ext>
                  </a:extLst>
                </a:gridCol>
                <a:gridCol w="5639030">
                  <a:extLst>
                    <a:ext uri="{9D8B030D-6E8A-4147-A177-3AD203B41FA5}">
                      <a16:colId xmlns:a16="http://schemas.microsoft.com/office/drawing/2014/main" val="2273805313"/>
                    </a:ext>
                  </a:extLst>
                </a:gridCol>
              </a:tblGrid>
              <a:tr h="696571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1600" b="1" dirty="0">
                          <a:solidFill>
                            <a:srgbClr val="FFFFFF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  <a:cs typeface="FrutigerLTStd-Bold"/>
                        </a:rPr>
                        <a:t>Method</a:t>
                      </a:r>
                    </a:p>
                  </a:txBody>
                  <a:tcPr marL="50800" marR="50800" marT="50800" marB="508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1600" b="1" dirty="0">
                          <a:solidFill>
                            <a:srgbClr val="FFFFFF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  <a:cs typeface="FrutigerLTStd-Bold"/>
                        </a:rPr>
                        <a:t>Description</a:t>
                      </a:r>
                    </a:p>
                  </a:txBody>
                  <a:tcPr marL="50800" marR="50800" marT="50800" marB="508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tx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0484930"/>
                  </a:ext>
                </a:extLst>
              </a:tr>
              <a:tr h="450442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  <a:cs typeface="FrutigerLTStd-Light"/>
                        </a:rPr>
                        <a:t>getElementsByClassName( )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D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  <a:cs typeface="FrutigerLTStd-Light"/>
                        </a:rPr>
                        <a:t>Returns all HTML elements with the specified class name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DF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0442033"/>
                  </a:ext>
                </a:extLst>
              </a:tr>
              <a:tr h="450442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  <a:cs typeface="FrutigerLTStd-Light"/>
                        </a:rPr>
                        <a:t>getElementsByName( )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  <a:cs typeface="FrutigerLTStd-Light"/>
                        </a:rPr>
                        <a:t>Returns all HTML elements with the specified name value attribute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7484360"/>
                  </a:ext>
                </a:extLst>
              </a:tr>
              <a:tr h="450442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  <a:cs typeface="FrutigerLTStd-Light"/>
                        </a:rPr>
                        <a:t>getElementsByTagName( )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D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  <a:cs typeface="FrutigerLTStd-Light"/>
                        </a:rPr>
                        <a:t>Returns all HTML elements with the specified tag name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DF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073881"/>
                  </a:ext>
                </a:extLst>
              </a:tr>
              <a:tr h="450442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  <a:cs typeface="FrutigerLTStd-Light"/>
                        </a:rPr>
                        <a:t>querySelector( )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  <a:cs typeface="FrutigerLTStd-Light"/>
                        </a:rPr>
                        <a:t>Returns the first HTML element with the specified CSS selector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4295511"/>
                  </a:ext>
                </a:extLst>
              </a:tr>
              <a:tr h="450442"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  <a:cs typeface="FrutigerLTStd-Light"/>
                        </a:rPr>
                        <a:t>querySelectorAll( )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DFC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50000"/>
                        </a:lnSpc>
                        <a:spcBef>
                          <a:spcPts val="1800"/>
                        </a:spcBef>
                        <a:spcAft>
                          <a:spcPts val="18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MS Mincho" panose="02020609040205080304" pitchFamily="49" charset="-128"/>
                          <a:cs typeface="FrutigerLTStd-Light"/>
                        </a:rPr>
                        <a:t>Returns a list of all HTML elements with the specified CSS selector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2DF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4033739"/>
                  </a:ext>
                </a:extLst>
              </a:tr>
            </a:tbl>
          </a:graphicData>
        </a:graphic>
      </p:graphicFrame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02AB388-833A-49E4-8647-C5E95BD4901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057525" y="5456236"/>
            <a:ext cx="3028949" cy="365125"/>
          </a:xfrm>
        </p:spPr>
        <p:txBody>
          <a:bodyPr/>
          <a:lstStyle/>
          <a:p>
            <a:r>
              <a:rPr lang="en-US" dirty="0"/>
              <a:t>Table 10-4: DOM Methods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D1830D-B95A-4515-A28B-A9032EFEB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5656420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7CA7DA-17B2-4B38-BF65-471D4DEB3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Methods (continued 3)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8ECD67D-6DA8-42A5-949E-A9A37A5DD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item in the DOM tree is also known as a node</a:t>
            </a:r>
          </a:p>
          <a:p>
            <a:pPr lvl="1"/>
            <a:r>
              <a:rPr lang="en-US" dirty="0"/>
              <a:t>Any of these objects can be accessed using JavaScript DOM methods</a:t>
            </a:r>
          </a:p>
          <a:p>
            <a:pPr lvl="1"/>
            <a:r>
              <a:rPr lang="en-US" dirty="0"/>
              <a:t>Using a DOM method, you can use JavaScript to manipulate an HTML element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F86520-8B79-4E90-AFC3-918243FB1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5129628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3663DA2-357D-44D7-ABC9-757F51568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if/else Statements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B86AE0D-37D1-41F5-A844-120F5ED4E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Common JavaScript statement used within a function that assesses a specified condition</a:t>
            </a:r>
          </a:p>
          <a:p>
            <a:pPr lvl="1"/>
            <a:r>
              <a:rPr lang="en-US" dirty="0"/>
              <a:t>Condition is true: a specific block of code is executed</a:t>
            </a:r>
          </a:p>
          <a:p>
            <a:pPr lvl="1"/>
            <a:r>
              <a:rPr lang="en-US" dirty="0"/>
              <a:t>Condition is false: a different block of code is execute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7BE94C-C890-4CFA-8B10-0C3783E72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3103681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41C4B70-E4D2-455A-B3A6-373ADC27E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A03C755-156C-4F1A-A24F-F3E27729C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Commonly used library </a:t>
            </a:r>
          </a:p>
          <a:p>
            <a:pPr lvl="1"/>
            <a:r>
              <a:rPr lang="en-US" dirty="0"/>
              <a:t>JavaScript library that can significantly reduce the amount of code (and time) needed to complete a web project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918C02-798D-4A57-A6A5-E0DCBAA08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9565541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1B44AF-02DD-4C6C-8F49-31C021484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Summary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763F66F-90F6-4F87-9A77-87BBB4F6A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chapter, you learned how to:</a:t>
            </a:r>
          </a:p>
          <a:p>
            <a:pPr lvl="1"/>
            <a:r>
              <a:rPr lang="en-US" dirty="0"/>
              <a:t>Integrate interactivity using CSS and JavaScript</a:t>
            </a:r>
          </a:p>
          <a:p>
            <a:pPr lvl="1"/>
            <a:r>
              <a:rPr lang="en-US" dirty="0"/>
              <a:t>Use the CSS transform property</a:t>
            </a:r>
          </a:p>
          <a:p>
            <a:pPr lvl="1"/>
            <a:r>
              <a:rPr lang="en-US" dirty="0"/>
              <a:t>Create animations with CSS keyframes</a:t>
            </a:r>
          </a:p>
          <a:p>
            <a:pPr lvl="1"/>
            <a:r>
              <a:rPr lang="en-US" dirty="0"/>
              <a:t>Create a JavaScript file and write JavaScript functions</a:t>
            </a:r>
          </a:p>
          <a:p>
            <a:pPr lvl="1"/>
            <a:r>
              <a:rPr lang="en-US" dirty="0"/>
              <a:t>Use event handlers to call JavaScript functions</a:t>
            </a:r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70A4AA-132F-404E-81BE-3214612AF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788961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Objectives (continued)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IN" dirty="0"/>
          </a:p>
          <a:p>
            <a:pPr lvl="1"/>
            <a:r>
              <a:rPr lang="en-IN" dirty="0"/>
              <a:t>Create an external JavaScript file</a:t>
            </a:r>
          </a:p>
          <a:p>
            <a:pPr lvl="1"/>
            <a:r>
              <a:rPr lang="en-IN" dirty="0"/>
              <a:t>Create JavaScript functions </a:t>
            </a:r>
          </a:p>
          <a:p>
            <a:pPr lvl="1"/>
            <a:r>
              <a:rPr lang="en-US" dirty="0"/>
              <a:t>Understand events</a:t>
            </a:r>
          </a:p>
          <a:p>
            <a:pPr lvl="1"/>
            <a:r>
              <a:rPr lang="en-IN" dirty="0"/>
              <a:t>Use an onclick event handler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872094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8B01D5-98BA-449D-8D39-45A3C35F9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585A539-A0FD-41F7-BB12-D9F34777B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modern websites include some form of interactivity</a:t>
            </a:r>
          </a:p>
          <a:p>
            <a:pPr lvl="1"/>
            <a:r>
              <a:rPr lang="en-US" dirty="0"/>
              <a:t>Commonly integrated within a website using CSS and JavaScript, a web programming language used to enhance a website and create interactivity</a:t>
            </a:r>
          </a:p>
          <a:p>
            <a:pPr lvl="2"/>
            <a:r>
              <a:rPr lang="en-US" dirty="0"/>
              <a:t>An effective way to create interesting and useful webpages is to include dynamic content to make the webpage interactive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20F6A8-8D58-4B1F-99C7-C040D3AF0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124797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DFF7A4-CB48-4BFB-A4D4-5344A50FF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914400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Introduction (continued 1)</a:t>
            </a:r>
          </a:p>
        </p:txBody>
      </p:sp>
      <p:pic>
        <p:nvPicPr>
          <p:cNvPr id="11" name="Content Placeholder 10" descr="Figure 10-1 displays a home page with a CSS transform property; the About Us link is selected. ">
            <a:extLst>
              <a:ext uri="{FF2B5EF4-FFF2-40B4-BE49-F238E27FC236}">
                <a16:creationId xmlns:a16="http://schemas.microsoft.com/office/drawing/2014/main" id="{38A0A3DE-31F7-463D-9358-116B5567AB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668678"/>
            <a:ext cx="5793285" cy="2987040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E96B42-9AD2-4FDC-807A-D649AC517FD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20567" y="4833162"/>
            <a:ext cx="1809749" cy="365125"/>
          </a:xfrm>
        </p:spPr>
        <p:txBody>
          <a:bodyPr/>
          <a:lstStyle/>
          <a:p>
            <a:r>
              <a:rPr lang="en-US" dirty="0"/>
              <a:t>Figure 10-1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21BFB2-FA75-4DF7-8B63-A71ED5AEA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974018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DFF7A4-CB48-4BFB-A4D4-5344A50FF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914400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Introduction (continued 2)</a:t>
            </a:r>
          </a:p>
        </p:txBody>
      </p:sp>
      <p:pic>
        <p:nvPicPr>
          <p:cNvPr id="6" name="Content Placeholder 5" descr="Figure 10-2 displays a home page with animated captions.">
            <a:extLst>
              <a:ext uri="{FF2B5EF4-FFF2-40B4-BE49-F238E27FC236}">
                <a16:creationId xmlns:a16="http://schemas.microsoft.com/office/drawing/2014/main" id="{754F28B6-02FE-4796-AE59-84AD64BAF1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773" y="1537002"/>
            <a:ext cx="6252451" cy="3184272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E96B42-9AD2-4FDC-807A-D649AC517FD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7123" y="4955873"/>
            <a:ext cx="1809749" cy="365125"/>
          </a:xfrm>
        </p:spPr>
        <p:txBody>
          <a:bodyPr/>
          <a:lstStyle/>
          <a:p>
            <a:r>
              <a:rPr lang="en-US" dirty="0"/>
              <a:t>Figure 10-2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21BFB2-FA75-4DF7-8B63-A71ED5AEA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835732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DFF7A4-CB48-4BFB-A4D4-5344A50FF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914400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Introduction (continued 3)</a:t>
            </a:r>
          </a:p>
        </p:txBody>
      </p:sp>
      <p:pic>
        <p:nvPicPr>
          <p:cNvPr id="6" name="Content Placeholder 5" descr="Figure 10-3 displays a home page opened on a mobile device with a hamburger button.">
            <a:extLst>
              <a:ext uri="{FF2B5EF4-FFF2-40B4-BE49-F238E27FC236}">
                <a16:creationId xmlns:a16="http://schemas.microsoft.com/office/drawing/2014/main" id="{384D766F-BE2A-492B-B5F1-B4BF77588E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7853" y="1216844"/>
            <a:ext cx="2068294" cy="4129175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E96B42-9AD2-4FDC-807A-D649AC517FD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82482" y="5672906"/>
            <a:ext cx="1809749" cy="365125"/>
          </a:xfrm>
        </p:spPr>
        <p:txBody>
          <a:bodyPr/>
          <a:lstStyle/>
          <a:p>
            <a:r>
              <a:rPr lang="en-US" dirty="0"/>
              <a:t>Figure 10-3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21BFB2-FA75-4DF7-8B63-A71ED5AEA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052142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DFF7A4-CB48-4BFB-A4D4-5344A50FF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914400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Introduction (continued 4)</a:t>
            </a:r>
          </a:p>
        </p:txBody>
      </p:sp>
      <p:pic>
        <p:nvPicPr>
          <p:cNvPr id="6" name="Content Placeholder 5" descr="Figure 10-4 shows a page displaying a video using Javascript.">
            <a:extLst>
              <a:ext uri="{FF2B5EF4-FFF2-40B4-BE49-F238E27FC236}">
                <a16:creationId xmlns:a16="http://schemas.microsoft.com/office/drawing/2014/main" id="{F9997B54-8904-4AF2-BE40-2AA8FCDFAC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523555"/>
            <a:ext cx="6297999" cy="3493008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E96B42-9AD2-4FDC-807A-D649AC517FD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67125" y="5366195"/>
            <a:ext cx="1809749" cy="365125"/>
          </a:xfrm>
        </p:spPr>
        <p:txBody>
          <a:bodyPr/>
          <a:lstStyle/>
          <a:p>
            <a:r>
              <a:rPr lang="en-US" dirty="0"/>
              <a:t>Figure 10-4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21BFB2-FA75-4DF7-8B63-A71ED5AEA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474003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655250-C3B2-4191-8A3B-60C70E6B6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— Add Interactivity to a Webpage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4FAE103-C317-452F-91F5-AD9751F4D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  <a:p>
            <a:pPr lvl="1"/>
            <a:r>
              <a:rPr lang="en-US" dirty="0"/>
              <a:t>Create CSS transform</a:t>
            </a:r>
          </a:p>
          <a:p>
            <a:pPr lvl="1"/>
            <a:r>
              <a:rPr lang="en-US" dirty="0"/>
              <a:t>Create CSS animation</a:t>
            </a:r>
          </a:p>
          <a:p>
            <a:pPr lvl="1"/>
            <a:r>
              <a:rPr lang="en-US" dirty="0"/>
              <a:t>Create a hamburger menu</a:t>
            </a:r>
          </a:p>
          <a:p>
            <a:pPr lvl="1"/>
            <a:r>
              <a:rPr lang="en-US" dirty="0"/>
              <a:t>Create a JavaScript file</a:t>
            </a:r>
          </a:p>
          <a:p>
            <a:pPr lvl="1"/>
            <a:r>
              <a:rPr lang="en-US" dirty="0"/>
              <a:t>Create and call JavaScript functions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8C91EF-8680-4802-A871-AFA13DBE3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365673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11892"/>
      </a:dk1>
      <a:lt1>
        <a:srgbClr val="FFFFFF"/>
      </a:lt1>
      <a:dk2>
        <a:srgbClr val="006198"/>
      </a:dk2>
      <a:lt2>
        <a:srgbClr val="E7E6E6"/>
      </a:lt2>
      <a:accent1>
        <a:srgbClr val="0098D4"/>
      </a:accent1>
      <a:accent2>
        <a:srgbClr val="00B7E6"/>
      </a:accent2>
      <a:accent3>
        <a:srgbClr val="81CFEC"/>
      </a:accent3>
      <a:accent4>
        <a:srgbClr val="E8255F"/>
      </a:accent4>
      <a:accent5>
        <a:srgbClr val="FF6300"/>
      </a:accent5>
      <a:accent6>
        <a:srgbClr val="F5B600"/>
      </a:accent6>
      <a:hlink>
        <a:srgbClr val="00B7E6"/>
      </a:hlink>
      <a:folHlink>
        <a:srgbClr val="0098D4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effectLst/>
      </a:spPr>
      <a:bodyPr wrap="square" lIns="0" tIns="0" rIns="0" rtlCol="0" anchor="b">
        <a:spAutoFit/>
      </a:bodyPr>
      <a:lstStyle>
        <a:defPPr>
          <a:defRPr sz="2000" smtClean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276F6C23-6457-4163-906F-9FD71B1D340C}" vid="{9A4A37B5-06EA-4573-8274-FD94E47E4E8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Chapter 07</Template>
  <TotalTime>0</TotalTime>
  <Words>2159</Words>
  <Application>Microsoft Office PowerPoint</Application>
  <PresentationFormat>On-screen Show (4:3)</PresentationFormat>
  <Paragraphs>154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arial</vt:lpstr>
      <vt:lpstr>Calibri</vt:lpstr>
      <vt:lpstr>Open Sans</vt:lpstr>
      <vt:lpstr>Summer Font</vt:lpstr>
      <vt:lpstr>Office Theme</vt:lpstr>
      <vt:lpstr>Chapter 10 </vt:lpstr>
      <vt:lpstr>Chapter Objectives</vt:lpstr>
      <vt:lpstr>Chapter Objectives (continued)</vt:lpstr>
      <vt:lpstr>Introduction</vt:lpstr>
      <vt:lpstr> Introduction (continued 1)</vt:lpstr>
      <vt:lpstr> Introduction (continued 2)</vt:lpstr>
      <vt:lpstr> Introduction (continued 3)</vt:lpstr>
      <vt:lpstr> Introduction (continued 4)</vt:lpstr>
      <vt:lpstr>Project — Add Interactivity to a Webpage</vt:lpstr>
      <vt:lpstr>Using CSS to Create Interactivity </vt:lpstr>
      <vt:lpstr>Using CSS to Create Interactivity (continued 1)</vt:lpstr>
      <vt:lpstr>Using CSS to Create Interactivity (continued 2)</vt:lpstr>
      <vt:lpstr>Using CSS to Create Interactivity (continued 3)</vt:lpstr>
      <vt:lpstr>Incorporating JavaScript</vt:lpstr>
      <vt:lpstr>Incorporating JavaScript (continued 1)</vt:lpstr>
      <vt:lpstr>Incorporating JavaScript (continued 2)</vt:lpstr>
      <vt:lpstr>Incorporating JavaScript (continued 3)</vt:lpstr>
      <vt:lpstr>Incorporating JavaScript (continued 4)</vt:lpstr>
      <vt:lpstr>JavaScript Terminology</vt:lpstr>
      <vt:lpstr>JavaScript Terminology (continued 1)</vt:lpstr>
      <vt:lpstr>Writing JavaScript Code</vt:lpstr>
      <vt:lpstr>Writing JavaScript Code (continued 1)</vt:lpstr>
      <vt:lpstr>DOM Methods </vt:lpstr>
      <vt:lpstr>DOM Methods (continued 1)</vt:lpstr>
      <vt:lpstr>DOM Methods (continued 2)</vt:lpstr>
      <vt:lpstr>DOM Methods (continued 3)</vt:lpstr>
      <vt:lpstr>Using if/else Statements </vt:lpstr>
      <vt:lpstr>jQuery</vt:lpstr>
      <vt:lpstr>Chapter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2020-01-21T16:46:32Z</dcterms:created>
  <dcterms:modified xsi:type="dcterms:W3CDTF">2020-01-21T16:46:38Z</dcterms:modified>
</cp:coreProperties>
</file>