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93" r:id="rId1"/>
  </p:sldMasterIdLst>
  <p:notesMasterIdLst>
    <p:notesMasterId r:id="rId33"/>
  </p:notesMasterIdLst>
  <p:sldIdLst>
    <p:sldId id="256" r:id="rId2"/>
    <p:sldId id="257" r:id="rId3"/>
    <p:sldId id="361" r:id="rId4"/>
    <p:sldId id="342" r:id="rId5"/>
    <p:sldId id="343" r:id="rId6"/>
    <p:sldId id="344" r:id="rId7"/>
    <p:sldId id="363" r:id="rId8"/>
    <p:sldId id="364" r:id="rId9"/>
    <p:sldId id="346" r:id="rId10"/>
    <p:sldId id="365" r:id="rId11"/>
    <p:sldId id="347" r:id="rId12"/>
    <p:sldId id="348" r:id="rId13"/>
    <p:sldId id="366" r:id="rId14"/>
    <p:sldId id="349" r:id="rId15"/>
    <p:sldId id="350" r:id="rId16"/>
    <p:sldId id="351" r:id="rId17"/>
    <p:sldId id="352" r:id="rId18"/>
    <p:sldId id="353" r:id="rId19"/>
    <p:sldId id="354" r:id="rId20"/>
    <p:sldId id="367" r:id="rId21"/>
    <p:sldId id="355" r:id="rId22"/>
    <p:sldId id="368" r:id="rId23"/>
    <p:sldId id="356" r:id="rId24"/>
    <p:sldId id="357" r:id="rId25"/>
    <p:sldId id="358" r:id="rId26"/>
    <p:sldId id="362" r:id="rId27"/>
    <p:sldId id="369" r:id="rId28"/>
    <p:sldId id="370" r:id="rId29"/>
    <p:sldId id="371" r:id="rId30"/>
    <p:sldId id="372" r:id="rId31"/>
    <p:sldId id="341" r:id="rId3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00" autoAdjust="0"/>
    <p:restoredTop sz="85109" autoAdjust="0"/>
  </p:normalViewPr>
  <p:slideViewPr>
    <p:cSldViewPr>
      <p:cViewPr varScale="1">
        <p:scale>
          <a:sx n="59" d="100"/>
          <a:sy n="59" d="100"/>
        </p:scale>
        <p:origin x="835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F33AA75-CBB9-4E44-B4A4-270B6754413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8531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130E25A-6938-4362-829E-71032BCE5FD3}" type="slidenum">
              <a:rPr lang="en-US" smtClean="0"/>
              <a:pPr eaLnBrk="1" hangingPunct="1"/>
              <a:t>1</a:t>
            </a:fld>
            <a:endParaRPr lang="en-U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6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4" y="16"/>
            <a:ext cx="9143855" cy="68658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91187"/>
            <a:ext cx="7886700" cy="68402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650456" y="3619986"/>
            <a:ext cx="1843088" cy="597477"/>
          </a:xfrm>
        </p:spPr>
        <p:txBody>
          <a:bodyPr>
            <a:normAutofit/>
          </a:bodyPr>
          <a:lstStyle>
            <a:lvl1pPr marL="0" indent="0" algn="ctr">
              <a:buNone/>
              <a:defRPr sz="15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Click to edit date</a:t>
            </a:r>
          </a:p>
        </p:txBody>
      </p:sp>
      <p:pic>
        <p:nvPicPr>
          <p:cNvPr id="9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46" y="6356350"/>
            <a:ext cx="1274569" cy="383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92918" y="6356351"/>
            <a:ext cx="66012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1050" b="0" i="0" u="none" strike="noStrike" baseline="0" smtClean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36C36E-1332-4DD1-A60F-96BA2D16DF7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18645" y="208500"/>
            <a:ext cx="1816743" cy="116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519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i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4" y="16"/>
            <a:ext cx="9143855" cy="6865874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955931" y="2193424"/>
            <a:ext cx="7232139" cy="618014"/>
          </a:xfrm>
        </p:spPr>
        <p:txBody>
          <a:bodyPr anchor="b">
            <a:noAutofit/>
          </a:bodyPr>
          <a:lstStyle>
            <a:lvl1pPr marL="0" indent="0" algn="ctr">
              <a:buNone/>
              <a:defRPr sz="375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3429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2pPr>
            <a:lvl3pPr marL="6858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3pPr>
            <a:lvl4pPr marL="10287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4pPr>
          </a:lstStyle>
          <a:p>
            <a:pPr lvl="0"/>
            <a:r>
              <a:rPr lang="en-US" dirty="0"/>
              <a:t>Unit 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096123"/>
            <a:ext cx="7886700" cy="67210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46" y="6356350"/>
            <a:ext cx="1274569" cy="383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8834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57683" y="1289684"/>
            <a:ext cx="8033657" cy="3732692"/>
          </a:xfrm>
        </p:spPr>
        <p:txBody>
          <a:bodyPr>
            <a:noAutofit/>
          </a:bodyPr>
          <a:lstStyle>
            <a:lvl1pPr marL="0" indent="0" algn="l">
              <a:buNone/>
              <a:defRPr sz="18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 </a:t>
            </a:r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lacus.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</a:t>
            </a:r>
            <a:r>
              <a:rPr lang="en-US" dirty="0" err="1"/>
              <a:t>sociis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  <p:sp>
        <p:nvSpPr>
          <p:cNvPr id="5" name="Footer"/>
          <p:cNvSpPr txBox="1"/>
          <p:nvPr userDrawn="1"/>
        </p:nvSpPr>
        <p:spPr>
          <a:xfrm>
            <a:off x="2255900" y="6269438"/>
            <a:ext cx="6717007" cy="530915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  <a:endParaRPr lang="en-US" sz="1050" dirty="0"/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4A78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7988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6400"/>
            <a:ext cx="7905750" cy="4561111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0200" y="6340475"/>
            <a:ext cx="73914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620488"/>
            <a:ext cx="7886700" cy="446311"/>
          </a:xfrm>
        </p:spPr>
        <p:txBody>
          <a:bodyPr/>
          <a:lstStyle>
            <a:lvl1pPr>
              <a:defRPr sz="3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55629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3829050" cy="5018311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0200" y="6340475"/>
            <a:ext cx="73914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628650" y="152400"/>
            <a:ext cx="7886700" cy="914400"/>
          </a:xfrm>
        </p:spPr>
        <p:txBody>
          <a:bodyPr/>
          <a:lstStyle>
            <a:lvl1pPr>
              <a:defRPr sz="3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E245032-3F41-4D57-9C49-A6C77CCE32C0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953000" y="1270683"/>
            <a:ext cx="3829050" cy="2996518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D7FDD483-1381-4992-8084-127E9288A6D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52999" y="4362453"/>
            <a:ext cx="4038601" cy="1148716"/>
          </a:xfrm>
        </p:spPr>
        <p:txBody>
          <a:bodyPr>
            <a:noAutofit/>
          </a:bodyPr>
          <a:lstStyle>
            <a:lvl1pPr marL="0" indent="0" algn="l">
              <a:buNone/>
              <a:defRPr sz="18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diam </a:t>
            </a:r>
            <a:r>
              <a:rPr lang="en-US" dirty="0" err="1"/>
              <a:t>maecenas</a:t>
            </a:r>
            <a:r>
              <a:rPr lang="en-US" dirty="0"/>
              <a:t> sed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Sed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 </a:t>
            </a:r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sociis. Sed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750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1"/>
            <a:ext cx="7905750" cy="3048000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0200" y="6340475"/>
            <a:ext cx="73914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628650" y="152400"/>
            <a:ext cx="7886700" cy="914400"/>
          </a:xfrm>
        </p:spPr>
        <p:txBody>
          <a:bodyPr/>
          <a:lstStyle>
            <a:lvl1pPr>
              <a:defRPr sz="3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26F739B-4560-4EA4-9B42-90A3756DE75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8651" y="4362453"/>
            <a:ext cx="7886700" cy="1148716"/>
          </a:xfrm>
        </p:spPr>
        <p:txBody>
          <a:bodyPr>
            <a:noAutofit/>
          </a:bodyPr>
          <a:lstStyle>
            <a:lvl1pPr marL="0" indent="0" algn="l">
              <a:buNone/>
              <a:defRPr sz="18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diam </a:t>
            </a:r>
            <a:r>
              <a:rPr lang="en-US" dirty="0" err="1"/>
              <a:t>maecenas</a:t>
            </a:r>
            <a:r>
              <a:rPr lang="en-US" dirty="0"/>
              <a:t> sed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Sed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 </a:t>
            </a:r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sociis. Sed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322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6"/>
            <a:ext cx="7886700" cy="1082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br>
              <a:rPr lang="en-US" altLang="en-US" dirty="0"/>
            </a:br>
            <a:r>
              <a:rPr lang="en-US" alt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632" y="6356351"/>
            <a:ext cx="1184672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00701" y="6356351"/>
            <a:ext cx="66012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1050" b="0" i="0" u="none" strike="noStrike" baseline="0" smtClean="0">
                <a:solidFill>
                  <a:srgbClr val="006298"/>
                </a:solidFill>
                <a:latin typeface="arial" charset="0"/>
              </a:defRPr>
            </a:lvl1pPr>
          </a:lstStyle>
          <a:p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183163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</p:sldLayoutIdLst>
  <p:hf sldNum="0" hdr="0" dt="0"/>
  <p:txStyles>
    <p:titleStyle>
      <a:lvl1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 b="1" i="0" kern="1200" baseline="0">
          <a:solidFill>
            <a:schemeClr val="bg2">
              <a:lumMod val="10000"/>
            </a:schemeClr>
          </a:solidFill>
          <a:latin typeface="Arial" charset="0"/>
          <a:ea typeface="Arial" charset="0"/>
          <a:cs typeface="Arial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5pPr>
      <a:lvl6pPr marL="3429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6pPr>
      <a:lvl7pPr marL="685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7pPr>
      <a:lvl8pPr marL="10287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8pPr>
      <a:lvl9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9pPr>
    </p:titleStyle>
    <p:bodyStyle>
      <a:lvl1pPr marL="0" indent="0" algn="l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Arial" charset="0"/>
        <a:buNone/>
        <a:defRPr sz="2100" kern="1200" baseline="0">
          <a:solidFill>
            <a:srgbClr val="000000"/>
          </a:solidFill>
          <a:latin typeface="Arial" charset="0"/>
          <a:ea typeface="Arial" charset="0"/>
          <a:cs typeface="Arial" charset="0"/>
        </a:defRPr>
      </a:lvl1pPr>
      <a:lvl2pPr marL="5143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800"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2pPr>
      <a:lvl3pPr marL="8572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500"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3pPr>
      <a:lvl4pPr marL="12001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4pPr>
      <a:lvl5pPr marL="15430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2753548"/>
            <a:ext cx="7886700" cy="597478"/>
          </a:xfrm>
        </p:spPr>
        <p:txBody>
          <a:bodyPr>
            <a:noAutofit/>
          </a:bodyPr>
          <a:lstStyle/>
          <a:p>
            <a:r>
              <a:rPr lang="en-US" sz="3700" dirty="0"/>
              <a:t>Chapter 12</a:t>
            </a:r>
            <a:br>
              <a:rPr lang="en-US" sz="3700" dirty="0"/>
            </a:br>
            <a:endParaRPr lang="en-US" sz="370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282428" y="3429000"/>
            <a:ext cx="4579144" cy="597477"/>
          </a:xfrm>
          <a:ln>
            <a:miter lim="800000"/>
            <a:headEnd/>
            <a:tailEnd/>
          </a:ln>
        </p:spPr>
        <p:txBody>
          <a:bodyPr>
            <a:noAutofit/>
          </a:bodyPr>
          <a:lstStyle/>
          <a:p>
            <a:pPr eaLnBrk="1" hangingPunct="1"/>
            <a:endParaRPr lang="en-US" sz="1800" dirty="0"/>
          </a:p>
          <a:p>
            <a:r>
              <a:rPr lang="en-US" sz="3600" dirty="0"/>
              <a:t>Getting Started with Bootstrap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6E8852-CCF9-4643-9B28-AB45967C1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28600"/>
            <a:ext cx="7886700" cy="914400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Bootstrap Navigation Bar (continued)</a:t>
            </a:r>
          </a:p>
        </p:txBody>
      </p:sp>
      <p:pic>
        <p:nvPicPr>
          <p:cNvPr id="9" name="Content Placeholder 8" descr="Figure 12–17 displays a navigation bar; important elements are called out.">
            <a:extLst>
              <a:ext uri="{FF2B5EF4-FFF2-40B4-BE49-F238E27FC236}">
                <a16:creationId xmlns:a16="http://schemas.microsoft.com/office/drawing/2014/main" id="{78CA1175-30CC-44FC-B39E-C51956A33E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164" y="2314572"/>
            <a:ext cx="8066186" cy="2100072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7A3C1EC-D4A1-4F5B-97F3-10123677EA4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81425" y="4727578"/>
            <a:ext cx="1581149" cy="365125"/>
          </a:xfrm>
        </p:spPr>
        <p:txBody>
          <a:bodyPr/>
          <a:lstStyle/>
          <a:p>
            <a:r>
              <a:rPr lang="en-US" dirty="0"/>
              <a:t>Figure 12–17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2B608B-DC88-46F2-96BB-C22986921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947824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872C77-A198-41E6-B7B2-C6390A067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Responsive Containers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2D91482-9ED4-443A-9658-024C2F438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Bootstrap framework includes hundreds of predefined style rules for classes</a:t>
            </a:r>
          </a:p>
          <a:p>
            <a:pPr lvl="1"/>
            <a:r>
              <a:rPr lang="en-US" dirty="0"/>
              <a:t>Two important class values</a:t>
            </a:r>
          </a:p>
          <a:p>
            <a:pPr lvl="2"/>
            <a:r>
              <a:rPr lang="en-US" dirty="0"/>
              <a:t>Container class: uses a fixed width, based on the size of the current viewport</a:t>
            </a:r>
          </a:p>
          <a:p>
            <a:pPr lvl="2"/>
            <a:r>
              <a:rPr lang="en-US" dirty="0"/>
              <a:t>Container-fluid class: sets the width to 100%, using the complete width of the viewport</a:t>
            </a:r>
          </a:p>
          <a:p>
            <a:pPr lvl="1"/>
            <a:r>
              <a:rPr lang="en-US" dirty="0"/>
              <a:t>Both classes are used to make an HTML element responsive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5061F0-9110-48F8-A837-C04BFBCED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424573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6E8852-CCF9-4643-9B28-AB45967C1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Jumbotron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C16CD66-F71A-4CFE-83AB-1983756B9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jumbotron is a large, responsive box used to contain webpage information</a:t>
            </a:r>
          </a:p>
          <a:p>
            <a:pPr lvl="1"/>
            <a:r>
              <a:rPr lang="en-US" dirty="0"/>
              <a:t>Commonly used for hero content near the top of webpage</a:t>
            </a:r>
          </a:p>
          <a:p>
            <a:r>
              <a:rPr lang="en-US" dirty="0"/>
              <a:t>To create a jumbotron, you use the jumbotron  or jumbotron-fluid class</a:t>
            </a:r>
          </a:p>
          <a:p>
            <a:pPr lvl="1"/>
            <a:r>
              <a:rPr lang="en-US" dirty="0"/>
              <a:t>Jumbotron class includes rounded corners</a:t>
            </a:r>
          </a:p>
          <a:p>
            <a:pPr lvl="1"/>
            <a:r>
              <a:rPr lang="en-US" dirty="0"/>
              <a:t>Jumbotron-fluid class does not use rounded corners and spans the full width of the viewport</a:t>
            </a:r>
          </a:p>
          <a:p>
            <a:pPr lvl="1"/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2B608B-DC88-46F2-96BB-C22986921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707500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6E8852-CCF9-4643-9B28-AB45967C1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Bootstrap Jumbotron (continued)</a:t>
            </a:r>
          </a:p>
        </p:txBody>
      </p:sp>
      <p:pic>
        <p:nvPicPr>
          <p:cNvPr id="9" name="Content Placeholder 8" descr="Figure 12–19 displays an example of a jumbotron from the getbootstrap.com website.">
            <a:extLst>
              <a:ext uri="{FF2B5EF4-FFF2-40B4-BE49-F238E27FC236}">
                <a16:creationId xmlns:a16="http://schemas.microsoft.com/office/drawing/2014/main" id="{ECF9005C-CCD0-4128-B92C-F1799DCAF0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600200"/>
            <a:ext cx="6147881" cy="3657600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02B394-CA68-49EA-B657-636ABC1F015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38551" y="5366333"/>
            <a:ext cx="1657349" cy="365125"/>
          </a:xfrm>
        </p:spPr>
        <p:txBody>
          <a:bodyPr/>
          <a:lstStyle/>
          <a:p>
            <a:r>
              <a:rPr lang="en-US" dirty="0"/>
              <a:t>Figure 12–19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2B608B-DC88-46F2-96BB-C22986921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9260316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6E8852-CCF9-4643-9B28-AB45967C1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Margins and Padding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C16CD66-F71A-4CFE-83AB-1983756B9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Bootstrap makes it easy to add responsive margins and padding to any element using margin and padding classes </a:t>
            </a:r>
          </a:p>
          <a:p>
            <a:pPr lvl="1"/>
            <a:r>
              <a:rPr lang="en-US" dirty="0"/>
              <a:t>Refer to Table 12-3 for Bootstrap margin and padding classes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2B608B-DC88-46F2-96BB-C22986921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998397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872C77-A198-41E6-B7B2-C6390A067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2D91482-9ED4-443A-9658-024C2F438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Responsive images allow an image to grow and shrink, depending on the size of the viewport</a:t>
            </a:r>
          </a:p>
          <a:p>
            <a:pPr lvl="1"/>
            <a:r>
              <a:rPr lang="en-US" dirty="0"/>
              <a:t>To make an image responsive, you need a style rule for the img element that sets the max-width to 100%; Bootstrap has created this style rule with the img-fluid class, which also sets the height to auto</a:t>
            </a:r>
          </a:p>
          <a:p>
            <a:pPr lvl="1"/>
            <a:r>
              <a:rPr lang="en-US" dirty="0"/>
              <a:t>Apply rounded corners to an image by applying the  rounded class to an img element</a:t>
            </a:r>
          </a:p>
          <a:p>
            <a:pPr lvl="1"/>
            <a:r>
              <a:rPr lang="en-US" dirty="0"/>
              <a:t>Align images to the left or right by using the float-right and float-left classes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5061F0-9110-48F8-A837-C04BFBCED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41532448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6E8852-CCF9-4643-9B28-AB45967C1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Bootstrap Colors </a:t>
            </a: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4B5ED3B8-6EC8-456A-8ED0-B8E072DACC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471252"/>
              </p:ext>
            </p:extLst>
          </p:nvPr>
        </p:nvGraphicFramePr>
        <p:xfrm>
          <a:off x="648703" y="1206818"/>
          <a:ext cx="7886700" cy="4572000"/>
        </p:xfrm>
        <a:graphic>
          <a:graphicData uri="http://schemas.openxmlformats.org/drawingml/2006/table">
            <a:tbl>
              <a:tblPr firstRow="1"/>
              <a:tblGrid>
                <a:gridCol w="2529754">
                  <a:extLst>
                    <a:ext uri="{9D8B030D-6E8A-4147-A177-3AD203B41FA5}">
                      <a16:colId xmlns:a16="http://schemas.microsoft.com/office/drawing/2014/main" val="2070078280"/>
                    </a:ext>
                  </a:extLst>
                </a:gridCol>
                <a:gridCol w="5356946">
                  <a:extLst>
                    <a:ext uri="{9D8B030D-6E8A-4147-A177-3AD203B41FA5}">
                      <a16:colId xmlns:a16="http://schemas.microsoft.com/office/drawing/2014/main" val="2260774368"/>
                    </a:ext>
                  </a:extLst>
                </a:gridCol>
              </a:tblGrid>
              <a:tr h="372263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18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Class (Color)</a:t>
                      </a:r>
                    </a:p>
                  </a:txBody>
                  <a:tcPr marL="50800" marR="50800" marT="50800" marB="508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18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Meaning</a:t>
                      </a:r>
                    </a:p>
                  </a:txBody>
                  <a:tcPr marL="50800" marR="50800" marT="50800" marB="508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465381"/>
                  </a:ext>
                </a:extLst>
              </a:tr>
              <a:tr h="340214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primary (blue)</a:t>
                      </a:r>
                    </a:p>
                  </a:txBody>
                  <a:tcPr marL="50800" marR="50800" marT="50800" marB="5080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5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Used to indicate primary, important information</a:t>
                      </a:r>
                    </a:p>
                  </a:txBody>
                  <a:tcPr marL="50800" marR="50800" marT="50800" marB="5080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5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4853521"/>
                  </a:ext>
                </a:extLst>
              </a:tr>
              <a:tr h="340214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secondary (medium gray)</a:t>
                      </a:r>
                    </a:p>
                  </a:txBody>
                  <a:tcPr marL="50800" marR="50800" marT="50800" marB="5080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Used to indicate secondary information</a:t>
                      </a:r>
                    </a:p>
                  </a:txBody>
                  <a:tcPr marL="50800" marR="50800" marT="50800" marB="5080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8705669"/>
                  </a:ext>
                </a:extLst>
              </a:tr>
              <a:tr h="340214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success (green)</a:t>
                      </a:r>
                    </a:p>
                  </a:txBody>
                  <a:tcPr marL="50800" marR="50800" marT="50800" marB="5080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5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Used to indicate success</a:t>
                      </a:r>
                    </a:p>
                  </a:txBody>
                  <a:tcPr marL="50800" marR="50800" marT="50800" marB="5080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5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535904"/>
                  </a:ext>
                </a:extLst>
              </a:tr>
              <a:tr h="340214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info (teal)</a:t>
                      </a:r>
                    </a:p>
                  </a:txBody>
                  <a:tcPr marL="50800" marR="50800" marT="50800" marB="5080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Used for information</a:t>
                      </a:r>
                    </a:p>
                  </a:txBody>
                  <a:tcPr marL="50800" marR="50800" marT="50800" marB="5080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3170978"/>
                  </a:ext>
                </a:extLst>
              </a:tr>
              <a:tr h="340214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warning (orange/yellow)</a:t>
                      </a:r>
                    </a:p>
                  </a:txBody>
                  <a:tcPr marL="50800" marR="50800" marT="50800" marB="5080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5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Used to indicate a warning</a:t>
                      </a:r>
                    </a:p>
                  </a:txBody>
                  <a:tcPr marL="50800" marR="50800" marT="50800" marB="5080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5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9576727"/>
                  </a:ext>
                </a:extLst>
              </a:tr>
              <a:tr h="340214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danger (red)</a:t>
                      </a:r>
                    </a:p>
                  </a:txBody>
                  <a:tcPr marL="50800" marR="50800" marT="50800" marB="5080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Used to indicate danger</a:t>
                      </a:r>
                    </a:p>
                  </a:txBody>
                  <a:tcPr marL="50800" marR="50800" marT="50800" marB="5080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0610354"/>
                  </a:ext>
                </a:extLst>
              </a:tr>
              <a:tr h="340214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light (light gray)</a:t>
                      </a:r>
                    </a:p>
                  </a:txBody>
                  <a:tcPr marL="50800" marR="50800" marT="50800" marB="5080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5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Styles with light gray</a:t>
                      </a:r>
                    </a:p>
                  </a:txBody>
                  <a:tcPr marL="50800" marR="50800" marT="50800" marB="5080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5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024364"/>
                  </a:ext>
                </a:extLst>
              </a:tr>
              <a:tr h="340214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dark (dark gray)</a:t>
                      </a:r>
                    </a:p>
                  </a:txBody>
                  <a:tcPr marL="50800" marR="50800" marT="50800" marB="5080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Styles with dark gray</a:t>
                      </a:r>
                    </a:p>
                  </a:txBody>
                  <a:tcPr marL="50800" marR="50800" marT="50800" marB="5080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149232"/>
                  </a:ext>
                </a:extLst>
              </a:tr>
            </a:tbl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D740BC-7CEC-4521-B0A8-95FEC863656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057525" y="5962653"/>
            <a:ext cx="3028949" cy="209547"/>
          </a:xfrm>
        </p:spPr>
        <p:txBody>
          <a:bodyPr/>
          <a:lstStyle/>
          <a:p>
            <a:r>
              <a:rPr lang="en-US" dirty="0"/>
              <a:t>Table 12–4 Bootstrap Colors</a:t>
            </a:r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2B608B-DC88-46F2-96BB-C22986921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7080963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6E8852-CCF9-4643-9B28-AB45967C1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Styling Buttons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F60F085-2D4C-481B-B09F-6EFC19AF7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Bootstrap framework provides many options to style buttons</a:t>
            </a:r>
          </a:p>
          <a:p>
            <a:pPr lvl="1"/>
            <a:r>
              <a:rPr lang="en-US" dirty="0"/>
              <a:t>Refer to Table 12-5 for a summary of Bootstrap button classes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2B608B-DC88-46F2-96BB-C22986921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897186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872C77-A198-41E6-B7B2-C6390A067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Custom Styles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2D91482-9ED4-443A-9658-024C2F438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Bootstrap framework can significantly reduce the time it takes to create a responsive webpage</a:t>
            </a:r>
          </a:p>
          <a:p>
            <a:pPr lvl="1"/>
            <a:r>
              <a:rPr lang="en-US" dirty="0"/>
              <a:t>Easy to incorporate Bootstrap’s predefined classes where needed</a:t>
            </a:r>
          </a:p>
          <a:p>
            <a:r>
              <a:rPr lang="en-US" dirty="0"/>
              <a:t>Despite being connected to Bootstrap’s style sheet, you can still create your own custom style sheet and apply it to your website</a:t>
            </a:r>
          </a:p>
          <a:p>
            <a:pPr lvl="1"/>
            <a:r>
              <a:rPr lang="en-US" dirty="0"/>
              <a:t>The key is to list your custom style sheet below the link to the BootstrapCDN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5061F0-9110-48F8-A837-C04BFBCED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8263484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6E8852-CCF9-4643-9B28-AB45967C1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jQuery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C16CD66-F71A-4CFE-83AB-1983756B9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Popular JavaScript library used by developers to quickly add JavaScript functionality to a webpage</a:t>
            </a:r>
          </a:p>
          <a:p>
            <a:pPr lvl="1"/>
            <a:r>
              <a:rPr lang="en-US" dirty="0"/>
              <a:t>Using jQuery, you can select HTML page elements and use jQuery methods to perform some type of action</a:t>
            </a:r>
          </a:p>
          <a:p>
            <a:pPr lvl="2"/>
            <a:r>
              <a:rPr lang="en-US" dirty="0"/>
              <a:t>Refer to Table 12–6 for a list of some common jQuery methods </a:t>
            </a:r>
          </a:p>
          <a:p>
            <a:pPr lvl="1"/>
            <a:r>
              <a:rPr lang="en-US" dirty="0"/>
              <a:t>When writing jQuery statements, begin each statement with the $ symbol</a:t>
            </a:r>
          </a:p>
          <a:p>
            <a:pPr lvl="2"/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2B608B-DC88-46F2-96BB-C22986921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652210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Objectives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will have mastered the material in this chapter when you can:</a:t>
            </a:r>
          </a:p>
          <a:p>
            <a:pPr lvl="1"/>
            <a:r>
              <a:rPr lang="en-US" dirty="0"/>
              <a:t>Describe the Bootstrap framework </a:t>
            </a:r>
          </a:p>
          <a:p>
            <a:pPr lvl="1"/>
            <a:r>
              <a:rPr lang="en-US" dirty="0"/>
              <a:t>Create a webpage using Bootstrap’s starter template</a:t>
            </a:r>
          </a:p>
          <a:p>
            <a:pPr lvl="1"/>
            <a:r>
              <a:rPr lang="en-US" dirty="0"/>
              <a:t>Create a Bootstrap navbar </a:t>
            </a:r>
          </a:p>
          <a:p>
            <a:pPr lvl="1"/>
            <a:r>
              <a:rPr lang="en-US" dirty="0"/>
              <a:t>Integrate a Bootstrap hamburger menu </a:t>
            </a:r>
          </a:p>
          <a:p>
            <a:pPr lvl="1"/>
            <a:r>
              <a:rPr lang="en-US" dirty="0"/>
              <a:t>Style navigation links using Bootstrap </a:t>
            </a:r>
          </a:p>
          <a:p>
            <a:pPr lvl="1"/>
            <a:r>
              <a:rPr lang="en-US" dirty="0"/>
              <a:t>Define and create a jumbotron </a:t>
            </a:r>
          </a:p>
          <a:p>
            <a:pPr lvl="1"/>
            <a:r>
              <a:rPr lang="en-US" dirty="0"/>
              <a:t>Explain how to style text using Bootstrap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9728537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6E8852-CCF9-4643-9B28-AB45967C1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28600"/>
            <a:ext cx="7886700" cy="914400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Using jQuery (continued)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1AA0ECDB-1BEB-4B04-AA95-9015348338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3164069"/>
              </p:ext>
            </p:extLst>
          </p:nvPr>
        </p:nvGraphicFramePr>
        <p:xfrm>
          <a:off x="1028699" y="1546860"/>
          <a:ext cx="7086600" cy="3698240"/>
        </p:xfrm>
        <a:graphic>
          <a:graphicData uri="http://schemas.openxmlformats.org/drawingml/2006/table">
            <a:tbl>
              <a:tblPr firstRow="1"/>
              <a:tblGrid>
                <a:gridCol w="1536012">
                  <a:extLst>
                    <a:ext uri="{9D8B030D-6E8A-4147-A177-3AD203B41FA5}">
                      <a16:colId xmlns:a16="http://schemas.microsoft.com/office/drawing/2014/main" val="502562104"/>
                    </a:ext>
                  </a:extLst>
                </a:gridCol>
                <a:gridCol w="2792748">
                  <a:extLst>
                    <a:ext uri="{9D8B030D-6E8A-4147-A177-3AD203B41FA5}">
                      <a16:colId xmlns:a16="http://schemas.microsoft.com/office/drawing/2014/main" val="822537563"/>
                    </a:ext>
                  </a:extLst>
                </a:gridCol>
                <a:gridCol w="2757840">
                  <a:extLst>
                    <a:ext uri="{9D8B030D-6E8A-4147-A177-3AD203B41FA5}">
                      <a16:colId xmlns:a16="http://schemas.microsoft.com/office/drawing/2014/main" val="2749600292"/>
                    </a:ext>
                  </a:extLst>
                </a:gridCol>
              </a:tblGrid>
              <a:tr h="43143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18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FrutigerLTStd-Bold"/>
                        </a:rPr>
                        <a:t>Method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18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FrutigerLTStd-Bold"/>
                        </a:rPr>
                        <a:t>Description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18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FrutigerLTStd-Bold"/>
                        </a:rPr>
                        <a:t>Example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9320911"/>
                  </a:ext>
                </a:extLst>
              </a:tr>
              <a:tr h="42541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FrutigerLTStd-Light"/>
                        </a:rPr>
                        <a:t>hide()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5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FrutigerLTStd-Light"/>
                        </a:rPr>
                        <a:t>Hides an element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5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FrutigerLTStd-Light"/>
                        </a:rPr>
                        <a:t>$(“p”).hide();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5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9228660"/>
                  </a:ext>
                </a:extLst>
              </a:tr>
              <a:tr h="42541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FrutigerLTStd-Light"/>
                        </a:rPr>
                        <a:t>show()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FrutigerLTStd-Light"/>
                        </a:rPr>
                        <a:t>Shows an element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FrutigerLTStd-Light"/>
                        </a:rPr>
                        <a:t>$(“div”).show();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3945273"/>
                  </a:ext>
                </a:extLst>
              </a:tr>
              <a:tr h="42541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FrutigerLTStd-Light"/>
                        </a:rPr>
                        <a:t>fadeIn()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5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FrutigerLTStd-Light"/>
                        </a:rPr>
                        <a:t>Fades in an element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5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FrutigerLTStd-Light"/>
                        </a:rPr>
                        <a:t>$(“p”).fadeIn();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5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0500206"/>
                  </a:ext>
                </a:extLst>
              </a:tr>
              <a:tr h="42541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FrutigerLTStd-Light"/>
                        </a:rPr>
                        <a:t>fadeOut()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FrutigerLTStd-Light"/>
                        </a:rPr>
                        <a:t>Fades out an element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FrutigerLTStd-Light"/>
                        </a:rPr>
                        <a:t>$(“div”).fadeOut();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4381015"/>
                  </a:ext>
                </a:extLst>
              </a:tr>
              <a:tr h="42541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FrutigerLTStd-Light"/>
                        </a:rPr>
                        <a:t>slideUp()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5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FrutigerLTStd-Light"/>
                        </a:rPr>
                        <a:t>Slides an element up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5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FrutigerLTStd-Light"/>
                        </a:rPr>
                        <a:t>$(“p”).slideUp();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5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8667386"/>
                  </a:ext>
                </a:extLst>
              </a:tr>
              <a:tr h="42541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FrutigerLTStd-Light"/>
                        </a:rPr>
                        <a:t>slideDown()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FrutigerLTStd-Light"/>
                        </a:rPr>
                        <a:t>Slides an element down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FrutigerLTStd-Light"/>
                        </a:rPr>
                        <a:t>$(“div”).slideDown();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5696960"/>
                  </a:ext>
                </a:extLst>
              </a:tr>
              <a:tr h="42541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FrutigerLTStd-Light"/>
                        </a:rPr>
                        <a:t>animate()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5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FrutigerLTStd-Light"/>
                        </a:rPr>
                        <a:t>Animates an element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5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FrutigerLTStd-Light"/>
                        </a:rPr>
                        <a:t>$(“p”).animate();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5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617386"/>
                  </a:ext>
                </a:extLst>
              </a:tr>
            </a:tbl>
          </a:graphicData>
        </a:graphic>
      </p:graphicFrame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D8B10A0-388F-4E4E-BA6D-8C417A18FB2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057525" y="5456236"/>
            <a:ext cx="3028949" cy="365125"/>
          </a:xfrm>
        </p:spPr>
        <p:txBody>
          <a:bodyPr/>
          <a:lstStyle/>
          <a:p>
            <a:r>
              <a:rPr lang="en-US" dirty="0"/>
              <a:t>Table 12–6 jQuery Methods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2B608B-DC88-46F2-96BB-C22986921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41682480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6E8852-CCF9-4643-9B28-AB45967C1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Bootstrap Grid System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C16CD66-F71A-4CFE-83AB-1983756B9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Bootstrap uses a grid system that consists of up to 12 columns across a page</a:t>
            </a:r>
          </a:p>
          <a:p>
            <a:pPr lvl="1"/>
            <a:r>
              <a:rPr lang="en-US" dirty="0"/>
              <a:t>To use the grid system, create a row using the row  class value, and then specify the number of columns needed for each row</a:t>
            </a:r>
          </a:p>
          <a:p>
            <a:pPr lvl="2"/>
            <a:r>
              <a:rPr lang="en-US" dirty="0"/>
              <a:t>There are five classes that can be used to create rows</a:t>
            </a:r>
          </a:p>
          <a:p>
            <a:pPr lvl="1"/>
            <a:r>
              <a:rPr lang="en-US" dirty="0"/>
              <a:t>Refer to Table 12–7 for a summary of Bootstrap grid classes</a:t>
            </a:r>
          </a:p>
          <a:p>
            <a:pPr lvl="2"/>
            <a:r>
              <a:rPr lang="en-US" dirty="0"/>
              <a:t>Each grid class scales up to the next media query breakpoint, so if you use col-sm-3, it will scale up for the medium, large, and extra-large device breakpoints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2B608B-DC88-46F2-96BB-C22986921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9667767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6E8852-CCF9-4643-9B28-AB45967C1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28600"/>
            <a:ext cx="7886700" cy="914400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Using the Bootstrap Grid System (continued)</a:t>
            </a:r>
          </a:p>
        </p:txBody>
      </p:sp>
      <p:pic>
        <p:nvPicPr>
          <p:cNvPr id="9" name="Content Placeholder 8" descr="Figure 12–33 displays an example of a webpage that uses a Bootstrap grid layout with three rows and various column sizes; important elements are called out. ">
            <a:extLst>
              <a:ext uri="{FF2B5EF4-FFF2-40B4-BE49-F238E27FC236}">
                <a16:creationId xmlns:a16="http://schemas.microsoft.com/office/drawing/2014/main" id="{FDA51C7A-348D-4EC6-8B3C-79A59DB0C6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2649562"/>
            <a:ext cx="8229600" cy="1558876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4030726-4B8D-407E-B9B4-5A59930F485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7125" y="4445048"/>
            <a:ext cx="1809749" cy="365125"/>
          </a:xfrm>
        </p:spPr>
        <p:txBody>
          <a:bodyPr/>
          <a:lstStyle/>
          <a:p>
            <a:r>
              <a:rPr lang="en-US" dirty="0"/>
              <a:t>Figure 12–33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2B608B-DC88-46F2-96BB-C22986921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3597019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872C77-A198-41E6-B7B2-C6390A067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Typography Classes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2D91482-9ED4-443A-9658-024C2F438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can be styled many ways using Bootstrap classes</a:t>
            </a:r>
          </a:p>
          <a:p>
            <a:pPr lvl="1"/>
            <a:r>
              <a:rPr lang="en-US" dirty="0"/>
              <a:t>Refer to Table 12–8 for a list of several Bootstrap style options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5061F0-9110-48F8-A837-C04BFBCED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58626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6E8852-CCF9-4643-9B28-AB45967C1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Styling Tables with Bootstrap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C16CD66-F71A-4CFE-83AB-1983756B9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Bootstrap provides many class value options to style a table</a:t>
            </a:r>
          </a:p>
          <a:p>
            <a:pPr lvl="1"/>
            <a:r>
              <a:rPr lang="en-US" dirty="0"/>
              <a:t>To apply a Bootstrap table, add the table class value to the starting table tag, as follows:</a:t>
            </a:r>
          </a:p>
          <a:p>
            <a:pPr marL="457200" lvl="1" indent="0">
              <a:buNone/>
            </a:pPr>
            <a:r>
              <a:rPr lang="en-US" dirty="0"/>
              <a:t>		&lt;table class="table"&gt; </a:t>
            </a:r>
          </a:p>
          <a:p>
            <a:r>
              <a:rPr lang="en-US" dirty="0"/>
              <a:t>If you want to style the table to use a dark gray background and white text, apply the table-dark  class to the starting table tag</a:t>
            </a:r>
          </a:p>
          <a:p>
            <a:pPr lvl="1"/>
            <a:r>
              <a:rPr lang="en-US" dirty="0"/>
              <a:t>Refer to Table 12–9 for a summary of Bootstrap table classes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2B608B-DC88-46F2-96BB-C22986921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41728690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6E8852-CCF9-4643-9B28-AB45967C1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Management Systems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C16CD66-F71A-4CFE-83AB-1983756B9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Online system used to manage website content</a:t>
            </a:r>
          </a:p>
          <a:p>
            <a:pPr lvl="1"/>
            <a:r>
              <a:rPr lang="en-US" dirty="0"/>
              <a:t>Typically consists of a content management application (CMA) and content delivery application (CDA)</a:t>
            </a:r>
          </a:p>
          <a:p>
            <a:pPr lvl="2"/>
            <a:r>
              <a:rPr lang="en-US" dirty="0"/>
              <a:t>CMA provides a webpage author the ability to add, remove, and modify content without knowing HTML</a:t>
            </a:r>
          </a:p>
          <a:p>
            <a:pPr lvl="2"/>
            <a:r>
              <a:rPr lang="en-US" dirty="0"/>
              <a:t>Author can simply make the necessary modifications, and then the CDA compiles the changes and writes the underlying code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2B608B-DC88-46F2-96BB-C22986921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7906938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6E8852-CCF9-4643-9B28-AB45967C1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09600"/>
            <a:ext cx="7886700" cy="446311"/>
          </a:xfrm>
        </p:spPr>
        <p:txBody>
          <a:bodyPr/>
          <a:lstStyle/>
          <a:p>
            <a:r>
              <a:rPr lang="en-US" dirty="0"/>
              <a:t>Content Management Systems (continued 1)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C16CD66-F71A-4CFE-83AB-1983756B9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Content management systems provide web developers the means to create a website design and then “lock it down”</a:t>
            </a:r>
          </a:p>
          <a:p>
            <a:pPr lvl="1"/>
            <a:r>
              <a:rPr lang="en-US" dirty="0"/>
              <a:t>Helpful and important when it comes to novice users updating webpage content</a:t>
            </a:r>
          </a:p>
          <a:p>
            <a:pPr lvl="1"/>
            <a:r>
              <a:rPr lang="en-US" dirty="0"/>
              <a:t>Takes pressure off a webmaster by allowing multiple authors to update pages as necessary</a:t>
            </a:r>
          </a:p>
          <a:p>
            <a:pPr lvl="1"/>
            <a:r>
              <a:rPr lang="en-US" dirty="0"/>
              <a:t>Provides peace of mind to the webmaster, knowing their hard work cannot be undone </a:t>
            </a:r>
          </a:p>
          <a:p>
            <a:r>
              <a:rPr lang="en-US" dirty="0"/>
              <a:t>Popular content management systems include WordPress, Joomla, and Drupal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2B608B-DC88-46F2-96BB-C22986921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1151919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6E8852-CCF9-4643-9B28-AB45967C1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28600"/>
            <a:ext cx="7886700" cy="914400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Content Management Systems (continued 2) </a:t>
            </a:r>
          </a:p>
        </p:txBody>
      </p:sp>
      <p:pic>
        <p:nvPicPr>
          <p:cNvPr id="8" name="Content Placeholder 7" descr="Figure 12–61 displays the home page for WordPress.org.">
            <a:extLst>
              <a:ext uri="{FF2B5EF4-FFF2-40B4-BE49-F238E27FC236}">
                <a16:creationId xmlns:a16="http://schemas.microsoft.com/office/drawing/2014/main" id="{9AE23ADE-B55D-48A4-B656-C5EBFAFA14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993" y="1700149"/>
            <a:ext cx="6856645" cy="3735578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888E3E9-464D-4F75-8482-09F9A24540E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43325" y="5522976"/>
            <a:ext cx="1657349" cy="365125"/>
          </a:xfrm>
        </p:spPr>
        <p:txBody>
          <a:bodyPr/>
          <a:lstStyle/>
          <a:p>
            <a:r>
              <a:rPr lang="en-US" dirty="0"/>
              <a:t>Figure 12–61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2B608B-DC88-46F2-96BB-C22986921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4987722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6E8852-CCF9-4643-9B28-AB45967C1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28600"/>
            <a:ext cx="7886700" cy="914400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Content Management Systems (continued 3)</a:t>
            </a:r>
          </a:p>
        </p:txBody>
      </p:sp>
      <p:pic>
        <p:nvPicPr>
          <p:cNvPr id="7" name="Content Placeholder 6" descr="Figure 12–62 displays the Clorox homepage; Clorox is one of the many businesses that use WordPress for their websites.">
            <a:extLst>
              <a:ext uri="{FF2B5EF4-FFF2-40B4-BE49-F238E27FC236}">
                <a16:creationId xmlns:a16="http://schemas.microsoft.com/office/drawing/2014/main" id="{B7637091-BEBF-4E51-BCB1-9B975BCF3E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46" y="1905000"/>
            <a:ext cx="7909103" cy="3443755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888E3E9-464D-4F75-8482-09F9A24540E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43325" y="5522976"/>
            <a:ext cx="1657349" cy="365125"/>
          </a:xfrm>
        </p:spPr>
        <p:txBody>
          <a:bodyPr/>
          <a:lstStyle/>
          <a:p>
            <a:r>
              <a:rPr lang="en-US" dirty="0"/>
              <a:t>Figure 12–62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2B608B-DC88-46F2-96BB-C22986921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2762002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6E8852-CCF9-4643-9B28-AB45967C1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28600"/>
            <a:ext cx="7886700" cy="914400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Content Management Systems (continued 4)</a:t>
            </a:r>
          </a:p>
        </p:txBody>
      </p:sp>
      <p:pic>
        <p:nvPicPr>
          <p:cNvPr id="8" name="Content Placeholder 7" descr="Figure 12–63 displays the home page for Joomla.org.">
            <a:extLst>
              <a:ext uri="{FF2B5EF4-FFF2-40B4-BE49-F238E27FC236}">
                <a16:creationId xmlns:a16="http://schemas.microsoft.com/office/drawing/2014/main" id="{F48A1118-8ABD-4AEE-9615-894678ED47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038615"/>
            <a:ext cx="7702044" cy="3366138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888E3E9-464D-4F75-8482-09F9A24540E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43325" y="5522976"/>
            <a:ext cx="1657349" cy="365125"/>
          </a:xfrm>
        </p:spPr>
        <p:txBody>
          <a:bodyPr/>
          <a:lstStyle/>
          <a:p>
            <a:r>
              <a:rPr lang="en-US" dirty="0"/>
              <a:t>Figure 12–63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2B608B-DC88-46F2-96BB-C22986921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226104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Objectives (continued)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lvl="1"/>
            <a:r>
              <a:rPr lang="en-US" dirty="0"/>
              <a:t>Write a jQuery document ready event </a:t>
            </a:r>
          </a:p>
          <a:p>
            <a:pPr lvl="1"/>
            <a:r>
              <a:rPr lang="en-US" dirty="0"/>
              <a:t>Describe and use the Bootstrap grid system </a:t>
            </a:r>
          </a:p>
          <a:p>
            <a:pPr lvl="1"/>
            <a:r>
              <a:rPr lang="en-US" dirty="0"/>
              <a:t>Explain how to style images using Bootstrap </a:t>
            </a:r>
          </a:p>
          <a:p>
            <a:pPr lvl="1"/>
            <a:r>
              <a:rPr lang="en-US" dirty="0"/>
              <a:t>Style a table using Bootstrap </a:t>
            </a:r>
          </a:p>
          <a:p>
            <a:pPr lvl="1"/>
            <a:r>
              <a:rPr lang="en-US" dirty="0"/>
              <a:t>Describe a content management system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5900396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6E8852-CCF9-4643-9B28-AB45967C1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28600"/>
            <a:ext cx="7886700" cy="914400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Content Management Systems (continued 5) </a:t>
            </a:r>
          </a:p>
        </p:txBody>
      </p:sp>
      <p:pic>
        <p:nvPicPr>
          <p:cNvPr id="7" name="Content Placeholder 6" descr="Figure 12–64 displays the home page for drupal.org.">
            <a:extLst>
              <a:ext uri="{FF2B5EF4-FFF2-40B4-BE49-F238E27FC236}">
                <a16:creationId xmlns:a16="http://schemas.microsoft.com/office/drawing/2014/main" id="{BFBD3DC4-3968-4E77-AFCB-0AC265D16F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905000"/>
            <a:ext cx="7886700" cy="3419752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888E3E9-464D-4F75-8482-09F9A24540E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43325" y="5522976"/>
            <a:ext cx="1657349" cy="365125"/>
          </a:xfrm>
        </p:spPr>
        <p:txBody>
          <a:bodyPr/>
          <a:lstStyle/>
          <a:p>
            <a:r>
              <a:rPr lang="en-US" dirty="0"/>
              <a:t>Figure 12–64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2B608B-DC88-46F2-96BB-C22986921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2240225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1B44AF-02DD-4C6C-8F49-31C021484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Summary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763F66F-90F6-4F87-9A77-87BBB4F6A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5400"/>
            <a:ext cx="7905750" cy="4561111"/>
          </a:xfrm>
        </p:spPr>
        <p:txBody>
          <a:bodyPr/>
          <a:lstStyle/>
          <a:p>
            <a:r>
              <a:rPr lang="en-US" dirty="0"/>
              <a:t>In this chapter, you learned how to:</a:t>
            </a:r>
          </a:p>
          <a:p>
            <a:pPr lvl="1"/>
            <a:r>
              <a:rPr lang="en-US" dirty="0"/>
              <a:t>Create a webpage using the Bootstrap framework</a:t>
            </a:r>
          </a:p>
          <a:p>
            <a:pPr lvl="1"/>
            <a:r>
              <a:rPr lang="en-US" dirty="0"/>
              <a:t>Obtain and use the Bootstrap starter template</a:t>
            </a:r>
          </a:p>
          <a:p>
            <a:pPr lvl="1"/>
            <a:r>
              <a:rPr lang="en-US" dirty="0"/>
              <a:t>Create a Bootstrap navbar</a:t>
            </a:r>
          </a:p>
          <a:p>
            <a:pPr lvl="1"/>
            <a:r>
              <a:rPr lang="en-US" dirty="0"/>
              <a:t>Integrate a Bootstrap hamburger menu</a:t>
            </a:r>
          </a:p>
          <a:p>
            <a:pPr lvl="1"/>
            <a:r>
              <a:rPr lang="en-US" dirty="0"/>
              <a:t>Style navigation elements using Bootstrap</a:t>
            </a:r>
          </a:p>
          <a:p>
            <a:pPr lvl="1"/>
            <a:r>
              <a:rPr lang="en-US" dirty="0"/>
              <a:t>Create a Bootstrap jumbotron</a:t>
            </a:r>
          </a:p>
          <a:p>
            <a:pPr lvl="1"/>
            <a:r>
              <a:rPr lang="en-US" dirty="0"/>
              <a:t>Style text and images using Bootstrap</a:t>
            </a:r>
          </a:p>
          <a:p>
            <a:pPr lvl="1"/>
            <a:r>
              <a:rPr lang="en-US" dirty="0"/>
              <a:t>Write a jQuery document ready event</a:t>
            </a:r>
          </a:p>
          <a:p>
            <a:pPr lvl="1"/>
            <a:r>
              <a:rPr lang="en-US" dirty="0"/>
              <a:t>Use the Bootstrap grid system to layout page content</a:t>
            </a:r>
          </a:p>
          <a:p>
            <a:pPr lvl="1"/>
            <a:r>
              <a:rPr lang="en-US" dirty="0"/>
              <a:t>Style a table using Bootstrap</a:t>
            </a:r>
          </a:p>
          <a:p>
            <a:pPr lvl="1"/>
            <a:r>
              <a:rPr lang="en-US" dirty="0"/>
              <a:t>Use content management systems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70A4AA-132F-404E-81BE-3214612AF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Chapter 12: Maintaining a Website</a:t>
            </a:r>
          </a:p>
        </p:txBody>
      </p:sp>
    </p:spTree>
    <p:extLst>
      <p:ext uri="{BB962C8B-B14F-4D97-AF65-F5344CB8AC3E}">
        <p14:creationId xmlns:p14="http://schemas.microsoft.com/office/powerpoint/2010/main" val="3788961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6E8852-CCF9-4643-9B28-AB45967C1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C16CD66-F71A-4CFE-83AB-1983756B9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of today’s modern websites use some type of content management system or web framework</a:t>
            </a:r>
          </a:p>
          <a:p>
            <a:pPr lvl="1"/>
            <a:r>
              <a:rPr lang="en-US" dirty="0"/>
              <a:t>Both tools provide a means to create beautiful, responsive webpages more quickly than a standard text editor</a:t>
            </a:r>
          </a:p>
          <a:p>
            <a:r>
              <a:rPr lang="en-US" dirty="0"/>
              <a:t>Bootstrap is a popular front-end web framework</a:t>
            </a:r>
          </a:p>
          <a:p>
            <a:pPr lvl="1"/>
            <a:r>
              <a:rPr lang="en-US" dirty="0"/>
              <a:t>Used to create responsive webpages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2B608B-DC88-46F2-96BB-C22986921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290531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872C77-A198-41E6-B7B2-C6390A067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— Create a Website Using Bootstrap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2D91482-9ED4-443A-9658-024C2F438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  <a:p>
            <a:pPr lvl="1"/>
            <a:r>
              <a:rPr lang="en-US" dirty="0"/>
              <a:t>Create a Bootstrap webpage</a:t>
            </a:r>
          </a:p>
          <a:p>
            <a:pPr lvl="1"/>
            <a:r>
              <a:rPr lang="en-US" dirty="0"/>
              <a:t>Create a Bootstrap navbar</a:t>
            </a:r>
          </a:p>
          <a:p>
            <a:pPr lvl="1"/>
            <a:r>
              <a:rPr lang="en-US" dirty="0"/>
              <a:t>Create a Bootstrap jumbotron </a:t>
            </a:r>
          </a:p>
          <a:p>
            <a:pPr lvl="1"/>
            <a:r>
              <a:rPr lang="en-US" dirty="0"/>
              <a:t>Create Bootstrap columns</a:t>
            </a:r>
          </a:p>
          <a:p>
            <a:pPr lvl="1"/>
            <a:r>
              <a:rPr lang="en-US" dirty="0"/>
              <a:t>Create a footer</a:t>
            </a:r>
          </a:p>
          <a:p>
            <a:pPr lvl="1"/>
            <a:r>
              <a:rPr lang="en-US" dirty="0"/>
              <a:t>Add Bootstrap classes to the About Us page</a:t>
            </a:r>
          </a:p>
          <a:p>
            <a:pPr lvl="1"/>
            <a:r>
              <a:rPr lang="en-US" dirty="0"/>
              <a:t>Add Boostrap classes to the Classes page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5061F0-9110-48F8-A837-C04BFBCED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45328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6E8852-CCF9-4643-9B28-AB45967C1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Bootstrap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C16CD66-F71A-4CFE-83AB-1983756B9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Bootstrap is a popular, mobile-first, front-end, responsive design web framework</a:t>
            </a:r>
          </a:p>
          <a:p>
            <a:pPr lvl="1"/>
            <a:r>
              <a:rPr lang="en-US" dirty="0"/>
              <a:t>Used for development </a:t>
            </a:r>
          </a:p>
          <a:p>
            <a:pPr lvl="1"/>
            <a:r>
              <a:rPr lang="en-US" dirty="0"/>
              <a:t>Consists of HTML, CSS, and JavaScript </a:t>
            </a:r>
          </a:p>
          <a:p>
            <a:pPr lvl="1"/>
            <a:r>
              <a:rPr lang="en-US" dirty="0"/>
              <a:t>Provides a standard foundation on which to build a website </a:t>
            </a:r>
          </a:p>
          <a:p>
            <a:pPr lvl="1"/>
            <a:r>
              <a:rPr lang="en-US" dirty="0"/>
              <a:t>Simplifies the coding process by providing access to predefined style sheets and script file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2B608B-DC88-46F2-96BB-C22986921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714557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6E8852-CCF9-4643-9B28-AB45967C1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28600"/>
            <a:ext cx="7886700" cy="914400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Exploring Bootstrap (continued 1)</a:t>
            </a:r>
          </a:p>
        </p:txBody>
      </p:sp>
      <p:pic>
        <p:nvPicPr>
          <p:cNvPr id="8" name="Content Placeholder 7" descr="Figure 12–4 displays the Bootstrap website, getbootstrap.com.">
            <a:extLst>
              <a:ext uri="{FF2B5EF4-FFF2-40B4-BE49-F238E27FC236}">
                <a16:creationId xmlns:a16="http://schemas.microsoft.com/office/drawing/2014/main" id="{0AB9629A-85E8-4106-92FA-D89A8FC9F9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808" y="1836420"/>
            <a:ext cx="6378384" cy="3185160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17FCA4F-363C-4523-8762-8A9D7BB1184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05225" y="5133340"/>
            <a:ext cx="1733549" cy="365125"/>
          </a:xfrm>
        </p:spPr>
        <p:txBody>
          <a:bodyPr/>
          <a:lstStyle/>
          <a:p>
            <a:r>
              <a:rPr lang="en-US" dirty="0"/>
              <a:t>Figure 12–4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2B608B-DC88-46F2-96BB-C22986921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173197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6E8852-CCF9-4643-9B28-AB45967C1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28600"/>
            <a:ext cx="7886700" cy="914400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Exploring Bootstrap (continued 2)</a:t>
            </a:r>
          </a:p>
        </p:txBody>
      </p:sp>
      <p:pic>
        <p:nvPicPr>
          <p:cNvPr id="7" name="Content Placeholder 6" descr="Figure 12–6 displays the Bootstrap starter template; it includes all basic HTML elements needed to create an HTML 5 webpage.">
            <a:extLst>
              <a:ext uri="{FF2B5EF4-FFF2-40B4-BE49-F238E27FC236}">
                <a16:creationId xmlns:a16="http://schemas.microsoft.com/office/drawing/2014/main" id="{E5F47D91-86AC-4278-8979-E9436B2211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297" y="1908810"/>
            <a:ext cx="6423406" cy="3185160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17FCA4F-363C-4523-8762-8A9D7BB1184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05225" y="5133340"/>
            <a:ext cx="1733549" cy="365125"/>
          </a:xfrm>
        </p:spPr>
        <p:txBody>
          <a:bodyPr/>
          <a:lstStyle/>
          <a:p>
            <a:r>
              <a:rPr lang="en-US" dirty="0"/>
              <a:t>Figure 12–6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2B608B-DC88-46F2-96BB-C22986921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893948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6E8852-CCF9-4643-9B28-AB45967C1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Navigation Bar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C16CD66-F71A-4CFE-83AB-1983756B9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Bootstrap framework provides several options to integrate a navigation bar</a:t>
            </a:r>
          </a:p>
          <a:p>
            <a:pPr lvl="1"/>
            <a:r>
              <a:rPr lang="en-US" dirty="0"/>
              <a:t>Create a nav element that specifies the navbar</a:t>
            </a:r>
          </a:p>
          <a:p>
            <a:pPr lvl="1"/>
            <a:r>
              <a:rPr lang="en-US" dirty="0"/>
              <a:t>Create a responsive navbar with the navbar-expand  class, followed by -sm, -md, -lg, or -xl to set the size of the vertical navbar</a:t>
            </a:r>
          </a:p>
          <a:p>
            <a:r>
              <a:rPr lang="en-US" dirty="0"/>
              <a:t>You can format the background color and link text color for the navbar using Bootstrap as well</a:t>
            </a:r>
          </a:p>
          <a:p>
            <a:r>
              <a:rPr lang="en-US" dirty="0"/>
              <a:t>You can also format the navbar to remain at the top of the page, or create a “sticky” navbar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2B608B-DC88-46F2-96BB-C22986921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799473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11892"/>
      </a:dk1>
      <a:lt1>
        <a:srgbClr val="FFFFFF"/>
      </a:lt1>
      <a:dk2>
        <a:srgbClr val="006198"/>
      </a:dk2>
      <a:lt2>
        <a:srgbClr val="E7E6E6"/>
      </a:lt2>
      <a:accent1>
        <a:srgbClr val="0098D4"/>
      </a:accent1>
      <a:accent2>
        <a:srgbClr val="00B7E6"/>
      </a:accent2>
      <a:accent3>
        <a:srgbClr val="81CFEC"/>
      </a:accent3>
      <a:accent4>
        <a:srgbClr val="E8255F"/>
      </a:accent4>
      <a:accent5>
        <a:srgbClr val="FF6300"/>
      </a:accent5>
      <a:accent6>
        <a:srgbClr val="F5B600"/>
      </a:accent6>
      <a:hlink>
        <a:srgbClr val="00B7E6"/>
      </a:hlink>
      <a:folHlink>
        <a:srgbClr val="0098D4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effectLst/>
      </a:spPr>
      <a:bodyPr wrap="square" lIns="0" tIns="0" rIns="0" rtlCol="0" anchor="b">
        <a:spAutoFit/>
      </a:bodyPr>
      <a:lstStyle>
        <a:defPPr>
          <a:defRPr sz="2000" smtClean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276F6C23-6457-4163-906F-9FD71B1D340C}" vid="{9A4A37B5-06EA-4573-8274-FD94E47E4E8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Word 2010</Template>
  <TotalTime>0</TotalTime>
  <Words>2662</Words>
  <Application>Microsoft Office PowerPoint</Application>
  <PresentationFormat>On-screen Show (4:3)</PresentationFormat>
  <Paragraphs>212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arial</vt:lpstr>
      <vt:lpstr>Calibri</vt:lpstr>
      <vt:lpstr>Open Sans</vt:lpstr>
      <vt:lpstr>Summer Font</vt:lpstr>
      <vt:lpstr>Office Theme</vt:lpstr>
      <vt:lpstr>Chapter 12 </vt:lpstr>
      <vt:lpstr>Chapter Objectives</vt:lpstr>
      <vt:lpstr>Chapter Objectives (continued)</vt:lpstr>
      <vt:lpstr>Introduction</vt:lpstr>
      <vt:lpstr>Project — Create a Website Using Bootstrap </vt:lpstr>
      <vt:lpstr>Exploring Bootstrap </vt:lpstr>
      <vt:lpstr> Exploring Bootstrap (continued 1)</vt:lpstr>
      <vt:lpstr> Exploring Bootstrap (continued 2)</vt:lpstr>
      <vt:lpstr>Bootstrap Navigation Bar </vt:lpstr>
      <vt:lpstr> Bootstrap Navigation Bar (continued)</vt:lpstr>
      <vt:lpstr>Bootstrap Responsive Containers </vt:lpstr>
      <vt:lpstr>Bootstrap Jumbotron</vt:lpstr>
      <vt:lpstr> Bootstrap Jumbotron (continued)</vt:lpstr>
      <vt:lpstr>Margins and Padding </vt:lpstr>
      <vt:lpstr>Images</vt:lpstr>
      <vt:lpstr> Bootstrap Colors </vt:lpstr>
      <vt:lpstr>Styling Buttons </vt:lpstr>
      <vt:lpstr>Custom Styles </vt:lpstr>
      <vt:lpstr>Using jQuery </vt:lpstr>
      <vt:lpstr> Using jQuery (continued)</vt:lpstr>
      <vt:lpstr>Using the Bootstrap Grid System </vt:lpstr>
      <vt:lpstr> Using the Bootstrap Grid System (continued)</vt:lpstr>
      <vt:lpstr>Bootstrap Typography Classes </vt:lpstr>
      <vt:lpstr>Styling Tables with Bootstrap </vt:lpstr>
      <vt:lpstr>Content Management Systems </vt:lpstr>
      <vt:lpstr>Content Management Systems (continued 1) </vt:lpstr>
      <vt:lpstr> Content Management Systems (continued 2) </vt:lpstr>
      <vt:lpstr> Content Management Systems (continued 3)</vt:lpstr>
      <vt:lpstr> Content Management Systems (continued 4)</vt:lpstr>
      <vt:lpstr> Content Management Systems (continued 5) </vt:lpstr>
      <vt:lpstr>Chapter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2020-01-21T16:47:46Z</dcterms:created>
  <dcterms:modified xsi:type="dcterms:W3CDTF">2020-01-21T16:47:51Z</dcterms:modified>
</cp:coreProperties>
</file>