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93" r:id="rId1"/>
  </p:sldMasterIdLst>
  <p:notesMasterIdLst>
    <p:notesMasterId r:id="rId42"/>
  </p:notesMasterIdLst>
  <p:sldIdLst>
    <p:sldId id="256" r:id="rId2"/>
    <p:sldId id="257" r:id="rId3"/>
    <p:sldId id="258" r:id="rId4"/>
    <p:sldId id="302" r:id="rId5"/>
    <p:sldId id="303" r:id="rId6"/>
    <p:sldId id="259" r:id="rId7"/>
    <p:sldId id="260" r:id="rId8"/>
    <p:sldId id="261" r:id="rId9"/>
    <p:sldId id="265" r:id="rId10"/>
    <p:sldId id="264" r:id="rId11"/>
    <p:sldId id="263" r:id="rId12"/>
    <p:sldId id="262" r:id="rId13"/>
    <p:sldId id="306" r:id="rId14"/>
    <p:sldId id="307" r:id="rId15"/>
    <p:sldId id="268" r:id="rId16"/>
    <p:sldId id="323" r:id="rId17"/>
    <p:sldId id="267" r:id="rId18"/>
    <p:sldId id="269" r:id="rId19"/>
    <p:sldId id="308" r:id="rId20"/>
    <p:sldId id="309" r:id="rId21"/>
    <p:sldId id="310" r:id="rId22"/>
    <p:sldId id="281" r:id="rId23"/>
    <p:sldId id="311" r:id="rId24"/>
    <p:sldId id="312" r:id="rId25"/>
    <p:sldId id="304" r:id="rId26"/>
    <p:sldId id="313" r:id="rId27"/>
    <p:sldId id="314" r:id="rId28"/>
    <p:sldId id="290" r:id="rId29"/>
    <p:sldId id="315" r:id="rId30"/>
    <p:sldId id="291" r:id="rId31"/>
    <p:sldId id="317" r:id="rId32"/>
    <p:sldId id="318" r:id="rId33"/>
    <p:sldId id="292" r:id="rId34"/>
    <p:sldId id="293" r:id="rId35"/>
    <p:sldId id="319" r:id="rId36"/>
    <p:sldId id="320" r:id="rId37"/>
    <p:sldId id="294" r:id="rId38"/>
    <p:sldId id="321" r:id="rId39"/>
    <p:sldId id="322" r:id="rId40"/>
    <p:sldId id="305"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828" autoAdjust="0"/>
    <p:restoredTop sz="78367" autoAdjust="0"/>
  </p:normalViewPr>
  <p:slideViewPr>
    <p:cSldViewPr>
      <p:cViewPr varScale="1">
        <p:scale>
          <a:sx n="99" d="100"/>
          <a:sy n="99" d="100"/>
        </p:scale>
        <p:origin x="1952"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dirty="0"/>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dirty="0"/>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0838E-F792-46E9-A23B-27D283A9E4DA}" type="slidenum">
              <a:rPr lang="en-US"/>
              <a:pPr>
                <a:defRPr/>
              </a:pPr>
              <a:t>‹#›</a:t>
            </a:fld>
            <a:endParaRPr lang="en-US" dirty="0"/>
          </a:p>
        </p:txBody>
      </p:sp>
    </p:spTree>
    <p:extLst>
      <p:ext uri="{BB962C8B-B14F-4D97-AF65-F5344CB8AC3E}">
        <p14:creationId xmlns:p14="http://schemas.microsoft.com/office/powerpoint/2010/main" val="1565569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3ACDF-73FC-425F-BB32-8320321BED9F}" type="slidenum">
              <a:rPr lang="en-US" smtClean="0"/>
              <a:pPr eaLnBrk="1" hangingPunct="1"/>
              <a:t>1</a:t>
            </a:fld>
            <a:endParaRPr lang="en-US" dirty="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3098605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17</a:t>
            </a:fld>
            <a:endParaRPr lang="en-US" dirty="0"/>
          </a:p>
        </p:txBody>
      </p:sp>
    </p:spTree>
    <p:extLst>
      <p:ext uri="{BB962C8B-B14F-4D97-AF65-F5344CB8AC3E}">
        <p14:creationId xmlns:p14="http://schemas.microsoft.com/office/powerpoint/2010/main" val="1284223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33</a:t>
            </a:fld>
            <a:endParaRPr lang="en-US" dirty="0"/>
          </a:p>
        </p:txBody>
      </p:sp>
    </p:spTree>
    <p:extLst>
      <p:ext uri="{BB962C8B-B14F-4D97-AF65-F5344CB8AC3E}">
        <p14:creationId xmlns:p14="http://schemas.microsoft.com/office/powerpoint/2010/main" val="2832410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a:t>
            </a:fld>
            <a:endParaRPr lang="en-US" dirty="0"/>
          </a:p>
        </p:txBody>
      </p:sp>
    </p:spTree>
    <p:extLst>
      <p:ext uri="{BB962C8B-B14F-4D97-AF65-F5344CB8AC3E}">
        <p14:creationId xmlns:p14="http://schemas.microsoft.com/office/powerpoint/2010/main" val="256017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CB20838E-F792-46E9-A23B-27D283A9E4DA}" type="slidenum">
              <a:rPr lang="en-US" smtClean="0"/>
              <a:pPr>
                <a:defRPr/>
              </a:pPr>
              <a:t>5</a:t>
            </a:fld>
            <a:endParaRPr lang="en-US" dirty="0"/>
          </a:p>
        </p:txBody>
      </p:sp>
    </p:spTree>
    <p:extLst>
      <p:ext uri="{BB962C8B-B14F-4D97-AF65-F5344CB8AC3E}">
        <p14:creationId xmlns:p14="http://schemas.microsoft.com/office/powerpoint/2010/main" val="1818601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7</a:t>
            </a:fld>
            <a:endParaRPr lang="en-US" dirty="0"/>
          </a:p>
        </p:txBody>
      </p:sp>
    </p:spTree>
    <p:extLst>
      <p:ext uri="{BB962C8B-B14F-4D97-AF65-F5344CB8AC3E}">
        <p14:creationId xmlns:p14="http://schemas.microsoft.com/office/powerpoint/2010/main" val="4110153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9</a:t>
            </a:fld>
            <a:endParaRPr lang="en-US" dirty="0"/>
          </a:p>
        </p:txBody>
      </p:sp>
    </p:spTree>
    <p:extLst>
      <p:ext uri="{BB962C8B-B14F-4D97-AF65-F5344CB8AC3E}">
        <p14:creationId xmlns:p14="http://schemas.microsoft.com/office/powerpoint/2010/main" val="3645576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10</a:t>
            </a:fld>
            <a:endParaRPr lang="en-US" dirty="0"/>
          </a:p>
        </p:txBody>
      </p:sp>
    </p:spTree>
    <p:extLst>
      <p:ext uri="{BB962C8B-B14F-4D97-AF65-F5344CB8AC3E}">
        <p14:creationId xmlns:p14="http://schemas.microsoft.com/office/powerpoint/2010/main" val="277202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12</a:t>
            </a:fld>
            <a:endParaRPr lang="en-US" dirty="0"/>
          </a:p>
        </p:txBody>
      </p:sp>
    </p:spTree>
    <p:extLst>
      <p:ext uri="{BB962C8B-B14F-4D97-AF65-F5344CB8AC3E}">
        <p14:creationId xmlns:p14="http://schemas.microsoft.com/office/powerpoint/2010/main" val="1278818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15</a:t>
            </a:fld>
            <a:endParaRPr lang="en-US" dirty="0"/>
          </a:p>
        </p:txBody>
      </p:sp>
    </p:spTree>
    <p:extLst>
      <p:ext uri="{BB962C8B-B14F-4D97-AF65-F5344CB8AC3E}">
        <p14:creationId xmlns:p14="http://schemas.microsoft.com/office/powerpoint/2010/main" val="1742457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16</a:t>
            </a:fld>
            <a:endParaRPr lang="en-US" dirty="0"/>
          </a:p>
        </p:txBody>
      </p:sp>
    </p:spTree>
    <p:extLst>
      <p:ext uri="{BB962C8B-B14F-4D97-AF65-F5344CB8AC3E}">
        <p14:creationId xmlns:p14="http://schemas.microsoft.com/office/powerpoint/2010/main" val="2892661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144" y="16"/>
            <a:ext cx="9143855" cy="6865874"/>
          </a:xfrm>
          <a:prstGeom prst="rect">
            <a:avLst/>
          </a:prstGeom>
        </p:spPr>
      </p:pic>
      <p:sp>
        <p:nvSpPr>
          <p:cNvPr id="2" name="Title 1"/>
          <p:cNvSpPr>
            <a:spLocks noGrp="1"/>
          </p:cNvSpPr>
          <p:nvPr>
            <p:ph type="title"/>
          </p:nvPr>
        </p:nvSpPr>
        <p:spPr>
          <a:xfrm>
            <a:off x="628650" y="2291187"/>
            <a:ext cx="7886700" cy="684026"/>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sz="quarter" idx="10" hasCustomPrompt="1"/>
          </p:nvPr>
        </p:nvSpPr>
        <p:spPr>
          <a:xfrm>
            <a:off x="3650456" y="3619986"/>
            <a:ext cx="1843088" cy="597477"/>
          </a:xfrm>
        </p:spPr>
        <p:txBody>
          <a:bodyPr>
            <a:normAutofit/>
          </a:bodyPr>
          <a:lstStyle>
            <a:lvl1pPr marL="0" indent="0" algn="ctr">
              <a:buNone/>
              <a:defRPr sz="1500" b="0" i="0">
                <a:solidFill>
                  <a:schemeClr val="bg1"/>
                </a:solidFill>
                <a:latin typeface="Arial" charset="0"/>
                <a:ea typeface="Arial" charset="0"/>
                <a:cs typeface="Arial" charset="0"/>
              </a:defRPr>
            </a:lvl1pPr>
          </a:lstStyle>
          <a:p>
            <a:pPr lvl="0"/>
            <a:r>
              <a:rPr lang="en-US" dirty="0"/>
              <a:t>Click to edit date</a:t>
            </a:r>
          </a:p>
        </p:txBody>
      </p:sp>
      <p:pic>
        <p:nvPicPr>
          <p:cNvPr id="9"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pic>
        <p:nvPicPr>
          <p:cNvPr id="4" name="Picture 3">
            <a:extLst>
              <a:ext uri="{FF2B5EF4-FFF2-40B4-BE49-F238E27FC236}">
                <a16:creationId xmlns:a16="http://schemas.microsoft.com/office/drawing/2014/main" id="{ED36C36E-1332-4DD1-A60F-96BA2D16DF73}"/>
              </a:ext>
            </a:extLst>
          </p:cNvPr>
          <p:cNvPicPr>
            <a:picLocks noChangeAspect="1"/>
          </p:cNvPicPr>
          <p:nvPr userDrawn="1"/>
        </p:nvPicPr>
        <p:blipFill>
          <a:blip r:embed="rId4"/>
          <a:stretch>
            <a:fillRect/>
          </a:stretch>
        </p:blipFill>
        <p:spPr>
          <a:xfrm>
            <a:off x="318645" y="208500"/>
            <a:ext cx="1816743" cy="1163100"/>
          </a:xfrm>
          <a:prstGeom prst="rect">
            <a:avLst/>
          </a:prstGeom>
        </p:spPr>
      </p:pic>
    </p:spTree>
    <p:extLst>
      <p:ext uri="{BB962C8B-B14F-4D97-AF65-F5344CB8AC3E}">
        <p14:creationId xmlns:p14="http://schemas.microsoft.com/office/powerpoint/2010/main" val="302061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Unit Slide">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stretch>
            <a:fillRect/>
          </a:stretch>
        </p:blipFill>
        <p:spPr>
          <a:xfrm>
            <a:off x="144" y="16"/>
            <a:ext cx="9143855" cy="6865874"/>
          </a:xfrm>
          <a:prstGeom prst="rect">
            <a:avLst/>
          </a:prstGeom>
        </p:spPr>
      </p:pic>
      <p:sp>
        <p:nvSpPr>
          <p:cNvPr id="6" name="Text Placeholder 5"/>
          <p:cNvSpPr>
            <a:spLocks noGrp="1"/>
          </p:cNvSpPr>
          <p:nvPr>
            <p:ph type="body" sz="quarter" idx="11" hasCustomPrompt="1"/>
          </p:nvPr>
        </p:nvSpPr>
        <p:spPr>
          <a:xfrm>
            <a:off x="955931" y="2193424"/>
            <a:ext cx="7232139" cy="618014"/>
          </a:xfrm>
        </p:spPr>
        <p:txBody>
          <a:bodyPr anchor="b">
            <a:noAutofit/>
          </a:bodyPr>
          <a:lstStyle>
            <a:lvl1pPr marL="0" indent="0" algn="ctr">
              <a:buNone/>
              <a:defRPr sz="3750" b="0" i="0">
                <a:solidFill>
                  <a:schemeClr val="bg1"/>
                </a:solidFill>
                <a:latin typeface="Arial" charset="0"/>
                <a:ea typeface="Arial" charset="0"/>
                <a:cs typeface="Arial"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Unit 1</a:t>
            </a:r>
          </a:p>
        </p:txBody>
      </p:sp>
      <p:sp>
        <p:nvSpPr>
          <p:cNvPr id="2" name="Title 1"/>
          <p:cNvSpPr>
            <a:spLocks noGrp="1"/>
          </p:cNvSpPr>
          <p:nvPr>
            <p:ph type="title"/>
          </p:nvPr>
        </p:nvSpPr>
        <p:spPr>
          <a:xfrm>
            <a:off x="628650" y="3096123"/>
            <a:ext cx="7886700" cy="672105"/>
          </a:xfrm>
        </p:spPr>
        <p:txBody>
          <a:bodyPr/>
          <a:lstStyle>
            <a:lvl1pPr>
              <a:defRPr>
                <a:solidFill>
                  <a:schemeClr val="bg1"/>
                </a:solidFill>
              </a:defRPr>
            </a:lvl1pPr>
          </a:lstStyle>
          <a:p>
            <a:r>
              <a:rPr lang="en-US"/>
              <a:t>Click to edit Master title style</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8646" y="6356350"/>
            <a:ext cx="1274569" cy="38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4"/>
          <p:cNvSpPr>
            <a:spLocks noGrp="1"/>
          </p:cNvSpPr>
          <p:nvPr>
            <p:ph type="ftr" sz="quarter" idx="3"/>
          </p:nvPr>
        </p:nvSpPr>
        <p:spPr>
          <a:xfrm>
            <a:off x="2192918"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chemeClr val="bg1"/>
                </a:solidFill>
                <a:latin typeface="Arial" panose="020B0604020202020204" pitchFamily="34" charset="0"/>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50379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br>
              <a:rPr lang="en-US" dirty="0"/>
            </a:br>
            <a:r>
              <a:rPr lang="en-US" dirty="0"/>
              <a:t>Click to edit Master title style</a:t>
            </a:r>
          </a:p>
        </p:txBody>
      </p:sp>
      <p:sp>
        <p:nvSpPr>
          <p:cNvPr id="6" name="Text Placeholder 5"/>
          <p:cNvSpPr>
            <a:spLocks noGrp="1"/>
          </p:cNvSpPr>
          <p:nvPr>
            <p:ph type="body" sz="quarter" idx="15" hasCustomPrompt="1"/>
          </p:nvPr>
        </p:nvSpPr>
        <p:spPr>
          <a:xfrm>
            <a:off x="557683" y="1289684"/>
            <a:ext cx="8033657" cy="3732692"/>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sed</a:t>
            </a:r>
            <a:r>
              <a:rPr lang="en-US" dirty="0"/>
              <a:t>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a:t>
            </a:r>
            <a:r>
              <a:rPr lang="en-US" dirty="0" err="1"/>
              <a:t>dolore</a:t>
            </a:r>
            <a:r>
              <a:rPr lang="en-US" dirty="0"/>
              <a:t>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a:t>
            </a:r>
            <a:r>
              <a:rPr lang="en-US" dirty="0" err="1"/>
              <a:t>diam</a:t>
            </a:r>
            <a:r>
              <a:rPr lang="en-US" dirty="0"/>
              <a:t> </a:t>
            </a:r>
            <a:r>
              <a:rPr lang="en-US" dirty="0" err="1"/>
              <a:t>maecenas</a:t>
            </a:r>
            <a:r>
              <a:rPr lang="en-US" dirty="0"/>
              <a:t> </a:t>
            </a:r>
            <a:r>
              <a:rPr lang="en-US" dirty="0" err="1"/>
              <a:t>sed</a:t>
            </a:r>
            <a:r>
              <a:rPr lang="en-US" dirty="0"/>
              <a:t>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a:t>
            </a:r>
            <a:r>
              <a:rPr lang="en-US" dirty="0" err="1"/>
              <a:t>Sed</a:t>
            </a:r>
            <a:r>
              <a:rPr lang="en-US" dirty="0"/>
              <a:t>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lacus.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a:t>
            </a:r>
            <a:r>
              <a:rPr lang="en-US" dirty="0" err="1"/>
              <a:t>sociis</a:t>
            </a:r>
            <a:r>
              <a:rPr lang="en-US" dirty="0"/>
              <a:t>. </a:t>
            </a:r>
            <a:r>
              <a:rPr lang="en-US" dirty="0" err="1"/>
              <a:t>Sed</a:t>
            </a:r>
            <a:r>
              <a:rPr lang="en-US" dirty="0"/>
              <a:t>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
        <p:nvSpPr>
          <p:cNvPr id="5" name="Footer"/>
          <p:cNvSpPr txBox="1"/>
          <p:nvPr userDrawn="1"/>
        </p:nvSpPr>
        <p:spPr>
          <a:xfrm>
            <a:off x="2255900" y="6269438"/>
            <a:ext cx="6717007" cy="530915"/>
          </a:xfrm>
          <a:prstGeom prst="rect">
            <a:avLst/>
          </a:prstGeom>
          <a:noFill/>
          <a:effectLst/>
        </p:spPr>
        <p:txBody>
          <a:bodyPr wrap="square" lIns="0" tIns="0" rIns="0" rtlCol="0" anchor="b">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rPr>
              <a:t>[</a:t>
            </a: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dirty="0">
              <a:ln>
                <a:noFill/>
              </a:ln>
              <a:solidFill>
                <a:srgbClr val="004A78"/>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48745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79057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Tree>
    <p:extLst>
      <p:ext uri="{BB962C8B-B14F-4D97-AF65-F5344CB8AC3E}">
        <p14:creationId xmlns:p14="http://schemas.microsoft.com/office/powerpoint/2010/main" val="408538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3829050" cy="5018311"/>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9144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Content Placeholder 2">
            <a:extLst>
              <a:ext uri="{FF2B5EF4-FFF2-40B4-BE49-F238E27FC236}">
                <a16:creationId xmlns:a16="http://schemas.microsoft.com/office/drawing/2014/main" id="{BE245032-3F41-4D57-9C49-A6C77CCE32C0}"/>
              </a:ext>
            </a:extLst>
          </p:cNvPr>
          <p:cNvSpPr>
            <a:spLocks noGrp="1"/>
          </p:cNvSpPr>
          <p:nvPr>
            <p:ph idx="12"/>
          </p:nvPr>
        </p:nvSpPr>
        <p:spPr>
          <a:xfrm>
            <a:off x="4953000" y="1270683"/>
            <a:ext cx="3829050" cy="2996518"/>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7" name="Text Placeholder 5">
            <a:extLst>
              <a:ext uri="{FF2B5EF4-FFF2-40B4-BE49-F238E27FC236}">
                <a16:creationId xmlns:a16="http://schemas.microsoft.com/office/drawing/2014/main" id="{D7FDD483-1381-4992-8084-127E9288A6D5}"/>
              </a:ext>
            </a:extLst>
          </p:cNvPr>
          <p:cNvSpPr>
            <a:spLocks noGrp="1"/>
          </p:cNvSpPr>
          <p:nvPr>
            <p:ph type="body" sz="quarter" idx="15" hasCustomPrompt="1"/>
          </p:nvPr>
        </p:nvSpPr>
        <p:spPr>
          <a:xfrm>
            <a:off x="4952999" y="4362453"/>
            <a:ext cx="4038601"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403261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7905750" cy="3048000"/>
          </a:xfr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2800">
                <a:solidFill>
                  <a:schemeClr val="bg2">
                    <a:lumMod val="10000"/>
                  </a:schemeClr>
                </a:solidFill>
                <a:latin typeface="Arial" panose="020B0604020202020204" pitchFamily="34" charset="0"/>
              </a:defRPr>
            </a:lvl1pPr>
            <a:lvl2pPr marL="6858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400">
                <a:solidFill>
                  <a:schemeClr val="bg2">
                    <a:lumMod val="10000"/>
                  </a:schemeClr>
                </a:solidFill>
                <a:latin typeface="Arial" panose="020B0604020202020204" pitchFamily="34" charset="0"/>
              </a:defRPr>
            </a:lvl2pPr>
            <a:lvl3pPr marL="11430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solidFill>
                  <a:schemeClr val="bg2">
                    <a:lumMod val="10000"/>
                  </a:schemeClr>
                </a:solidFill>
                <a:latin typeface="Arial" panose="020B0604020202020204" pitchFamily="34" charset="0"/>
              </a:defRPr>
            </a:lvl3pPr>
            <a:lvl4pPr marL="16002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4pPr>
            <a:lvl5pPr marL="20574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solidFill>
                  <a:schemeClr val="bg2">
                    <a:lumMod val="10000"/>
                  </a:schemeClr>
                </a:solidFill>
                <a:latin typeface="Arial" panose="020B0604020202020204" pitchFamily="34" charset="0"/>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Fifth level</a:t>
            </a:r>
          </a:p>
        </p:txBody>
      </p:sp>
      <p:sp>
        <p:nvSpPr>
          <p:cNvPr id="5" name="Footer Placeholder 4"/>
          <p:cNvSpPr>
            <a:spLocks noGrp="1"/>
          </p:cNvSpPr>
          <p:nvPr>
            <p:ph type="ftr" sz="quarter" idx="11"/>
          </p:nvPr>
        </p:nvSpPr>
        <p:spPr>
          <a:xfrm>
            <a:off x="1600200" y="6340475"/>
            <a:ext cx="7391400" cy="365125"/>
          </a:xfrm>
          <a:prstGeom prst="rect">
            <a:avLst/>
          </a:prstGeom>
        </p:spPr>
        <p:txBody>
          <a:bodyPr/>
          <a:lstStyle>
            <a:lvl1pPr>
              <a:defRPr sz="120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
        <p:nvSpPr>
          <p:cNvPr id="13" name="Title 12"/>
          <p:cNvSpPr>
            <a:spLocks noGrp="1"/>
          </p:cNvSpPr>
          <p:nvPr>
            <p:ph type="title" hasCustomPrompt="1"/>
          </p:nvPr>
        </p:nvSpPr>
        <p:spPr>
          <a:xfrm>
            <a:off x="628650" y="152400"/>
            <a:ext cx="7886700" cy="1066800"/>
          </a:xfrm>
        </p:spPr>
        <p:txBody>
          <a:bodyPr/>
          <a:lstStyle>
            <a:lvl1pPr>
              <a:defRPr sz="3200">
                <a:solidFill>
                  <a:schemeClr val="tx1">
                    <a:lumMod val="50000"/>
                  </a:schemeClr>
                </a:solidFill>
              </a:defRPr>
            </a:lvl1pPr>
          </a:lstStyle>
          <a:p>
            <a:br>
              <a:rPr lang="en-US" dirty="0"/>
            </a:br>
            <a:r>
              <a:rPr lang="en-US" dirty="0"/>
              <a:t>Click to edit Master title style</a:t>
            </a:r>
          </a:p>
        </p:txBody>
      </p:sp>
      <p:sp>
        <p:nvSpPr>
          <p:cNvPr id="6" name="Text Placeholder 5">
            <a:extLst>
              <a:ext uri="{FF2B5EF4-FFF2-40B4-BE49-F238E27FC236}">
                <a16:creationId xmlns:a16="http://schemas.microsoft.com/office/drawing/2014/main" id="{026F739B-4560-4EA4-9B42-90A3756DE756}"/>
              </a:ext>
            </a:extLst>
          </p:cNvPr>
          <p:cNvSpPr>
            <a:spLocks noGrp="1"/>
          </p:cNvSpPr>
          <p:nvPr>
            <p:ph type="body" sz="quarter" idx="15" hasCustomPrompt="1"/>
          </p:nvPr>
        </p:nvSpPr>
        <p:spPr>
          <a:xfrm>
            <a:off x="628651" y="4362453"/>
            <a:ext cx="7886700" cy="1148716"/>
          </a:xfrm>
        </p:spPr>
        <p:txBody>
          <a:bodyPr>
            <a:noAutofit/>
          </a:bodyPr>
          <a:lstStyle>
            <a:lvl1pPr marL="0" indent="0" algn="l">
              <a:buNone/>
              <a:defRPr sz="1800" b="0" i="0" baseline="0">
                <a:solidFill>
                  <a:srgbClr val="000000"/>
                </a:solidFill>
                <a:latin typeface="Arial" charset="0"/>
                <a:ea typeface="Arial" charset="0"/>
                <a:cs typeface="Arial"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add text here. 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a:t>
            </a:r>
            <a:r>
              <a:rPr lang="en-US" dirty="0" err="1"/>
              <a:t>labore</a:t>
            </a:r>
            <a:r>
              <a:rPr lang="en-US" dirty="0"/>
              <a:t> et dolore magna </a:t>
            </a:r>
            <a:r>
              <a:rPr lang="en-US" dirty="0" err="1"/>
              <a:t>aliqua</a:t>
            </a:r>
            <a:r>
              <a:rPr lang="en-US" dirty="0"/>
              <a:t>.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nullam</a:t>
            </a:r>
            <a:r>
              <a:rPr lang="en-US" dirty="0"/>
              <a:t> non. </a:t>
            </a:r>
            <a:r>
              <a:rPr lang="en-US" dirty="0" err="1"/>
              <a:t>Mauris</a:t>
            </a:r>
            <a:r>
              <a:rPr lang="en-US" dirty="0"/>
              <a:t> a diam </a:t>
            </a:r>
            <a:r>
              <a:rPr lang="en-US" dirty="0" err="1"/>
              <a:t>maecenas</a:t>
            </a:r>
            <a:r>
              <a:rPr lang="en-US" dirty="0"/>
              <a:t> sed </a:t>
            </a:r>
            <a:r>
              <a:rPr lang="en-US" dirty="0" err="1"/>
              <a:t>enim</a:t>
            </a:r>
            <a:r>
              <a:rPr lang="en-US" dirty="0"/>
              <a:t> </a:t>
            </a:r>
            <a:r>
              <a:rPr lang="en-US" dirty="0" err="1"/>
              <a:t>ut</a:t>
            </a:r>
            <a:r>
              <a:rPr lang="en-US" dirty="0"/>
              <a:t> </a:t>
            </a:r>
            <a:r>
              <a:rPr lang="en-US" dirty="0" err="1"/>
              <a:t>sem</a:t>
            </a:r>
            <a:r>
              <a:rPr lang="en-US" dirty="0"/>
              <a:t> </a:t>
            </a:r>
            <a:r>
              <a:rPr lang="en-US" dirty="0" err="1"/>
              <a:t>viverra</a:t>
            </a:r>
            <a:r>
              <a:rPr lang="en-US" dirty="0"/>
              <a:t>. Sed </a:t>
            </a:r>
            <a:r>
              <a:rPr lang="en-US" dirty="0" err="1"/>
              <a:t>ullamcorper</a:t>
            </a:r>
            <a:r>
              <a:rPr lang="en-US" dirty="0"/>
              <a:t> </a:t>
            </a:r>
            <a:r>
              <a:rPr lang="en-US" dirty="0" err="1"/>
              <a:t>morbi</a:t>
            </a:r>
            <a:r>
              <a:rPr lang="en-US" dirty="0"/>
              <a:t> </a:t>
            </a:r>
            <a:r>
              <a:rPr lang="en-US" dirty="0" err="1"/>
              <a:t>tincidunt</a:t>
            </a:r>
            <a:r>
              <a:rPr lang="en-US" dirty="0"/>
              <a:t> </a:t>
            </a:r>
            <a:r>
              <a:rPr lang="en-US" dirty="0" err="1"/>
              <a:t>ornare</a:t>
            </a:r>
            <a:r>
              <a:rPr lang="en-US" dirty="0"/>
              <a:t>. Sit </a:t>
            </a:r>
            <a:r>
              <a:rPr lang="en-US" dirty="0" err="1"/>
              <a:t>amet</a:t>
            </a:r>
            <a:r>
              <a:rPr lang="en-US" dirty="0"/>
              <a:t> </a:t>
            </a:r>
            <a:r>
              <a:rPr lang="en-US" dirty="0" err="1"/>
              <a:t>volutpat</a:t>
            </a:r>
            <a:r>
              <a:rPr lang="en-US" dirty="0"/>
              <a:t> </a:t>
            </a:r>
            <a:r>
              <a:rPr lang="en-US" dirty="0" err="1"/>
              <a:t>consequat</a:t>
            </a:r>
            <a:r>
              <a:rPr lang="en-US" dirty="0"/>
              <a:t> </a:t>
            </a:r>
            <a:r>
              <a:rPr lang="en-US" dirty="0" err="1"/>
              <a:t>mauris</a:t>
            </a:r>
            <a:r>
              <a:rPr lang="en-US" dirty="0"/>
              <a:t> </a:t>
            </a:r>
            <a:r>
              <a:rPr lang="en-US" dirty="0" err="1"/>
              <a:t>nunc</a:t>
            </a:r>
            <a:r>
              <a:rPr lang="en-US" dirty="0"/>
              <a:t> </a:t>
            </a:r>
            <a:r>
              <a:rPr lang="en-US" dirty="0" err="1"/>
              <a:t>congue</a:t>
            </a:r>
            <a:r>
              <a:rPr lang="en-US" dirty="0"/>
              <a:t> nisi. </a:t>
            </a:r>
            <a:r>
              <a:rPr lang="en-US" dirty="0" err="1"/>
              <a:t>Mauris</a:t>
            </a:r>
            <a:r>
              <a:rPr lang="en-US" dirty="0"/>
              <a:t> sit </a:t>
            </a:r>
            <a:r>
              <a:rPr lang="en-US" dirty="0" err="1"/>
              <a:t>amet</a:t>
            </a:r>
            <a:r>
              <a:rPr lang="en-US" dirty="0"/>
              <a:t> </a:t>
            </a:r>
            <a:r>
              <a:rPr lang="en-US" dirty="0" err="1"/>
              <a:t>massa</a:t>
            </a:r>
            <a:r>
              <a:rPr lang="en-US" dirty="0"/>
              <a:t> vitae. </a:t>
            </a:r>
            <a:r>
              <a:rPr lang="en-US" dirty="0" err="1"/>
              <a:t>Consectetur</a:t>
            </a:r>
            <a:r>
              <a:rPr lang="en-US" dirty="0"/>
              <a:t> libero id </a:t>
            </a:r>
            <a:r>
              <a:rPr lang="en-US" dirty="0" err="1"/>
              <a:t>faucibus</a:t>
            </a:r>
            <a:r>
              <a:rPr lang="en-US" dirty="0"/>
              <a:t> </a:t>
            </a:r>
            <a:r>
              <a:rPr lang="en-US" dirty="0" err="1"/>
              <a:t>nisl</a:t>
            </a:r>
            <a:r>
              <a:rPr lang="en-US" dirty="0"/>
              <a:t> </a:t>
            </a:r>
            <a:r>
              <a:rPr lang="en-US" dirty="0" err="1"/>
              <a:t>tincidunt</a:t>
            </a:r>
            <a:r>
              <a:rPr lang="en-US" dirty="0"/>
              <a:t> </a:t>
            </a:r>
            <a:r>
              <a:rPr lang="en-US" dirty="0" err="1"/>
              <a:t>eget</a:t>
            </a:r>
            <a:r>
              <a:rPr lang="en-US" dirty="0"/>
              <a:t>. </a:t>
            </a:r>
            <a:r>
              <a:rPr lang="en-US" dirty="0" err="1"/>
              <a:t>Nulla</a:t>
            </a:r>
            <a:r>
              <a:rPr lang="en-US" dirty="0"/>
              <a:t> </a:t>
            </a:r>
            <a:r>
              <a:rPr lang="en-US" dirty="0" err="1"/>
              <a:t>facilisi</a:t>
            </a:r>
            <a:r>
              <a:rPr lang="en-US" dirty="0"/>
              <a:t> </a:t>
            </a:r>
            <a:r>
              <a:rPr lang="en-US" dirty="0" err="1"/>
              <a:t>morbi</a:t>
            </a:r>
            <a:r>
              <a:rPr lang="en-US" dirty="0"/>
              <a:t> tempus </a:t>
            </a:r>
            <a:r>
              <a:rPr lang="en-US" dirty="0" err="1"/>
              <a:t>iaculis</a:t>
            </a:r>
            <a:r>
              <a:rPr lang="en-US" dirty="0"/>
              <a:t> </a:t>
            </a:r>
            <a:r>
              <a:rPr lang="en-US" dirty="0" err="1"/>
              <a:t>urna</a:t>
            </a:r>
            <a:r>
              <a:rPr lang="en-US" dirty="0"/>
              <a:t> id </a:t>
            </a:r>
            <a:r>
              <a:rPr lang="en-US" dirty="0" err="1"/>
              <a:t>volutpat</a:t>
            </a:r>
            <a:r>
              <a:rPr lang="en-US" dirty="0"/>
              <a:t> </a:t>
            </a:r>
            <a:r>
              <a:rPr lang="en-US" dirty="0" err="1"/>
              <a:t>lacus</a:t>
            </a:r>
            <a:r>
              <a:rPr lang="en-US" dirty="0"/>
              <a:t>. </a:t>
            </a:r>
            <a:r>
              <a:rPr lang="en-US" dirty="0" err="1"/>
              <a:t>Imperdiet</a:t>
            </a:r>
            <a:r>
              <a:rPr lang="en-US" dirty="0"/>
              <a:t> </a:t>
            </a:r>
            <a:r>
              <a:rPr lang="en-US" dirty="0" err="1"/>
              <a:t>nulla</a:t>
            </a:r>
            <a:r>
              <a:rPr lang="en-US" dirty="0"/>
              <a:t> </a:t>
            </a:r>
            <a:r>
              <a:rPr lang="en-US" dirty="0" err="1"/>
              <a:t>malesuada</a:t>
            </a:r>
            <a:r>
              <a:rPr lang="en-US" dirty="0"/>
              <a:t> </a:t>
            </a:r>
            <a:r>
              <a:rPr lang="en-US" dirty="0" err="1"/>
              <a:t>pellentesque</a:t>
            </a:r>
            <a:r>
              <a:rPr lang="en-US" dirty="0"/>
              <a:t> </a:t>
            </a:r>
            <a:r>
              <a:rPr lang="en-US" dirty="0" err="1"/>
              <a:t>elit</a:t>
            </a:r>
            <a:r>
              <a:rPr lang="en-US" dirty="0"/>
              <a:t> </a:t>
            </a:r>
            <a:r>
              <a:rPr lang="en-US" dirty="0" err="1"/>
              <a:t>eget</a:t>
            </a:r>
            <a:r>
              <a:rPr lang="en-US" dirty="0"/>
              <a:t> gravida cum sociis. Sed </a:t>
            </a:r>
            <a:r>
              <a:rPr lang="en-US" dirty="0" err="1"/>
              <a:t>velit</a:t>
            </a:r>
            <a:r>
              <a:rPr lang="en-US" dirty="0"/>
              <a:t> </a:t>
            </a:r>
            <a:r>
              <a:rPr lang="en-US" dirty="0" err="1"/>
              <a:t>dignissim</a:t>
            </a:r>
            <a:r>
              <a:rPr lang="en-US" dirty="0"/>
              <a:t> </a:t>
            </a:r>
            <a:r>
              <a:rPr lang="en-US" dirty="0" err="1"/>
              <a:t>sodales</a:t>
            </a:r>
            <a:r>
              <a:rPr lang="en-US" dirty="0"/>
              <a:t> </a:t>
            </a:r>
            <a:r>
              <a:rPr lang="en-US" dirty="0" err="1"/>
              <a:t>ut.</a:t>
            </a:r>
            <a:endParaRPr lang="en-US" dirty="0"/>
          </a:p>
        </p:txBody>
      </p:sp>
    </p:spTree>
    <p:extLst>
      <p:ext uri="{BB962C8B-B14F-4D97-AF65-F5344CB8AC3E}">
        <p14:creationId xmlns:p14="http://schemas.microsoft.com/office/powerpoint/2010/main" val="2953105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6"/>
            <a:ext cx="7886700" cy="1082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br>
              <a:rPr lang="en-US" altLang="en-US" dirty="0"/>
            </a:br>
            <a:r>
              <a:rPr lang="en-US" altLang="en-US" dirty="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en-US" altLang="en-US" dirty="0"/>
              <a:t>Click to edit Master text styles</a:t>
            </a:r>
          </a:p>
        </p:txBody>
      </p:sp>
      <p:pic>
        <p:nvPicPr>
          <p:cNvPr id="7" name="Picture 6"/>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357632" y="6356351"/>
            <a:ext cx="1184672"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2200701" y="6356351"/>
            <a:ext cx="6601252" cy="365125"/>
          </a:xfrm>
          <a:prstGeom prst="rect">
            <a:avLst/>
          </a:prstGeom>
        </p:spPr>
        <p:txBody>
          <a:bodyPr vert="horz" lIns="91440" tIns="45720" rIns="91440" bIns="45720" rtlCol="0" anchor="ctr"/>
          <a:lstStyle>
            <a:lvl1pPr algn="l" eaLnBrk="1" fontAlgn="auto" hangingPunct="1">
              <a:spcBef>
                <a:spcPts val="0"/>
              </a:spcBef>
              <a:spcAft>
                <a:spcPts val="0"/>
              </a:spcAft>
              <a:defRPr lang="en-US" sz="1050" b="0" i="0" u="none" strike="noStrike" baseline="0" smtClean="0">
                <a:solidFill>
                  <a:srgbClr val="006298"/>
                </a:solidFill>
                <a:latin typeface="arial" charset="0"/>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2440037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Lst>
  <p:hf sldNum="0" hdr="0" dt="0"/>
  <p:txStyles>
    <p:titleStyle>
      <a:lvl1pPr algn="ctr" rtl="0" eaLnBrk="1" fontAlgn="base" hangingPunct="1">
        <a:lnSpc>
          <a:spcPct val="90000"/>
        </a:lnSpc>
        <a:spcBef>
          <a:spcPct val="0"/>
        </a:spcBef>
        <a:spcAft>
          <a:spcPct val="0"/>
        </a:spcAft>
        <a:defRPr sz="2550" b="1" i="0" kern="1200" baseline="0">
          <a:solidFill>
            <a:schemeClr val="bg2">
              <a:lumMod val="10000"/>
            </a:schemeClr>
          </a:solidFill>
          <a:latin typeface="Arial" charset="0"/>
          <a:ea typeface="Arial" charset="0"/>
          <a:cs typeface="Arial" charset="0"/>
        </a:defRPr>
      </a:lvl1pPr>
      <a:lvl2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2pPr>
      <a:lvl3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3pPr>
      <a:lvl4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4pPr>
      <a:lvl5pPr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5pPr>
      <a:lvl6pPr marL="3429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6pPr>
      <a:lvl7pPr marL="6858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7pPr>
      <a:lvl8pPr marL="10287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8pPr>
      <a:lvl9pPr marL="1371600" algn="l" rtl="0" eaLnBrk="1" fontAlgn="base" hangingPunct="1">
        <a:lnSpc>
          <a:spcPct val="90000"/>
        </a:lnSpc>
        <a:spcBef>
          <a:spcPct val="0"/>
        </a:spcBef>
        <a:spcAft>
          <a:spcPct val="0"/>
        </a:spcAft>
        <a:defRPr sz="2550">
          <a:solidFill>
            <a:schemeClr val="tx1"/>
          </a:solidFill>
          <a:latin typeface="Open Sans" charset="0"/>
          <a:ea typeface="Open Sans" charset="0"/>
          <a:cs typeface="Open Sans" charset="0"/>
        </a:defRPr>
      </a:lvl9pPr>
    </p:titleStyle>
    <p:bodyStyle>
      <a:lvl1pPr marL="0" indent="0" algn="l" rtl="0" eaLnBrk="1" fontAlgn="base" hangingPunct="1">
        <a:lnSpc>
          <a:spcPct val="90000"/>
        </a:lnSpc>
        <a:spcBef>
          <a:spcPts val="750"/>
        </a:spcBef>
        <a:spcAft>
          <a:spcPct val="0"/>
        </a:spcAft>
        <a:buFont typeface="Arial" charset="0"/>
        <a:buNone/>
        <a:defRPr sz="2100" kern="1200" baseline="0">
          <a:solidFill>
            <a:srgbClr val="000000"/>
          </a:solidFill>
          <a:latin typeface="Arial" charset="0"/>
          <a:ea typeface="Arial" charset="0"/>
          <a:cs typeface="Arial" charset="0"/>
        </a:defRPr>
      </a:lvl1pPr>
      <a:lvl2pPr marL="514350" indent="-171450" algn="l" rtl="0" eaLnBrk="1" fontAlgn="base" hangingPunct="1">
        <a:lnSpc>
          <a:spcPct val="90000"/>
        </a:lnSpc>
        <a:spcBef>
          <a:spcPts val="375"/>
        </a:spcBef>
        <a:spcAft>
          <a:spcPct val="0"/>
        </a:spcAft>
        <a:buFont typeface="Arial" charset="0"/>
        <a:buChar char="•"/>
        <a:defRPr sz="1800" kern="1200" baseline="0">
          <a:solidFill>
            <a:srgbClr val="004A78"/>
          </a:solidFill>
          <a:latin typeface="Arial" charset="0"/>
          <a:ea typeface="Arial" charset="0"/>
          <a:cs typeface="Arial" charset="0"/>
        </a:defRPr>
      </a:lvl2pPr>
      <a:lvl3pPr marL="857250" indent="-171450" algn="l" rtl="0" eaLnBrk="1" fontAlgn="base" hangingPunct="1">
        <a:lnSpc>
          <a:spcPct val="90000"/>
        </a:lnSpc>
        <a:spcBef>
          <a:spcPts val="375"/>
        </a:spcBef>
        <a:spcAft>
          <a:spcPct val="0"/>
        </a:spcAft>
        <a:buFont typeface="Arial" charset="0"/>
        <a:buChar char="•"/>
        <a:defRPr sz="1500" kern="1200" baseline="0">
          <a:solidFill>
            <a:srgbClr val="004A78"/>
          </a:solidFill>
          <a:latin typeface="Arial" charset="0"/>
          <a:ea typeface="Arial" charset="0"/>
          <a:cs typeface="Arial" charset="0"/>
        </a:defRPr>
      </a:lvl3pPr>
      <a:lvl4pPr marL="12001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4pPr>
      <a:lvl5pPr marL="1543050" indent="-171450" algn="l" rtl="0" eaLnBrk="1" fontAlgn="base" hangingPunct="1">
        <a:lnSpc>
          <a:spcPct val="90000"/>
        </a:lnSpc>
        <a:spcBef>
          <a:spcPts val="375"/>
        </a:spcBef>
        <a:spcAft>
          <a:spcPct val="0"/>
        </a:spcAft>
        <a:buFont typeface="Arial" charset="0"/>
        <a:buChar char="•"/>
        <a:defRPr kern="1200" baseline="0">
          <a:solidFill>
            <a:srgbClr val="004A78"/>
          </a:solidFill>
          <a:latin typeface="Arial" charset="0"/>
          <a:ea typeface="Arial" charset="0"/>
          <a:cs typeface="Arial" charset="0"/>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28650" y="2291186"/>
            <a:ext cx="7886700" cy="1328799"/>
          </a:xfrm>
        </p:spPr>
        <p:txBody>
          <a:bodyPr/>
          <a:lstStyle/>
          <a:p>
            <a:br>
              <a:rPr lang="en-US" dirty="0"/>
            </a:br>
            <a:r>
              <a:rPr lang="en-US" sz="3700" dirty="0"/>
              <a:t>Chapter 2</a:t>
            </a:r>
            <a:br>
              <a:rPr lang="en-US" sz="3700" dirty="0"/>
            </a:br>
            <a:endParaRPr lang="en-US" sz="3700" dirty="0"/>
          </a:p>
        </p:txBody>
      </p:sp>
      <p:sp>
        <p:nvSpPr>
          <p:cNvPr id="3075" name="Rectangle 3"/>
          <p:cNvSpPr>
            <a:spLocks noGrp="1" noChangeArrowheads="1"/>
          </p:cNvSpPr>
          <p:nvPr>
            <p:ph type="body" sz="quarter" idx="10"/>
          </p:nvPr>
        </p:nvSpPr>
        <p:spPr>
          <a:xfrm>
            <a:off x="1676400" y="3310971"/>
            <a:ext cx="6248400" cy="1637814"/>
          </a:xfrm>
        </p:spPr>
        <p:txBody>
          <a:bodyPr>
            <a:normAutofit/>
          </a:bodyPr>
          <a:lstStyle/>
          <a:p>
            <a:endParaRPr lang="en-US" dirty="0"/>
          </a:p>
          <a:p>
            <a:r>
              <a:rPr lang="en-US" sz="3600" b="1" dirty="0"/>
              <a:t>Building a Webpage Template with HTML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Wireframe</a:t>
            </a:r>
          </a:p>
        </p:txBody>
      </p:sp>
      <p:sp>
        <p:nvSpPr>
          <p:cNvPr id="2" name="Content Placeholder 1"/>
          <p:cNvSpPr>
            <a:spLocks noGrp="1"/>
          </p:cNvSpPr>
          <p:nvPr>
            <p:ph idx="1"/>
          </p:nvPr>
        </p:nvSpPr>
        <p:spPr>
          <a:xfrm>
            <a:off x="609600" y="1219200"/>
            <a:ext cx="8382000" cy="5018311"/>
          </a:xfrm>
        </p:spPr>
        <p:txBody>
          <a:bodyPr/>
          <a:lstStyle/>
          <a:p>
            <a:r>
              <a:rPr lang="en-IN" dirty="0"/>
              <a:t>Wireframe depicts the layout of a webpage, including its major content areas</a:t>
            </a:r>
          </a:p>
          <a:p>
            <a:endParaRPr lang="en-IN" dirty="0"/>
          </a:p>
        </p:txBody>
      </p:sp>
      <p:pic>
        <p:nvPicPr>
          <p:cNvPr id="18" name="Content Placeholder 17" descr="Figure 2–3 explains the proposed wireframe for the Forward Fitness Club with major content areas shown. The primary page content follows the image banner and contains information that applies to the page, including headings, paragraphs of text, and images. The footer is located below the primary page content and contains copyright and contact information. &#10;">
            <a:extLst>
              <a:ext uri="{FF2B5EF4-FFF2-40B4-BE49-F238E27FC236}">
                <a16:creationId xmlns:a16="http://schemas.microsoft.com/office/drawing/2014/main" id="{1399B6E7-4095-493F-9709-A16751B72E3E}"/>
              </a:ext>
            </a:extLst>
          </p:cNvPr>
          <p:cNvPicPr>
            <a:picLocks noGrp="1" noChangeAspect="1"/>
          </p:cNvPicPr>
          <p:nvPr>
            <p:ph idx="12"/>
          </p:nvPr>
        </p:nvPicPr>
        <p:blipFill>
          <a:blip r:embed="rId3">
            <a:extLst>
              <a:ext uri="{28A0092B-C50C-407E-A947-70E740481C1C}">
                <a14:useLocalDpi xmlns:a14="http://schemas.microsoft.com/office/drawing/2010/main" val="0"/>
              </a:ext>
            </a:extLst>
          </a:blip>
          <a:stretch>
            <a:fillRect/>
          </a:stretch>
        </p:blipFill>
        <p:spPr>
          <a:xfrm>
            <a:off x="2000250" y="2364103"/>
            <a:ext cx="5143500" cy="3146108"/>
          </a:xfrm>
        </p:spPr>
      </p:pic>
      <p:sp>
        <p:nvSpPr>
          <p:cNvPr id="14" name="Text Placeholder 13">
            <a:extLst>
              <a:ext uri="{FF2B5EF4-FFF2-40B4-BE49-F238E27FC236}">
                <a16:creationId xmlns:a16="http://schemas.microsoft.com/office/drawing/2014/main" id="{D7DB961F-FE00-46C0-8874-82EAE6D41D16}"/>
              </a:ext>
            </a:extLst>
          </p:cNvPr>
          <p:cNvSpPr>
            <a:spLocks noGrp="1"/>
          </p:cNvSpPr>
          <p:nvPr>
            <p:ph type="body" sz="quarter" idx="15"/>
          </p:nvPr>
        </p:nvSpPr>
        <p:spPr>
          <a:xfrm>
            <a:off x="3886200" y="5645026"/>
            <a:ext cx="1371600" cy="351474"/>
          </a:xfrm>
        </p:spPr>
        <p:txBody>
          <a:bodyPr/>
          <a:lstStyle/>
          <a:p>
            <a:r>
              <a:rPr lang="en-US" dirty="0"/>
              <a:t>Figure 2–3</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15440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File Management</a:t>
            </a:r>
          </a:p>
        </p:txBody>
      </p:sp>
      <p:sp>
        <p:nvSpPr>
          <p:cNvPr id="2" name="Content Placeholder 1"/>
          <p:cNvSpPr>
            <a:spLocks noGrp="1"/>
          </p:cNvSpPr>
          <p:nvPr>
            <p:ph idx="1"/>
          </p:nvPr>
        </p:nvSpPr>
        <p:spPr/>
        <p:txBody>
          <a:bodyPr/>
          <a:lstStyle/>
          <a:p>
            <a:r>
              <a:rPr lang="en-IN" dirty="0"/>
              <a:t>Websites use several types of files</a:t>
            </a:r>
          </a:p>
          <a:p>
            <a:pPr lvl="1"/>
            <a:r>
              <a:rPr lang="en-IN" dirty="0"/>
              <a:t>HTML files, image files, media such as audio and video files, and CSS files</a:t>
            </a:r>
          </a:p>
          <a:p>
            <a:r>
              <a:rPr lang="en-IN" dirty="0"/>
              <a:t>Each site must follow a systematic method to organize its files</a:t>
            </a:r>
          </a:p>
          <a:p>
            <a:pPr lvl="1"/>
            <a:r>
              <a:rPr lang="en-IN" dirty="0"/>
              <a:t>The main folder, also called the root folder, contains all files and other folders for the website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02538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File Management (continued 1)</a:t>
            </a:r>
          </a:p>
        </p:txBody>
      </p:sp>
      <p:pic>
        <p:nvPicPr>
          <p:cNvPr id="16" name="Content Placeholder 15" descr="Figure 2–4 depicts a fitness folder and subfolders used to contain and organize  website files for the Forward Fitness Club.">
            <a:extLst>
              <a:ext uri="{FF2B5EF4-FFF2-40B4-BE49-F238E27FC236}">
                <a16:creationId xmlns:a16="http://schemas.microsoft.com/office/drawing/2014/main" id="{451ED2B0-30FF-4B00-81FA-80C894AC6B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95910" y="1234042"/>
            <a:ext cx="4314254" cy="4474041"/>
          </a:xfrm>
        </p:spPr>
      </p:pic>
      <p:sp>
        <p:nvSpPr>
          <p:cNvPr id="14" name="Text Placeholder 13">
            <a:extLst>
              <a:ext uri="{FF2B5EF4-FFF2-40B4-BE49-F238E27FC236}">
                <a16:creationId xmlns:a16="http://schemas.microsoft.com/office/drawing/2014/main" id="{EF428FAE-6971-46C0-BD80-BAEA287A0947}"/>
              </a:ext>
            </a:extLst>
          </p:cNvPr>
          <p:cNvSpPr>
            <a:spLocks noGrp="1"/>
          </p:cNvSpPr>
          <p:nvPr>
            <p:ph type="body" sz="quarter" idx="15"/>
          </p:nvPr>
        </p:nvSpPr>
        <p:spPr>
          <a:xfrm>
            <a:off x="3890962" y="5758095"/>
            <a:ext cx="1362075" cy="365125"/>
          </a:xfrm>
        </p:spPr>
        <p:txBody>
          <a:bodyPr/>
          <a:lstStyle/>
          <a:p>
            <a:r>
              <a:rPr lang="en-US" dirty="0"/>
              <a:t>Figure 2–4</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6025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A50E3D-DBA2-451C-93D4-A312AFF8541B}"/>
              </a:ext>
            </a:extLst>
          </p:cNvPr>
          <p:cNvSpPr>
            <a:spLocks noGrp="1"/>
          </p:cNvSpPr>
          <p:nvPr>
            <p:ph type="title"/>
          </p:nvPr>
        </p:nvSpPr>
        <p:spPr/>
        <p:txBody>
          <a:bodyPr/>
          <a:lstStyle/>
          <a:p>
            <a:br>
              <a:rPr lang="en-IN" dirty="0"/>
            </a:br>
            <a:r>
              <a:rPr lang="en-IN" dirty="0"/>
              <a:t>File Management (continued 2)</a:t>
            </a:r>
            <a:endParaRPr lang="en-US" dirty="0"/>
          </a:p>
        </p:txBody>
      </p:sp>
      <p:sp>
        <p:nvSpPr>
          <p:cNvPr id="2" name="Content Placeholder 1">
            <a:extLst>
              <a:ext uri="{FF2B5EF4-FFF2-40B4-BE49-F238E27FC236}">
                <a16:creationId xmlns:a16="http://schemas.microsoft.com/office/drawing/2014/main" id="{BBB2C4B7-D805-4CF2-BEA3-697A47E7BDB9}"/>
              </a:ext>
            </a:extLst>
          </p:cNvPr>
          <p:cNvSpPr>
            <a:spLocks noGrp="1"/>
          </p:cNvSpPr>
          <p:nvPr>
            <p:ph idx="1"/>
          </p:nvPr>
        </p:nvSpPr>
        <p:spPr>
          <a:xfrm>
            <a:off x="609600" y="1219200"/>
            <a:ext cx="8153400" cy="5018311"/>
          </a:xfrm>
        </p:spPr>
        <p:txBody>
          <a:bodyPr/>
          <a:lstStyle/>
          <a:p>
            <a:r>
              <a:rPr lang="en-US" dirty="0"/>
              <a:t>Create a website folder and subfolders </a:t>
            </a:r>
          </a:p>
        </p:txBody>
      </p:sp>
      <p:pic>
        <p:nvPicPr>
          <p:cNvPr id="8" name="Content Placeholder 7" descr="Figure 2–5 displays a screenshot of a folder named fitness in Window 10 saved on a USB flash drive.&#10;">
            <a:extLst>
              <a:ext uri="{FF2B5EF4-FFF2-40B4-BE49-F238E27FC236}">
                <a16:creationId xmlns:a16="http://schemas.microsoft.com/office/drawing/2014/main" id="{E959AFC4-AE1C-4EB5-A0B5-E3062AE103A4}"/>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924050" y="2259185"/>
            <a:ext cx="5524500" cy="3452813"/>
          </a:xfrm>
        </p:spPr>
      </p:pic>
      <p:sp>
        <p:nvSpPr>
          <p:cNvPr id="6" name="Text Placeholder 5">
            <a:extLst>
              <a:ext uri="{FF2B5EF4-FFF2-40B4-BE49-F238E27FC236}">
                <a16:creationId xmlns:a16="http://schemas.microsoft.com/office/drawing/2014/main" id="{642BC5DD-29DA-4469-8576-6C54848B54E1}"/>
              </a:ext>
            </a:extLst>
          </p:cNvPr>
          <p:cNvSpPr>
            <a:spLocks noGrp="1"/>
          </p:cNvSpPr>
          <p:nvPr>
            <p:ph type="body" sz="quarter" idx="15"/>
          </p:nvPr>
        </p:nvSpPr>
        <p:spPr>
          <a:xfrm>
            <a:off x="3912210" y="5741306"/>
            <a:ext cx="1676401" cy="365125"/>
          </a:xfrm>
        </p:spPr>
        <p:txBody>
          <a:bodyPr/>
          <a:lstStyle/>
          <a:p>
            <a:r>
              <a:rPr lang="en-US" dirty="0"/>
              <a:t>Figure 2–5</a:t>
            </a:r>
          </a:p>
          <a:p>
            <a:endParaRPr lang="en-US" dirty="0"/>
          </a:p>
        </p:txBody>
      </p:sp>
      <p:sp>
        <p:nvSpPr>
          <p:cNvPr id="3" name="Footer Placeholder 2">
            <a:extLst>
              <a:ext uri="{FF2B5EF4-FFF2-40B4-BE49-F238E27FC236}">
                <a16:creationId xmlns:a16="http://schemas.microsoft.com/office/drawing/2014/main" id="{186D4937-CE82-4411-B0AE-AF4D46D52E8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9529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A50E3D-DBA2-451C-93D4-A312AFF8541B}"/>
              </a:ext>
            </a:extLst>
          </p:cNvPr>
          <p:cNvSpPr>
            <a:spLocks noGrp="1"/>
          </p:cNvSpPr>
          <p:nvPr>
            <p:ph type="title"/>
          </p:nvPr>
        </p:nvSpPr>
        <p:spPr/>
        <p:txBody>
          <a:bodyPr/>
          <a:lstStyle/>
          <a:p>
            <a:br>
              <a:rPr lang="en-IN" dirty="0"/>
            </a:br>
            <a:r>
              <a:rPr lang="en-IN" dirty="0"/>
              <a:t>File Management (continued 3)</a:t>
            </a:r>
            <a:endParaRPr lang="en-US" dirty="0"/>
          </a:p>
        </p:txBody>
      </p:sp>
      <p:pic>
        <p:nvPicPr>
          <p:cNvPr id="9" name="Content Placeholder 8" descr="Figure 2–6 displays a screenshot of a subfolders inside the fitness folder created in Figure 2-5.">
            <a:extLst>
              <a:ext uri="{FF2B5EF4-FFF2-40B4-BE49-F238E27FC236}">
                <a16:creationId xmlns:a16="http://schemas.microsoft.com/office/drawing/2014/main" id="{5F30C9F5-6E39-4AC4-A9B2-9610EC8060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80210" y="1682564"/>
            <a:ext cx="6583580" cy="3357626"/>
          </a:xfrm>
        </p:spPr>
      </p:pic>
      <p:sp>
        <p:nvSpPr>
          <p:cNvPr id="6" name="Text Placeholder 5">
            <a:extLst>
              <a:ext uri="{FF2B5EF4-FFF2-40B4-BE49-F238E27FC236}">
                <a16:creationId xmlns:a16="http://schemas.microsoft.com/office/drawing/2014/main" id="{642BC5DD-29DA-4469-8576-6C54848B54E1}"/>
              </a:ext>
            </a:extLst>
          </p:cNvPr>
          <p:cNvSpPr>
            <a:spLocks noGrp="1"/>
          </p:cNvSpPr>
          <p:nvPr>
            <p:ph type="body" sz="quarter" idx="15"/>
          </p:nvPr>
        </p:nvSpPr>
        <p:spPr>
          <a:xfrm>
            <a:off x="3848100" y="5334000"/>
            <a:ext cx="1428749" cy="365125"/>
          </a:xfrm>
        </p:spPr>
        <p:txBody>
          <a:bodyPr/>
          <a:lstStyle/>
          <a:p>
            <a:r>
              <a:rPr lang="en-US" dirty="0"/>
              <a:t>Figure 2–6</a:t>
            </a:r>
          </a:p>
          <a:p>
            <a:endParaRPr lang="en-US" dirty="0"/>
          </a:p>
        </p:txBody>
      </p:sp>
      <p:sp>
        <p:nvSpPr>
          <p:cNvPr id="3" name="Footer Placeholder 2">
            <a:extLst>
              <a:ext uri="{FF2B5EF4-FFF2-40B4-BE49-F238E27FC236}">
                <a16:creationId xmlns:a16="http://schemas.microsoft.com/office/drawing/2014/main" id="{186D4937-CE82-4411-B0AE-AF4D46D52E8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215429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HTML 5 Semantic Elements</a:t>
            </a:r>
          </a:p>
        </p:txBody>
      </p:sp>
      <p:sp>
        <p:nvSpPr>
          <p:cNvPr id="12" name="Content Placeholder 11">
            <a:extLst>
              <a:ext uri="{FF2B5EF4-FFF2-40B4-BE49-F238E27FC236}">
                <a16:creationId xmlns:a16="http://schemas.microsoft.com/office/drawing/2014/main" id="{3444DCA4-1680-4EC2-A824-CB4E375164D3}"/>
              </a:ext>
            </a:extLst>
          </p:cNvPr>
          <p:cNvSpPr>
            <a:spLocks noGrp="1"/>
          </p:cNvSpPr>
          <p:nvPr>
            <p:ph idx="1"/>
          </p:nvPr>
        </p:nvSpPr>
        <p:spPr/>
        <p:txBody>
          <a:bodyPr/>
          <a:lstStyle/>
          <a:p>
            <a:r>
              <a:rPr lang="en-US" dirty="0"/>
              <a:t>Begin a new HTML document by adding the basic required HTML elements</a:t>
            </a:r>
          </a:p>
          <a:p>
            <a:pPr lvl="1"/>
            <a:r>
              <a:rPr lang="en-US" dirty="0"/>
              <a:t>DOCTYPE, html, head, and body elements</a:t>
            </a:r>
          </a:p>
          <a:p>
            <a:r>
              <a:rPr lang="en-US" dirty="0"/>
              <a:t>HTML 5 introduced several new semantic elements with standardized names</a:t>
            </a:r>
          </a:p>
          <a:p>
            <a:pPr lvl="1"/>
            <a:r>
              <a:rPr lang="en-US" dirty="0"/>
              <a:t>Name of each tag reflects the purpose</a:t>
            </a:r>
          </a:p>
          <a:p>
            <a:pPr lvl="2"/>
            <a:r>
              <a:rPr lang="en-US" dirty="0"/>
              <a:t>Header</a:t>
            </a:r>
          </a:p>
          <a:p>
            <a:pPr lvl="2"/>
            <a:r>
              <a:rPr lang="en-US" dirty="0"/>
              <a:t>Nav</a:t>
            </a:r>
          </a:p>
          <a:p>
            <a:pPr lvl="2"/>
            <a:r>
              <a:rPr lang="en-US" dirty="0"/>
              <a:t>Main</a:t>
            </a:r>
          </a:p>
          <a:p>
            <a:pPr lvl="2"/>
            <a:r>
              <a:rPr lang="en-US" dirty="0"/>
              <a:t>Footer </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243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HTML 5 Semantic Elements (continued 1)</a:t>
            </a:r>
          </a:p>
        </p:txBody>
      </p:sp>
      <p:graphicFrame>
        <p:nvGraphicFramePr>
          <p:cNvPr id="4" name="Content Placeholder 3">
            <a:extLst>
              <a:ext uri="{FF2B5EF4-FFF2-40B4-BE49-F238E27FC236}">
                <a16:creationId xmlns:a16="http://schemas.microsoft.com/office/drawing/2014/main" id="{5F41F058-768F-412D-99BB-FA8E395F7B8E}"/>
              </a:ext>
            </a:extLst>
          </p:cNvPr>
          <p:cNvGraphicFramePr>
            <a:graphicFrameLocks noGrp="1"/>
          </p:cNvGraphicFramePr>
          <p:nvPr>
            <p:ph idx="1"/>
            <p:extLst>
              <p:ext uri="{D42A27DB-BD31-4B8C-83A1-F6EECF244321}">
                <p14:modId xmlns:p14="http://schemas.microsoft.com/office/powerpoint/2010/main" val="383332485"/>
              </p:ext>
            </p:extLst>
          </p:nvPr>
        </p:nvGraphicFramePr>
        <p:xfrm>
          <a:off x="228598" y="1524000"/>
          <a:ext cx="8686800" cy="4516186"/>
        </p:xfrm>
        <a:graphic>
          <a:graphicData uri="http://schemas.openxmlformats.org/drawingml/2006/table">
            <a:tbl>
              <a:tblPr firstRow="1"/>
              <a:tblGrid>
                <a:gridCol w="1981202">
                  <a:extLst>
                    <a:ext uri="{9D8B030D-6E8A-4147-A177-3AD203B41FA5}">
                      <a16:colId xmlns:a16="http://schemas.microsoft.com/office/drawing/2014/main" val="3056623115"/>
                    </a:ext>
                  </a:extLst>
                </a:gridCol>
                <a:gridCol w="6705598">
                  <a:extLst>
                    <a:ext uri="{9D8B030D-6E8A-4147-A177-3AD203B41FA5}">
                      <a16:colId xmlns:a16="http://schemas.microsoft.com/office/drawing/2014/main" val="3079119083"/>
                    </a:ext>
                  </a:extLst>
                </a:gridCol>
              </a:tblGrid>
              <a:tr h="380639">
                <a:tc>
                  <a:txBody>
                    <a:bodyPr/>
                    <a:lstStyle/>
                    <a:p>
                      <a:pPr marL="0" marR="0" fontAlgn="ctr">
                        <a:lnSpc>
                          <a:spcPct val="100000"/>
                        </a:lnSpc>
                        <a:spcBef>
                          <a:spcPts val="0"/>
                        </a:spcBef>
                        <a:spcAft>
                          <a:spcPts val="0"/>
                        </a:spcAft>
                      </a:pPr>
                      <a:r>
                        <a:rPr lang="en-US" sz="2000" b="1" dirty="0">
                          <a:solidFill>
                            <a:srgbClr val="FFFFFF"/>
                          </a:solidFill>
                          <a:effectLst/>
                          <a:latin typeface="+mn-lt"/>
                          <a:ea typeface="MS Mincho" panose="02020609040205080304" pitchFamily="49" charset="-128"/>
                          <a:cs typeface="FrutigerLTStd-Bold"/>
                        </a:rPr>
                        <a:t>Element</a:t>
                      </a:r>
                      <a:endParaRPr lang="en-US" sz="2000" dirty="0">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tc>
                  <a:txBody>
                    <a:bodyPr/>
                    <a:lstStyle/>
                    <a:p>
                      <a:pPr marL="0" marR="0" fontAlgn="ctr">
                        <a:lnSpc>
                          <a:spcPct val="100000"/>
                        </a:lnSpc>
                        <a:spcBef>
                          <a:spcPts val="0"/>
                        </a:spcBef>
                        <a:spcAft>
                          <a:spcPts val="0"/>
                        </a:spcAft>
                      </a:pPr>
                      <a:r>
                        <a:rPr lang="en-US" sz="2000" b="1" dirty="0">
                          <a:solidFill>
                            <a:srgbClr val="FFFFFF"/>
                          </a:solidFill>
                          <a:effectLst/>
                          <a:latin typeface="+mn-lt"/>
                          <a:ea typeface="MS Mincho" panose="02020609040205080304" pitchFamily="49" charset="-128"/>
                          <a:cs typeface="FrutigerLTStd-Bold"/>
                        </a:rPr>
                        <a:t>Description</a:t>
                      </a:r>
                      <a:endParaRPr lang="en-US" sz="2000" dirty="0">
                        <a:effectLst/>
                        <a:latin typeface="+mn-lt"/>
                        <a:ea typeface="MS Mincho" panose="02020609040205080304" pitchFamily="49" charset="-128"/>
                        <a:cs typeface="Times New Roman" panose="02020603050405020304" pitchFamily="18" charset="0"/>
                      </a:endParaRPr>
                    </a:p>
                  </a:txBody>
                  <a:tcPr marL="48341" marR="48341" marT="60426" marB="60426">
                    <a:lnL>
                      <a:noFill/>
                    </a:lnL>
                    <a:lnR>
                      <a:noFill/>
                    </a:lnR>
                    <a:lnT>
                      <a:noFill/>
                    </a:lnT>
                    <a:lnB>
                      <a:noFill/>
                    </a:lnB>
                    <a:solidFill>
                      <a:schemeClr val="tx1"/>
                    </a:solidFill>
                  </a:tcPr>
                </a:tc>
                <a:extLst>
                  <a:ext uri="{0D108BD9-81ED-4DB2-BD59-A6C34878D82A}">
                    <a16:rowId xmlns:a16="http://schemas.microsoft.com/office/drawing/2014/main" val="2002345575"/>
                  </a:ext>
                </a:extLst>
              </a:tr>
              <a:tr h="658850">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&lt;header&gt;…&lt;/header&gt;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header information on the webpage. Header content typically consists of a business name or logo and is commonly positioned immediately after the opening &lt;body&gt; tag.</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2087945361"/>
                  </a:ext>
                </a:extLst>
              </a:tr>
              <a:tr h="658850">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&lt;nav&gt;…&lt;/nav&gt;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 navigation area within the webpage. The </a:t>
                      </a:r>
                      <a:r>
                        <a:rPr lang="en-US" sz="1400" b="1" dirty="0">
                          <a:solidFill>
                            <a:srgbClr val="000000"/>
                          </a:solidFill>
                          <a:effectLst/>
                          <a:latin typeface="+mn-lt"/>
                          <a:ea typeface="MS Mincho" panose="02020609040205080304" pitchFamily="49" charset="-128"/>
                          <a:cs typeface="CourierStd-Bold"/>
                        </a:rPr>
                        <a:t>nav</a:t>
                      </a:r>
                      <a:r>
                        <a:rPr lang="en-US" sz="1400" dirty="0">
                          <a:solidFill>
                            <a:srgbClr val="000000"/>
                          </a:solidFill>
                          <a:effectLst/>
                          <a:latin typeface="+mn-lt"/>
                          <a:ea typeface="MS Mincho" panose="02020609040205080304" pitchFamily="49" charset="-128"/>
                          <a:cs typeface="FrutigerLTStd-Light"/>
                        </a:rPr>
                        <a:t> element contains hyperlinks to other webpages within a website and is commonly positioned immediately after the closing &lt;/header&gt; tag.</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extLst>
                  <a:ext uri="{0D108BD9-81ED-4DB2-BD59-A6C34878D82A}">
                    <a16:rowId xmlns:a16="http://schemas.microsoft.com/office/drawing/2014/main" val="760084041"/>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&lt;main&gt;…&lt;/main&gt;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the main content area of a webpage. Contains the primary content of the webpage. Only one main element can appear on a page.</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2277955233"/>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&lt;footer&gt;…&lt;/footer&gt;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the footer area of a webpage. Contains the footer content of the webpage.</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extLst>
                  <a:ext uri="{0D108BD9-81ED-4DB2-BD59-A6C34878D82A}">
                    <a16:rowId xmlns:a16="http://schemas.microsoft.com/office/drawing/2014/main" val="1884079287"/>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&lt;section&gt;…&lt;/section&gt;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 section area of a webpage. Contains a specific grouping of content on the webpage.</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537632051"/>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&lt;article&gt;…&lt;/article&gt;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an article area of a webpage. Contains content such as forum or blog posts.</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tcPr>
                </a:tc>
                <a:extLst>
                  <a:ext uri="{0D108BD9-81ED-4DB2-BD59-A6C34878D82A}">
                    <a16:rowId xmlns:a16="http://schemas.microsoft.com/office/drawing/2014/main" val="2755540070"/>
                  </a:ext>
                </a:extLst>
              </a:tr>
              <a:tr h="468052">
                <a:tc>
                  <a:txBody>
                    <a:bodyPr/>
                    <a:lstStyle/>
                    <a:p>
                      <a:pPr marL="0" marR="0" fontAlgn="ctr">
                        <a:lnSpc>
                          <a:spcPct val="100000"/>
                        </a:lnSpc>
                        <a:spcBef>
                          <a:spcPts val="0"/>
                        </a:spcBef>
                        <a:spcAft>
                          <a:spcPts val="0"/>
                        </a:spcAft>
                      </a:pPr>
                      <a:r>
                        <a:rPr lang="en-US" sz="1600" dirty="0">
                          <a:solidFill>
                            <a:srgbClr val="000000"/>
                          </a:solidFill>
                          <a:effectLst/>
                          <a:latin typeface="+mn-lt"/>
                          <a:ea typeface="MS Mincho" panose="02020609040205080304" pitchFamily="49" charset="-128"/>
                          <a:cs typeface="FrutigerLTStd-Light"/>
                        </a:rPr>
                        <a:t>&lt;aside&gt;…&lt;/aside&gt;</a:t>
                      </a:r>
                      <a:endParaRPr lang="en-US" sz="16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mn-lt"/>
                          <a:ea typeface="MS Mincho" panose="02020609040205080304" pitchFamily="49" charset="-128"/>
                          <a:cs typeface="FrutigerLTStd-Light"/>
                        </a:rPr>
                        <a:t>Indicates the start and end of an aside area of a webpage. Contains information about nearby content and is typically displayed as a sidebar.</a:t>
                      </a:r>
                      <a:endParaRPr lang="en-US" sz="1400" dirty="0">
                        <a:effectLst/>
                        <a:latin typeface="+mn-lt"/>
                        <a:ea typeface="MS Mincho" panose="02020609040205080304" pitchFamily="49" charset="-128"/>
                        <a:cs typeface="Times New Roman" panose="02020603050405020304" pitchFamily="18" charset="0"/>
                      </a:endParaRPr>
                    </a:p>
                  </a:txBody>
                  <a:tcPr marL="48341" marR="48341" marT="48341" marB="48341">
                    <a:lnL>
                      <a:noFill/>
                    </a:lnL>
                    <a:lnR>
                      <a:noFill/>
                    </a:lnR>
                    <a:lnT>
                      <a:noFill/>
                    </a:lnT>
                    <a:lnB>
                      <a:noFill/>
                    </a:lnB>
                    <a:solidFill>
                      <a:srgbClr val="E5E5CB"/>
                    </a:solidFill>
                  </a:tcPr>
                </a:tc>
                <a:extLst>
                  <a:ext uri="{0D108BD9-81ED-4DB2-BD59-A6C34878D82A}">
                    <a16:rowId xmlns:a16="http://schemas.microsoft.com/office/drawing/2014/main" val="1000683792"/>
                  </a:ext>
                </a:extLst>
              </a:tr>
            </a:tbl>
          </a:graphicData>
        </a:graphic>
      </p:graphicFrame>
      <p:sp>
        <p:nvSpPr>
          <p:cNvPr id="17" name="Text Placeholder 16">
            <a:extLst>
              <a:ext uri="{FF2B5EF4-FFF2-40B4-BE49-F238E27FC236}">
                <a16:creationId xmlns:a16="http://schemas.microsoft.com/office/drawing/2014/main" id="{E8EFF2BF-CFB2-4F2A-B3C7-6EBAAD486A5C}"/>
              </a:ext>
            </a:extLst>
          </p:cNvPr>
          <p:cNvSpPr>
            <a:spLocks noGrp="1"/>
          </p:cNvSpPr>
          <p:nvPr>
            <p:ph type="body" sz="quarter" idx="15"/>
          </p:nvPr>
        </p:nvSpPr>
        <p:spPr>
          <a:xfrm>
            <a:off x="4057651" y="6111875"/>
            <a:ext cx="1352549" cy="365125"/>
          </a:xfrm>
        </p:spPr>
        <p:txBody>
          <a:bodyPr/>
          <a:lstStyle/>
          <a:p>
            <a:r>
              <a:rPr lang="en-US" dirty="0"/>
              <a:t>Table 2-2</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38331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HTML 5 Semantic Elements (continued 2)</a:t>
            </a:r>
          </a:p>
        </p:txBody>
      </p:sp>
      <p:pic>
        <p:nvPicPr>
          <p:cNvPr id="19" name="Content Placeholder 18" descr="Figure 2–7 explains how to organize files in a website. The relationship between a coded webpage template with header, nav, main, and footer   elements and the conceptual wireframe design of a webpage is illustrated.&#10;&#10;">
            <a:extLst>
              <a:ext uri="{FF2B5EF4-FFF2-40B4-BE49-F238E27FC236}">
                <a16:creationId xmlns:a16="http://schemas.microsoft.com/office/drawing/2014/main" id="{BF87C8E1-4EEE-47B6-AF60-DD12DD5FAC7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0600" y="1709928"/>
            <a:ext cx="6808206" cy="3438144"/>
          </a:xfrm>
        </p:spPr>
      </p:pic>
      <p:sp>
        <p:nvSpPr>
          <p:cNvPr id="17" name="Text Placeholder 16">
            <a:extLst>
              <a:ext uri="{FF2B5EF4-FFF2-40B4-BE49-F238E27FC236}">
                <a16:creationId xmlns:a16="http://schemas.microsoft.com/office/drawing/2014/main" id="{E8EFF2BF-CFB2-4F2A-B3C7-6EBAAD486A5C}"/>
              </a:ext>
            </a:extLst>
          </p:cNvPr>
          <p:cNvSpPr>
            <a:spLocks noGrp="1"/>
          </p:cNvSpPr>
          <p:nvPr>
            <p:ph type="body" sz="quarter" idx="15"/>
          </p:nvPr>
        </p:nvSpPr>
        <p:spPr>
          <a:xfrm>
            <a:off x="3895725" y="5410200"/>
            <a:ext cx="1352549" cy="365125"/>
          </a:xfrm>
        </p:spPr>
        <p:txBody>
          <a:bodyPr/>
          <a:lstStyle/>
          <a:p>
            <a:r>
              <a:rPr lang="en-US" dirty="0"/>
              <a:t>Figure 2–7</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131583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Creating a Webpage Template</a:t>
            </a:r>
          </a:p>
        </p:txBody>
      </p:sp>
      <p:sp>
        <p:nvSpPr>
          <p:cNvPr id="2" name="Content Placeholder 1"/>
          <p:cNvSpPr>
            <a:spLocks noGrp="1"/>
          </p:cNvSpPr>
          <p:nvPr>
            <p:ph idx="1"/>
          </p:nvPr>
        </p:nvSpPr>
        <p:spPr/>
        <p:txBody>
          <a:bodyPr/>
          <a:lstStyle/>
          <a:p>
            <a:r>
              <a:rPr lang="en-US" dirty="0"/>
              <a:t>A hallmark of a well-designed website is that its webpages have the same look and feel</a:t>
            </a:r>
          </a:p>
          <a:p>
            <a:pPr lvl="1"/>
            <a:r>
              <a:rPr lang="en-US" dirty="0"/>
              <a:t>Pages have the same layout, color scheme, typography, and style of graphics</a:t>
            </a:r>
          </a:p>
          <a:p>
            <a:pPr lvl="1"/>
            <a:r>
              <a:rPr lang="en-US" dirty="0"/>
              <a:t>Elements work the same way on each page</a:t>
            </a:r>
          </a:p>
          <a:p>
            <a:r>
              <a:rPr lang="en-US" dirty="0"/>
              <a:t>Templates are used to make sure webpages in a site share a standard layout</a:t>
            </a:r>
          </a:p>
          <a:p>
            <a:pPr lvl="1"/>
            <a:r>
              <a:rPr lang="en-US" dirty="0"/>
              <a:t>HTML document containing elements that should appear on each page</a:t>
            </a:r>
          </a:p>
          <a:p>
            <a:pPr lvl="1"/>
            <a:r>
              <a:rPr lang="en-US" dirty="0"/>
              <a:t>Instead of creating a webpage from scratch, open the template document in a text editor and save it using the name of the new webpage</a:t>
            </a: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31777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Creating a Webpage Template (continued 1)</a:t>
            </a:r>
          </a:p>
        </p:txBody>
      </p:sp>
      <p:sp>
        <p:nvSpPr>
          <p:cNvPr id="7" name="Content Placeholder 6">
            <a:extLst>
              <a:ext uri="{FF2B5EF4-FFF2-40B4-BE49-F238E27FC236}">
                <a16:creationId xmlns:a16="http://schemas.microsoft.com/office/drawing/2014/main" id="{D537113C-C370-42DE-894D-5EF3002A21C5}"/>
              </a:ext>
            </a:extLst>
          </p:cNvPr>
          <p:cNvSpPr>
            <a:spLocks noGrp="1"/>
          </p:cNvSpPr>
          <p:nvPr>
            <p:ph idx="1"/>
          </p:nvPr>
        </p:nvSpPr>
        <p:spPr>
          <a:xfrm>
            <a:off x="609600" y="1219200"/>
            <a:ext cx="8382000" cy="5018311"/>
          </a:xfrm>
        </p:spPr>
        <p:txBody>
          <a:bodyPr/>
          <a:lstStyle/>
          <a:p>
            <a:r>
              <a:rPr lang="en-US" dirty="0"/>
              <a:t>Create a webpage template</a:t>
            </a:r>
          </a:p>
          <a:p>
            <a:pPr lvl="1"/>
            <a:r>
              <a:rPr lang="en-US" dirty="0"/>
              <a:t>An HTML document with the HTML elements that define the webpage structure</a:t>
            </a:r>
          </a:p>
        </p:txBody>
      </p:sp>
      <p:pic>
        <p:nvPicPr>
          <p:cNvPr id="11" name="Content Placeholder 10" descr="Figure 2–10 highlights HTML elements that define the webpage structure. Several HTML elements are shown in bold and red. ">
            <a:extLst>
              <a:ext uri="{FF2B5EF4-FFF2-40B4-BE49-F238E27FC236}">
                <a16:creationId xmlns:a16="http://schemas.microsoft.com/office/drawing/2014/main" id="{08F91844-E290-4F8E-A773-F252C40B19E6}"/>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981200" y="2837932"/>
            <a:ext cx="5596039" cy="2611485"/>
          </a:xfrm>
        </p:spPr>
      </p:pic>
      <p:sp>
        <p:nvSpPr>
          <p:cNvPr id="9" name="Text Placeholder 8">
            <a:extLst>
              <a:ext uri="{FF2B5EF4-FFF2-40B4-BE49-F238E27FC236}">
                <a16:creationId xmlns:a16="http://schemas.microsoft.com/office/drawing/2014/main" id="{D136DECB-A835-4E06-9E2E-48CA9B3B9705}"/>
              </a:ext>
            </a:extLst>
          </p:cNvPr>
          <p:cNvSpPr>
            <a:spLocks noGrp="1"/>
          </p:cNvSpPr>
          <p:nvPr>
            <p:ph type="body" sz="quarter" idx="15"/>
          </p:nvPr>
        </p:nvSpPr>
        <p:spPr>
          <a:xfrm>
            <a:off x="3948112" y="5638800"/>
            <a:ext cx="1704976" cy="409328"/>
          </a:xfrm>
        </p:spPr>
        <p:txBody>
          <a:bodyPr/>
          <a:lstStyle/>
          <a:p>
            <a:r>
              <a:rPr lang="en-US" dirty="0"/>
              <a:t>Figure 2–10</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43792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br>
              <a:rPr lang="en-IN" dirty="0"/>
            </a:br>
            <a:r>
              <a:rPr lang="en-IN" dirty="0"/>
              <a:t>Objectives</a:t>
            </a:r>
          </a:p>
        </p:txBody>
      </p:sp>
      <p:sp>
        <p:nvSpPr>
          <p:cNvPr id="7" name="Content Placeholder 6"/>
          <p:cNvSpPr>
            <a:spLocks noGrp="1"/>
          </p:cNvSpPr>
          <p:nvPr>
            <p:ph idx="1"/>
          </p:nvPr>
        </p:nvSpPr>
        <p:spPr/>
        <p:txBody>
          <a:bodyPr/>
          <a:lstStyle/>
          <a:p>
            <a:r>
              <a:rPr lang="en-US" dirty="0"/>
              <a:t>You will have mastered the material in this chapter when you can:</a:t>
            </a:r>
          </a:p>
          <a:p>
            <a:pPr lvl="1"/>
            <a:r>
              <a:rPr lang="en-IN" dirty="0"/>
              <a:t>Explain how to manage website files</a:t>
            </a:r>
          </a:p>
          <a:p>
            <a:pPr lvl="1"/>
            <a:r>
              <a:rPr lang="en-IN" dirty="0"/>
              <a:t>Describe and use HTML 5 semantic elements</a:t>
            </a:r>
          </a:p>
          <a:p>
            <a:pPr lvl="1"/>
            <a:r>
              <a:rPr lang="en-IN" dirty="0"/>
              <a:t>Determine the elements to use when setting the structure of a webpage</a:t>
            </a:r>
          </a:p>
          <a:p>
            <a:pPr lvl="1"/>
            <a:r>
              <a:rPr lang="en-IN" dirty="0"/>
              <a:t>Design and build a semantic wireframe</a:t>
            </a:r>
          </a:p>
          <a:p>
            <a:pPr lvl="1"/>
            <a:r>
              <a:rPr lang="en-IN" dirty="0"/>
              <a:t>Create a webpage template</a:t>
            </a:r>
          </a:p>
          <a:p>
            <a:pPr lvl="1"/>
            <a:r>
              <a:rPr lang="en-IN" dirty="0"/>
              <a:t>Insert comments in an HTML document</a:t>
            </a:r>
          </a:p>
          <a:p>
            <a:pPr lvl="1"/>
            <a:r>
              <a:rPr lang="en-US" dirty="0"/>
              <a:t>Add static content to a webpage template</a:t>
            </a:r>
          </a:p>
          <a:p>
            <a:pPr marL="457200" lvl="1" indent="0">
              <a:buNone/>
            </a:pP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01495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Creating a Webpage Template (continued 2)</a:t>
            </a:r>
          </a:p>
        </p:txBody>
      </p:sp>
      <p:sp>
        <p:nvSpPr>
          <p:cNvPr id="2" name="Content Placeholder 1">
            <a:extLst>
              <a:ext uri="{FF2B5EF4-FFF2-40B4-BE49-F238E27FC236}">
                <a16:creationId xmlns:a16="http://schemas.microsoft.com/office/drawing/2014/main" id="{9577AC1C-94E9-4071-8317-01279570CA09}"/>
              </a:ext>
            </a:extLst>
          </p:cNvPr>
          <p:cNvSpPr>
            <a:spLocks noGrp="1"/>
          </p:cNvSpPr>
          <p:nvPr>
            <p:ph idx="1"/>
          </p:nvPr>
        </p:nvSpPr>
        <p:spPr>
          <a:xfrm>
            <a:off x="609599" y="1219200"/>
            <a:ext cx="8086725" cy="5018311"/>
          </a:xfrm>
        </p:spPr>
        <p:txBody>
          <a:bodyPr/>
          <a:lstStyle/>
          <a:p>
            <a:r>
              <a:rPr lang="en-US" dirty="0"/>
              <a:t>Add HTML 5 semantic elements to a webpage template </a:t>
            </a:r>
          </a:p>
          <a:p>
            <a:pPr lvl="1"/>
            <a:r>
              <a:rPr lang="en-US" dirty="0"/>
              <a:t>Define content areas</a:t>
            </a:r>
          </a:p>
        </p:txBody>
      </p:sp>
      <p:pic>
        <p:nvPicPr>
          <p:cNvPr id="10" name="Content Placeholder 9" descr="Figure 2–12 illustrates HTML 5 tags added, shown in bold and red.  &#10;">
            <a:extLst>
              <a:ext uri="{FF2B5EF4-FFF2-40B4-BE49-F238E27FC236}">
                <a16:creationId xmlns:a16="http://schemas.microsoft.com/office/drawing/2014/main" id="{A2EDD14C-817E-4082-99F9-8AEF5CCD8A07}"/>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600200" y="2648526"/>
            <a:ext cx="6081914" cy="2990274"/>
          </a:xfrm>
        </p:spPr>
      </p:pic>
      <p:sp>
        <p:nvSpPr>
          <p:cNvPr id="8" name="Text Placeholder 7">
            <a:extLst>
              <a:ext uri="{FF2B5EF4-FFF2-40B4-BE49-F238E27FC236}">
                <a16:creationId xmlns:a16="http://schemas.microsoft.com/office/drawing/2014/main" id="{9AE2EBAE-1E2D-444A-B445-8AFE334FFE61}"/>
              </a:ext>
            </a:extLst>
          </p:cNvPr>
          <p:cNvSpPr>
            <a:spLocks noGrp="1"/>
          </p:cNvSpPr>
          <p:nvPr>
            <p:ph type="body" sz="quarter" idx="15"/>
          </p:nvPr>
        </p:nvSpPr>
        <p:spPr>
          <a:xfrm>
            <a:off x="3852861" y="5792476"/>
            <a:ext cx="1600200" cy="346123"/>
          </a:xfrm>
        </p:spPr>
        <p:txBody>
          <a:bodyPr/>
          <a:lstStyle/>
          <a:p>
            <a:r>
              <a:rPr lang="en-US" dirty="0"/>
              <a:t>Figure 2–12</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4677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Creating a Webpage Template (continued 3)</a:t>
            </a:r>
          </a:p>
        </p:txBody>
      </p:sp>
      <p:sp>
        <p:nvSpPr>
          <p:cNvPr id="2" name="Content Placeholder 1">
            <a:extLst>
              <a:ext uri="{FF2B5EF4-FFF2-40B4-BE49-F238E27FC236}">
                <a16:creationId xmlns:a16="http://schemas.microsoft.com/office/drawing/2014/main" id="{2629B515-6B19-4DFC-B260-D1A93986FDDE}"/>
              </a:ext>
            </a:extLst>
          </p:cNvPr>
          <p:cNvSpPr>
            <a:spLocks noGrp="1"/>
          </p:cNvSpPr>
          <p:nvPr>
            <p:ph idx="1"/>
          </p:nvPr>
        </p:nvSpPr>
        <p:spPr>
          <a:xfrm>
            <a:off x="609600" y="1219200"/>
            <a:ext cx="8382000" cy="5018311"/>
          </a:xfrm>
        </p:spPr>
        <p:txBody>
          <a:bodyPr/>
          <a:lstStyle/>
          <a:p>
            <a:r>
              <a:rPr lang="en-US" dirty="0"/>
              <a:t> Add a title to a webpage template </a:t>
            </a:r>
          </a:p>
        </p:txBody>
      </p:sp>
      <p:pic>
        <p:nvPicPr>
          <p:cNvPr id="10" name="Content Placeholder 9" descr="Figure 2–13 shows the page in a browser to display the webpage title. &#10;">
            <a:extLst>
              <a:ext uri="{FF2B5EF4-FFF2-40B4-BE49-F238E27FC236}">
                <a16:creationId xmlns:a16="http://schemas.microsoft.com/office/drawing/2014/main" id="{5E35C5C0-B95E-4FBA-93E5-13B04C9EC348}"/>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2019300" y="1848254"/>
            <a:ext cx="5562600" cy="3513709"/>
          </a:xfrm>
        </p:spPr>
      </p:pic>
      <p:sp>
        <p:nvSpPr>
          <p:cNvPr id="8" name="Text Placeholder 7">
            <a:extLst>
              <a:ext uri="{FF2B5EF4-FFF2-40B4-BE49-F238E27FC236}">
                <a16:creationId xmlns:a16="http://schemas.microsoft.com/office/drawing/2014/main" id="{92C5726D-A2F9-4CE9-8EF3-C2378A716776}"/>
              </a:ext>
            </a:extLst>
          </p:cNvPr>
          <p:cNvSpPr>
            <a:spLocks noGrp="1"/>
          </p:cNvSpPr>
          <p:nvPr>
            <p:ph type="body" sz="quarter" idx="15"/>
          </p:nvPr>
        </p:nvSpPr>
        <p:spPr>
          <a:xfrm>
            <a:off x="3924299" y="5627984"/>
            <a:ext cx="1295401" cy="325921"/>
          </a:xfrm>
        </p:spPr>
        <p:txBody>
          <a:bodyPr/>
          <a:lstStyle/>
          <a:p>
            <a:r>
              <a:rPr lang="en-US" dirty="0"/>
              <a:t>Figure 2–13</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630883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Comments</a:t>
            </a:r>
          </a:p>
        </p:txBody>
      </p:sp>
      <p:sp>
        <p:nvSpPr>
          <p:cNvPr id="2" name="Content Placeholder 1"/>
          <p:cNvSpPr>
            <a:spLocks noGrp="1"/>
          </p:cNvSpPr>
          <p:nvPr>
            <p:ph idx="1"/>
          </p:nvPr>
        </p:nvSpPr>
        <p:spPr/>
        <p:txBody>
          <a:bodyPr/>
          <a:lstStyle/>
          <a:p>
            <a:r>
              <a:rPr lang="en-IN" dirty="0"/>
              <a:t>Comments can provide additional information about the areas within the webpage</a:t>
            </a:r>
          </a:p>
          <a:p>
            <a:pPr lvl="1"/>
            <a:r>
              <a:rPr lang="en-IN" dirty="0"/>
              <a:t>Add a comment before a tag using the following tag:</a:t>
            </a:r>
          </a:p>
          <a:p>
            <a:pPr lvl="2"/>
            <a:r>
              <a:rPr lang="en-IN" dirty="0"/>
              <a:t>&lt;! - - Place your comment here - - &gt;</a:t>
            </a:r>
          </a:p>
          <a:p>
            <a:r>
              <a:rPr lang="en-IN" dirty="0"/>
              <a:t>Word wrap causes text lines to break at the right edge of the window and appear on a new line</a:t>
            </a:r>
          </a:p>
          <a:p>
            <a:pPr lvl="1"/>
            <a:r>
              <a:rPr lang="en-US" dirty="0"/>
              <a:t>All entered text is visible in the Notepad++ window</a:t>
            </a:r>
          </a:p>
          <a:p>
            <a:pPr marL="0" indent="0">
              <a:buNone/>
            </a:pPr>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98735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Comments (continued 1)</a:t>
            </a:r>
          </a:p>
        </p:txBody>
      </p:sp>
      <p:sp>
        <p:nvSpPr>
          <p:cNvPr id="2" name="Content Placeholder 1"/>
          <p:cNvSpPr>
            <a:spLocks noGrp="1"/>
          </p:cNvSpPr>
          <p:nvPr>
            <p:ph idx="1"/>
          </p:nvPr>
        </p:nvSpPr>
        <p:spPr>
          <a:xfrm>
            <a:off x="609600" y="1219200"/>
            <a:ext cx="8077200" cy="5018311"/>
          </a:xfrm>
        </p:spPr>
        <p:txBody>
          <a:bodyPr/>
          <a:lstStyle/>
          <a:p>
            <a:r>
              <a:rPr lang="en-US" dirty="0"/>
              <a:t>Add comments to a webpage template </a:t>
            </a:r>
            <a:endParaRPr lang="en-IN" dirty="0"/>
          </a:p>
        </p:txBody>
      </p:sp>
      <p:pic>
        <p:nvPicPr>
          <p:cNvPr id="8" name="Content Placeholder 7" descr="Figure 2–14 displays a comment at the beginning of a document added to identify the author.&#10;">
            <a:extLst>
              <a:ext uri="{FF2B5EF4-FFF2-40B4-BE49-F238E27FC236}">
                <a16:creationId xmlns:a16="http://schemas.microsoft.com/office/drawing/2014/main" id="{2B71FBB5-1D92-439A-953E-6EAB38683E7F}"/>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234854" y="2296364"/>
            <a:ext cx="7007665" cy="2803066"/>
          </a:xfrm>
        </p:spPr>
      </p:pic>
      <p:sp>
        <p:nvSpPr>
          <p:cNvPr id="6" name="Text Placeholder 5">
            <a:extLst>
              <a:ext uri="{FF2B5EF4-FFF2-40B4-BE49-F238E27FC236}">
                <a16:creationId xmlns:a16="http://schemas.microsoft.com/office/drawing/2014/main" id="{7F9625B4-4B5C-460F-9C12-21EFFF581212}"/>
              </a:ext>
            </a:extLst>
          </p:cNvPr>
          <p:cNvSpPr>
            <a:spLocks noGrp="1"/>
          </p:cNvSpPr>
          <p:nvPr>
            <p:ph type="body" sz="quarter" idx="15"/>
          </p:nvPr>
        </p:nvSpPr>
        <p:spPr>
          <a:xfrm>
            <a:off x="3900487" y="5345482"/>
            <a:ext cx="1676401" cy="365125"/>
          </a:xfrm>
        </p:spPr>
        <p:txBody>
          <a:bodyPr/>
          <a:lstStyle/>
          <a:p>
            <a:r>
              <a:rPr lang="en-US" dirty="0"/>
              <a:t>Figure 2–14</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936953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Comments (continued 2)</a:t>
            </a:r>
          </a:p>
        </p:txBody>
      </p:sp>
      <p:pic>
        <p:nvPicPr>
          <p:cNvPr id="10" name="Content Placeholder 9" descr="Figure 2–17 displays a comment added above the footer area. &#10;">
            <a:extLst>
              <a:ext uri="{FF2B5EF4-FFF2-40B4-BE49-F238E27FC236}">
                <a16:creationId xmlns:a16="http://schemas.microsoft.com/office/drawing/2014/main" id="{7C98BC52-9148-4F2E-8676-6B712CC775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6831" y="1385316"/>
            <a:ext cx="6850337" cy="4087368"/>
          </a:xfrm>
        </p:spPr>
      </p:pic>
      <p:sp>
        <p:nvSpPr>
          <p:cNvPr id="7" name="Text Placeholder 6">
            <a:extLst>
              <a:ext uri="{FF2B5EF4-FFF2-40B4-BE49-F238E27FC236}">
                <a16:creationId xmlns:a16="http://schemas.microsoft.com/office/drawing/2014/main" id="{265533F5-F181-4628-B43F-9AD5F41C30AE}"/>
              </a:ext>
            </a:extLst>
          </p:cNvPr>
          <p:cNvSpPr>
            <a:spLocks noGrp="1"/>
          </p:cNvSpPr>
          <p:nvPr>
            <p:ph type="body" sz="quarter" idx="15"/>
          </p:nvPr>
        </p:nvSpPr>
        <p:spPr>
          <a:xfrm>
            <a:off x="3657600" y="5486400"/>
            <a:ext cx="1504949" cy="365125"/>
          </a:xfrm>
        </p:spPr>
        <p:txBody>
          <a:bodyPr/>
          <a:lstStyle/>
          <a:p>
            <a:r>
              <a:rPr lang="en-US" dirty="0"/>
              <a:t>Figure 2–17</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89428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br>
              <a:rPr lang="en-US" dirty="0"/>
            </a:br>
            <a:r>
              <a:rPr lang="en-US" dirty="0"/>
              <a:t>Heading Elements </a:t>
            </a:r>
          </a:p>
        </p:txBody>
      </p:sp>
      <p:sp>
        <p:nvSpPr>
          <p:cNvPr id="2" name="Content Placeholder 1">
            <a:extLst>
              <a:ext uri="{FF2B5EF4-FFF2-40B4-BE49-F238E27FC236}">
                <a16:creationId xmlns:a16="http://schemas.microsoft.com/office/drawing/2014/main" id="{6626F4AE-DDF7-4FF2-89D9-F8B4EAC2A4F7}"/>
              </a:ext>
            </a:extLst>
          </p:cNvPr>
          <p:cNvSpPr>
            <a:spLocks noGrp="1"/>
          </p:cNvSpPr>
          <p:nvPr>
            <p:ph idx="1"/>
          </p:nvPr>
        </p:nvSpPr>
        <p:spPr/>
        <p:txBody>
          <a:bodyPr/>
          <a:lstStyle/>
          <a:p>
            <a:r>
              <a:rPr lang="en-US" dirty="0"/>
              <a:t>Heading elements provide a title or heading before a paragraph of text or section of a page</a:t>
            </a:r>
          </a:p>
          <a:p>
            <a:pPr lvl="1"/>
            <a:r>
              <a:rPr lang="en-US" dirty="0"/>
              <a:t>Indicate that a new topic is starting and typically identify or summarize the topic</a:t>
            </a:r>
          </a:p>
          <a:p>
            <a:r>
              <a:rPr lang="en-US" dirty="0"/>
              <a:t>Appear in a larger font size than normal text</a:t>
            </a:r>
          </a:p>
          <a:p>
            <a:pPr lvl="1"/>
            <a:r>
              <a:rPr lang="en-US" dirty="0"/>
              <a:t>Make it easy for users to quickly scan the page and identify its sections</a:t>
            </a:r>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lvl="0"/>
            <a:r>
              <a:rPr lang="en-US" noProof="0"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82419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br>
              <a:rPr lang="en-US" dirty="0"/>
            </a:br>
            <a:r>
              <a:rPr lang="en-US" dirty="0"/>
              <a:t>Heading Elements </a:t>
            </a:r>
            <a:r>
              <a:rPr lang="en-IN" dirty="0"/>
              <a:t>(continued 1)</a:t>
            </a:r>
            <a:endParaRPr lang="en-US" dirty="0"/>
          </a:p>
        </p:txBody>
      </p:sp>
      <p:pic>
        <p:nvPicPr>
          <p:cNvPr id="8" name="Content Placeholder 7" descr="Figure 2–18 displays a screenshot showing examples of heading elements on Intel’s website. The text in blue, Desktops, Laptops, and Intel® Compute Stick, are all examples of heading elements.&#10;">
            <a:extLst>
              <a:ext uri="{FF2B5EF4-FFF2-40B4-BE49-F238E27FC236}">
                <a16:creationId xmlns:a16="http://schemas.microsoft.com/office/drawing/2014/main" id="{8AEB8FD0-F316-4610-9DC5-2E0AE35A1A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52600" y="1713544"/>
            <a:ext cx="6075240" cy="3270504"/>
          </a:xfrm>
        </p:spPr>
      </p:pic>
      <p:sp>
        <p:nvSpPr>
          <p:cNvPr id="6" name="Text Placeholder 5">
            <a:extLst>
              <a:ext uri="{FF2B5EF4-FFF2-40B4-BE49-F238E27FC236}">
                <a16:creationId xmlns:a16="http://schemas.microsoft.com/office/drawing/2014/main" id="{9FC65B54-56B2-4CC4-8E1C-F9235D1441B5}"/>
              </a:ext>
            </a:extLst>
          </p:cNvPr>
          <p:cNvSpPr>
            <a:spLocks noGrp="1"/>
          </p:cNvSpPr>
          <p:nvPr>
            <p:ph type="body" sz="quarter" idx="15"/>
          </p:nvPr>
        </p:nvSpPr>
        <p:spPr>
          <a:xfrm>
            <a:off x="3905189" y="5328606"/>
            <a:ext cx="1333622" cy="365125"/>
          </a:xfrm>
        </p:spPr>
        <p:txBody>
          <a:bodyPr/>
          <a:lstStyle/>
          <a:p>
            <a:r>
              <a:rPr lang="en-US" dirty="0"/>
              <a:t>Figure 2–18</a:t>
            </a:r>
          </a:p>
          <a:p>
            <a:endParaRPr lang="en-US" dirty="0"/>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960144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75204C6-194C-43B2-BC6E-CB6973C0DE18}"/>
              </a:ext>
            </a:extLst>
          </p:cNvPr>
          <p:cNvSpPr>
            <a:spLocks noGrp="1"/>
          </p:cNvSpPr>
          <p:nvPr>
            <p:ph type="title"/>
          </p:nvPr>
        </p:nvSpPr>
        <p:spPr/>
        <p:txBody>
          <a:bodyPr/>
          <a:lstStyle/>
          <a:p>
            <a:br>
              <a:rPr lang="en-US" dirty="0"/>
            </a:br>
            <a:r>
              <a:rPr lang="en-US" dirty="0"/>
              <a:t>Heading Elements </a:t>
            </a:r>
            <a:r>
              <a:rPr lang="en-IN" dirty="0"/>
              <a:t>(continued 2)</a:t>
            </a:r>
            <a:endParaRPr lang="en-US" dirty="0"/>
          </a:p>
        </p:txBody>
      </p:sp>
      <p:pic>
        <p:nvPicPr>
          <p:cNvPr id="7" name="Content Placeholder 6" descr="Figure 2–19 displays the size differences among heading levels 1 through 6. ">
            <a:extLst>
              <a:ext uri="{FF2B5EF4-FFF2-40B4-BE49-F238E27FC236}">
                <a16:creationId xmlns:a16="http://schemas.microsoft.com/office/drawing/2014/main" id="{6624391D-A49C-4284-9488-64054CAFA3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6299" y="2295652"/>
            <a:ext cx="7391400" cy="2266696"/>
          </a:xfrm>
        </p:spPr>
      </p:pic>
      <p:sp>
        <p:nvSpPr>
          <p:cNvPr id="6" name="Text Placeholder 5">
            <a:extLst>
              <a:ext uri="{FF2B5EF4-FFF2-40B4-BE49-F238E27FC236}">
                <a16:creationId xmlns:a16="http://schemas.microsoft.com/office/drawing/2014/main" id="{9FC65B54-56B2-4CC4-8E1C-F9235D1441B5}"/>
              </a:ext>
            </a:extLst>
          </p:cNvPr>
          <p:cNvSpPr>
            <a:spLocks noGrp="1"/>
          </p:cNvSpPr>
          <p:nvPr>
            <p:ph type="body" sz="quarter" idx="15"/>
          </p:nvPr>
        </p:nvSpPr>
        <p:spPr>
          <a:xfrm>
            <a:off x="3781425" y="4770308"/>
            <a:ext cx="1581149" cy="365125"/>
          </a:xfrm>
        </p:spPr>
        <p:txBody>
          <a:bodyPr/>
          <a:lstStyle/>
          <a:p>
            <a:r>
              <a:rPr lang="en-US" dirty="0"/>
              <a:t>Figure 2–19</a:t>
            </a:r>
          </a:p>
          <a:p>
            <a:endParaRPr lang="en-US" dirty="0"/>
          </a:p>
        </p:txBody>
      </p:sp>
      <p:sp>
        <p:nvSpPr>
          <p:cNvPr id="3" name="Footer Placeholder 2">
            <a:extLst>
              <a:ext uri="{FF2B5EF4-FFF2-40B4-BE49-F238E27FC236}">
                <a16:creationId xmlns:a16="http://schemas.microsoft.com/office/drawing/2014/main" id="{BBBCF375-518B-4CD3-A052-46C87092B7B0}"/>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990822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Webpage Content</a:t>
            </a:r>
          </a:p>
        </p:txBody>
      </p:sp>
      <p:sp>
        <p:nvSpPr>
          <p:cNvPr id="2" name="Content Placeholder 1"/>
          <p:cNvSpPr>
            <a:spLocks noGrp="1"/>
          </p:cNvSpPr>
          <p:nvPr>
            <p:ph idx="1"/>
          </p:nvPr>
        </p:nvSpPr>
        <p:spPr/>
        <p:txBody>
          <a:bodyPr/>
          <a:lstStyle/>
          <a:p>
            <a:r>
              <a:rPr lang="en-IN" dirty="0"/>
              <a:t>Static content that will appear on every webpage can be added to a webpage </a:t>
            </a:r>
          </a:p>
          <a:p>
            <a:pPr lvl="1"/>
            <a:r>
              <a:rPr lang="en-IN" dirty="0"/>
              <a:t>Business name or logo, the webpage links, and the footer information</a:t>
            </a:r>
          </a:p>
          <a:p>
            <a:r>
              <a:rPr lang="en-IN" dirty="0"/>
              <a:t>Example of content added between header tags:</a:t>
            </a:r>
          </a:p>
          <a:p>
            <a:pPr marL="457200" lvl="1" indent="0">
              <a:buNone/>
            </a:pPr>
            <a:r>
              <a:rPr lang="en-IN" dirty="0"/>
              <a:t>	&lt;header&gt; &lt;h1&gt;Forward Fitness Club &lt;/h1&gt;</a:t>
            </a:r>
          </a:p>
          <a:p>
            <a:pPr marL="457200" lvl="1" indent="0">
              <a:buNone/>
            </a:pPr>
            <a:r>
              <a:rPr lang="en-IN" dirty="0"/>
              <a:t>      &lt;/header&gt;</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516895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Webpage Content (continued)</a:t>
            </a:r>
          </a:p>
        </p:txBody>
      </p:sp>
      <p:sp>
        <p:nvSpPr>
          <p:cNvPr id="2" name="Content Placeholder 1"/>
          <p:cNvSpPr>
            <a:spLocks noGrp="1"/>
          </p:cNvSpPr>
          <p:nvPr>
            <p:ph idx="1"/>
          </p:nvPr>
        </p:nvSpPr>
        <p:spPr>
          <a:xfrm>
            <a:off x="609600" y="1219200"/>
            <a:ext cx="8229600" cy="5018311"/>
          </a:xfrm>
        </p:spPr>
        <p:txBody>
          <a:bodyPr/>
          <a:lstStyle/>
          <a:p>
            <a:r>
              <a:rPr lang="en-US" dirty="0"/>
              <a:t>Add content to the header section </a:t>
            </a:r>
            <a:endParaRPr lang="en-IN" dirty="0"/>
          </a:p>
        </p:txBody>
      </p:sp>
      <p:pic>
        <p:nvPicPr>
          <p:cNvPr id="8" name="Content Placeholder 7" descr="Figure 2–20 shows content being added to  a header; &lt;h1&gt;Forward Fitness Club&lt;/h1&gt; is inserted to add the business name to the webpage template &#10;">
            <a:extLst>
              <a:ext uri="{FF2B5EF4-FFF2-40B4-BE49-F238E27FC236}">
                <a16:creationId xmlns:a16="http://schemas.microsoft.com/office/drawing/2014/main" id="{3EF5D3E4-DE87-43BC-9E9E-0D2459747C11}"/>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193318" y="2134743"/>
            <a:ext cx="6757363" cy="3187223"/>
          </a:xfrm>
        </p:spPr>
      </p:pic>
      <p:sp>
        <p:nvSpPr>
          <p:cNvPr id="6" name="Text Placeholder 5">
            <a:extLst>
              <a:ext uri="{FF2B5EF4-FFF2-40B4-BE49-F238E27FC236}">
                <a16:creationId xmlns:a16="http://schemas.microsoft.com/office/drawing/2014/main" id="{28224275-69B9-4138-8134-2027535707F9}"/>
              </a:ext>
            </a:extLst>
          </p:cNvPr>
          <p:cNvSpPr>
            <a:spLocks noGrp="1"/>
          </p:cNvSpPr>
          <p:nvPr>
            <p:ph type="body" sz="quarter" idx="15"/>
          </p:nvPr>
        </p:nvSpPr>
        <p:spPr>
          <a:xfrm>
            <a:off x="3886199" y="5597769"/>
            <a:ext cx="1676401" cy="365125"/>
          </a:xfrm>
        </p:spPr>
        <p:txBody>
          <a:bodyPr/>
          <a:lstStyle/>
          <a:p>
            <a:r>
              <a:rPr lang="en-US" dirty="0"/>
              <a:t>Figure 2–20</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70983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Objectives (continued)</a:t>
            </a:r>
          </a:p>
        </p:txBody>
      </p:sp>
      <p:sp>
        <p:nvSpPr>
          <p:cNvPr id="2" name="Content Placeholder 1"/>
          <p:cNvSpPr>
            <a:spLocks noGrp="1"/>
          </p:cNvSpPr>
          <p:nvPr>
            <p:ph idx="1"/>
          </p:nvPr>
        </p:nvSpPr>
        <p:spPr/>
        <p:txBody>
          <a:bodyPr/>
          <a:lstStyle/>
          <a:p>
            <a:endParaRPr lang="en-IN" dirty="0"/>
          </a:p>
          <a:p>
            <a:pPr lvl="1"/>
            <a:r>
              <a:rPr lang="en-IN" dirty="0"/>
              <a:t>Insert symbol codes and other character entities</a:t>
            </a:r>
          </a:p>
          <a:p>
            <a:pPr lvl="1"/>
            <a:r>
              <a:rPr lang="en-US" dirty="0"/>
              <a:t>Describe and use heading elements </a:t>
            </a:r>
          </a:p>
          <a:p>
            <a:pPr lvl="1"/>
            <a:r>
              <a:rPr lang="en-IN" dirty="0"/>
              <a:t>Describe the benefits of validating web documents</a:t>
            </a:r>
          </a:p>
          <a:p>
            <a:pPr lvl="1"/>
            <a:r>
              <a:rPr lang="en-IN" dirty="0"/>
              <a:t>Validate an HTML template</a:t>
            </a:r>
          </a:p>
          <a:p>
            <a:pPr lvl="1"/>
            <a:r>
              <a:rPr lang="en-IN" dirty="0"/>
              <a:t>Create a home page from an HTML template</a:t>
            </a:r>
          </a:p>
          <a:p>
            <a:pPr lvl="1"/>
            <a:r>
              <a:rPr lang="en-IN" dirty="0"/>
              <a:t>Add unique content to a webpage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23661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a:t>
            </a:r>
          </a:p>
        </p:txBody>
      </p:sp>
      <p:sp>
        <p:nvSpPr>
          <p:cNvPr id="2" name="Content Placeholder 1"/>
          <p:cNvSpPr>
            <a:spLocks noGrp="1"/>
          </p:cNvSpPr>
          <p:nvPr>
            <p:ph idx="1"/>
          </p:nvPr>
        </p:nvSpPr>
        <p:spPr/>
        <p:txBody>
          <a:bodyPr/>
          <a:lstStyle/>
          <a:p>
            <a:r>
              <a:rPr lang="en-IN" dirty="0"/>
              <a:t>A symbol can be added to an HTML webpage by typing its HTML entity name or entity number</a:t>
            </a:r>
          </a:p>
          <a:p>
            <a:pPr lvl="1"/>
            <a:r>
              <a:rPr lang="en-IN" dirty="0"/>
              <a:t>Inserting an HTML character entity in the code displays a reserved HTML character on the webpage</a:t>
            </a:r>
          </a:p>
          <a:p>
            <a:pPr lvl="1"/>
            <a:r>
              <a:rPr lang="en-IN" dirty="0"/>
              <a:t>Entity name is an abbreviated name</a:t>
            </a:r>
          </a:p>
          <a:p>
            <a:pPr lvl="1"/>
            <a:r>
              <a:rPr lang="en-IN" dirty="0"/>
              <a:t>Entity number is a combination of the pound sign (#) and a numeric code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6495475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 (continued 1)</a:t>
            </a:r>
          </a:p>
        </p:txBody>
      </p:sp>
      <p:sp>
        <p:nvSpPr>
          <p:cNvPr id="2" name="Content Placeholder 1"/>
          <p:cNvSpPr>
            <a:spLocks noGrp="1"/>
          </p:cNvSpPr>
          <p:nvPr>
            <p:ph idx="1"/>
          </p:nvPr>
        </p:nvSpPr>
        <p:spPr>
          <a:xfrm>
            <a:off x="609600" y="1219200"/>
            <a:ext cx="8172450" cy="5018311"/>
          </a:xfrm>
        </p:spPr>
        <p:txBody>
          <a:bodyPr/>
          <a:lstStyle/>
          <a:p>
            <a:r>
              <a:rPr lang="en-US" dirty="0"/>
              <a:t>Add text and nonbreaking spaces to the nav section </a:t>
            </a:r>
          </a:p>
        </p:txBody>
      </p:sp>
      <p:pic>
        <p:nvPicPr>
          <p:cNvPr id="11" name="Content Placeholder 10" descr="Figure 2–23 shows the Contact Us&lt;/p&gt; webpage link being added. &#10;">
            <a:extLst>
              <a:ext uri="{FF2B5EF4-FFF2-40B4-BE49-F238E27FC236}">
                <a16:creationId xmlns:a16="http://schemas.microsoft.com/office/drawing/2014/main" id="{1754A225-3BCF-4236-A88E-361987890ED4}"/>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110901" y="2228662"/>
            <a:ext cx="7169845" cy="2999385"/>
          </a:xfrm>
        </p:spPr>
      </p:pic>
      <p:sp>
        <p:nvSpPr>
          <p:cNvPr id="9" name="Text Placeholder 8">
            <a:extLst>
              <a:ext uri="{FF2B5EF4-FFF2-40B4-BE49-F238E27FC236}">
                <a16:creationId xmlns:a16="http://schemas.microsoft.com/office/drawing/2014/main" id="{43A50D48-700C-4505-B32B-79A4B7252FE6}"/>
              </a:ext>
            </a:extLst>
          </p:cNvPr>
          <p:cNvSpPr>
            <a:spLocks noGrp="1"/>
          </p:cNvSpPr>
          <p:nvPr>
            <p:ph type="body" sz="quarter" idx="15"/>
          </p:nvPr>
        </p:nvSpPr>
        <p:spPr>
          <a:xfrm>
            <a:off x="3854101" y="5517473"/>
            <a:ext cx="1683446" cy="514347"/>
          </a:xfrm>
        </p:spPr>
        <p:txBody>
          <a:bodyPr/>
          <a:lstStyle/>
          <a:p>
            <a:r>
              <a:rPr lang="en-US" dirty="0"/>
              <a:t>Figure 2–23</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004528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 (continued 2)</a:t>
            </a:r>
          </a:p>
        </p:txBody>
      </p:sp>
      <p:sp>
        <p:nvSpPr>
          <p:cNvPr id="2" name="Content Placeholder 1"/>
          <p:cNvSpPr>
            <a:spLocks noGrp="1"/>
          </p:cNvSpPr>
          <p:nvPr>
            <p:ph idx="1"/>
          </p:nvPr>
        </p:nvSpPr>
        <p:spPr>
          <a:xfrm>
            <a:off x="609600" y="1219200"/>
            <a:ext cx="8382000" cy="5018311"/>
          </a:xfrm>
        </p:spPr>
        <p:txBody>
          <a:bodyPr/>
          <a:lstStyle/>
          <a:p>
            <a:r>
              <a:rPr lang="en-US" dirty="0"/>
              <a:t>Add content and a symbol to the footer section </a:t>
            </a:r>
            <a:endParaRPr lang="en-IN" dirty="0"/>
          </a:p>
        </p:txBody>
      </p:sp>
      <p:pic>
        <p:nvPicPr>
          <p:cNvPr id="8" name="Content Placeholder 7" descr="Figure 2–25 shows the Forward Fitness Club page in a browser to display the webpage template; header, nav, and  footer content is called out.&#10;">
            <a:extLst>
              <a:ext uri="{FF2B5EF4-FFF2-40B4-BE49-F238E27FC236}">
                <a16:creationId xmlns:a16="http://schemas.microsoft.com/office/drawing/2014/main" id="{A45879A7-0021-48C6-907A-248C9B129F3C}"/>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045817" y="2468104"/>
            <a:ext cx="7509565" cy="2590800"/>
          </a:xfrm>
        </p:spPr>
      </p:pic>
      <p:sp>
        <p:nvSpPr>
          <p:cNvPr id="6" name="Text Placeholder 5">
            <a:extLst>
              <a:ext uri="{FF2B5EF4-FFF2-40B4-BE49-F238E27FC236}">
                <a16:creationId xmlns:a16="http://schemas.microsoft.com/office/drawing/2014/main" id="{DEF87004-4217-40E4-8507-D076C0F709E3}"/>
              </a:ext>
            </a:extLst>
          </p:cNvPr>
          <p:cNvSpPr>
            <a:spLocks noGrp="1"/>
          </p:cNvSpPr>
          <p:nvPr>
            <p:ph type="body" sz="quarter" idx="15"/>
          </p:nvPr>
        </p:nvSpPr>
        <p:spPr>
          <a:xfrm>
            <a:off x="3924299" y="5211304"/>
            <a:ext cx="1295401" cy="365125"/>
          </a:xfrm>
        </p:spPr>
        <p:txBody>
          <a:bodyPr/>
          <a:lstStyle/>
          <a:p>
            <a:r>
              <a:rPr lang="en-US" dirty="0"/>
              <a:t>Figure 2–25</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009098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Using Symbol Entities (continued 3)</a:t>
            </a:r>
          </a:p>
        </p:txBody>
      </p:sp>
      <p:graphicFrame>
        <p:nvGraphicFramePr>
          <p:cNvPr id="17" name="Content Placeholder 16">
            <a:extLst>
              <a:ext uri="{FF2B5EF4-FFF2-40B4-BE49-F238E27FC236}">
                <a16:creationId xmlns:a16="http://schemas.microsoft.com/office/drawing/2014/main" id="{27F378AC-EB36-4862-A50C-158297ACF5F8}"/>
              </a:ext>
            </a:extLst>
          </p:cNvPr>
          <p:cNvGraphicFramePr>
            <a:graphicFrameLocks noGrp="1"/>
          </p:cNvGraphicFramePr>
          <p:nvPr>
            <p:ph idx="1"/>
            <p:extLst>
              <p:ext uri="{D42A27DB-BD31-4B8C-83A1-F6EECF244321}">
                <p14:modId xmlns:p14="http://schemas.microsoft.com/office/powerpoint/2010/main" val="631370664"/>
              </p:ext>
            </p:extLst>
          </p:nvPr>
        </p:nvGraphicFramePr>
        <p:xfrm>
          <a:off x="628650" y="1740067"/>
          <a:ext cx="7886700" cy="3250579"/>
        </p:xfrm>
        <a:graphic>
          <a:graphicData uri="http://schemas.openxmlformats.org/drawingml/2006/table">
            <a:tbl>
              <a:tblPr firstRow="1"/>
              <a:tblGrid>
                <a:gridCol w="1352552">
                  <a:extLst>
                    <a:ext uri="{9D8B030D-6E8A-4147-A177-3AD203B41FA5}">
                      <a16:colId xmlns:a16="http://schemas.microsoft.com/office/drawing/2014/main" val="2967412423"/>
                    </a:ext>
                  </a:extLst>
                </a:gridCol>
                <a:gridCol w="2590797">
                  <a:extLst>
                    <a:ext uri="{9D8B030D-6E8A-4147-A177-3AD203B41FA5}">
                      <a16:colId xmlns:a16="http://schemas.microsoft.com/office/drawing/2014/main" val="1153343150"/>
                    </a:ext>
                  </a:extLst>
                </a:gridCol>
                <a:gridCol w="1726949">
                  <a:extLst>
                    <a:ext uri="{9D8B030D-6E8A-4147-A177-3AD203B41FA5}">
                      <a16:colId xmlns:a16="http://schemas.microsoft.com/office/drawing/2014/main" val="810526201"/>
                    </a:ext>
                  </a:extLst>
                </a:gridCol>
                <a:gridCol w="2216402">
                  <a:extLst>
                    <a:ext uri="{9D8B030D-6E8A-4147-A177-3AD203B41FA5}">
                      <a16:colId xmlns:a16="http://schemas.microsoft.com/office/drawing/2014/main" val="2302351998"/>
                    </a:ext>
                  </a:extLst>
                </a:gridCol>
              </a:tblGrid>
              <a:tr h="671591">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Character</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Description</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Entity Name</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tc>
                  <a:txBody>
                    <a:bodyPr/>
                    <a:lstStyle/>
                    <a:p>
                      <a:pPr marL="0" marR="0" fontAlgn="ctr">
                        <a:lnSpc>
                          <a:spcPct val="100000"/>
                        </a:lnSpc>
                        <a:spcBef>
                          <a:spcPts val="1300"/>
                        </a:spcBef>
                        <a:spcAft>
                          <a:spcPts val="800"/>
                        </a:spcAft>
                      </a:pPr>
                      <a:r>
                        <a:rPr lang="en-US" sz="2000" b="1" dirty="0">
                          <a:solidFill>
                            <a:srgbClr val="FFFFFF"/>
                          </a:solidFill>
                          <a:effectLst/>
                          <a:latin typeface="Arial" panose="020B0604020202020204" pitchFamily="34" charset="0"/>
                          <a:ea typeface="MS Mincho" panose="02020609040205080304" pitchFamily="49" charset="-128"/>
                          <a:cs typeface="Arial" panose="020B0604020202020204" pitchFamily="34" charset="0"/>
                        </a:rPr>
                        <a:t>Entity Number</a:t>
                      </a:r>
                      <a:endParaRPr lang="en-US" sz="20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0070C0"/>
                    </a:solidFill>
                  </a:tcPr>
                </a:tc>
                <a:extLst>
                  <a:ext uri="{0D108BD9-81ED-4DB2-BD59-A6C34878D82A}">
                    <a16:rowId xmlns:a16="http://schemas.microsoft.com/office/drawing/2014/main" val="4123184398"/>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Copyright symbol</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&amp;copy;</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&amp;#169;</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414401552"/>
                  </a:ext>
                </a:extLst>
              </a:tr>
              <a:tr h="350436">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Registered trademark</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&amp;reg;</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&amp;#174;</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633694817"/>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Euro</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&amp;euro;</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&amp;#8364;</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3473743442"/>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Ampersand</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&amp;amp;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&amp;#38;</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325573872"/>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&lt; </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Less than</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&amp;lt;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&amp;#60;</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335986764"/>
                  </a:ext>
                </a:extLst>
              </a:tr>
              <a:tr h="332788">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&gt; </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Greater than</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&amp;gt;</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&amp;#62;</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tcPr>
                </a:tc>
                <a:extLst>
                  <a:ext uri="{0D108BD9-81ED-4DB2-BD59-A6C34878D82A}">
                    <a16:rowId xmlns:a16="http://schemas.microsoft.com/office/drawing/2014/main" val="1068126166"/>
                  </a:ext>
                </a:extLst>
              </a:tr>
              <a:tr h="501352">
                <a:tc>
                  <a:txBody>
                    <a:bodyPr/>
                    <a:lstStyle/>
                    <a:p>
                      <a:pPr marL="0" marR="0">
                        <a:lnSpc>
                          <a:spcPct val="100000"/>
                        </a:lnSpc>
                        <a:spcBef>
                          <a:spcPts val="0"/>
                        </a:spcBef>
                        <a:spcAft>
                          <a:spcPts val="0"/>
                        </a:spcAft>
                      </a:pPr>
                      <a:r>
                        <a:rPr lang="en-US" sz="1600" dirty="0">
                          <a:effectLst/>
                          <a:latin typeface="Arial" panose="020B0604020202020204" pitchFamily="34" charset="0"/>
                          <a:ea typeface="MS Mincho" panose="02020609040205080304" pitchFamily="49" charset="-128"/>
                          <a:cs typeface="Arial" panose="020B0604020202020204" pitchFamily="34" charset="0"/>
                        </a:rPr>
                        <a:t> </a:t>
                      </a: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Nonbreaking space</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&amp;nbsp;</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6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&amp;#160;</a:t>
                      </a:r>
                      <a:endParaRPr lang="en-US" sz="1600" dirty="0">
                        <a:effectLst/>
                        <a:latin typeface="Arial" panose="020B0604020202020204" pitchFamily="34" charset="0"/>
                        <a:ea typeface="MS Mincho" panose="02020609040205080304" pitchFamily="49" charset="-128"/>
                        <a:cs typeface="Arial" panose="020B0604020202020204" pitchFamily="34" charset="0"/>
                      </a:endParaRPr>
                    </a:p>
                  </a:txBody>
                  <a:tcPr marL="50800" marR="50800" marT="50800" marB="50800">
                    <a:lnL>
                      <a:noFill/>
                    </a:lnL>
                    <a:lnR>
                      <a:noFill/>
                    </a:lnR>
                    <a:lnT>
                      <a:noFill/>
                    </a:lnT>
                    <a:lnB>
                      <a:noFill/>
                    </a:lnB>
                    <a:solidFill>
                      <a:srgbClr val="E5E5CB"/>
                    </a:solidFill>
                  </a:tcPr>
                </a:tc>
                <a:extLst>
                  <a:ext uri="{0D108BD9-81ED-4DB2-BD59-A6C34878D82A}">
                    <a16:rowId xmlns:a16="http://schemas.microsoft.com/office/drawing/2014/main" val="984200439"/>
                  </a:ext>
                </a:extLst>
              </a:tr>
            </a:tbl>
          </a:graphicData>
        </a:graphic>
      </p:graphicFrame>
      <p:sp>
        <p:nvSpPr>
          <p:cNvPr id="12" name="Text Placeholder 11">
            <a:extLst>
              <a:ext uri="{FF2B5EF4-FFF2-40B4-BE49-F238E27FC236}">
                <a16:creationId xmlns:a16="http://schemas.microsoft.com/office/drawing/2014/main" id="{AA71AA21-A472-4335-9C7E-C973E6DCAB0F}"/>
              </a:ext>
            </a:extLst>
          </p:cNvPr>
          <p:cNvSpPr>
            <a:spLocks noGrp="1"/>
          </p:cNvSpPr>
          <p:nvPr>
            <p:ph type="body" sz="quarter" idx="15"/>
          </p:nvPr>
        </p:nvSpPr>
        <p:spPr>
          <a:xfrm>
            <a:off x="2714625" y="5062156"/>
            <a:ext cx="3714749" cy="365125"/>
          </a:xfrm>
        </p:spPr>
        <p:txBody>
          <a:bodyPr/>
          <a:lstStyle/>
          <a:p>
            <a:r>
              <a:rPr lang="en-US" dirty="0"/>
              <a:t>Table 2–3 Common Symbol Entities</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7145725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Validating HTML Documents</a:t>
            </a:r>
          </a:p>
        </p:txBody>
      </p:sp>
      <p:sp>
        <p:nvSpPr>
          <p:cNvPr id="2" name="Content Placeholder 1"/>
          <p:cNvSpPr>
            <a:spLocks noGrp="1"/>
          </p:cNvSpPr>
          <p:nvPr>
            <p:ph idx="1"/>
          </p:nvPr>
        </p:nvSpPr>
        <p:spPr/>
        <p:txBody>
          <a:bodyPr/>
          <a:lstStyle/>
          <a:p>
            <a:r>
              <a:rPr lang="en-IN" dirty="0"/>
              <a:t>After creation of an HTML file, the document is validated to verify HTML code validity </a:t>
            </a:r>
          </a:p>
          <a:p>
            <a:pPr lvl="1"/>
            <a:r>
              <a:rPr lang="en-IN" dirty="0"/>
              <a:t>Validator checks for errors, indicates where they are located, and suggests corrections</a:t>
            </a:r>
          </a:p>
          <a:p>
            <a:pPr lvl="2"/>
            <a:r>
              <a:rPr lang="en-IN" dirty="0"/>
              <a:t>If the validator detects an error in an HTML code, it displays a warning in the header bar</a:t>
            </a:r>
          </a:p>
          <a:p>
            <a:pPr lvl="2"/>
            <a:r>
              <a:rPr lang="en-IN" dirty="0"/>
              <a:t>Result line below the header bar shows the number of errors in the document</a:t>
            </a:r>
          </a:p>
          <a:p>
            <a:pPr lvl="1"/>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830168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Validating HTML Documents (continued 1)</a:t>
            </a:r>
          </a:p>
        </p:txBody>
      </p:sp>
      <p:sp>
        <p:nvSpPr>
          <p:cNvPr id="2" name="Content Placeholder 1"/>
          <p:cNvSpPr>
            <a:spLocks noGrp="1"/>
          </p:cNvSpPr>
          <p:nvPr>
            <p:ph idx="1"/>
          </p:nvPr>
        </p:nvSpPr>
        <p:spPr>
          <a:xfrm>
            <a:off x="609600" y="1219200"/>
            <a:ext cx="8382000" cy="5018311"/>
          </a:xfrm>
        </p:spPr>
        <p:txBody>
          <a:bodyPr/>
          <a:lstStyle/>
          <a:p>
            <a:r>
              <a:rPr lang="en-IN" dirty="0"/>
              <a:t>Validate the webpage template</a:t>
            </a:r>
          </a:p>
          <a:p>
            <a:pPr marL="457200" lvl="1" indent="0">
              <a:buNone/>
            </a:pPr>
            <a:endParaRPr lang="en-IN" dirty="0"/>
          </a:p>
        </p:txBody>
      </p:sp>
      <p:pic>
        <p:nvPicPr>
          <p:cNvPr id="8" name="Content Placeholder 7" descr="Figure 2–26 displays a screenshot a a user navigating to the fitness folder to find the template.html file.">
            <a:extLst>
              <a:ext uri="{FF2B5EF4-FFF2-40B4-BE49-F238E27FC236}">
                <a16:creationId xmlns:a16="http://schemas.microsoft.com/office/drawing/2014/main" id="{FD25A842-0B28-4627-81B2-7543828E80E3}"/>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219200" y="1891274"/>
            <a:ext cx="7048500" cy="3782695"/>
          </a:xfrm>
        </p:spPr>
      </p:pic>
      <p:sp>
        <p:nvSpPr>
          <p:cNvPr id="6" name="Text Placeholder 5">
            <a:extLst>
              <a:ext uri="{FF2B5EF4-FFF2-40B4-BE49-F238E27FC236}">
                <a16:creationId xmlns:a16="http://schemas.microsoft.com/office/drawing/2014/main" id="{BF3DE919-53A5-45EE-9C42-090472D20CD7}"/>
              </a:ext>
            </a:extLst>
          </p:cNvPr>
          <p:cNvSpPr>
            <a:spLocks noGrp="1"/>
          </p:cNvSpPr>
          <p:nvPr>
            <p:ph type="body" sz="quarter" idx="15"/>
          </p:nvPr>
        </p:nvSpPr>
        <p:spPr>
          <a:xfrm>
            <a:off x="4105275" y="5727129"/>
            <a:ext cx="1381126" cy="292671"/>
          </a:xfrm>
        </p:spPr>
        <p:txBody>
          <a:bodyPr/>
          <a:lstStyle/>
          <a:p>
            <a:r>
              <a:rPr lang="en-US" dirty="0"/>
              <a:t>Figure 2–26</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8692714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14400"/>
          </a:xfrm>
        </p:spPr>
        <p:txBody>
          <a:bodyPr/>
          <a:lstStyle/>
          <a:p>
            <a:br>
              <a:rPr lang="en-IN" dirty="0"/>
            </a:br>
            <a:r>
              <a:rPr lang="en-IN" dirty="0"/>
              <a:t>Validating HTML Documents (continued 2)</a:t>
            </a:r>
          </a:p>
        </p:txBody>
      </p:sp>
      <p:sp>
        <p:nvSpPr>
          <p:cNvPr id="2" name="Content Placeholder 1"/>
          <p:cNvSpPr>
            <a:spLocks noGrp="1"/>
          </p:cNvSpPr>
          <p:nvPr>
            <p:ph idx="1"/>
          </p:nvPr>
        </p:nvSpPr>
        <p:spPr>
          <a:xfrm>
            <a:off x="609600" y="1219200"/>
            <a:ext cx="8229600" cy="5018311"/>
          </a:xfrm>
        </p:spPr>
        <p:txBody>
          <a:bodyPr/>
          <a:lstStyle/>
          <a:p>
            <a:r>
              <a:rPr lang="en-US" dirty="0"/>
              <a:t>Validate an HTML document with errors </a:t>
            </a:r>
            <a:endParaRPr lang="en-IN" dirty="0"/>
          </a:p>
          <a:p>
            <a:pPr lvl="1"/>
            <a:endParaRPr lang="en-IN" dirty="0"/>
          </a:p>
          <a:p>
            <a:pPr lvl="1"/>
            <a:endParaRPr lang="en-IN" dirty="0"/>
          </a:p>
        </p:txBody>
      </p:sp>
      <p:pic>
        <p:nvPicPr>
          <p:cNvPr id="8" name="Content Placeholder 7" descr="Figure 2–29 displays three errors indicated on Line 1.  &#10;">
            <a:extLst>
              <a:ext uri="{FF2B5EF4-FFF2-40B4-BE49-F238E27FC236}">
                <a16:creationId xmlns:a16="http://schemas.microsoft.com/office/drawing/2014/main" id="{100F79B5-B765-4520-9A14-EC908DB65C8B}"/>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253699" y="1951010"/>
            <a:ext cx="8585501" cy="3477128"/>
          </a:xfrm>
        </p:spPr>
      </p:pic>
      <p:sp>
        <p:nvSpPr>
          <p:cNvPr id="6" name="Text Placeholder 5">
            <a:extLst>
              <a:ext uri="{FF2B5EF4-FFF2-40B4-BE49-F238E27FC236}">
                <a16:creationId xmlns:a16="http://schemas.microsoft.com/office/drawing/2014/main" id="{4F1FCB61-7EE7-4782-824E-EBBFF37EED4A}"/>
              </a:ext>
            </a:extLst>
          </p:cNvPr>
          <p:cNvSpPr>
            <a:spLocks noGrp="1"/>
          </p:cNvSpPr>
          <p:nvPr>
            <p:ph type="body" sz="quarter" idx="15"/>
          </p:nvPr>
        </p:nvSpPr>
        <p:spPr>
          <a:xfrm>
            <a:off x="3922195" y="5531102"/>
            <a:ext cx="1600200" cy="413197"/>
          </a:xfrm>
        </p:spPr>
        <p:txBody>
          <a:bodyPr/>
          <a:lstStyle/>
          <a:p>
            <a:r>
              <a:rPr lang="en-US" dirty="0"/>
              <a:t>Figure 2–29</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171088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04800"/>
            <a:ext cx="7886700" cy="914400"/>
          </a:xfrm>
        </p:spPr>
        <p:txBody>
          <a:bodyPr/>
          <a:lstStyle/>
          <a:p>
            <a:r>
              <a:rPr lang="en-IN" dirty="0"/>
              <a:t>Creating a Home Page Using a Webpage Template</a:t>
            </a:r>
          </a:p>
        </p:txBody>
      </p:sp>
      <p:sp>
        <p:nvSpPr>
          <p:cNvPr id="2" name="Content Placeholder 1"/>
          <p:cNvSpPr>
            <a:spLocks noGrp="1"/>
          </p:cNvSpPr>
          <p:nvPr>
            <p:ph idx="1"/>
          </p:nvPr>
        </p:nvSpPr>
        <p:spPr>
          <a:xfrm>
            <a:off x="609600" y="1458689"/>
            <a:ext cx="7905750" cy="5018311"/>
          </a:xfrm>
        </p:spPr>
        <p:txBody>
          <a:bodyPr/>
          <a:lstStyle/>
          <a:p>
            <a:r>
              <a:rPr lang="en-US" dirty="0"/>
              <a:t>After creating a template for a website, you can save time by using the template to create the webpages in the site</a:t>
            </a:r>
          </a:p>
          <a:p>
            <a:pPr lvl="1"/>
            <a:r>
              <a:rPr lang="en-US" dirty="0"/>
              <a:t>The advantage of starting with a template is that it includes content and HTML elements that appear on every page</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37353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04800"/>
            <a:ext cx="7886700" cy="914400"/>
          </a:xfrm>
        </p:spPr>
        <p:txBody>
          <a:bodyPr/>
          <a:lstStyle/>
          <a:p>
            <a:r>
              <a:rPr lang="en-IN" dirty="0"/>
              <a:t>Creating a Home Page Using a Webpage Template (continued 1)</a:t>
            </a:r>
          </a:p>
        </p:txBody>
      </p:sp>
      <p:sp>
        <p:nvSpPr>
          <p:cNvPr id="2" name="Content Placeholder 1"/>
          <p:cNvSpPr>
            <a:spLocks noGrp="1"/>
          </p:cNvSpPr>
          <p:nvPr>
            <p:ph idx="1"/>
          </p:nvPr>
        </p:nvSpPr>
        <p:spPr>
          <a:xfrm>
            <a:off x="609600" y="1458689"/>
            <a:ext cx="8382000" cy="5018311"/>
          </a:xfrm>
        </p:spPr>
        <p:txBody>
          <a:bodyPr/>
          <a:lstStyle/>
          <a:p>
            <a:r>
              <a:rPr lang="en-US" dirty="0"/>
              <a:t>Create a home page using a  webpage template and add content </a:t>
            </a:r>
          </a:p>
        </p:txBody>
      </p:sp>
      <p:pic>
        <p:nvPicPr>
          <p:cNvPr id="8" name="Content Placeholder 7" descr="Figure 2–31 shows paragraphs added to a page; tags are called out. ">
            <a:extLst>
              <a:ext uri="{FF2B5EF4-FFF2-40B4-BE49-F238E27FC236}">
                <a16:creationId xmlns:a16="http://schemas.microsoft.com/office/drawing/2014/main" id="{5694E41E-6D44-45EC-802C-4E414E15D20E}"/>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485896" y="2393359"/>
            <a:ext cx="6629408" cy="3148969"/>
          </a:xfrm>
        </p:spPr>
      </p:pic>
      <p:sp>
        <p:nvSpPr>
          <p:cNvPr id="6" name="Text Placeholder 5">
            <a:extLst>
              <a:ext uri="{FF2B5EF4-FFF2-40B4-BE49-F238E27FC236}">
                <a16:creationId xmlns:a16="http://schemas.microsoft.com/office/drawing/2014/main" id="{10369F72-B5D2-4C20-A6D0-D47E6665AEC6}"/>
              </a:ext>
            </a:extLst>
          </p:cNvPr>
          <p:cNvSpPr>
            <a:spLocks noGrp="1"/>
          </p:cNvSpPr>
          <p:nvPr>
            <p:ph type="body" sz="quarter" idx="15"/>
          </p:nvPr>
        </p:nvSpPr>
        <p:spPr>
          <a:xfrm>
            <a:off x="4114800" y="5618904"/>
            <a:ext cx="1371600" cy="446726"/>
          </a:xfrm>
        </p:spPr>
        <p:txBody>
          <a:bodyPr/>
          <a:lstStyle/>
          <a:p>
            <a:r>
              <a:rPr lang="en-US" dirty="0"/>
              <a:t>Figure 2–31</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181363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304800"/>
            <a:ext cx="7886700" cy="914400"/>
          </a:xfrm>
        </p:spPr>
        <p:txBody>
          <a:bodyPr/>
          <a:lstStyle/>
          <a:p>
            <a:r>
              <a:rPr lang="en-IN" dirty="0"/>
              <a:t>Creating a Home Page Using a Webpage Template (continued 2)</a:t>
            </a:r>
          </a:p>
        </p:txBody>
      </p:sp>
      <p:sp>
        <p:nvSpPr>
          <p:cNvPr id="2" name="Content Placeholder 1"/>
          <p:cNvSpPr>
            <a:spLocks noGrp="1"/>
          </p:cNvSpPr>
          <p:nvPr>
            <p:ph idx="1"/>
          </p:nvPr>
        </p:nvSpPr>
        <p:spPr>
          <a:xfrm>
            <a:off x="609600" y="1458689"/>
            <a:ext cx="8534400" cy="5018311"/>
          </a:xfrm>
        </p:spPr>
        <p:txBody>
          <a:bodyPr/>
          <a:lstStyle/>
          <a:p>
            <a:r>
              <a:rPr lang="en-US" dirty="0"/>
              <a:t>Display a home page in the  default browser </a:t>
            </a:r>
            <a:endParaRPr lang="en-IN" dirty="0"/>
          </a:p>
        </p:txBody>
      </p:sp>
      <p:pic>
        <p:nvPicPr>
          <p:cNvPr id="8" name="Content Placeholder 7" descr="Figure 2–32 displays a screenshot of the Forward Fitness Club home page in Chrome; fundamental elements are called out.  &#10;">
            <a:extLst>
              <a:ext uri="{FF2B5EF4-FFF2-40B4-BE49-F238E27FC236}">
                <a16:creationId xmlns:a16="http://schemas.microsoft.com/office/drawing/2014/main" id="{057BFF01-2F2E-4A87-80FA-FC3B6411CB4F}"/>
              </a:ext>
            </a:extLst>
          </p:cNvPr>
          <p:cNvPicPr>
            <a:picLocks noGrp="1" noChangeAspect="1"/>
          </p:cNvPicPr>
          <p:nvPr>
            <p:ph idx="12"/>
          </p:nvPr>
        </p:nvPicPr>
        <p:blipFill>
          <a:blip r:embed="rId2">
            <a:extLst>
              <a:ext uri="{28A0092B-C50C-407E-A947-70E740481C1C}">
                <a14:useLocalDpi xmlns:a14="http://schemas.microsoft.com/office/drawing/2010/main" val="0"/>
              </a:ext>
            </a:extLst>
          </a:blip>
          <a:stretch>
            <a:fillRect/>
          </a:stretch>
        </p:blipFill>
        <p:spPr>
          <a:xfrm>
            <a:off x="1710386" y="2244895"/>
            <a:ext cx="6332828" cy="2649233"/>
          </a:xfrm>
        </p:spPr>
      </p:pic>
      <p:sp>
        <p:nvSpPr>
          <p:cNvPr id="6" name="Text Placeholder 5">
            <a:extLst>
              <a:ext uri="{FF2B5EF4-FFF2-40B4-BE49-F238E27FC236}">
                <a16:creationId xmlns:a16="http://schemas.microsoft.com/office/drawing/2014/main" id="{824F5028-AE02-41F0-ADDE-BC5A4528A422}"/>
              </a:ext>
            </a:extLst>
          </p:cNvPr>
          <p:cNvSpPr>
            <a:spLocks noGrp="1"/>
          </p:cNvSpPr>
          <p:nvPr>
            <p:ph type="body" sz="quarter" idx="15"/>
          </p:nvPr>
        </p:nvSpPr>
        <p:spPr>
          <a:xfrm>
            <a:off x="3962400" y="5192029"/>
            <a:ext cx="1524001" cy="365125"/>
          </a:xfrm>
        </p:spPr>
        <p:txBody>
          <a:bodyPr/>
          <a:lstStyle/>
          <a:p>
            <a:r>
              <a:rPr lang="en-US" dirty="0"/>
              <a:t>Figure 2–32</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1223844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0472B9-0FB4-41F0-B676-1F5A44BFB40E}"/>
              </a:ext>
            </a:extLst>
          </p:cNvPr>
          <p:cNvSpPr>
            <a:spLocks noGrp="1"/>
          </p:cNvSpPr>
          <p:nvPr>
            <p:ph type="title"/>
          </p:nvPr>
        </p:nvSpPr>
        <p:spPr/>
        <p:txBody>
          <a:bodyPr/>
          <a:lstStyle/>
          <a:p>
            <a:br>
              <a:rPr lang="en-US" dirty="0"/>
            </a:br>
            <a:r>
              <a:rPr lang="en-US" dirty="0"/>
              <a:t>Introduction</a:t>
            </a:r>
          </a:p>
        </p:txBody>
      </p:sp>
      <p:sp>
        <p:nvSpPr>
          <p:cNvPr id="2" name="Content Placeholder 1">
            <a:extLst>
              <a:ext uri="{FF2B5EF4-FFF2-40B4-BE49-F238E27FC236}">
                <a16:creationId xmlns:a16="http://schemas.microsoft.com/office/drawing/2014/main" id="{62C428CA-E4C2-460E-945A-B3F1AE4919E8}"/>
              </a:ext>
            </a:extLst>
          </p:cNvPr>
          <p:cNvSpPr>
            <a:spLocks noGrp="1"/>
          </p:cNvSpPr>
          <p:nvPr>
            <p:ph idx="1"/>
          </p:nvPr>
        </p:nvSpPr>
        <p:spPr/>
        <p:txBody>
          <a:bodyPr/>
          <a:lstStyle/>
          <a:p>
            <a:r>
              <a:rPr lang="en-US" dirty="0"/>
              <a:t>Building a website from scratch involves a lot of time and planning</a:t>
            </a:r>
          </a:p>
          <a:p>
            <a:pPr lvl="1"/>
            <a:r>
              <a:rPr lang="en-US" dirty="0"/>
              <a:t>Professional web design services are in high demand</a:t>
            </a:r>
          </a:p>
          <a:p>
            <a:r>
              <a:rPr lang="en-US" dirty="0"/>
              <a:t>Before building a website, plan it</a:t>
            </a:r>
          </a:p>
          <a:p>
            <a:pPr lvl="1"/>
            <a:r>
              <a:rPr lang="en-US" dirty="0"/>
              <a:t>Includes meeting with clients or stakeholders to discover needs, the purpose of the website, and target audience</a:t>
            </a:r>
          </a:p>
        </p:txBody>
      </p:sp>
      <p:sp>
        <p:nvSpPr>
          <p:cNvPr id="3" name="Footer Placeholder 2">
            <a:extLst>
              <a:ext uri="{FF2B5EF4-FFF2-40B4-BE49-F238E27FC236}">
                <a16:creationId xmlns:a16="http://schemas.microsoft.com/office/drawing/2014/main" id="{907E56C1-B989-4DDD-A330-F1D58E183143}"/>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4770016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33D473-6A48-44E1-89E7-8C37C916B3E4}"/>
              </a:ext>
            </a:extLst>
          </p:cNvPr>
          <p:cNvSpPr>
            <a:spLocks noGrp="1"/>
          </p:cNvSpPr>
          <p:nvPr>
            <p:ph type="title"/>
          </p:nvPr>
        </p:nvSpPr>
        <p:spPr/>
        <p:txBody>
          <a:bodyPr/>
          <a:lstStyle/>
          <a:p>
            <a:br>
              <a:rPr lang="en-US" dirty="0"/>
            </a:br>
            <a:r>
              <a:rPr lang="en-US" dirty="0"/>
              <a:t>Chapter Summary</a:t>
            </a:r>
          </a:p>
        </p:txBody>
      </p:sp>
      <p:sp>
        <p:nvSpPr>
          <p:cNvPr id="2" name="Content Placeholder 1">
            <a:extLst>
              <a:ext uri="{FF2B5EF4-FFF2-40B4-BE49-F238E27FC236}">
                <a16:creationId xmlns:a16="http://schemas.microsoft.com/office/drawing/2014/main" id="{736CE8CC-A638-4836-AB51-7D544EC48178}"/>
              </a:ext>
            </a:extLst>
          </p:cNvPr>
          <p:cNvSpPr>
            <a:spLocks noGrp="1"/>
          </p:cNvSpPr>
          <p:nvPr>
            <p:ph idx="1"/>
          </p:nvPr>
        </p:nvSpPr>
        <p:spPr>
          <a:xfrm>
            <a:off x="609600" y="1458689"/>
            <a:ext cx="7905750" cy="5018311"/>
          </a:xfrm>
        </p:spPr>
        <p:txBody>
          <a:bodyPr/>
          <a:lstStyle/>
          <a:p>
            <a:r>
              <a:rPr lang="en-US" dirty="0"/>
              <a:t>In this chapter, you learned about:</a:t>
            </a:r>
          </a:p>
          <a:p>
            <a:pPr lvl="1"/>
            <a:r>
              <a:rPr lang="en-US" dirty="0"/>
              <a:t>Preparing a website by organizing folders for the webpage files</a:t>
            </a:r>
          </a:p>
          <a:p>
            <a:pPr lvl="1"/>
            <a:r>
              <a:rPr lang="en-US" dirty="0"/>
              <a:t>Using HTML 5 structural elements to create a webpage template</a:t>
            </a:r>
          </a:p>
          <a:p>
            <a:pPr lvl="1"/>
            <a:r>
              <a:rPr lang="en-US" dirty="0"/>
              <a:t>Validating the template</a:t>
            </a:r>
          </a:p>
          <a:p>
            <a:pPr lvl="1"/>
            <a:r>
              <a:rPr lang="en-US" dirty="0"/>
              <a:t>Creating the home page</a:t>
            </a:r>
          </a:p>
        </p:txBody>
      </p:sp>
      <p:sp>
        <p:nvSpPr>
          <p:cNvPr id="3" name="Footer Placeholder 2">
            <a:extLst>
              <a:ext uri="{FF2B5EF4-FFF2-40B4-BE49-F238E27FC236}">
                <a16:creationId xmlns:a16="http://schemas.microsoft.com/office/drawing/2014/main" id="{D2ABB0EC-1002-4606-83CE-040AD1D9DEE2}"/>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42487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55DCE3-CCD7-42F6-B1AD-63EDAE378A4C}"/>
              </a:ext>
            </a:extLst>
          </p:cNvPr>
          <p:cNvSpPr>
            <a:spLocks noGrp="1"/>
          </p:cNvSpPr>
          <p:nvPr>
            <p:ph type="title"/>
          </p:nvPr>
        </p:nvSpPr>
        <p:spPr/>
        <p:txBody>
          <a:bodyPr/>
          <a:lstStyle/>
          <a:p>
            <a:br>
              <a:rPr lang="en-US" dirty="0"/>
            </a:br>
            <a:r>
              <a:rPr lang="en-US" dirty="0"/>
              <a:t>Project — Plan and Build a Website </a:t>
            </a:r>
          </a:p>
        </p:txBody>
      </p:sp>
      <p:sp>
        <p:nvSpPr>
          <p:cNvPr id="2" name="Content Placeholder 1">
            <a:extLst>
              <a:ext uri="{FF2B5EF4-FFF2-40B4-BE49-F238E27FC236}">
                <a16:creationId xmlns:a16="http://schemas.microsoft.com/office/drawing/2014/main" id="{1B361A6A-868E-4948-8D74-D013689C5F07}"/>
              </a:ext>
            </a:extLst>
          </p:cNvPr>
          <p:cNvSpPr>
            <a:spLocks noGrp="1"/>
          </p:cNvSpPr>
          <p:nvPr>
            <p:ph idx="1"/>
          </p:nvPr>
        </p:nvSpPr>
        <p:spPr/>
        <p:txBody>
          <a:bodyPr/>
          <a:lstStyle/>
          <a:p>
            <a:r>
              <a:rPr lang="en-US" dirty="0"/>
              <a:t>The project in this chapter follows generally accepted guidelines for planning and building a webpage template and homepage </a:t>
            </a:r>
          </a:p>
          <a:p>
            <a:pPr lvl="1"/>
            <a:r>
              <a:rPr lang="en-US" dirty="0"/>
              <a:t>Roadmap </a:t>
            </a:r>
          </a:p>
          <a:p>
            <a:pPr lvl="2"/>
            <a:r>
              <a:rPr lang="en-US" dirty="0"/>
              <a:t>CREATE WEBSITE FOLDERS to organize files</a:t>
            </a:r>
          </a:p>
          <a:p>
            <a:pPr lvl="2"/>
            <a:r>
              <a:rPr lang="en-US" dirty="0"/>
              <a:t>CREATE a TEMPLATE</a:t>
            </a:r>
          </a:p>
          <a:p>
            <a:pPr lvl="2"/>
            <a:r>
              <a:rPr lang="en-US" dirty="0"/>
              <a:t>ENTER HTML 5 SEMANTIC ELEMENTS in the document</a:t>
            </a:r>
          </a:p>
          <a:p>
            <a:pPr lvl="2"/>
            <a:r>
              <a:rPr lang="en-US" dirty="0"/>
              <a:t>ADD COMMENTS AND CONTENT to the document</a:t>
            </a:r>
          </a:p>
          <a:p>
            <a:pPr lvl="2"/>
            <a:r>
              <a:rPr lang="en-US" dirty="0"/>
              <a:t>VALIDATE the DOCUMENT</a:t>
            </a:r>
          </a:p>
          <a:p>
            <a:pPr lvl="2"/>
            <a:r>
              <a:rPr lang="en-US" dirty="0"/>
              <a:t>CREATE AND VIEW the HOME PAGE</a:t>
            </a:r>
          </a:p>
        </p:txBody>
      </p:sp>
      <p:sp>
        <p:nvSpPr>
          <p:cNvPr id="3" name="Footer Placeholder 2">
            <a:extLst>
              <a:ext uri="{FF2B5EF4-FFF2-40B4-BE49-F238E27FC236}">
                <a16:creationId xmlns:a16="http://schemas.microsoft.com/office/drawing/2014/main" id="{5CD5C820-9681-4E38-83B5-192D42B64A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6298"/>
                </a:solidFill>
                <a:effectLst/>
                <a:uLnTx/>
                <a:uFillTx/>
                <a:latin typeface="Arial" panose="020B0604020202020204" pitchFamily="34" charset="0"/>
                <a:ea typeface="+mn-ea"/>
                <a:cs typeface="+mn-cs"/>
              </a:rPr>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59066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Designing a Website</a:t>
            </a:r>
          </a:p>
        </p:txBody>
      </p:sp>
      <p:sp>
        <p:nvSpPr>
          <p:cNvPr id="2" name="Content Placeholder 1"/>
          <p:cNvSpPr>
            <a:spLocks noGrp="1"/>
          </p:cNvSpPr>
          <p:nvPr>
            <p:ph idx="1"/>
          </p:nvPr>
        </p:nvSpPr>
        <p:spPr/>
        <p:txBody>
          <a:bodyPr/>
          <a:lstStyle/>
          <a:p>
            <a:r>
              <a:rPr lang="en-IN" dirty="0"/>
              <a:t>Activities involved in designing a website</a:t>
            </a:r>
          </a:p>
          <a:p>
            <a:pPr lvl="1"/>
            <a:r>
              <a:rPr lang="en-IN" dirty="0"/>
              <a:t>Planning</a:t>
            </a:r>
          </a:p>
          <a:p>
            <a:pPr lvl="1"/>
            <a:r>
              <a:rPr lang="en-IN" dirty="0"/>
              <a:t>Articulating the website’s purpose</a:t>
            </a:r>
          </a:p>
          <a:p>
            <a:pPr lvl="1"/>
            <a:r>
              <a:rPr lang="en-IN" dirty="0"/>
              <a:t>Identifying the target audience</a:t>
            </a:r>
          </a:p>
          <a:p>
            <a:pPr lvl="1"/>
            <a:r>
              <a:rPr lang="en-IN" dirty="0"/>
              <a:t>Creating a site map and wireframe</a:t>
            </a:r>
          </a:p>
          <a:p>
            <a:pPr lvl="1"/>
            <a:r>
              <a:rPr lang="en-IN" dirty="0"/>
              <a:t>Selecting graphics and colors to use in the site</a:t>
            </a:r>
          </a:p>
          <a:p>
            <a:pPr lvl="1"/>
            <a:r>
              <a:rPr lang="en-IN" dirty="0"/>
              <a:t>Determining whether to design for an optimal viewing experience across a range of devices</a:t>
            </a:r>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66799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Designing a Website (continued)</a:t>
            </a:r>
          </a:p>
        </p:txBody>
      </p:sp>
      <p:graphicFrame>
        <p:nvGraphicFramePr>
          <p:cNvPr id="13" name="Content Placeholder 12">
            <a:extLst>
              <a:ext uri="{FF2B5EF4-FFF2-40B4-BE49-F238E27FC236}">
                <a16:creationId xmlns:a16="http://schemas.microsoft.com/office/drawing/2014/main" id="{0F70C920-0343-4830-AB07-4071B2187580}"/>
              </a:ext>
            </a:extLst>
          </p:cNvPr>
          <p:cNvGraphicFramePr>
            <a:graphicFrameLocks noGrp="1"/>
          </p:cNvGraphicFramePr>
          <p:nvPr>
            <p:ph idx="1"/>
            <p:extLst>
              <p:ext uri="{D42A27DB-BD31-4B8C-83A1-F6EECF244321}">
                <p14:modId xmlns:p14="http://schemas.microsoft.com/office/powerpoint/2010/main" val="842767660"/>
              </p:ext>
            </p:extLst>
          </p:nvPr>
        </p:nvGraphicFramePr>
        <p:xfrm>
          <a:off x="228600" y="1043277"/>
          <a:ext cx="8763000" cy="4973320"/>
        </p:xfrm>
        <a:graphic>
          <a:graphicData uri="http://schemas.openxmlformats.org/drawingml/2006/table">
            <a:tbl>
              <a:tblPr firstRow="1"/>
              <a:tblGrid>
                <a:gridCol w="1578918">
                  <a:extLst>
                    <a:ext uri="{9D8B030D-6E8A-4147-A177-3AD203B41FA5}">
                      <a16:colId xmlns:a16="http://schemas.microsoft.com/office/drawing/2014/main" val="1417485024"/>
                    </a:ext>
                  </a:extLst>
                </a:gridCol>
                <a:gridCol w="7184082">
                  <a:extLst>
                    <a:ext uri="{9D8B030D-6E8A-4147-A177-3AD203B41FA5}">
                      <a16:colId xmlns:a16="http://schemas.microsoft.com/office/drawing/2014/main" val="3951495795"/>
                    </a:ext>
                  </a:extLst>
                </a:gridCol>
              </a:tblGrid>
              <a:tr h="603578">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Purpose of the Website</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63500" marB="63500" anchor="ctr">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To promote fitness services and gain new clients. The Forward Fitness Club mission: facilitate a healthy lifestyle and help our clients meet their fitness and nutrition goals.</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4016667674"/>
                  </a:ext>
                </a:extLst>
              </a:tr>
              <a:tr h="502177">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Target Audience</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nchor="ctr">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customers are adults between the ages of 18 and 50 within the local community.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2644019865"/>
                  </a:ext>
                </a:extLst>
              </a:tr>
              <a:tr h="704979">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Multiplatform Display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recognizes the growth in smartphone and tablet usage and wants a single website that provides an optimal viewing experience regardless of whether visitors are using a desktop, laptop, tablet, or smartphone. </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241205304"/>
                  </a:ext>
                </a:extLst>
              </a:tr>
              <a:tr h="704979">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Wireframe and Site Map</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The initial website will consist of five webpages arranged in a hierarchal structure with links to the home page on every page. Each webpage will include a header area, navigation area, main content area, and footer area.</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4189392167"/>
                  </a:ext>
                </a:extLst>
              </a:tr>
              <a:tr h="502177">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Graphics</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wants to display its fitness equipment and logo to help with local branding. Photos of the facility, members, and staff will increase visual appeal.</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3245399666"/>
                  </a:ext>
                </a:extLst>
              </a:tr>
              <a:tr h="502177">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Color</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Forward Fitness Club wants to use black and white as the primary colors for a clean, sophisticated look.</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3651099108"/>
                  </a:ext>
                </a:extLst>
              </a:tr>
              <a:tr h="704979">
                <a:tc>
                  <a:txBody>
                    <a:bodyPr/>
                    <a:lstStyle/>
                    <a:p>
                      <a:pPr marL="0" marR="0" fontAlgn="ctr">
                        <a:lnSpc>
                          <a:spcPts val="20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Typography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solidFill>
                      <a:srgbClr val="E5E5CB"/>
                    </a:solidFill>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To make the content easy to read, the website will use a serif font style for paragraphs, lists, and other body content, while providing contrast by using a sans serif font style for navigation links and headings.</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solidFill>
                      <a:srgbClr val="E5E5CB"/>
                    </a:solidFill>
                  </a:tcPr>
                </a:tc>
                <a:extLst>
                  <a:ext uri="{0D108BD9-81ED-4DB2-BD59-A6C34878D82A}">
                    <a16:rowId xmlns:a16="http://schemas.microsoft.com/office/drawing/2014/main" val="2619868648"/>
                  </a:ext>
                </a:extLst>
              </a:tr>
              <a:tr h="502177">
                <a:tc>
                  <a:txBody>
                    <a:bodyPr/>
                    <a:lstStyle/>
                    <a:p>
                      <a:pPr marL="0" marR="0" fontAlgn="ctr">
                        <a:lnSpc>
                          <a:spcPts val="2500"/>
                        </a:lnSpc>
                        <a:spcBef>
                          <a:spcPts val="0"/>
                        </a:spcBef>
                        <a:spcAft>
                          <a:spcPts val="0"/>
                        </a:spcAft>
                      </a:pPr>
                      <a:r>
                        <a:rPr lang="en-US" sz="1400" b="1"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Accessibility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82031" marR="82031" marT="50800" marB="50800">
                    <a:lnL>
                      <a:noFill/>
                    </a:lnL>
                    <a:lnR>
                      <a:noFill/>
                    </a:lnR>
                    <a:lnT>
                      <a:noFill/>
                    </a:lnT>
                    <a:lnB>
                      <a:noFill/>
                    </a:lnB>
                  </a:tcPr>
                </a:tc>
                <a:tc>
                  <a:txBody>
                    <a:bodyPr/>
                    <a:lstStyle/>
                    <a:p>
                      <a:pPr marL="0" marR="0" fontAlgn="ctr">
                        <a:lnSpc>
                          <a:spcPct val="100000"/>
                        </a:lnSpc>
                        <a:spcBef>
                          <a:spcPts val="0"/>
                        </a:spcBef>
                        <a:spcAft>
                          <a:spcPts val="0"/>
                        </a:spcAft>
                      </a:pPr>
                      <a:r>
                        <a:rPr lang="en-US" sz="1400" dirty="0">
                          <a:solidFill>
                            <a:srgbClr val="000000"/>
                          </a:solidFill>
                          <a:effectLst/>
                          <a:latin typeface="Arial" panose="020B0604020202020204" pitchFamily="34" charset="0"/>
                          <a:ea typeface="MS Mincho" panose="02020609040205080304" pitchFamily="49" charset="-128"/>
                          <a:cs typeface="Arial" panose="020B0604020202020204" pitchFamily="34" charset="0"/>
                        </a:rPr>
                        <a:t>Standard accessibility attributes, such as alternative text for graphics, will be used to address accessibility.</a:t>
                      </a:r>
                      <a:endParaRPr lang="en-US" sz="1400" dirty="0">
                        <a:effectLst/>
                        <a:latin typeface="Arial" panose="020B0604020202020204" pitchFamily="34" charset="0"/>
                        <a:ea typeface="MS Mincho" panose="02020609040205080304" pitchFamily="49" charset="-128"/>
                        <a:cs typeface="Arial" panose="020B0604020202020204" pitchFamily="34" charset="0"/>
                      </a:endParaRPr>
                    </a:p>
                  </a:txBody>
                  <a:tcPr marL="110742" marR="110742" marT="50800" marB="50800">
                    <a:lnL>
                      <a:noFill/>
                    </a:lnL>
                    <a:lnR>
                      <a:noFill/>
                    </a:lnR>
                    <a:lnT>
                      <a:noFill/>
                    </a:lnT>
                    <a:lnB>
                      <a:noFill/>
                    </a:lnB>
                  </a:tcPr>
                </a:tc>
                <a:extLst>
                  <a:ext uri="{0D108BD9-81ED-4DB2-BD59-A6C34878D82A}">
                    <a16:rowId xmlns:a16="http://schemas.microsoft.com/office/drawing/2014/main" val="4221816849"/>
                  </a:ext>
                </a:extLst>
              </a:tr>
            </a:tbl>
          </a:graphicData>
        </a:graphic>
      </p:graphicFrame>
      <p:sp>
        <p:nvSpPr>
          <p:cNvPr id="14" name="Text Placeholder 13">
            <a:extLst>
              <a:ext uri="{FF2B5EF4-FFF2-40B4-BE49-F238E27FC236}">
                <a16:creationId xmlns:a16="http://schemas.microsoft.com/office/drawing/2014/main" id="{FCB8C69C-585C-434F-B64C-10510492ACE3}"/>
              </a:ext>
            </a:extLst>
          </p:cNvPr>
          <p:cNvSpPr>
            <a:spLocks noGrp="1"/>
          </p:cNvSpPr>
          <p:nvPr>
            <p:ph type="body" sz="quarter" idx="15"/>
          </p:nvPr>
        </p:nvSpPr>
        <p:spPr>
          <a:xfrm>
            <a:off x="2514600" y="6055486"/>
            <a:ext cx="4781549" cy="365125"/>
          </a:xfrm>
        </p:spPr>
        <p:txBody>
          <a:bodyPr/>
          <a:lstStyle/>
          <a:p>
            <a:r>
              <a:rPr lang="en-US" dirty="0"/>
              <a:t>Table 2–1 Forward Fitness Club Website Plan</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390212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3738" y="163289"/>
            <a:ext cx="7886700" cy="914400"/>
          </a:xfrm>
        </p:spPr>
        <p:txBody>
          <a:bodyPr/>
          <a:lstStyle/>
          <a:p>
            <a:br>
              <a:rPr lang="en-IN" dirty="0"/>
            </a:br>
            <a:r>
              <a:rPr lang="en-IN" dirty="0"/>
              <a:t>Site Map</a:t>
            </a:r>
          </a:p>
        </p:txBody>
      </p:sp>
      <p:sp>
        <p:nvSpPr>
          <p:cNvPr id="2" name="Content Placeholder 1"/>
          <p:cNvSpPr>
            <a:spLocks noGrp="1"/>
          </p:cNvSpPr>
          <p:nvPr>
            <p:ph idx="1"/>
          </p:nvPr>
        </p:nvSpPr>
        <p:spPr/>
        <p:txBody>
          <a:bodyPr/>
          <a:lstStyle/>
          <a:p>
            <a:r>
              <a:rPr lang="en-IN" dirty="0"/>
              <a:t>Indicates how the pages in a website relate to each other</a:t>
            </a:r>
          </a:p>
          <a:p>
            <a:pPr lvl="1"/>
            <a:r>
              <a:rPr lang="en-IN" dirty="0"/>
              <a:t>Example: Forward Fitness Club website</a:t>
            </a:r>
          </a:p>
          <a:p>
            <a:pPr lvl="2"/>
            <a:r>
              <a:rPr lang="en-IN" dirty="0"/>
              <a:t>Home page: Introduces the fitness center and its mission statement</a:t>
            </a:r>
          </a:p>
          <a:p>
            <a:pPr lvl="2"/>
            <a:r>
              <a:rPr lang="en-IN" dirty="0"/>
              <a:t>About Us page: Showcases the facility’s equipment and services</a:t>
            </a:r>
          </a:p>
          <a:p>
            <a:pPr lvl="2"/>
            <a:r>
              <a:rPr lang="en-IN" dirty="0"/>
              <a:t>Classes page: Includes a schedule of available group training and fitness classes</a:t>
            </a:r>
          </a:p>
          <a:p>
            <a:pPr lvl="2"/>
            <a:r>
              <a:rPr lang="en-IN" dirty="0"/>
              <a:t>Nutrition page: Provides nutrition tips and simple meal plans</a:t>
            </a:r>
          </a:p>
          <a:p>
            <a:pPr lvl="2"/>
            <a:r>
              <a:rPr lang="en-IN" dirty="0"/>
              <a:t>Contact Us page: Provides a phone number, email address, physical address, and form for potential clients to request additional information about the fitness center’s services</a:t>
            </a:r>
          </a:p>
          <a:p>
            <a:pPr lvl="2"/>
            <a:endParaRPr lang="en-IN"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226779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br>
              <a:rPr lang="en-IN" dirty="0"/>
            </a:br>
            <a:r>
              <a:rPr lang="en-IN" dirty="0"/>
              <a:t>Site Map (continued)</a:t>
            </a:r>
          </a:p>
        </p:txBody>
      </p:sp>
      <p:pic>
        <p:nvPicPr>
          <p:cNvPr id="14" name="Content Placeholder 13" descr="Figure 2–2 depicts the site map for the Forward Fitness Club website. A total of five webpages are shown: Home, About Us, Classes, Nutrition, and Contact Us.">
            <a:extLst>
              <a:ext uri="{FF2B5EF4-FFF2-40B4-BE49-F238E27FC236}">
                <a16:creationId xmlns:a16="http://schemas.microsoft.com/office/drawing/2014/main" id="{55825456-E868-423A-AD78-D975D2D546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3110" y="1437635"/>
            <a:ext cx="4157780" cy="4012741"/>
          </a:xfrm>
        </p:spPr>
      </p:pic>
      <p:sp>
        <p:nvSpPr>
          <p:cNvPr id="15" name="Text Placeholder 14">
            <a:extLst>
              <a:ext uri="{FF2B5EF4-FFF2-40B4-BE49-F238E27FC236}">
                <a16:creationId xmlns:a16="http://schemas.microsoft.com/office/drawing/2014/main" id="{D8D7DA20-026F-484F-A627-864BEEC63930}"/>
              </a:ext>
            </a:extLst>
          </p:cNvPr>
          <p:cNvSpPr>
            <a:spLocks noGrp="1"/>
          </p:cNvSpPr>
          <p:nvPr>
            <p:ph type="body" sz="quarter" idx="15"/>
          </p:nvPr>
        </p:nvSpPr>
        <p:spPr>
          <a:xfrm>
            <a:off x="3886200" y="5604515"/>
            <a:ext cx="1657349" cy="365125"/>
          </a:xfrm>
        </p:spPr>
        <p:txBody>
          <a:bodyPr/>
          <a:lstStyle/>
          <a:p>
            <a:r>
              <a:rPr lang="en-US" dirty="0"/>
              <a:t>Figure 2–2</a:t>
            </a:r>
          </a:p>
          <a:p>
            <a:endParaRPr lang="en-US" dirty="0"/>
          </a:p>
        </p:txBody>
      </p:sp>
      <p:sp>
        <p:nvSpPr>
          <p:cNvPr id="3" name="Footer Placeholder 2"/>
          <p:cNvSpPr>
            <a:spLocks noGrp="1"/>
          </p:cNvSpPr>
          <p:nvPr>
            <p:ph type="ftr" sz="quarter" idx="11"/>
          </p:nvPr>
        </p:nvSpPr>
        <p:spPr/>
        <p:txBody>
          <a:bodyPr/>
          <a:lstStyle/>
          <a:p>
            <a:r>
              <a:rPr lang="en-US" dirty="0"/>
              <a:t>Minnick. Responsive Web Design with HTML and CSS, 9th Edition. © 2021 Cengage. All Rights Reserved. May not be scanned, copied or duplicated, or posted to a publicly accessible website, in whole or in part.</a:t>
            </a:r>
          </a:p>
        </p:txBody>
      </p:sp>
    </p:spTree>
    <p:extLst>
      <p:ext uri="{BB962C8B-B14F-4D97-AF65-F5344CB8AC3E}">
        <p14:creationId xmlns:p14="http://schemas.microsoft.com/office/powerpoint/2010/main" val="435179040"/>
      </p:ext>
    </p:extLst>
  </p:cSld>
  <p:clrMapOvr>
    <a:masterClrMapping/>
  </p:clrMapOvr>
</p:sld>
</file>

<file path=ppt/theme/theme1.xml><?xml version="1.0" encoding="utf-8"?>
<a:theme xmlns:a="http://schemas.openxmlformats.org/drawingml/2006/main" name="Office Theme">
  <a:themeElements>
    <a:clrScheme name="Custom 1">
      <a:dk1>
        <a:srgbClr val="011892"/>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Presentation1" id="{276F6C23-6457-4163-906F-9FD71B1D340C}" vid="{9A4A37B5-06EA-4573-8274-FD94E47E4E8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3578</Words>
  <Application>Microsoft Macintosh PowerPoint</Application>
  <PresentationFormat>On-screen Show (4:3)</PresentationFormat>
  <Paragraphs>282</Paragraphs>
  <Slides>40</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Arial</vt:lpstr>
      <vt:lpstr>Calibri</vt:lpstr>
      <vt:lpstr>Open Sans</vt:lpstr>
      <vt:lpstr>Summer Font</vt:lpstr>
      <vt:lpstr>Office Theme</vt:lpstr>
      <vt:lpstr> Chapter 2 </vt:lpstr>
      <vt:lpstr> Objectives</vt:lpstr>
      <vt:lpstr> Objectives (continued)</vt:lpstr>
      <vt:lpstr> Introduction</vt:lpstr>
      <vt:lpstr> Project — Plan and Build a Website </vt:lpstr>
      <vt:lpstr> Designing a Website</vt:lpstr>
      <vt:lpstr> Designing a Website (continued)</vt:lpstr>
      <vt:lpstr> Site Map</vt:lpstr>
      <vt:lpstr> Site Map (continued)</vt:lpstr>
      <vt:lpstr> Wireframe</vt:lpstr>
      <vt:lpstr> File Management</vt:lpstr>
      <vt:lpstr> File Management (continued 1)</vt:lpstr>
      <vt:lpstr> File Management (continued 2)</vt:lpstr>
      <vt:lpstr> File Management (continued 3)</vt:lpstr>
      <vt:lpstr> Using HTML 5 Semantic Elements</vt:lpstr>
      <vt:lpstr> Using HTML 5 Semantic Elements (continued 1)</vt:lpstr>
      <vt:lpstr> Using HTML 5 Semantic Elements (continued 2)</vt:lpstr>
      <vt:lpstr> Creating a Webpage Template</vt:lpstr>
      <vt:lpstr> Creating a Webpage Template (continued 1)</vt:lpstr>
      <vt:lpstr> Creating a Webpage Template (continued 2)</vt:lpstr>
      <vt:lpstr> Creating a Webpage Template (continued 3)</vt:lpstr>
      <vt:lpstr> Comments</vt:lpstr>
      <vt:lpstr> Comments (continued 1)</vt:lpstr>
      <vt:lpstr> Comments (continued 2)</vt:lpstr>
      <vt:lpstr> Heading Elements </vt:lpstr>
      <vt:lpstr> Heading Elements (continued 1)</vt:lpstr>
      <vt:lpstr> Heading Elements (continued 2)</vt:lpstr>
      <vt:lpstr> Webpage Content</vt:lpstr>
      <vt:lpstr> Webpage Content (continued)</vt:lpstr>
      <vt:lpstr> Using Symbol Entities</vt:lpstr>
      <vt:lpstr> Using Symbol Entities (continued 1)</vt:lpstr>
      <vt:lpstr> Using Symbol Entities (continued 2)</vt:lpstr>
      <vt:lpstr> Using Symbol Entities (continued 3)</vt:lpstr>
      <vt:lpstr> Validating HTML Documents</vt:lpstr>
      <vt:lpstr> Validating HTML Documents (continued 1)</vt:lpstr>
      <vt:lpstr> Validating HTML Documents (continued 2)</vt:lpstr>
      <vt:lpstr>Creating a Home Page Using a Webpage Template</vt:lpstr>
      <vt:lpstr>Creating a Home Page Using a Webpage Template (continued 1)</vt:lpstr>
      <vt:lpstr>Creating a Home Page Using a Webpage Template (continued 2)</vt:lpstr>
      <vt:lpstr> 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2019-11-13T01:32:44Z</dcterms:created>
  <dcterms:modified xsi:type="dcterms:W3CDTF">2019-11-26T15:29:53Z</dcterms:modified>
</cp:coreProperties>
</file>