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9" r:id="rId2"/>
  </p:sldMasterIdLst>
  <p:notesMasterIdLst>
    <p:notesMasterId r:id="rId52"/>
  </p:notesMasterIdLst>
  <p:sldIdLst>
    <p:sldId id="256" r:id="rId3"/>
    <p:sldId id="302" r:id="rId4"/>
    <p:sldId id="303" r:id="rId5"/>
    <p:sldId id="359" r:id="rId6"/>
    <p:sldId id="360" r:id="rId7"/>
    <p:sldId id="304" r:id="rId8"/>
    <p:sldId id="306" r:id="rId9"/>
    <p:sldId id="307" r:id="rId10"/>
    <p:sldId id="308" r:id="rId11"/>
    <p:sldId id="309" r:id="rId12"/>
    <p:sldId id="310" r:id="rId13"/>
    <p:sldId id="313" r:id="rId14"/>
    <p:sldId id="367" r:id="rId15"/>
    <p:sldId id="361" r:id="rId16"/>
    <p:sldId id="314" r:id="rId17"/>
    <p:sldId id="315" r:id="rId18"/>
    <p:sldId id="317" r:id="rId19"/>
    <p:sldId id="318" r:id="rId20"/>
    <p:sldId id="319" r:id="rId21"/>
    <p:sldId id="320" r:id="rId22"/>
    <p:sldId id="342" r:id="rId23"/>
    <p:sldId id="322" r:id="rId24"/>
    <p:sldId id="324" r:id="rId25"/>
    <p:sldId id="368" r:id="rId26"/>
    <p:sldId id="369" r:id="rId27"/>
    <p:sldId id="325" r:id="rId28"/>
    <p:sldId id="326" r:id="rId29"/>
    <p:sldId id="327" r:id="rId30"/>
    <p:sldId id="329" r:id="rId31"/>
    <p:sldId id="330" r:id="rId32"/>
    <p:sldId id="331" r:id="rId33"/>
    <p:sldId id="332" r:id="rId34"/>
    <p:sldId id="333" r:id="rId35"/>
    <p:sldId id="334" r:id="rId36"/>
    <p:sldId id="344" r:id="rId37"/>
    <p:sldId id="335" r:id="rId38"/>
    <p:sldId id="337" r:id="rId39"/>
    <p:sldId id="338" r:id="rId40"/>
    <p:sldId id="339" r:id="rId41"/>
    <p:sldId id="340" r:id="rId42"/>
    <p:sldId id="362" r:id="rId43"/>
    <p:sldId id="350" r:id="rId44"/>
    <p:sldId id="351" r:id="rId45"/>
    <p:sldId id="353" r:id="rId46"/>
    <p:sldId id="363" r:id="rId47"/>
    <p:sldId id="365" r:id="rId48"/>
    <p:sldId id="364" r:id="rId49"/>
    <p:sldId id="366" r:id="rId50"/>
    <p:sldId id="35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97" autoAdjust="0"/>
    <p:restoredTop sz="83727" autoAdjust="0"/>
  </p:normalViewPr>
  <p:slideViewPr>
    <p:cSldViewPr>
      <p:cViewPr varScale="1">
        <p:scale>
          <a:sx n="44" d="100"/>
          <a:sy n="44" d="100"/>
        </p:scale>
        <p:origin x="58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C876C5-7F49-4C0A-8F1E-5A42B4148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0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E630E-CDF1-4B71-AD96-22FEE7A1D5B4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5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9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9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4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8–64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7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2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088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49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05750" cy="47897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437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533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433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569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645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514600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8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819400" y="3429000"/>
            <a:ext cx="3733800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r>
              <a:rPr lang="en-US" sz="3600" dirty="0"/>
              <a:t>Creating Tables </a:t>
            </a:r>
          </a:p>
          <a:p>
            <a:pPr eaLnBrk="1" hangingPunct="1"/>
            <a:r>
              <a:rPr lang="en-US" sz="3600" dirty="0"/>
              <a:t>and 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Borders, Headers, and Captions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 border </a:t>
            </a:r>
          </a:p>
          <a:p>
            <a:pPr lvl="1"/>
            <a:r>
              <a:rPr lang="en-IN" dirty="0"/>
              <a:t>Line that defines the perimeter of the table</a:t>
            </a:r>
          </a:p>
          <a:p>
            <a:r>
              <a:rPr lang="en-IN" dirty="0"/>
              <a:t>Table header </a:t>
            </a:r>
          </a:p>
          <a:p>
            <a:pPr lvl="1"/>
            <a:r>
              <a:rPr lang="en-IN" dirty="0"/>
              <a:t>Heading </a:t>
            </a:r>
            <a:r>
              <a:rPr lang="en-US" dirty="0"/>
              <a:t>cell </a:t>
            </a:r>
            <a:endParaRPr lang="en-IN" dirty="0"/>
          </a:p>
          <a:p>
            <a:pPr lvl="1"/>
            <a:r>
              <a:rPr lang="en-IN" dirty="0"/>
              <a:t>Identifies the row or column content</a:t>
            </a:r>
          </a:p>
          <a:p>
            <a:pPr lvl="1"/>
            <a:r>
              <a:rPr lang="en-IN" dirty="0"/>
              <a:t>Defined with a starting &lt;th&gt; tag and an ending &lt;/th&gt;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329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Borders, Headers, and Captions (continued 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 caption </a:t>
            </a:r>
          </a:p>
          <a:p>
            <a:pPr lvl="1"/>
            <a:r>
              <a:rPr lang="en-IN" dirty="0"/>
              <a:t>Descriptive text that serves as a title or identifies the table’s purpose </a:t>
            </a:r>
          </a:p>
          <a:p>
            <a:pPr lvl="1"/>
            <a:r>
              <a:rPr lang="en-IN" dirty="0"/>
              <a:t>Defined with a starting &lt;caption&gt; tag and an ending &lt;/caption&gt; tag</a:t>
            </a:r>
          </a:p>
          <a:p>
            <a:pPr lvl="1"/>
            <a:r>
              <a:rPr lang="en-IN" dirty="0"/>
              <a:t>Inserted after the starting &lt;table&gt; tag </a:t>
            </a:r>
          </a:p>
          <a:p>
            <a:pPr lvl="1"/>
            <a:r>
              <a:rPr lang="en-US" dirty="0"/>
              <a:t>A table can have only one caption</a:t>
            </a:r>
          </a:p>
          <a:p>
            <a:pPr lvl="1"/>
            <a:r>
              <a:rPr lang="en-IN" dirty="0"/>
              <a:t>Tables can include headers and captions individually or in combination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1606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Table Borders, Headers, and Captions (continued 2)</a:t>
            </a:r>
            <a:endParaRPr lang="en-US" dirty="0"/>
          </a:p>
        </p:txBody>
      </p:sp>
      <p:pic>
        <p:nvPicPr>
          <p:cNvPr id="12" name="Content Placeholder 11" descr="Figure 8-6 points out a table caption, header, and border. ">
            <a:extLst>
              <a:ext uri="{FF2B5EF4-FFF2-40B4-BE49-F238E27FC236}">
                <a16:creationId xmlns:a16="http://schemas.microsoft.com/office/drawing/2014/main" id="{4BBC2560-F8FA-4060-ACB2-D3C994A33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750"/>
            <a:ext cx="7052318" cy="2944368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E419CB-4BA4-4C23-9976-0843B64C0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4953000"/>
            <a:ext cx="1352549" cy="365125"/>
          </a:xfrm>
        </p:spPr>
        <p:txBody>
          <a:bodyPr/>
          <a:lstStyle/>
          <a:p>
            <a:r>
              <a:rPr lang="en-US" dirty="0"/>
              <a:t>Figure 8–6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890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98059-524C-414F-9DF9-27B2F6BD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Element Attributes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D8502-288E-4706-ACFD-FF098E2F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Three primary attributes cam be used within a table</a:t>
            </a:r>
          </a:p>
          <a:p>
            <a:pPr lvl="1"/>
            <a:r>
              <a:rPr lang="en-US" dirty="0"/>
              <a:t>The id attribute is used to specify a unique id for a table when necessary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colspan</a:t>
            </a:r>
            <a:r>
              <a:rPr lang="en-US" dirty="0"/>
              <a:t> attribute is used to span text or other content across two or more columns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rowspan</a:t>
            </a:r>
            <a:r>
              <a:rPr lang="en-US" dirty="0"/>
              <a:t> attribute is used to span across two or more rows 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2170A-7BA8-4132-87CF-3938E5C5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1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EE489-0FC3-4E9C-BC54-8F9A3146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Tables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917143-BA46-4ED9-BBA4-D442E6F7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add a table, first determine whether it is necessary on the webpage</a:t>
            </a:r>
          </a:p>
          <a:p>
            <a:pPr lvl="1"/>
            <a:r>
              <a:rPr lang="en-US" dirty="0"/>
              <a:t>As general rule, use a table when it will help organize information so that that it is easier for the user to read</a:t>
            </a:r>
          </a:p>
          <a:p>
            <a:pPr lvl="1"/>
            <a:r>
              <a:rPr lang="en-US" dirty="0"/>
              <a:t>Tables are also useful if the webpage needs to display a structured, organized list of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AF626-E005-4B95-BBD4-DA500A89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8202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Tables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 </a:t>
            </a:r>
          </a:p>
          <a:p>
            <a:pPr lvl="1"/>
            <a:r>
              <a:rPr lang="en-IN" dirty="0"/>
              <a:t>Display data in rows and columns </a:t>
            </a:r>
          </a:p>
          <a:p>
            <a:pPr lvl="1"/>
            <a:r>
              <a:rPr lang="en-IN" dirty="0"/>
              <a:t>Should not be used to design a layout for a webpage</a:t>
            </a:r>
          </a:p>
          <a:p>
            <a:pPr lvl="1"/>
            <a:r>
              <a:rPr lang="en-IN" dirty="0"/>
              <a:t>Help organize information so that it is easier for the user to read</a:t>
            </a:r>
          </a:p>
          <a:p>
            <a:pPr lvl="1"/>
            <a:r>
              <a:rPr lang="en-IN" dirty="0"/>
              <a:t>Useful if the webpage needs to display a structured, organized list of information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757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the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effective tables plan the information that will appear in columns and rows </a:t>
            </a:r>
          </a:p>
          <a:p>
            <a:pPr lvl="1"/>
            <a:r>
              <a:rPr lang="en-IN" dirty="0"/>
              <a:t>Create a design that presents the information clearly</a:t>
            </a:r>
          </a:p>
          <a:p>
            <a:r>
              <a:rPr lang="en-IN" dirty="0"/>
              <a:t>Planning a table for responsive web design</a:t>
            </a:r>
          </a:p>
          <a:p>
            <a:pPr lvl="1"/>
            <a:r>
              <a:rPr lang="en-IN" dirty="0"/>
              <a:t>Give careful consideration to </a:t>
            </a:r>
            <a:r>
              <a:rPr lang="en-US" dirty="0"/>
              <a:t>the mobile viewport because of its screen size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2853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 Elements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CE8E54-7B09-4CCE-856F-1F906B19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a table, style it by adding new style rules to the style sheet for the website</a:t>
            </a:r>
          </a:p>
          <a:p>
            <a:pPr lvl="1"/>
            <a:r>
              <a:rPr lang="en-US" dirty="0"/>
              <a:t>You can specify style rules for each table element</a:t>
            </a:r>
          </a:p>
          <a:p>
            <a:pPr lvl="2"/>
            <a:r>
              <a:rPr lang="en-US" dirty="0"/>
              <a:t>Table 8–2 lists common CSS properties and examples for styling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1349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 Elements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Separated border </a:t>
            </a:r>
          </a:p>
          <a:p>
            <a:pPr lvl="1"/>
            <a:r>
              <a:rPr lang="en-IN" dirty="0"/>
              <a:t>When a border is applied to table elements, by default, each cell has its own border, making the table appear to use double lines between each table data cell</a:t>
            </a:r>
          </a:p>
          <a:p>
            <a:r>
              <a:rPr lang="en-IN" dirty="0"/>
              <a:t>Collapsed border </a:t>
            </a:r>
          </a:p>
          <a:p>
            <a:pPr lvl="1"/>
            <a:r>
              <a:rPr lang="en-IN" dirty="0"/>
              <a:t>Use the border-collapse property with a value of collapse to display a table with single, consolidated borders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5144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Tables for Responsive Web Design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DC8234-E38B-42A6-9ED7-82527BFE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difficult to style a table for a mobile viewport, especially when the table consists of several columns</a:t>
            </a:r>
          </a:p>
          <a:p>
            <a:pPr lvl="1"/>
            <a:r>
              <a:rPr lang="en-US" dirty="0"/>
              <a:t>Determine whether you can format the table so it is still easy to read in a mobile viewport</a:t>
            </a:r>
          </a:p>
          <a:p>
            <a:pPr lvl="1"/>
            <a:r>
              <a:rPr lang="en-US" dirty="0"/>
              <a:t>If the table is too large or complex to format, you can display the content in a different format such as a list or a chart in a mobile viewport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296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Define table elements</a:t>
            </a:r>
          </a:p>
          <a:p>
            <a:pPr lvl="1"/>
            <a:r>
              <a:rPr lang="en-IN" dirty="0"/>
              <a:t>Describe the steps used to plan, design, </a:t>
            </a:r>
            <a:r>
              <a:rPr lang="en-US" dirty="0"/>
              <a:t>and code a table</a:t>
            </a:r>
          </a:p>
          <a:p>
            <a:pPr lvl="1"/>
            <a:r>
              <a:rPr lang="en-IN" dirty="0"/>
              <a:t>Create a table with rows and data</a:t>
            </a:r>
          </a:p>
          <a:p>
            <a:pPr lvl="1"/>
            <a:r>
              <a:rPr lang="en-US" dirty="0"/>
              <a:t>Insert a table caption</a:t>
            </a:r>
          </a:p>
          <a:p>
            <a:pPr lvl="1"/>
            <a:r>
              <a:rPr lang="en-IN" dirty="0"/>
              <a:t>Style a table for tablet and desktop </a:t>
            </a:r>
            <a:r>
              <a:rPr lang="en-US" dirty="0"/>
              <a:t>viewports</a:t>
            </a:r>
          </a:p>
          <a:p>
            <a:pPr lvl="1"/>
            <a:r>
              <a:rPr lang="en-IN" dirty="0"/>
              <a:t>Describe form controls and their uses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5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</a:t>
            </a:r>
            <a:endParaRPr lang="en-US" dirty="0"/>
          </a:p>
        </p:txBody>
      </p:sp>
      <p:pic>
        <p:nvPicPr>
          <p:cNvPr id="7" name="Content Placeholder 6" descr="Figure 8–25 shows class schedule information displayed  in a tablet viewport.">
            <a:extLst>
              <a:ext uri="{FF2B5EF4-FFF2-40B4-BE49-F238E27FC236}">
                <a16:creationId xmlns:a16="http://schemas.microsoft.com/office/drawing/2014/main" id="{9516BFFF-C7EA-49E5-BAB8-E2B8522C0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17933"/>
            <a:ext cx="6203064" cy="4222133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A8CE9F-18ED-4768-BFF1-FF988B243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8562" y="5687517"/>
            <a:ext cx="1666876" cy="447041"/>
          </a:xfrm>
        </p:spPr>
        <p:txBody>
          <a:bodyPr/>
          <a:lstStyle/>
          <a:p>
            <a:r>
              <a:rPr lang="en-US" dirty="0"/>
              <a:t>Figure 8–25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4905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1)</a:t>
            </a:r>
            <a:endParaRPr lang="en-US" dirty="0"/>
          </a:p>
        </p:txBody>
      </p:sp>
      <p:pic>
        <p:nvPicPr>
          <p:cNvPr id="14" name="Content Placeholder 13" descr="Figure 8–31 illustrates formatting applied to an element on the Group Fitness Class Schedule. &#10;">
            <a:extLst>
              <a:ext uri="{FF2B5EF4-FFF2-40B4-BE49-F238E27FC236}">
                <a16:creationId xmlns:a16="http://schemas.microsoft.com/office/drawing/2014/main" id="{0BC90458-6490-43D3-BFDC-9E54DF5F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3985"/>
            <a:ext cx="6686857" cy="398068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3B7DF4-80C0-4F70-867D-25BFE01DA2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5" y="5780570"/>
            <a:ext cx="1809749" cy="438147"/>
          </a:xfrm>
        </p:spPr>
        <p:txBody>
          <a:bodyPr/>
          <a:lstStyle/>
          <a:p>
            <a:r>
              <a:rPr lang="en-US" dirty="0"/>
              <a:t>Figure 8–31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025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2)</a:t>
            </a:r>
            <a:endParaRPr lang="en-US" dirty="0"/>
          </a:p>
        </p:txBody>
      </p:sp>
      <p:pic>
        <p:nvPicPr>
          <p:cNvPr id="14" name="Content Placeholder 13" descr="Figure 8–32 displays a style rule for a tr element.  ">
            <a:extLst>
              <a:ext uri="{FF2B5EF4-FFF2-40B4-BE49-F238E27FC236}">
                <a16:creationId xmlns:a16="http://schemas.microsoft.com/office/drawing/2014/main" id="{FF13793D-E325-44FA-B64A-885055E2A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3" y="1921891"/>
            <a:ext cx="6968347" cy="336130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037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3)</a:t>
            </a:r>
            <a:endParaRPr lang="en-US" dirty="0"/>
          </a:p>
        </p:txBody>
      </p:sp>
      <p:pic>
        <p:nvPicPr>
          <p:cNvPr id="14" name="Content Placeholder 13" descr="Figure 8–33 shows background color applied to odd rows on the Group Fitness Class Schedule.&#10;&#10;">
            <a:extLst>
              <a:ext uri="{FF2B5EF4-FFF2-40B4-BE49-F238E27FC236}">
                <a16:creationId xmlns:a16="http://schemas.microsoft.com/office/drawing/2014/main" id="{05AA6F54-805A-4D9D-A44B-22BF597B8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3" y="1770443"/>
            <a:ext cx="6573573" cy="382828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7A70D4-B8AD-4B41-94C8-BD0D6EA3F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199" y="5604477"/>
            <a:ext cx="1809749" cy="365125"/>
          </a:xfrm>
        </p:spPr>
        <p:txBody>
          <a:bodyPr/>
          <a:lstStyle/>
          <a:p>
            <a:r>
              <a:rPr lang="en-US" dirty="0"/>
              <a:t>Figure 8–33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5810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Large Desktop Viewport</a:t>
            </a:r>
            <a:endParaRPr lang="en-US" dirty="0"/>
          </a:p>
        </p:txBody>
      </p:sp>
      <p:pic>
        <p:nvPicPr>
          <p:cNvPr id="6" name="Content Placeholder 5" descr="Figure 8-34 displays a style rule inserted for a table. ">
            <a:extLst>
              <a:ext uri="{FF2B5EF4-FFF2-40B4-BE49-F238E27FC236}">
                <a16:creationId xmlns:a16="http://schemas.microsoft.com/office/drawing/2014/main" id="{9BFFAA72-C543-4EA2-AAE0-C5509F725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85493"/>
            <a:ext cx="6369052" cy="351675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9016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Large Desktop Viewport (continued)</a:t>
            </a:r>
            <a:endParaRPr lang="en-US" dirty="0"/>
          </a:p>
        </p:txBody>
      </p:sp>
      <p:pic>
        <p:nvPicPr>
          <p:cNvPr id="6" name="Content Placeholder 5" descr="Figure 8–35 displays the class schedule page with the table width set at 80% for a desktop viewport. &#10;">
            <a:extLst>
              <a:ext uri="{FF2B5EF4-FFF2-40B4-BE49-F238E27FC236}">
                <a16:creationId xmlns:a16="http://schemas.microsoft.com/office/drawing/2014/main" id="{056CFB4E-22A3-466F-AF7B-48B805820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1" y="1991298"/>
            <a:ext cx="7137606" cy="346493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6839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Webpage Forms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Forms provide a structured way to collect information from webpage visitors</a:t>
            </a:r>
          </a:p>
          <a:p>
            <a:pPr lvl="1"/>
            <a:r>
              <a:rPr lang="en-US" dirty="0"/>
              <a:t>Visitors complete webpage forms to register for an account or to make a purchase</a:t>
            </a:r>
            <a:endParaRPr lang="en-IN" dirty="0"/>
          </a:p>
          <a:p>
            <a:pPr lvl="1"/>
            <a:r>
              <a:rPr lang="en-IN" dirty="0"/>
              <a:t>Businesses use forms to gather visitor or customer information and store it in a database for future </a:t>
            </a:r>
            <a:r>
              <a:rPr lang="en-US" dirty="0"/>
              <a:t>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4816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form elements are contained with the starting &lt;form&gt; tag and the ending &lt;/form&gt; tag</a:t>
            </a:r>
          </a:p>
          <a:p>
            <a:pPr lvl="1"/>
            <a:r>
              <a:rPr lang="en-IN" dirty="0"/>
              <a:t>Input control: interactive mechanism for users to enter text or make selections on a form</a:t>
            </a:r>
          </a:p>
          <a:p>
            <a:pPr lvl="1"/>
            <a:r>
              <a:rPr lang="en-US" dirty="0"/>
              <a:t>Label: text describing the type of information to enter with an input control</a:t>
            </a:r>
            <a:endParaRPr lang="en-IN" dirty="0"/>
          </a:p>
          <a:p>
            <a:r>
              <a:rPr lang="en-IN" dirty="0"/>
              <a:t>Most controls in an HTML form are defined by using the type attribute </a:t>
            </a:r>
            <a:r>
              <a:rPr lang="en-US" dirty="0"/>
              <a:t>of the input element</a:t>
            </a:r>
          </a:p>
          <a:p>
            <a:pPr lvl="1"/>
            <a:r>
              <a:rPr lang="en-US" dirty="0"/>
              <a:t>Define </a:t>
            </a:r>
            <a:r>
              <a:rPr lang="en-IN" dirty="0"/>
              <a:t>other controls using separate elements, such as the textarea and select elements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1876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input control: used to make a selection or perform a command</a:t>
            </a:r>
          </a:p>
          <a:p>
            <a:pPr lvl="1"/>
            <a:r>
              <a:rPr lang="en-IN" dirty="0"/>
              <a:t>Can be a radio button (input type="radio"), a check box (input type="checkbox"), a Submit button (input type="submit"), a Reset button (input type="reset"),  or a selection menu (select element). </a:t>
            </a:r>
          </a:p>
          <a:p>
            <a:r>
              <a:rPr lang="en-IN" dirty="0"/>
              <a:t>Text input control: accepts text, such as names, dates, and passwords</a:t>
            </a:r>
          </a:p>
          <a:p>
            <a:pPr lvl="1"/>
            <a:r>
              <a:rPr lang="en-IN" dirty="0"/>
              <a:t>Often called an input field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3000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input control has attributes that are used more frequently than the others</a:t>
            </a:r>
          </a:p>
          <a:p>
            <a:pPr lvl="1"/>
            <a:r>
              <a:rPr lang="en-IN" dirty="0"/>
              <a:t>Name: identifies the specific information that is being sent when the form is submitted for processing</a:t>
            </a:r>
          </a:p>
          <a:p>
            <a:pPr lvl="2"/>
            <a:r>
              <a:rPr lang="en-IN" dirty="0"/>
              <a:t>All controls have a name</a:t>
            </a:r>
          </a:p>
          <a:p>
            <a:pPr lvl="1"/>
            <a:r>
              <a:rPr lang="en-IN" dirty="0"/>
              <a:t>Id: provides a unique ID for the element	</a:t>
            </a:r>
          </a:p>
          <a:p>
            <a:pPr lvl="2"/>
            <a:r>
              <a:rPr lang="en-IN" dirty="0"/>
              <a:t>Use the id attribute with input </a:t>
            </a:r>
            <a:r>
              <a:rPr lang="en-US" dirty="0"/>
              <a:t>controls</a:t>
            </a:r>
          </a:p>
          <a:p>
            <a:pPr lvl="1"/>
            <a:r>
              <a:rPr lang="en-IN" dirty="0"/>
              <a:t>Value: specifies the value of an input element </a:t>
            </a:r>
          </a:p>
          <a:p>
            <a:pPr lvl="2"/>
            <a:r>
              <a:rPr lang="en-IN" dirty="0"/>
              <a:t>Varies depending </a:t>
            </a:r>
            <a:r>
              <a:rPr lang="en-US" dirty="0"/>
              <a:t>on input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632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Use the form and input elements</a:t>
            </a:r>
          </a:p>
          <a:p>
            <a:pPr lvl="1"/>
            <a:r>
              <a:rPr lang="en-IN" dirty="0"/>
              <a:t>Create text input controls, labels, and </a:t>
            </a:r>
            <a:r>
              <a:rPr lang="en-US" dirty="0"/>
              <a:t>check boxes</a:t>
            </a:r>
          </a:p>
          <a:p>
            <a:pPr lvl="1"/>
            <a:r>
              <a:rPr lang="en-IN" dirty="0"/>
              <a:t>Create a selection menu with multiple </a:t>
            </a:r>
            <a:r>
              <a:rPr lang="en-US" dirty="0"/>
              <a:t>options</a:t>
            </a:r>
          </a:p>
          <a:p>
            <a:pPr lvl="1"/>
            <a:r>
              <a:rPr lang="en-US" dirty="0"/>
              <a:t>Use the textarea element</a:t>
            </a:r>
          </a:p>
          <a:p>
            <a:pPr lvl="1"/>
            <a:r>
              <a:rPr lang="en-US" dirty="0"/>
              <a:t>Create a Submit button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DCB8B3-A4F6-45AB-89FC-B9D3E246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209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input controls used with a form </a:t>
            </a:r>
          </a:p>
          <a:p>
            <a:pPr lvl="1"/>
            <a:r>
              <a:rPr lang="en-IN" dirty="0"/>
              <a:t>Text, password, email, checkbox, select, submit, reset, etc.</a:t>
            </a:r>
          </a:p>
          <a:p>
            <a:r>
              <a:rPr lang="en-IN" dirty="0"/>
              <a:t>Text input controls </a:t>
            </a:r>
          </a:p>
          <a:p>
            <a:pPr lvl="1"/>
            <a:r>
              <a:rPr lang="en-IN" dirty="0"/>
              <a:t>Text box (text control)</a:t>
            </a:r>
          </a:p>
          <a:p>
            <a:pPr lvl="1"/>
            <a:r>
              <a:rPr lang="en-IN" dirty="0"/>
              <a:t>Password text box (password control) </a:t>
            </a:r>
          </a:p>
          <a:p>
            <a:pPr lvl="1"/>
            <a:r>
              <a:rPr lang="en-IN" dirty="0"/>
              <a:t>Email text box (email control)</a:t>
            </a:r>
          </a:p>
          <a:p>
            <a:pPr lvl="1"/>
            <a:r>
              <a:rPr lang="en-IN" dirty="0"/>
              <a:t>Telephone text box (tel control) </a:t>
            </a:r>
          </a:p>
          <a:p>
            <a:pPr lvl="1"/>
            <a:r>
              <a:rPr lang="en-IN" dirty="0"/>
              <a:t>Date text box (date control)</a:t>
            </a:r>
          </a:p>
          <a:p>
            <a:pPr lvl="1"/>
            <a:r>
              <a:rPr lang="en-IN" dirty="0"/>
              <a:t>Text area box (textarea control)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4938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text input controls have two frequently used attributes: </a:t>
            </a:r>
          </a:p>
          <a:p>
            <a:pPr lvl="1"/>
            <a:r>
              <a:rPr lang="en-IN" dirty="0"/>
              <a:t>Size: determines width of the control in characters</a:t>
            </a:r>
          </a:p>
          <a:p>
            <a:pPr lvl="1"/>
            <a:r>
              <a:rPr lang="en-IN" dirty="0"/>
              <a:t>Maxlength: specifies maximum number of characters accepted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8174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5)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Password control: text control; provides a text box for the password a visitor enters</a:t>
            </a:r>
          </a:p>
          <a:p>
            <a:r>
              <a:rPr lang="en-IN" dirty="0"/>
              <a:t>Email control: text box where visitors enter an email address</a:t>
            </a:r>
          </a:p>
          <a:p>
            <a:r>
              <a:rPr lang="en-IN" dirty="0"/>
              <a:t>Tel control: text box where visitors enter a telephone number </a:t>
            </a:r>
          </a:p>
          <a:p>
            <a:r>
              <a:rPr lang="en-IN" dirty="0"/>
              <a:t>Date control: text box that accepts a 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56156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Textarea</a:t>
            </a:r>
            <a:r>
              <a:rPr lang="en-IN" dirty="0"/>
              <a:t> control: creates a text box that allows multiple lines of input</a:t>
            </a:r>
          </a:p>
          <a:p>
            <a:pPr lvl="1"/>
            <a:r>
              <a:rPr lang="en-IN" dirty="0"/>
              <a:t>To create a textarea control, use the textarea element instead of the input element </a:t>
            </a:r>
          </a:p>
          <a:p>
            <a:pPr lvl="1"/>
            <a:r>
              <a:rPr lang="en-IN" dirty="0"/>
              <a:t>Two primary attributes set the size </a:t>
            </a:r>
          </a:p>
          <a:p>
            <a:pPr lvl="2"/>
            <a:r>
              <a:rPr lang="en-IN" dirty="0"/>
              <a:t>Rows: specifies the number of rows, or lines, in the textarea control</a:t>
            </a:r>
          </a:p>
          <a:p>
            <a:pPr lvl="2"/>
            <a:r>
              <a:rPr lang="en-IN" dirty="0"/>
              <a:t>Cols: sets the width of the textarea control as the number of columns, with each column containing one character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0614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HTML code defining a textarea control:</a:t>
            </a:r>
          </a:p>
          <a:p>
            <a:pPr marL="457200" lvl="1" indent="0">
              <a:buNone/>
            </a:pPr>
            <a:r>
              <a:rPr lang="en-US" dirty="0"/>
              <a:t>&lt;label&gt;Please tell us more about your shopping 	experience with us today.&lt;/label&gt; </a:t>
            </a:r>
          </a:p>
          <a:p>
            <a:pPr marL="457200" lvl="1" indent="0">
              <a:buNone/>
            </a:pPr>
            <a:r>
              <a:rPr lang="en-US" dirty="0"/>
              <a:t>&lt;textarea name="feedback" rows="5" 		cols="100"&gt;&lt;/textarea&gt;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49583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8)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Checkbox control allows a webpage visitor to select items from a list of one </a:t>
            </a:r>
            <a:r>
              <a:rPr lang="en-US" dirty="0"/>
              <a:t>or more choices</a:t>
            </a:r>
          </a:p>
          <a:p>
            <a:pPr lvl="1"/>
            <a:r>
              <a:rPr lang="en-US" dirty="0"/>
              <a:t>Each choice appears with a graphical box, which can be checked (selected or on) or unchecked (deselected or off)</a:t>
            </a:r>
          </a:p>
          <a:p>
            <a:pPr lvl="2"/>
            <a:r>
              <a:rPr lang="en-US" dirty="0"/>
              <a:t>By default, all check boxes are deselected</a:t>
            </a:r>
          </a:p>
          <a:p>
            <a:pPr lvl="1"/>
            <a:r>
              <a:rPr lang="en-US" dirty="0"/>
              <a:t>To set a particular check box to be preselected as the default, use the  checked  attribute and value  (checked="checked") within the &lt;input&gt;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5132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9)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Radio control limits the webpage visitor to only one choice from a list of choices</a:t>
            </a:r>
          </a:p>
          <a:p>
            <a:pPr lvl="1"/>
            <a:r>
              <a:rPr lang="en-IN" dirty="0"/>
              <a:t>Each choice has a radio button, or option button, which appears as </a:t>
            </a:r>
            <a:r>
              <a:rPr lang="en-US" dirty="0"/>
              <a:t>an open circle</a:t>
            </a:r>
            <a:endParaRPr lang="en-IN" dirty="0"/>
          </a:p>
          <a:p>
            <a:pPr lvl="2"/>
            <a:r>
              <a:rPr lang="en-IN" dirty="0"/>
              <a:t>By default, all radio buttons are deselected</a:t>
            </a:r>
          </a:p>
          <a:p>
            <a:pPr lvl="1"/>
            <a:r>
              <a:rPr lang="en-IN" dirty="0"/>
              <a:t>To set a particular button as the default, use the checked attribute and value within the &lt;input&gt;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09278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10)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control creates a selection menu from which the visitor makes one or </a:t>
            </a:r>
            <a:r>
              <a:rPr lang="en-US" dirty="0"/>
              <a:t>more choices </a:t>
            </a:r>
          </a:p>
          <a:p>
            <a:pPr lvl="1"/>
            <a:r>
              <a:rPr lang="en-US" dirty="0"/>
              <a:t>Prevents the visitor from having to type information into a text or textarea control</a:t>
            </a:r>
          </a:p>
          <a:p>
            <a:pPr lvl="1"/>
            <a:r>
              <a:rPr lang="en-IN" dirty="0"/>
              <a:t>Suitable when a limited number of choices are available</a:t>
            </a:r>
          </a:p>
          <a:p>
            <a:pPr lvl="1"/>
            <a:r>
              <a:rPr lang="en-IN" dirty="0"/>
              <a:t>Appears on a form as a text box with a list arrow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5243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control and reset control create the Submit and Reset buttons</a:t>
            </a:r>
          </a:p>
          <a:p>
            <a:pPr lvl="1"/>
            <a:r>
              <a:rPr lang="en-IN" dirty="0"/>
              <a:t>Submit button sends the form information to the appropriate location for processing</a:t>
            </a:r>
          </a:p>
          <a:p>
            <a:pPr lvl="2"/>
            <a:r>
              <a:rPr lang="en-IN" dirty="0"/>
              <a:t>When it is clicked on the form, the name of each control and the value of its data are sent to the server to be processed</a:t>
            </a:r>
          </a:p>
          <a:p>
            <a:pPr lvl="1"/>
            <a:r>
              <a:rPr lang="en-IN" dirty="0"/>
              <a:t>Reset button clears any input entered in the form, resetting the input controls to their defaults</a:t>
            </a:r>
          </a:p>
          <a:p>
            <a:pPr lvl="1"/>
            <a:r>
              <a:rPr lang="en-IN" dirty="0"/>
              <a:t>A webpage form must include a submit control and a reset control</a:t>
            </a:r>
          </a:p>
          <a:p>
            <a:pPr lvl="1"/>
            <a:r>
              <a:rPr lang="en-IN" dirty="0"/>
              <a:t>The value attribute specifies the text that appears on the button</a:t>
            </a:r>
          </a:p>
          <a:p>
            <a:pPr lvl="2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5809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Form Controls (continued 12)</a:t>
            </a:r>
          </a:p>
        </p:txBody>
      </p:sp>
      <p:pic>
        <p:nvPicPr>
          <p:cNvPr id="13" name="Content Placeholder 12" descr="Figure 8–42 shows an example of a form with several input controls highlighted, including text, email, tel, date, select, and textarea.&#10;">
            <a:extLst>
              <a:ext uri="{FF2B5EF4-FFF2-40B4-BE49-F238E27FC236}">
                <a16:creationId xmlns:a16="http://schemas.microsoft.com/office/drawing/2014/main" id="{7E03E6CE-A70D-43BB-B32D-50BCC0E2A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33514"/>
            <a:ext cx="6957317" cy="3886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B8D415-DFF3-4E36-B60C-966B93071B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46958"/>
            <a:ext cx="1428749" cy="365125"/>
          </a:xfrm>
        </p:spPr>
        <p:txBody>
          <a:bodyPr/>
          <a:lstStyle/>
          <a:p>
            <a:r>
              <a:rPr lang="en-IN" dirty="0"/>
              <a:t>Figure 8–42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2283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D3B43-88EE-464A-97AC-30F200E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FC6A5-3DED-4CF2-B9BB-A43145B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 </a:t>
            </a:r>
            <a:r>
              <a:rPr lang="en-US" dirty="0"/>
              <a:t>present related information in rows and columns</a:t>
            </a:r>
          </a:p>
          <a:p>
            <a:pPr lvl="1"/>
            <a:r>
              <a:rPr lang="en-US" dirty="0"/>
              <a:t>Useful when comparing types of data or listing topics and details</a:t>
            </a:r>
          </a:p>
          <a:p>
            <a:pPr lvl="1"/>
            <a:r>
              <a:rPr lang="en-US" dirty="0"/>
              <a:t>Helpful when you need to provide a lot of content in a compact form</a:t>
            </a:r>
          </a:p>
          <a:p>
            <a:r>
              <a:rPr lang="en-US" dirty="0"/>
              <a:t>Many businesses use forms to collect information about their customers</a:t>
            </a:r>
          </a:p>
          <a:p>
            <a:pPr lvl="1"/>
            <a:r>
              <a:rPr lang="en-US" dirty="0"/>
              <a:t>Common information includes a customer’s first and last names, address, email address, and phone number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4E37-ADD7-4826-80FE-D961F76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3677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Labels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labels </a:t>
            </a:r>
            <a:r>
              <a:rPr lang="en-IN" dirty="0"/>
              <a:t>identify the type of information to enter into or select from an input control </a:t>
            </a:r>
          </a:p>
          <a:p>
            <a:pPr lvl="1"/>
            <a:r>
              <a:rPr lang="en-IN" dirty="0"/>
              <a:t>Added to a form using the label element </a:t>
            </a:r>
          </a:p>
          <a:p>
            <a:pPr lvl="1"/>
            <a:r>
              <a:rPr lang="en-IN" dirty="0"/>
              <a:t>To connect them to their controls, include the for attribute with the same value as the input control’s id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16861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9B16B-D5C4-484C-8356-52BEA2A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HTML Tags Used to Create Forms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52740-2DF9-4B40-B550-AD3FB37F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HTML tags used to create forms have several attributes</a:t>
            </a:r>
          </a:p>
          <a:p>
            <a:pPr lvl="1"/>
            <a:r>
              <a:rPr lang="en-US" dirty="0"/>
              <a:t>Table 8–4 lists common form attributes, including several HTML 5 attributes for the input elements</a:t>
            </a:r>
          </a:p>
          <a:p>
            <a:pPr lvl="2"/>
            <a:r>
              <a:rPr lang="en-US" dirty="0"/>
              <a:t>Many of the attributes are not supported by all major browsers, so be sure to test them first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813E5-0626-4B3A-AFD3-F7F5AFB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15875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action attribute of the &lt;form&gt; tag is used to specify the browser’s action when submitting the form</a:t>
            </a:r>
          </a:p>
          <a:p>
            <a:pPr lvl="1"/>
            <a:r>
              <a:rPr lang="en-US" dirty="0"/>
              <a:t>Browsers can send information entered in forms to a database on a web server or send it by email to an email address</a:t>
            </a:r>
            <a:endParaRPr lang="en-IN" dirty="0"/>
          </a:p>
          <a:p>
            <a:pPr lvl="1"/>
            <a:r>
              <a:rPr lang="en-US" dirty="0"/>
              <a:t>Many websites use form processing software tools available from the web server or website hosting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7760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attribute of the &lt;form&gt; tag specifies how to send the data entered in the form to the server to be processed</a:t>
            </a:r>
          </a:p>
          <a:p>
            <a:pPr lvl="1"/>
            <a:r>
              <a:rPr lang="en-US" dirty="0"/>
              <a:t>The get method appends the name-value pairs to the URL indicated in the action attribute</a:t>
            </a:r>
          </a:p>
          <a:p>
            <a:pPr lvl="1"/>
            <a:r>
              <a:rPr lang="en-US" dirty="0"/>
              <a:t>The post method sends a separate data file with the name-value pairs to the URL (or email address) indicated in the action attribute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7059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Forms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styles are applied to forms to improve the appeal and usefulness of the form and its controls</a:t>
            </a:r>
          </a:p>
          <a:p>
            <a:pPr lvl="1"/>
            <a:r>
              <a:rPr lang="en-IN" dirty="0"/>
              <a:t>As with tables, consider forms in the context </a:t>
            </a:r>
            <a:r>
              <a:rPr lang="en-US" dirty="0"/>
              <a:t>of responsive design</a:t>
            </a:r>
          </a:p>
          <a:p>
            <a:pPr lvl="1"/>
            <a:r>
              <a:rPr lang="en-IN" dirty="0"/>
              <a:t>Controls can be included to collect optional information, such as product feedback, in tablet and desktop viewports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97895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1)</a:t>
            </a:r>
          </a:p>
        </p:txBody>
      </p:sp>
      <p:pic>
        <p:nvPicPr>
          <p:cNvPr id="7" name="Content Placeholder 6" descr="Figure 8–63 displays code used to style a form for a tablet viewport.&#10;">
            <a:extLst>
              <a:ext uri="{FF2B5EF4-FFF2-40B4-BE49-F238E27FC236}">
                <a16:creationId xmlns:a16="http://schemas.microsoft.com/office/drawing/2014/main" id="{2A8542E5-E5A1-42D7-B599-51CF1874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0" y="1981200"/>
            <a:ext cx="7641479" cy="25149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4" y="4851558"/>
            <a:ext cx="1276349" cy="365125"/>
          </a:xfrm>
        </p:spPr>
        <p:txBody>
          <a:bodyPr/>
          <a:lstStyle/>
          <a:p>
            <a:r>
              <a:rPr lang="en-US" dirty="0"/>
              <a:t>Figure 8–63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83741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2)</a:t>
            </a:r>
          </a:p>
        </p:txBody>
      </p:sp>
      <p:pic>
        <p:nvPicPr>
          <p:cNvPr id="7" name="Content Placeholder 6" descr="Figure 8–64 displays a form styled for a tablet viewport.">
            <a:extLst>
              <a:ext uri="{FF2B5EF4-FFF2-40B4-BE49-F238E27FC236}">
                <a16:creationId xmlns:a16="http://schemas.microsoft.com/office/drawing/2014/main" id="{4C42CDD2-08A7-40A7-BC30-39D6A5C1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1565"/>
            <a:ext cx="5750448" cy="36551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3351" y="5456237"/>
            <a:ext cx="1352549" cy="365125"/>
          </a:xfrm>
        </p:spPr>
        <p:txBody>
          <a:bodyPr/>
          <a:lstStyle/>
          <a:p>
            <a:r>
              <a:rPr lang="en-US" dirty="0"/>
              <a:t>Figure 8–64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1696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3)</a:t>
            </a:r>
          </a:p>
        </p:txBody>
      </p:sp>
      <p:pic>
        <p:nvPicPr>
          <p:cNvPr id="7" name="Content Placeholder 6" descr="Figure 8–65 displays code used to style a form for a desktop viewport.">
            <a:extLst>
              <a:ext uri="{FF2B5EF4-FFF2-40B4-BE49-F238E27FC236}">
                <a16:creationId xmlns:a16="http://schemas.microsoft.com/office/drawing/2014/main" id="{1D9E8402-2018-498F-8DF6-6E3C84B52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" y="1072260"/>
            <a:ext cx="8333553" cy="43982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4" y="5603177"/>
            <a:ext cx="1276349" cy="365125"/>
          </a:xfrm>
        </p:spPr>
        <p:txBody>
          <a:bodyPr/>
          <a:lstStyle/>
          <a:p>
            <a:r>
              <a:rPr lang="en-US" dirty="0"/>
              <a:t>Figure 8–65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54926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4)</a:t>
            </a:r>
          </a:p>
        </p:txBody>
      </p:sp>
      <p:pic>
        <p:nvPicPr>
          <p:cNvPr id="7" name="Content Placeholder 6" descr="Figure 8–66 displays a form styled for a a desktop viewport.">
            <a:extLst>
              <a:ext uri="{FF2B5EF4-FFF2-40B4-BE49-F238E27FC236}">
                <a16:creationId xmlns:a16="http://schemas.microsoft.com/office/drawing/2014/main" id="{DDD18A22-D86F-4E5E-ABCB-519BD03A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62" y="1584325"/>
            <a:ext cx="6952676" cy="3657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289867"/>
            <a:ext cx="1352549" cy="365125"/>
          </a:xfrm>
        </p:spPr>
        <p:txBody>
          <a:bodyPr/>
          <a:lstStyle/>
          <a:p>
            <a:r>
              <a:rPr lang="en-US" dirty="0"/>
              <a:t>Figure 8–66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0368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5A07F-40CC-4309-89FC-AC4AC3F8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/>
          <a:p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C29A0-1C62-42ED-B81E-1D791132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Include tables and forms on webpages</a:t>
            </a:r>
          </a:p>
          <a:p>
            <a:pPr lvl="1"/>
            <a:r>
              <a:rPr lang="en-US" dirty="0"/>
              <a:t>Create a table that displays related information and format it using CSS properties </a:t>
            </a:r>
          </a:p>
          <a:p>
            <a:pPr lvl="1"/>
            <a:r>
              <a:rPr lang="en-US" dirty="0"/>
              <a:t>Use webpage forms and form controls, including the HTML elements, attributes, and values for creating the controls you need</a:t>
            </a:r>
          </a:p>
          <a:p>
            <a:pPr lvl="1"/>
            <a:r>
              <a:rPr lang="en-US" dirty="0"/>
              <a:t>Use CSS styles to format a form for mobile, tablet, and desktop viewports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E97-9523-41F9-8E55-89FA569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173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2E1DC-0DBC-4F22-A5FA-DF623117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Project—Create a Table and a Form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D50A32-0CED-494E-A4B0-E441BB4B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Create the Classes page and its table</a:t>
            </a:r>
          </a:p>
          <a:p>
            <a:pPr lvl="1"/>
            <a:r>
              <a:rPr lang="en-US" dirty="0"/>
              <a:t>Style the table for tablet and desktop viewports</a:t>
            </a:r>
          </a:p>
          <a:p>
            <a:pPr lvl="1"/>
            <a:r>
              <a:rPr lang="en-US" dirty="0"/>
              <a:t>Create a form on the Contact Us page</a:t>
            </a:r>
          </a:p>
          <a:p>
            <a:pPr lvl="1"/>
            <a:r>
              <a:rPr lang="en-US" dirty="0"/>
              <a:t>Style the form for mobile, tablet, and desktop viewports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DDC6-E76F-4912-B0F5-EE41C270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8273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compare data or outline a detailed topic, such as a schedule or menu, in a compact format</a:t>
            </a:r>
          </a:p>
          <a:p>
            <a:pPr lvl="1"/>
            <a:r>
              <a:rPr lang="en-IN" dirty="0"/>
              <a:t>Row: horizontal line of information</a:t>
            </a:r>
          </a:p>
          <a:p>
            <a:pPr lvl="1"/>
            <a:r>
              <a:rPr lang="en-IN" dirty="0"/>
              <a:t>Column: vertical line of information</a:t>
            </a:r>
          </a:p>
          <a:p>
            <a:pPr lvl="1"/>
            <a:r>
              <a:rPr lang="en-IN" dirty="0"/>
              <a:t>Cell: intersection of a row and a column and usually contains data</a:t>
            </a:r>
          </a:p>
          <a:p>
            <a:pPr lvl="2"/>
            <a:r>
              <a:rPr lang="en-US" dirty="0"/>
              <a:t>Header cell </a:t>
            </a:r>
            <a:r>
              <a:rPr lang="en-IN" dirty="0"/>
              <a:t>displays text as bold and center-aligned</a:t>
            </a:r>
          </a:p>
          <a:p>
            <a:pPr lvl="2"/>
            <a:r>
              <a:rPr lang="en-US" dirty="0"/>
              <a:t>Data cell displays </a:t>
            </a:r>
            <a:r>
              <a:rPr lang="en-IN" dirty="0"/>
              <a:t>normal, left-aligned text and contains information appropriate for the column and row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242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Discovering Tables (continued)</a:t>
            </a:r>
          </a:p>
        </p:txBody>
      </p:sp>
      <p:pic>
        <p:nvPicPr>
          <p:cNvPr id="13" name="Content Placeholder 12" descr="Figure 8–4 shows examples of the three elements: rows, columns, and cells.&#10;">
            <a:extLst>
              <a:ext uri="{FF2B5EF4-FFF2-40B4-BE49-F238E27FC236}">
                <a16:creationId xmlns:a16="http://schemas.microsoft.com/office/drawing/2014/main" id="{51832634-EE07-4280-B93C-6A13133D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18421"/>
            <a:ext cx="8202765" cy="219929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88F158-3BF1-42C5-A43E-52D8E11441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5" y="4727578"/>
            <a:ext cx="1200149" cy="365125"/>
          </a:xfrm>
        </p:spPr>
        <p:txBody>
          <a:bodyPr/>
          <a:lstStyle/>
          <a:p>
            <a:r>
              <a:rPr lang="en-US" dirty="0"/>
              <a:t>Figure 8–4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8392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Creating a Table with HTML Elements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1823FA4-EAD9-4C64-AA14-44629A6F6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18285"/>
              </p:ext>
            </p:extLst>
          </p:nvPr>
        </p:nvGraphicFramePr>
        <p:xfrm>
          <a:off x="634512" y="1399601"/>
          <a:ext cx="7905112" cy="4058797"/>
        </p:xfrm>
        <a:graphic>
          <a:graphicData uri="http://schemas.openxmlformats.org/drawingml/2006/table">
            <a:tbl>
              <a:tblPr firstRow="1"/>
              <a:tblGrid>
                <a:gridCol w="2328709">
                  <a:extLst>
                    <a:ext uri="{9D8B030D-6E8A-4147-A177-3AD203B41FA5}">
                      <a16:colId xmlns:a16="http://schemas.microsoft.com/office/drawing/2014/main" val="330989957"/>
                    </a:ext>
                  </a:extLst>
                </a:gridCol>
                <a:gridCol w="3227204">
                  <a:extLst>
                    <a:ext uri="{9D8B030D-6E8A-4147-A177-3AD203B41FA5}">
                      <a16:colId xmlns:a16="http://schemas.microsoft.com/office/drawing/2014/main" val="979424094"/>
                    </a:ext>
                  </a:extLst>
                </a:gridCol>
                <a:gridCol w="2349199">
                  <a:extLst>
                    <a:ext uri="{9D8B030D-6E8A-4147-A177-3AD203B41FA5}">
                      <a16:colId xmlns:a16="http://schemas.microsoft.com/office/drawing/2014/main" val="1797100604"/>
                    </a:ext>
                  </a:extLst>
                </a:gridCol>
              </a:tblGrid>
              <a:tr h="42543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Element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Indicates the start and end of: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Contains: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1446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&lt;table&gt; … &lt;/table&gt;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within a webpage 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All related table elements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83648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&lt;tr&gt; … &lt;/tr&gt;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row within a table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data cells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5058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&lt;th&gt; … &lt;/th&gt;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cell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515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&lt;td&gt; … &lt;/td&gt;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data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cell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6991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&lt;caption&gt; … &lt;/caption&gt;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caption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caption or title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1798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&lt;thead&gt; … &lt;/thead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header content 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230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&lt;tbody&gt; … &lt;/tbody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body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body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77791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&lt;tfooter&gt; … &lt;/tfooter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footer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footer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91951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FBE41E-F31E-4E61-9E52-45F35C9B8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5791199"/>
            <a:ext cx="3943349" cy="209547"/>
          </a:xfrm>
        </p:spPr>
        <p:txBody>
          <a:bodyPr/>
          <a:lstStyle/>
          <a:p>
            <a:r>
              <a:rPr lang="en-US" dirty="0"/>
              <a:t>Table 8–1 HTML Table Elements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334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Table with HTML Elements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table on a webpage </a:t>
            </a:r>
          </a:p>
          <a:p>
            <a:pPr lvl="1"/>
            <a:r>
              <a:rPr lang="en-IN" dirty="0"/>
              <a:t>The &lt;table&gt; and &lt;/table&gt; tags indicate the starting and ending of a table</a:t>
            </a:r>
          </a:p>
          <a:p>
            <a:pPr lvl="1"/>
            <a:r>
              <a:rPr lang="en-IN" dirty="0"/>
              <a:t>The &lt;tr&gt; and &lt;/tr&gt; tags indicate the starting and ending of each table row</a:t>
            </a:r>
          </a:p>
          <a:p>
            <a:pPr lvl="1"/>
            <a:r>
              <a:rPr lang="en-US" dirty="0"/>
              <a:t>The </a:t>
            </a:r>
            <a:r>
              <a:rPr lang="en-IN" dirty="0"/>
              <a:t>&lt;td&gt; and &lt;/td&gt; tags indicate the starting and ending tags for </a:t>
            </a:r>
            <a:r>
              <a:rPr lang="en-US" dirty="0"/>
              <a:t>data elements within the </a:t>
            </a:r>
            <a:r>
              <a:rPr lang="en-IN" dirty="0"/>
              <a:t>table row elements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7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07</Template>
  <TotalTime>4586</TotalTime>
  <Words>4456</Words>
  <Application>Microsoft Office PowerPoint</Application>
  <PresentationFormat>On-screen Show (4:3)</PresentationFormat>
  <Paragraphs>301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</vt:lpstr>
      <vt:lpstr>Calibri</vt:lpstr>
      <vt:lpstr>FrutigerLTStd-Bold</vt:lpstr>
      <vt:lpstr>FrutigerLTStd-Light</vt:lpstr>
      <vt:lpstr>Open Sans</vt:lpstr>
      <vt:lpstr>Summer Font</vt:lpstr>
      <vt:lpstr>Office Theme</vt:lpstr>
      <vt:lpstr>1_Office Theme</vt:lpstr>
      <vt:lpstr>Chapter 8 </vt:lpstr>
      <vt:lpstr>Chapter Objectives</vt:lpstr>
      <vt:lpstr>Chapter Objectives (continued)</vt:lpstr>
      <vt:lpstr>Introduction</vt:lpstr>
      <vt:lpstr>Project—Create a Table and a Form </vt:lpstr>
      <vt:lpstr>Discovering Tables</vt:lpstr>
      <vt:lpstr>Discovering Tables (continued)</vt:lpstr>
      <vt:lpstr>Creating a Table with HTML Elements</vt:lpstr>
      <vt:lpstr>Creating a Table with HTML Elements (continued)</vt:lpstr>
      <vt:lpstr>Table Borders, Headers, and Captions </vt:lpstr>
      <vt:lpstr>Table Borders, Headers, and Captions (continued 1)</vt:lpstr>
      <vt:lpstr>Table Borders, Headers, and Captions (continued 2)</vt:lpstr>
      <vt:lpstr>Table Element Attributes </vt:lpstr>
      <vt:lpstr>Use of Tables </vt:lpstr>
      <vt:lpstr>Use of Tables (continued)</vt:lpstr>
      <vt:lpstr>Planning the Table</vt:lpstr>
      <vt:lpstr>Styling Table Elements</vt:lpstr>
      <vt:lpstr>Styling Table Elements (continued)</vt:lpstr>
      <vt:lpstr>Styling Tables for Responsive Web Design </vt:lpstr>
      <vt:lpstr>To Style a Table for a Tablet Viewport</vt:lpstr>
      <vt:lpstr>To Style a Table for a Tablet Viewport (continued 1)</vt:lpstr>
      <vt:lpstr>To Style a Table for a Tablet Viewport (continued 2)</vt:lpstr>
      <vt:lpstr>To Style a Table for a Tablet Viewport (continued 3)</vt:lpstr>
      <vt:lpstr>To Style a Table for a Large Desktop Viewport</vt:lpstr>
      <vt:lpstr>To Style a Table for a Large Desktop Viewport (continued)</vt:lpstr>
      <vt:lpstr>Creating Webpage Forms </vt:lpstr>
      <vt:lpstr>Form Controls</vt:lpstr>
      <vt:lpstr>Form Controls (continued 1)</vt:lpstr>
      <vt:lpstr>Form Controls (continued 2)</vt:lpstr>
      <vt:lpstr>Form Controls (continued 3)</vt:lpstr>
      <vt:lpstr>Form Controls (continued 4)</vt:lpstr>
      <vt:lpstr>Form Controls (continued 5)</vt:lpstr>
      <vt:lpstr>Form Controls (continued 6)</vt:lpstr>
      <vt:lpstr>Form Controls (continued 7)</vt:lpstr>
      <vt:lpstr>Form Controls (continued 8)</vt:lpstr>
      <vt:lpstr>Form Controls (continued 9)</vt:lpstr>
      <vt:lpstr>Form Controls (continued 10)</vt:lpstr>
      <vt:lpstr>Form Controls (continued 11)</vt:lpstr>
      <vt:lpstr>Form Controls (continued 12)</vt:lpstr>
      <vt:lpstr>Form Labels</vt:lpstr>
      <vt:lpstr>Attributes of HTML Tags Used to Create Forms</vt:lpstr>
      <vt:lpstr>Form Processing</vt:lpstr>
      <vt:lpstr>Form Processing (continued)</vt:lpstr>
      <vt:lpstr>Styling Forms </vt:lpstr>
      <vt:lpstr>Styling Forms (continued 1)</vt:lpstr>
      <vt:lpstr>Styling Forms (continued 2)</vt:lpstr>
      <vt:lpstr>Styling Forms (continued 3)</vt:lpstr>
      <vt:lpstr>Styling Forms (continued 4)</vt:lpstr>
      <vt:lpstr>Chapter Summary </vt:lpstr>
    </vt:vector>
  </TitlesOfParts>
  <Company>University of Central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</dc:title>
  <dc:creator>Steven Freund</dc:creator>
  <cp:lastModifiedBy> </cp:lastModifiedBy>
  <cp:revision>346</cp:revision>
  <dcterms:created xsi:type="dcterms:W3CDTF">2004-08-27T11:31:35Z</dcterms:created>
  <dcterms:modified xsi:type="dcterms:W3CDTF">2020-01-10T18:01:01Z</dcterms:modified>
</cp:coreProperties>
</file>