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7"/>
  </p:notesMasterIdLst>
  <p:sldIdLst>
    <p:sldId id="256" r:id="rId2"/>
    <p:sldId id="297" r:id="rId3"/>
    <p:sldId id="298" r:id="rId4"/>
    <p:sldId id="339" r:id="rId5"/>
    <p:sldId id="340" r:id="rId6"/>
    <p:sldId id="299" r:id="rId7"/>
    <p:sldId id="332" r:id="rId8"/>
    <p:sldId id="333" r:id="rId9"/>
    <p:sldId id="300" r:id="rId10"/>
    <p:sldId id="301" r:id="rId11"/>
    <p:sldId id="334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41" r:id="rId24"/>
    <p:sldId id="322" r:id="rId25"/>
    <p:sldId id="324" r:id="rId26"/>
    <p:sldId id="325" r:id="rId27"/>
    <p:sldId id="326" r:id="rId28"/>
    <p:sldId id="327" r:id="rId29"/>
    <p:sldId id="330" r:id="rId30"/>
    <p:sldId id="342" r:id="rId31"/>
    <p:sldId id="344" r:id="rId32"/>
    <p:sldId id="343" r:id="rId33"/>
    <p:sldId id="346" r:id="rId34"/>
    <p:sldId id="345" r:id="rId35"/>
    <p:sldId id="3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7" autoAdjust="0"/>
    <p:restoredTop sz="91760" autoAdjust="0"/>
  </p:normalViewPr>
  <p:slideViewPr>
    <p:cSldViewPr>
      <p:cViewPr varScale="1">
        <p:scale>
          <a:sx n="64" d="100"/>
          <a:sy n="64" d="100"/>
        </p:scale>
        <p:origin x="66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5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830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5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05750" cy="47135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79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9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389894"/>
            <a:ext cx="7886700" cy="676905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8710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3086987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9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619986"/>
            <a:ext cx="6781800" cy="952014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Integrating Audio and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Copyright and licensing </a:t>
            </a:r>
            <a:r>
              <a:rPr lang="en-US" dirty="0"/>
              <a:t>requirements</a:t>
            </a:r>
          </a:p>
          <a:p>
            <a:pPr lvl="1"/>
            <a:r>
              <a:rPr lang="en-US" dirty="0"/>
              <a:t>Must be understood in order to use any portion of </a:t>
            </a:r>
            <a:r>
              <a:rPr lang="en-IN" dirty="0"/>
              <a:t>files that have been professionally developed</a:t>
            </a:r>
          </a:p>
          <a:p>
            <a:r>
              <a:rPr lang="en-US" dirty="0"/>
              <a:t>Methods of creating video </a:t>
            </a:r>
            <a:r>
              <a:rPr lang="en-IN" dirty="0"/>
              <a:t>files</a:t>
            </a:r>
          </a:p>
          <a:p>
            <a:pPr lvl="1"/>
            <a:r>
              <a:rPr lang="en-US" dirty="0"/>
              <a:t>Digital camcorder</a:t>
            </a:r>
          </a:p>
          <a:p>
            <a:pPr lvl="1"/>
            <a:r>
              <a:rPr lang="en-US" dirty="0"/>
              <a:t>Digital camera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martphone</a:t>
            </a:r>
          </a:p>
          <a:p>
            <a:r>
              <a:rPr lang="en-IN" dirty="0"/>
              <a:t>Multimedia resources on the web are available free of copyright restrictions</a:t>
            </a:r>
          </a:p>
          <a:p>
            <a:pPr lvl="1"/>
            <a:r>
              <a:rPr lang="en-IN" dirty="0"/>
              <a:t>Search for “public domain audio or </a:t>
            </a:r>
            <a:r>
              <a:rPr lang="en-US" dirty="0"/>
              <a:t>video”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796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Creating Multimedia Files (continued 2)</a:t>
            </a:r>
          </a:p>
        </p:txBody>
      </p:sp>
      <p:pic>
        <p:nvPicPr>
          <p:cNvPr id="9" name="Content Placeholder 8" descr="Figure 9–6 shows the Adobe Premiere Pro Creative Cloud application; important features are called out.">
            <a:extLst>
              <a:ext uri="{FF2B5EF4-FFF2-40B4-BE49-F238E27FC236}">
                <a16:creationId xmlns:a16="http://schemas.microsoft.com/office/drawing/2014/main" id="{DFF3AF26-E8F4-4E05-9DC8-E892A597B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2" y="1570038"/>
            <a:ext cx="7368616" cy="371792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A51301-CB17-43D1-8B92-079B5BD10E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456237"/>
            <a:ext cx="1428749" cy="365125"/>
          </a:xfrm>
        </p:spPr>
        <p:txBody>
          <a:bodyPr/>
          <a:lstStyle/>
          <a:p>
            <a:r>
              <a:rPr lang="en-US" dirty="0"/>
              <a:t>Figure 9–6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665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vs. External Multimedia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multimedia</a:t>
            </a:r>
          </a:p>
          <a:p>
            <a:pPr lvl="1"/>
            <a:r>
              <a:rPr lang="en-IN" dirty="0"/>
              <a:t>Embedding media is similar to inserting inline images</a:t>
            </a:r>
          </a:p>
          <a:p>
            <a:pPr lvl="1"/>
            <a:r>
              <a:rPr lang="en-US" dirty="0"/>
              <a:t>Media </a:t>
            </a:r>
            <a:r>
              <a:rPr lang="en-IN" dirty="0"/>
              <a:t>files appear within the webpage along with the audio or video player controls</a:t>
            </a:r>
          </a:p>
          <a:p>
            <a:pPr lvl="1"/>
            <a:r>
              <a:rPr lang="en-US" dirty="0"/>
              <a:t>Visitors </a:t>
            </a:r>
            <a:r>
              <a:rPr lang="en-IN" dirty="0"/>
              <a:t>use the controls to play or stop the media</a:t>
            </a:r>
            <a:endParaRPr lang="en-US" dirty="0"/>
          </a:p>
          <a:p>
            <a:r>
              <a:rPr lang="en-IN" dirty="0"/>
              <a:t>External multimedia</a:t>
            </a:r>
          </a:p>
          <a:p>
            <a:pPr lvl="1"/>
            <a:r>
              <a:rPr lang="en-IN" dirty="0"/>
              <a:t>Website visitors click a link</a:t>
            </a:r>
            <a:r>
              <a:rPr lang="en-US" dirty="0"/>
              <a:t> to </a:t>
            </a:r>
            <a:r>
              <a:rPr lang="en-IN" dirty="0"/>
              <a:t>access external media files</a:t>
            </a:r>
          </a:p>
          <a:p>
            <a:pPr lvl="1"/>
            <a:r>
              <a:rPr lang="en-IN" dirty="0"/>
              <a:t>Media is displayed out of context with the webpage that contains </a:t>
            </a:r>
            <a:r>
              <a:rPr lang="en-US" dirty="0"/>
              <a:t>the link			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720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Players and Plug-Ins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player: computer software that is used to play multimedia files</a:t>
            </a:r>
          </a:p>
          <a:p>
            <a:r>
              <a:rPr lang="en-IN" dirty="0"/>
              <a:t>Browser extension (i.e., plug-in): extra software added to browsers (or other programs) to provide a capability that is not inherent to the browser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929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and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Built-in media support was introduced in HTML 5 through the audio and video </a:t>
            </a:r>
            <a:r>
              <a:rPr lang="en-US" dirty="0"/>
              <a:t>elements</a:t>
            </a:r>
          </a:p>
          <a:p>
            <a:pPr lvl="1"/>
            <a:r>
              <a:rPr lang="en-IN" dirty="0"/>
              <a:t>Web developers can easily embed media into HTML </a:t>
            </a:r>
            <a:r>
              <a:rPr lang="en-US" dirty="0"/>
              <a:t>documents using the </a:t>
            </a:r>
            <a:r>
              <a:rPr lang="en-IN" dirty="0"/>
              <a:t>audio and video </a:t>
            </a:r>
            <a:r>
              <a:rPr lang="en-US" dirty="0"/>
              <a:t>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773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Flash, or Adobe Flash, has been used within websites for approximately 20 years</a:t>
            </a:r>
          </a:p>
          <a:p>
            <a:pPr lvl="1"/>
            <a:r>
              <a:rPr lang="en-IN" dirty="0"/>
              <a:t>Can be used to create animations or movie files</a:t>
            </a:r>
          </a:p>
          <a:p>
            <a:pPr lvl="1"/>
            <a:r>
              <a:rPr lang="en-IN" dirty="0"/>
              <a:t>Files require the browsers to have a Flash plug-in and end with the .swf file extension</a:t>
            </a:r>
          </a:p>
          <a:p>
            <a:pPr lvl="1"/>
            <a:r>
              <a:rPr lang="en-IN" dirty="0"/>
              <a:t>Since the iOS operating system does not support flash, web developers have embraced JavaScript to incorporate additional interactivity within their websites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0048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small program created with Java, a programming language</a:t>
            </a:r>
          </a:p>
          <a:p>
            <a:pPr lvl="1"/>
            <a:r>
              <a:rPr lang="en-IN" dirty="0"/>
              <a:t>If browsers have installed and enabled Java, Java applets can be embedded within a webpage</a:t>
            </a:r>
            <a:endParaRPr lang="en-US" dirty="0"/>
          </a:p>
          <a:p>
            <a:pPr lvl="1"/>
            <a:r>
              <a:rPr lang="en-US" dirty="0"/>
              <a:t>Use of Java applet in today’s modern websites has declined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1155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embed multimedia objects </a:t>
            </a:r>
          </a:p>
          <a:p>
            <a:pPr lvl="1"/>
            <a:r>
              <a:rPr lang="en-US" dirty="0"/>
              <a:t>Flash Players, PDF readers, and Java applets</a:t>
            </a:r>
            <a:endParaRPr lang="en-IN" dirty="0"/>
          </a:p>
          <a:p>
            <a:r>
              <a:rPr lang="en-IN" dirty="0"/>
              <a:t>The param element is used to define parameters for plug-ins embedded with an object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976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Element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the object element:</a:t>
            </a:r>
          </a:p>
          <a:p>
            <a:pPr marL="457200" lvl="1" indent="0">
              <a:buNone/>
            </a:pPr>
            <a:r>
              <a:rPr lang="en-US" dirty="0"/>
              <a:t>	&lt;object data="audio.wav"&gt;</a:t>
            </a:r>
          </a:p>
          <a:p>
            <a:pPr marL="457200" lvl="1" indent="0">
              <a:buNone/>
            </a:pPr>
            <a:r>
              <a:rPr lang="en-IN" dirty="0"/>
              <a:t>		&lt;param name="autoplay" value="true"&gt;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US" dirty="0"/>
              <a:t>&lt;/object&gt;</a:t>
            </a:r>
          </a:p>
          <a:p>
            <a:pPr lvl="1"/>
            <a:r>
              <a:rPr lang="en-IN" dirty="0"/>
              <a:t>In this example, an audio file named audio.wav is embedded on the webpage</a:t>
            </a:r>
          </a:p>
          <a:p>
            <a:pPr lvl="1"/>
            <a:r>
              <a:rPr lang="en-IN" dirty="0"/>
              <a:t>The autoplay parameter is set to true, meaning the audio starts playing when the </a:t>
            </a:r>
            <a:r>
              <a:rPr lang="en-US" dirty="0"/>
              <a:t>webpage opens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0851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Audio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Audio blended within a webpage should have a distinct purpose </a:t>
            </a:r>
          </a:p>
          <a:p>
            <a:pPr lvl="1"/>
            <a:r>
              <a:rPr lang="en-IN" dirty="0"/>
              <a:t>Should provide added value or instruction</a:t>
            </a:r>
          </a:p>
          <a:p>
            <a:pPr lvl="1"/>
            <a:r>
              <a:rPr lang="en-US" dirty="0"/>
              <a:t>T</a:t>
            </a:r>
            <a:r>
              <a:rPr lang="en-IN" dirty="0"/>
              <a:t>ime taken for a browser to load the audio file should also be considered</a:t>
            </a:r>
          </a:p>
          <a:p>
            <a:r>
              <a:rPr lang="en-IN" dirty="0"/>
              <a:t>One </a:t>
            </a:r>
            <a:r>
              <a:rPr lang="en-US" dirty="0"/>
              <a:t>popular</a:t>
            </a:r>
            <a:r>
              <a:rPr lang="en-IN" dirty="0"/>
              <a:t> way that websites use audio is to provide links to music files </a:t>
            </a:r>
          </a:p>
          <a:p>
            <a:pPr lvl="1"/>
            <a:r>
              <a:rPr lang="en-IN" dirty="0"/>
              <a:t>Visitors can play or download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339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the benefits and limitations of </a:t>
            </a:r>
            <a:r>
              <a:rPr lang="en-US" dirty="0"/>
              <a:t>multimedia in websites</a:t>
            </a:r>
          </a:p>
          <a:p>
            <a:pPr lvl="1"/>
            <a:r>
              <a:rPr lang="en-US" dirty="0"/>
              <a:t>Identify audio formats</a:t>
            </a:r>
          </a:p>
          <a:p>
            <a:pPr lvl="1"/>
            <a:r>
              <a:rPr lang="en-US" dirty="0"/>
              <a:t>Identify video formats</a:t>
            </a:r>
          </a:p>
          <a:p>
            <a:pPr lvl="1"/>
            <a:r>
              <a:rPr lang="en-US" dirty="0"/>
              <a:t>Describe a plug-in</a:t>
            </a:r>
          </a:p>
          <a:p>
            <a:pPr lvl="1"/>
            <a:r>
              <a:rPr lang="en-US" dirty="0"/>
              <a:t>Understand codecs</a:t>
            </a:r>
          </a:p>
          <a:p>
            <a:pPr lvl="1"/>
            <a:r>
              <a:rPr lang="en-IN" dirty="0"/>
              <a:t>Understand and create audio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0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audio file formats supported by the </a:t>
            </a:r>
            <a:r>
              <a:rPr lang="en-US" dirty="0"/>
              <a:t>HTML 5 </a:t>
            </a:r>
            <a:r>
              <a:rPr lang="en-IN" dirty="0"/>
              <a:t>audio element: .mp3, .ogg, and .wav</a:t>
            </a:r>
          </a:p>
          <a:p>
            <a:pPr lvl="1"/>
            <a:r>
              <a:rPr lang="en-IN" dirty="0"/>
              <a:t>Audio converter software can be used to convert files from one audio format to a supported format</a:t>
            </a:r>
          </a:p>
          <a:p>
            <a:r>
              <a:rPr lang="en-IN" dirty="0"/>
              <a:t>File compression techniques are used to reduce the size of the audio files for the web</a:t>
            </a:r>
          </a:p>
          <a:p>
            <a:pPr lvl="1"/>
            <a:r>
              <a:rPr lang="en-IN" dirty="0"/>
              <a:t>Can also diminish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8702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Compression and Codecs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Codec: compression technology </a:t>
            </a:r>
            <a:r>
              <a:rPr lang="en-IN" dirty="0"/>
              <a:t>used to compress images, audio, and video files</a:t>
            </a:r>
          </a:p>
          <a:p>
            <a:pPr lvl="1"/>
            <a:r>
              <a:rPr lang="en-IN" dirty="0"/>
              <a:t>Codec is short for code/decode because it consists of an encoder, which compresses the file, and a decoder, </a:t>
            </a:r>
            <a:r>
              <a:rPr lang="en-US" dirty="0"/>
              <a:t>which decompresses the file</a:t>
            </a:r>
          </a:p>
          <a:p>
            <a:r>
              <a:rPr lang="en-IN" dirty="0"/>
              <a:t>Although the page load time is improved using codecs, compressing a media file too much leads to loss of sound 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34435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HMTL 5 audio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audio element is </a:t>
            </a:r>
            <a:r>
              <a:rPr lang="en-IN" dirty="0"/>
              <a:t>used to define sound, such as music or other audio streams</a:t>
            </a:r>
          </a:p>
          <a:p>
            <a:pPr lvl="1"/>
            <a:r>
              <a:rPr lang="en-IN" dirty="0"/>
              <a:t>Browsers that do not support the </a:t>
            </a:r>
            <a:r>
              <a:rPr lang="en-US" dirty="0"/>
              <a:t>audio </a:t>
            </a:r>
            <a:r>
              <a:rPr lang="en-IN" dirty="0"/>
              <a:t>element ignore the &lt;audio&gt; tag </a:t>
            </a:r>
          </a:p>
          <a:p>
            <a:pPr lvl="1"/>
            <a:r>
              <a:rPr lang="en-IN" dirty="0"/>
              <a:t>Text content to alert users should be inserted between the &lt;audio&gt; and &lt;/audio&gt; tags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3216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A2FF17-087F-462D-8940-BB34E6AC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Video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8A99C9-654E-4736-B82B-8BBD7E70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used widely on today's websites</a:t>
            </a:r>
          </a:p>
          <a:p>
            <a:pPr lvl="1"/>
            <a:r>
              <a:rPr lang="en-US" dirty="0"/>
              <a:t>Powerful visual communication tool to capture attention</a:t>
            </a:r>
          </a:p>
          <a:p>
            <a:r>
              <a:rPr lang="en-US" dirty="0"/>
              <a:t>Identify the best uses for video, video file formats, encoding, the video element, and making videos accessible </a:t>
            </a:r>
          </a:p>
          <a:p>
            <a:pPr lvl="1"/>
            <a:r>
              <a:rPr lang="en-US" dirty="0"/>
              <a:t>Video should enhance, rather than distract from, websites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62D1F-24C9-44D7-BAA5-8EFA3ED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80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video file formats are supported by the HTML 5 video element: mp4, .ogg, </a:t>
            </a:r>
            <a:r>
              <a:rPr lang="en-US" dirty="0"/>
              <a:t>and .webm</a:t>
            </a:r>
          </a:p>
          <a:p>
            <a:pPr lvl="1"/>
            <a:r>
              <a:rPr lang="en-IN" dirty="0"/>
              <a:t>Video converter software can be used to convert an unsupported video file format to a supported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9446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 video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Three HTML elements can be used to incorporate videos in a webpage: embed, object, and </a:t>
            </a:r>
            <a:r>
              <a:rPr lang="en-US" dirty="0"/>
              <a:t>video</a:t>
            </a:r>
          </a:p>
          <a:p>
            <a:pPr lvl="1"/>
            <a:r>
              <a:rPr lang="en-IN" dirty="0"/>
              <a:t>The embed element is used to embed multimedia elements in </a:t>
            </a:r>
            <a:r>
              <a:rPr lang="en-US" dirty="0"/>
              <a:t>HTML pages</a:t>
            </a:r>
          </a:p>
          <a:p>
            <a:pPr lvl="2"/>
            <a:r>
              <a:rPr lang="en-US" dirty="0"/>
              <a:t>Used to insert a plug-in, such as a Flash video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3081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EBC99E-C6C8-4346-93B1-93461A4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video element to specify a video, such as a movie clip or other video stream, on a webpage</a:t>
            </a:r>
          </a:p>
          <a:p>
            <a:pPr lvl="1"/>
            <a:r>
              <a:rPr lang="en-US" dirty="0"/>
              <a:t>Refer to Table 9–5 for attributes and values that can be used with the video element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735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 content should be inserted between the &lt;video&gt; and &lt;/video&gt; tags </a:t>
            </a:r>
          </a:p>
          <a:p>
            <a:pPr lvl="1"/>
            <a:r>
              <a:rPr lang="en-IN" dirty="0"/>
              <a:t>Browsers that do not support the video element ignore the &lt;video&gt; tag </a:t>
            </a:r>
          </a:p>
          <a:p>
            <a:pPr lvl="1"/>
            <a:r>
              <a:rPr lang="en-IN" dirty="0"/>
              <a:t>Text content should be inserted to alert users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1880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video Element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code used to insert the video element to a video file named advertisement.mp4 in a webpage</a:t>
            </a:r>
          </a:p>
          <a:p>
            <a:pPr marL="457200" lvl="1" indent="0">
              <a:buNone/>
            </a:pPr>
            <a:r>
              <a:rPr lang="en-IN" dirty="0"/>
              <a:t>&lt;video width="320" height="240" controls="controls"&gt;</a:t>
            </a:r>
          </a:p>
          <a:p>
            <a:pPr marL="457200" lvl="1" indent="0">
              <a:buNone/>
            </a:pPr>
            <a:r>
              <a:rPr lang="en-US" dirty="0"/>
              <a:t>	&lt;source src="advertisement.mp4" 	type="video/mp4"&gt;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	&lt;p&gt;Your browser does not support the HTML5 	video element.&lt;/p&gt;</a:t>
            </a:r>
          </a:p>
          <a:p>
            <a:pPr marL="457200" lvl="1" indent="0">
              <a:buNone/>
            </a:pPr>
            <a:r>
              <a:rPr lang="en-US" dirty="0"/>
              <a:t>&lt;/video&gt;</a:t>
            </a:r>
          </a:p>
          <a:p>
            <a:r>
              <a:rPr lang="en-IN" dirty="0"/>
              <a:t>The code sets the video dimensions (320 pixels by 240 pixels) and displays playback controls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60338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66095"/>
            <a:ext cx="7886700" cy="676905"/>
          </a:xfrm>
        </p:spPr>
        <p:txBody>
          <a:bodyPr/>
          <a:lstStyle/>
          <a:p>
            <a:r>
              <a:rPr lang="en-US" dirty="0"/>
              <a:t>Using the video Element (continued 3)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FB42F69-AFD5-4FB3-B46B-67F83C69C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1628"/>
              </p:ext>
            </p:extLst>
          </p:nvPr>
        </p:nvGraphicFramePr>
        <p:xfrm>
          <a:off x="874295" y="1876810"/>
          <a:ext cx="7677150" cy="3069422"/>
        </p:xfrm>
        <a:graphic>
          <a:graphicData uri="http://schemas.openxmlformats.org/drawingml/2006/table">
            <a:tbl>
              <a:tblPr firstRow="1"/>
              <a:tblGrid>
                <a:gridCol w="1273555">
                  <a:extLst>
                    <a:ext uri="{9D8B030D-6E8A-4147-A177-3AD203B41FA5}">
                      <a16:colId xmlns:a16="http://schemas.microsoft.com/office/drawing/2014/main" val="301338355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398232189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937420548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80693524"/>
                    </a:ext>
                  </a:extLst>
                </a:gridCol>
                <a:gridCol w="1273555">
                  <a:extLst>
                    <a:ext uri="{9D8B030D-6E8A-4147-A177-3AD203B41FA5}">
                      <a16:colId xmlns:a16="http://schemas.microsoft.com/office/drawing/2014/main" val="1242799941"/>
                    </a:ext>
                  </a:extLst>
                </a:gridCol>
                <a:gridCol w="1309375">
                  <a:extLst>
                    <a:ext uri="{9D8B030D-6E8A-4147-A177-3AD203B41FA5}">
                      <a16:colId xmlns:a16="http://schemas.microsoft.com/office/drawing/2014/main" val="3264530912"/>
                    </a:ext>
                  </a:extLst>
                </a:gridCol>
              </a:tblGrid>
              <a:tr h="7878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Video File Format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Internet Explorer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Google Chrome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Mozilla Firefox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Apple </a:t>
                      </a:r>
                      <a:b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</a:b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Safari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Opera</a:t>
                      </a:r>
                    </a:p>
                  </a:txBody>
                  <a:tcPr marL="50800" marR="50800" marT="50800" marB="5080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753199"/>
                  </a:ext>
                </a:extLst>
              </a:tr>
              <a:tr h="47540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MP4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3101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Ogg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021784"/>
                  </a:ext>
                </a:extLst>
              </a:tr>
              <a:tr h="5751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WebM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auto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MinionPro-Regular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·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18554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10082-1407-49AF-B223-E441DA4EC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4125" y="5039358"/>
            <a:ext cx="4095749" cy="209547"/>
          </a:xfrm>
        </p:spPr>
        <p:txBody>
          <a:bodyPr/>
          <a:lstStyle/>
          <a:p>
            <a:r>
              <a:rPr lang="en-US" dirty="0"/>
              <a:t>Table 9–6 Video File Browser Support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852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Understand and create video elements</a:t>
            </a:r>
          </a:p>
          <a:p>
            <a:pPr lvl="1"/>
            <a:r>
              <a:rPr lang="en-US" dirty="0"/>
              <a:t>Identify common audio attributes</a:t>
            </a:r>
          </a:p>
          <a:p>
            <a:pPr lvl="1"/>
            <a:r>
              <a:rPr lang="en-US" dirty="0"/>
              <a:t>Identify common video attributes</a:t>
            </a:r>
          </a:p>
          <a:p>
            <a:pPr lvl="1"/>
            <a:r>
              <a:rPr lang="en-US" dirty="0"/>
              <a:t>Understand the source element</a:t>
            </a:r>
          </a:p>
          <a:p>
            <a:pPr lvl="1"/>
            <a:r>
              <a:rPr lang="en-US" dirty="0"/>
              <a:t>Test audio elements</a:t>
            </a:r>
          </a:p>
          <a:p>
            <a:pPr lvl="1"/>
            <a:r>
              <a:rPr lang="en-US" dirty="0"/>
              <a:t>Test video elements</a:t>
            </a:r>
          </a:p>
          <a:p>
            <a:pPr lvl="1"/>
            <a:r>
              <a:rPr lang="en-US" dirty="0"/>
              <a:t>Make videos accessible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572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0F3D2-314C-4781-8A93-D2886815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video includes someone speaking, include captions to make it accessible for deaf and hard of hearing users</a:t>
            </a:r>
          </a:p>
          <a:p>
            <a:pPr lvl="1"/>
            <a:r>
              <a:rPr lang="en-US" dirty="0"/>
              <a:t>Captions are text appearing over the bottom portion of a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0489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1)</a:t>
            </a:r>
          </a:p>
        </p:txBody>
      </p:sp>
      <p:pic>
        <p:nvPicPr>
          <p:cNvPr id="9" name="Content Placeholder 8" descr="Figure 9-23 displays an example of a video using captions. ">
            <a:extLst>
              <a:ext uri="{FF2B5EF4-FFF2-40B4-BE49-F238E27FC236}">
                <a16:creationId xmlns:a16="http://schemas.microsoft.com/office/drawing/2014/main" id="{57E70C60-A88C-4BD5-9F04-9C2F3CE52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88" y="1471980"/>
            <a:ext cx="5707221" cy="3581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BD2326-F2AA-4279-AE2B-154BBC354A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270991"/>
            <a:ext cx="1657349" cy="365125"/>
          </a:xfrm>
        </p:spPr>
        <p:txBody>
          <a:bodyPr/>
          <a:lstStyle/>
          <a:p>
            <a:r>
              <a:rPr lang="en-US" dirty="0"/>
              <a:t>Figure 9–23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65726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caption text, also known as cue text, displays the words being spoken in the video or describes a sound in the video</a:t>
            </a:r>
          </a:p>
          <a:p>
            <a:pPr lvl="1"/>
            <a:r>
              <a:rPr lang="en-US" dirty="0"/>
              <a:t>Cue text appears within a cue box on the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644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B16B2-B12E-4EA8-B3F1-B021A3A6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Making Videos Accessible (continued 3)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AEDEC-FBC7-4E6E-B1A2-ED796799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captions, use the WebVTT format</a:t>
            </a:r>
          </a:p>
          <a:p>
            <a:pPr lvl="1"/>
            <a:r>
              <a:rPr lang="en-US" dirty="0"/>
              <a:t>WebVTT, which stands for Web Video Text Track, is the W3C standard used to create captions for video content</a:t>
            </a:r>
          </a:p>
          <a:p>
            <a:pPr lvl="1"/>
            <a:r>
              <a:rPr lang="en-US" dirty="0"/>
              <a:t>The file is created with a text editor and saved with an extension of .vtt</a:t>
            </a:r>
          </a:p>
          <a:p>
            <a:pPr lvl="1"/>
            <a:r>
              <a:rPr lang="en-US" dirty="0"/>
              <a:t>HTML track element is used to insert the captions file within the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E8E7-94A0-456C-AF96-3B6B9C21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58356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3D046-8BEE-4AFC-8EE8-F2041880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2295"/>
            <a:ext cx="7886700" cy="676905"/>
          </a:xfrm>
        </p:spPr>
        <p:txBody>
          <a:bodyPr/>
          <a:lstStyle/>
          <a:p>
            <a:r>
              <a:rPr lang="en-US" dirty="0"/>
              <a:t>Making Videos Accessible (continued 4)</a:t>
            </a:r>
          </a:p>
        </p:txBody>
      </p:sp>
      <p:pic>
        <p:nvPicPr>
          <p:cNvPr id="7" name="Content Placeholder 6" descr="Figure 9-24 displays an example of a WebVTT file; important elements are called out.">
            <a:extLst>
              <a:ext uri="{FF2B5EF4-FFF2-40B4-BE49-F238E27FC236}">
                <a16:creationId xmlns:a16="http://schemas.microsoft.com/office/drawing/2014/main" id="{E51CD665-D9A9-4ADA-9832-81F5BB636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83" y="1235928"/>
            <a:ext cx="5203873" cy="40544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D16C-5F28-4412-925E-F2F99D3C30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20613" y="5632876"/>
            <a:ext cx="1581149" cy="365125"/>
          </a:xfrm>
        </p:spPr>
        <p:txBody>
          <a:bodyPr/>
          <a:lstStyle/>
          <a:p>
            <a:r>
              <a:rPr lang="en-US" dirty="0"/>
              <a:t>Figure 9–24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42A7-2796-4D64-B8CE-2F96A783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650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609600"/>
          </a:xfrm>
        </p:spPr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audio and video elements within a website</a:t>
            </a:r>
          </a:p>
          <a:p>
            <a:pPr lvl="1"/>
            <a:r>
              <a:rPr lang="en-US" dirty="0"/>
              <a:t>Use the HTML 5 audio element to insert audio source elements and specify that it automatically plays and displays controls</a:t>
            </a:r>
          </a:p>
          <a:p>
            <a:pPr lvl="1"/>
            <a:r>
              <a:rPr lang="en-US" dirty="0"/>
              <a:t>Use the HTML 5 video element and insert a video onto a webpage and code for crossbrowser compatibility</a:t>
            </a:r>
          </a:p>
          <a:p>
            <a:pPr lvl="1"/>
            <a:r>
              <a:rPr lang="en-US" dirty="0"/>
              <a:t>Use CSS styles to format a video for all viewports</a:t>
            </a:r>
          </a:p>
          <a:p>
            <a:pPr lvl="1"/>
            <a:r>
              <a:rPr lang="en-US" dirty="0"/>
              <a:t>Make a video accessible to all visitors and test the video in a web server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1460D-0747-45B0-BB8E-D4F92C0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D42BB1-6927-4269-A212-C783458E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provides several creative opportunities to capture the attention of your audience</a:t>
            </a:r>
          </a:p>
          <a:p>
            <a:pPr lvl="1"/>
            <a:r>
              <a:rPr lang="en-US" dirty="0"/>
              <a:t>Many websites use multimedia to enrich the user experience and provide interactivity</a:t>
            </a:r>
          </a:p>
          <a:p>
            <a:pPr lvl="2"/>
            <a:r>
              <a:rPr lang="en-US" dirty="0"/>
              <a:t>Digital media such as audio, video, and animation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B0626-51AD-48B4-BE14-B08E82F2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7316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62AD3F-75B6-4F74-946C-CF56EE3F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Audio and Video to a Webpage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48CD0-A310-4B9E-9D65-C07F7209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Insert the audio element</a:t>
            </a:r>
          </a:p>
          <a:p>
            <a:pPr lvl="1"/>
            <a:r>
              <a:rPr lang="en-US" dirty="0"/>
              <a:t>Insert the video element</a:t>
            </a:r>
          </a:p>
          <a:p>
            <a:pPr lvl="1"/>
            <a:r>
              <a:rPr lang="en-US" dirty="0"/>
              <a:t>Style the video element</a:t>
            </a:r>
          </a:p>
          <a:p>
            <a:pPr lvl="1"/>
            <a:r>
              <a:rPr lang="en-US" dirty="0"/>
              <a:t>Make the video accessible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E8088-E7CC-42CC-ABBF-C450FDAA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8330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Multimedia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Multimedia: combination of text, images, sound, and video to express an idea </a:t>
            </a:r>
            <a:r>
              <a:rPr lang="en-US" dirty="0"/>
              <a:t>or convey a message</a:t>
            </a:r>
          </a:p>
          <a:p>
            <a:pPr lvl="1"/>
            <a:r>
              <a:rPr lang="en-IN" dirty="0"/>
              <a:t>Many websites use videos to publicize products, please visitors, or </a:t>
            </a:r>
            <a:r>
              <a:rPr lang="en-US" dirty="0"/>
              <a:t>provide instruction</a:t>
            </a:r>
          </a:p>
          <a:p>
            <a:pPr lvl="2"/>
            <a:r>
              <a:rPr lang="en-US" dirty="0"/>
              <a:t>Podcasts: series of audio or video clips that are released in a sequence; popular in home, academic, and corporate settings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181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599"/>
          </a:xfrm>
        </p:spPr>
        <p:txBody>
          <a:bodyPr/>
          <a:lstStyle/>
          <a:p>
            <a:r>
              <a:rPr lang="en-US" dirty="0"/>
              <a:t>Using Multimedia (continued 1)</a:t>
            </a:r>
          </a:p>
        </p:txBody>
      </p:sp>
      <p:pic>
        <p:nvPicPr>
          <p:cNvPr id="9" name="Content Placeholder 8" descr="Figure 9–3 shows an example of multimedia used on the ted.com website.">
            <a:extLst>
              <a:ext uri="{FF2B5EF4-FFF2-40B4-BE49-F238E27FC236}">
                <a16:creationId xmlns:a16="http://schemas.microsoft.com/office/drawing/2014/main" id="{D4344B8F-007A-42A5-B889-5E3555782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90" y="1600200"/>
            <a:ext cx="6655619" cy="334365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3E903-820D-4522-8839-8F2C3276CB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57625" y="5273674"/>
            <a:ext cx="1428749" cy="365125"/>
          </a:xfrm>
        </p:spPr>
        <p:txBody>
          <a:bodyPr/>
          <a:lstStyle/>
          <a:p>
            <a:r>
              <a:rPr lang="en-US" dirty="0"/>
              <a:t>Figure 9-3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441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1"/>
            <a:ext cx="7886700" cy="685799"/>
          </a:xfrm>
        </p:spPr>
        <p:txBody>
          <a:bodyPr/>
          <a:lstStyle/>
          <a:p>
            <a:r>
              <a:rPr lang="en-US" dirty="0"/>
              <a:t>Using Multimedia (continued 2)</a:t>
            </a:r>
          </a:p>
        </p:txBody>
      </p:sp>
      <p:pic>
        <p:nvPicPr>
          <p:cNvPr id="9" name="Content Placeholder 8" descr="Figure 9–4 shows an example of podcasts on the National Public Radio website.">
            <a:extLst>
              <a:ext uri="{FF2B5EF4-FFF2-40B4-BE49-F238E27FC236}">
                <a16:creationId xmlns:a16="http://schemas.microsoft.com/office/drawing/2014/main" id="{414B9E32-0445-4210-A68C-FB7CA5BA3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99910"/>
            <a:ext cx="7263433" cy="43616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1C3732-877F-4DB6-9776-2DF3AE39E3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92965"/>
            <a:ext cx="1352549" cy="365125"/>
          </a:xfrm>
        </p:spPr>
        <p:txBody>
          <a:bodyPr/>
          <a:lstStyle/>
          <a:p>
            <a:r>
              <a:rPr lang="en-US" dirty="0"/>
              <a:t>Figure 9–4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76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Files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obtain multimedia files by creating them or finding files that are already available</a:t>
            </a:r>
          </a:p>
          <a:p>
            <a:r>
              <a:rPr lang="en-IN" dirty="0"/>
              <a:t>Methods of creating audio files</a:t>
            </a:r>
          </a:p>
          <a:p>
            <a:pPr lvl="1"/>
            <a:r>
              <a:rPr lang="en-IN" dirty="0"/>
              <a:t>Microphone</a:t>
            </a:r>
          </a:p>
          <a:p>
            <a:pPr lvl="1"/>
            <a:r>
              <a:rPr lang="en-IN" dirty="0"/>
              <a:t>Software designed to edit digital files, such as Audacity</a:t>
            </a:r>
          </a:p>
          <a:p>
            <a:pPr lvl="2"/>
            <a:r>
              <a:rPr lang="en-IN" dirty="0"/>
              <a:t>Free, open-source audio editor</a:t>
            </a:r>
          </a:p>
          <a:p>
            <a:pPr lvl="1"/>
            <a:r>
              <a:rPr lang="en-IN" dirty="0"/>
              <a:t>Adobe Audition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0327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3004</Words>
  <Application>Microsoft Office PowerPoint</Application>
  <PresentationFormat>On-screen Show (4:3)</PresentationFormat>
  <Paragraphs>219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</vt:lpstr>
      <vt:lpstr>Calibri</vt:lpstr>
      <vt:lpstr>Open Sans</vt:lpstr>
      <vt:lpstr>Summer Font</vt:lpstr>
      <vt:lpstr>Office Theme</vt:lpstr>
      <vt:lpstr>Chapter 9 </vt:lpstr>
      <vt:lpstr>Chapter Objectives</vt:lpstr>
      <vt:lpstr>Chapter Objectives (continued)</vt:lpstr>
      <vt:lpstr>Introduction</vt:lpstr>
      <vt:lpstr>Project — Add Audio and Video to a Webpage</vt:lpstr>
      <vt:lpstr>Using Multimedia</vt:lpstr>
      <vt:lpstr>Using Multimedia (continued 1)</vt:lpstr>
      <vt:lpstr>Using Multimedia (continued 2)</vt:lpstr>
      <vt:lpstr>Creating Multimedia Files</vt:lpstr>
      <vt:lpstr>Creating Multimedia Files (continued 1)</vt:lpstr>
      <vt:lpstr>Creating Multimedia Files (continued 2)</vt:lpstr>
      <vt:lpstr>Embedded vs. External Multimedia</vt:lpstr>
      <vt:lpstr>Media Players and Plug-Ins</vt:lpstr>
      <vt:lpstr>HTML 5 and Multimedia</vt:lpstr>
      <vt:lpstr>Flash</vt:lpstr>
      <vt:lpstr>Java Applets</vt:lpstr>
      <vt:lpstr>Object Element</vt:lpstr>
      <vt:lpstr>Object Element (continued)</vt:lpstr>
      <vt:lpstr>Integrating Audio</vt:lpstr>
      <vt:lpstr>Audio File Formats</vt:lpstr>
      <vt:lpstr>File Compression and Codecs</vt:lpstr>
      <vt:lpstr>HMTL 5 audio Element</vt:lpstr>
      <vt:lpstr>Integrating Video </vt:lpstr>
      <vt:lpstr>Video File Formats</vt:lpstr>
      <vt:lpstr>HTML 5 video Element</vt:lpstr>
      <vt:lpstr>Using the video Element</vt:lpstr>
      <vt:lpstr>Using the video Element (continued 1)</vt:lpstr>
      <vt:lpstr>Using the video Element (continued 2)</vt:lpstr>
      <vt:lpstr>Using the video Element (continued 3)</vt:lpstr>
      <vt:lpstr>Making Videos Accessible </vt:lpstr>
      <vt:lpstr>Making Videos Accessible (continued 1)</vt:lpstr>
      <vt:lpstr>Making Videos Accessible (continued 2)</vt:lpstr>
      <vt:lpstr>Making Videos Accessible (continued 3) </vt:lpstr>
      <vt:lpstr>Making Videos Accessible (continued 4)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2020-01-21T16:45:48Z</dcterms:created>
  <dcterms:modified xsi:type="dcterms:W3CDTF">2020-01-21T16:45:58Z</dcterms:modified>
</cp:coreProperties>
</file>