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9"/>
  </p:notesMasterIdLst>
  <p:handoutMasterIdLst>
    <p:handoutMasterId r:id="rId50"/>
  </p:handoutMasterIdLst>
  <p:sldIdLst>
    <p:sldId id="264" r:id="rId2"/>
    <p:sldId id="265" r:id="rId3"/>
    <p:sldId id="313"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3" r:id="rId22"/>
    <p:sldId id="307" r:id="rId23"/>
    <p:sldId id="309" r:id="rId24"/>
    <p:sldId id="314" r:id="rId25"/>
    <p:sldId id="332"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06" r:id="rId40"/>
    <p:sldId id="347" r:id="rId41"/>
    <p:sldId id="348" r:id="rId42"/>
    <p:sldId id="349" r:id="rId43"/>
    <p:sldId id="350" r:id="rId44"/>
    <p:sldId id="351" r:id="rId45"/>
    <p:sldId id="310" r:id="rId46"/>
    <p:sldId id="311" r:id="rId47"/>
    <p:sldId id="312" r:id="rId4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4" autoAdjust="0"/>
    <p:restoredTop sz="86389"/>
  </p:normalViewPr>
  <p:slideViewPr>
    <p:cSldViewPr snapToGrid="0" snapToObjects="1">
      <p:cViewPr varScale="1">
        <p:scale>
          <a:sx n="109" d="100"/>
          <a:sy n="109" d="100"/>
        </p:scale>
        <p:origin x="534"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7/30/2021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br>
              <a:rPr lang="en-US" dirty="0"/>
            </a:br>
            <a:r>
              <a:rPr lang="en-US" dirty="0"/>
              <a:t>Briefly review with students the major concepts you will be covering during this class. There is one objective for every major A-head section of the chapter. (Note that the A-head section "Storing Data in Web Storage" spans objectives 9.3, 9.4, and 9.7.)</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973036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br>
              <a:rPr lang="en-US" dirty="0"/>
            </a:br>
            <a:r>
              <a:rPr lang="en-US" dirty="0"/>
              <a:t>Briefly review with students the major concepts you will be covering during this class. There is one objective for every major A-head section of the chapter. (Note that the A-head section "Storing Data in Web Storage" spans objectives 9.3, 9.4, and 9.7.)</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a:t>
            </a:fld>
            <a:endParaRPr lang="en-US"/>
          </a:p>
        </p:txBody>
      </p:sp>
    </p:spTree>
    <p:extLst>
      <p:ext uri="{BB962C8B-B14F-4D97-AF65-F5344CB8AC3E}">
        <p14:creationId xmlns:p14="http://schemas.microsoft.com/office/powerpoint/2010/main" val="2180510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22</a:t>
            </a:fld>
            <a:endParaRPr lang="en-US"/>
          </a:p>
        </p:txBody>
      </p:sp>
    </p:spTree>
    <p:extLst>
      <p:ext uri="{BB962C8B-B14F-4D97-AF65-F5344CB8AC3E}">
        <p14:creationId xmlns:p14="http://schemas.microsoft.com/office/powerpoint/2010/main" val="4131858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23</a:t>
            </a:fld>
            <a:endParaRPr lang="en-US"/>
          </a:p>
        </p:txBody>
      </p:sp>
    </p:spTree>
    <p:extLst>
      <p:ext uri="{BB962C8B-B14F-4D97-AF65-F5344CB8AC3E}">
        <p14:creationId xmlns:p14="http://schemas.microsoft.com/office/powerpoint/2010/main" val="3116650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24</a:t>
            </a:fld>
            <a:endParaRPr lang="en-US"/>
          </a:p>
        </p:txBody>
      </p:sp>
    </p:spTree>
    <p:extLst>
      <p:ext uri="{BB962C8B-B14F-4D97-AF65-F5344CB8AC3E}">
        <p14:creationId xmlns:p14="http://schemas.microsoft.com/office/powerpoint/2010/main" val="283107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Think, Pair, Share activity to encourage students to solve problems collaboratively and to apply the real-world skill of evaluating, modifying, and debugging code created by another programmer.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39</a:t>
            </a:fld>
            <a:endParaRPr lang="en-US"/>
          </a:p>
        </p:txBody>
      </p:sp>
    </p:spTree>
    <p:extLst>
      <p:ext uri="{BB962C8B-B14F-4D97-AF65-F5344CB8AC3E}">
        <p14:creationId xmlns:p14="http://schemas.microsoft.com/office/powerpoint/2010/main" val="3132628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Use the Discussion activity to encourage group conversation about a related topic of interest.</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a:p>
        </p:txBody>
      </p:sp>
    </p:spTree>
    <p:extLst>
      <p:ext uri="{BB962C8B-B14F-4D97-AF65-F5344CB8AC3E}">
        <p14:creationId xmlns:p14="http://schemas.microsoft.com/office/powerpoint/2010/main" val="237050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a:t>
            </a:r>
          </a:p>
          <a:p>
            <a:pPr marL="0" indent="0">
              <a:buFontTx/>
              <a:buNone/>
            </a:pPr>
            <a:r>
              <a:rPr lang="en-US" dirty="0"/>
              <a:t>Use the Self-Assessment question to encourage students to evaluate their progress or goals in the course, as well as determine how they might apply their learning or grow as an individual.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46</a:t>
            </a:fld>
            <a:endParaRPr lang="en-US"/>
          </a:p>
        </p:txBody>
      </p:sp>
    </p:spTree>
    <p:extLst>
      <p:ext uri="{BB962C8B-B14F-4D97-AF65-F5344CB8AC3E}">
        <p14:creationId xmlns:p14="http://schemas.microsoft.com/office/powerpoint/2010/main" val="1552028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Instructions: </a:t>
            </a:r>
            <a:br>
              <a:rPr lang="en-US" dirty="0"/>
            </a:br>
            <a:r>
              <a:rPr lang="en-US" dirty="0"/>
              <a:t>Reiterate the learning objectives for the lesson. Students should use this information to guide their studies and reinforcement of new concepts.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47</a:t>
            </a:fld>
            <a:endParaRPr lang="en-US"/>
          </a:p>
        </p:txBody>
      </p:sp>
    </p:spTree>
    <p:extLst>
      <p:ext uri="{BB962C8B-B14F-4D97-AF65-F5344CB8AC3E}">
        <p14:creationId xmlns:p14="http://schemas.microsoft.com/office/powerpoint/2010/main" val="3654232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0000"/>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000000"/>
              </a:buClr>
              <a:buSzTx/>
              <a:buFont typeface="Arial" charset="0"/>
              <a:buChar char="•"/>
              <a:tabLst/>
              <a:defRPr sz="2000" baseline="0">
                <a:solidFill>
                  <a:srgbClr val="000000"/>
                </a:solidFill>
              </a:defRPr>
            </a:lvl2pPr>
            <a:lvl3pPr marL="1143000" indent="-228600">
              <a:buClr>
                <a:srgbClr val="000000"/>
              </a:buClr>
              <a:buFont typeface="Arial" charset="0"/>
              <a:buChar char="•"/>
              <a:defRPr sz="2000">
                <a:solidFill>
                  <a:srgbClr val="000000"/>
                </a:solidFill>
              </a:defRPr>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1"/>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1"/>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2"/>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0000"/>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Carey/</a:t>
            </a:r>
            <a:r>
              <a:rPr lang="en-US" dirty="0" err="1"/>
              <a:t>Vodnik</a:t>
            </a:r>
            <a:r>
              <a:rPr lang="en-US" dirty="0"/>
              <a:t>, ]</a:t>
            </a:r>
            <a:r>
              <a:rPr lang="en-US" dirty="0" err="1"/>
              <a:t>avaScript</a:t>
            </a:r>
            <a:r>
              <a:rPr lang="en-US" dirty="0"/>
              <a:t> for Web Warriors, 7th Edition. © 2022 Cengage. All Rights Reserved. May not be scanned, copied or duplicated, or posted to a publicly accessible website, in whole or in part.</a:t>
            </a:r>
          </a:p>
        </p:txBody>
      </p:sp>
      <p:pic>
        <p:nvPicPr>
          <p:cNvPr id="3" name="Picture 2">
            <a:extLst>
              <a:ext uri="{FF2B5EF4-FFF2-40B4-BE49-F238E27FC236}">
                <a16:creationId xmlns:a16="http://schemas.microsoft.com/office/drawing/2014/main" id="{AD8E812A-4A0B-4D95-8D06-2A46A5C372C9}"/>
              </a:ext>
            </a:extLst>
          </p:cNvPr>
          <p:cNvPicPr>
            <a:picLocks noChangeAspect="1"/>
          </p:cNvPicPr>
          <p:nvPr userDrawn="1"/>
        </p:nvPicPr>
        <p:blipFill>
          <a:blip r:embed="rId4"/>
          <a:stretch>
            <a:fillRect/>
          </a:stretch>
        </p:blipFill>
        <p:spPr>
          <a:xfrm>
            <a:off x="325054" y="319170"/>
            <a:ext cx="3346994" cy="4316342"/>
          </a:xfrm>
          <a:prstGeom prst="rect">
            <a:avLst/>
          </a:prstGeom>
        </p:spPr>
      </p:pic>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Carey/</a:t>
            </a:r>
            <a:r>
              <a:rPr kumimoji="0" lang="en-US" sz="1400" b="0" i="0" u="none" strike="noStrike" kern="1200" cap="none" spc="0" normalizeH="0" baseline="0" noProof="0" dirty="0" err="1">
                <a:ln>
                  <a:noFill/>
                </a:ln>
                <a:solidFill>
                  <a:srgbClr val="004A78"/>
                </a:solidFill>
                <a:effectLst/>
                <a:uLnTx/>
                <a:uFillTx/>
                <a:latin typeface="arial" charset="0"/>
                <a:ea typeface="+mn-ea"/>
                <a:cs typeface="+mn-cs"/>
              </a:rPr>
              <a:t>Vodnik</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a:t>
            </a:r>
            <a:r>
              <a:rPr kumimoji="0" lang="en-US" sz="1400" b="0" i="1" u="none" strike="noStrike" kern="1200" cap="none" spc="0" normalizeH="0" baseline="0" noProof="0" dirty="0">
                <a:ln>
                  <a:noFill/>
                </a:ln>
                <a:solidFill>
                  <a:srgbClr val="004A78"/>
                </a:solidFill>
                <a:effectLst/>
                <a:uLnTx/>
                <a:uFillTx/>
                <a:latin typeface="arial" charset="0"/>
                <a:ea typeface="+mn-ea"/>
                <a:cs typeface="+mn-cs"/>
              </a:rPr>
              <a:t>JavaScript for Web Warriors</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Carey/</a:t>
            </a:r>
            <a:r>
              <a:rPr lang="en-US" dirty="0" err="1"/>
              <a:t>Vodnik</a:t>
            </a:r>
            <a:r>
              <a:rPr lang="en-US" dirty="0"/>
              <a:t>, </a:t>
            </a:r>
            <a:r>
              <a:rPr lang="en-US" i="1" dirty="0"/>
              <a:t>JavaScript for Web Warriors</a:t>
            </a:r>
            <a:r>
              <a:rPr lang="en-US" dirty="0"/>
              <a:t>,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23382" y="2663874"/>
            <a:ext cx="6402684" cy="672105"/>
          </a:xfrm>
        </p:spPr>
        <p:txBody>
          <a:bodyPr/>
          <a:lstStyle/>
          <a:p>
            <a:r>
              <a:rPr lang="en-US" dirty="0"/>
              <a:t>JavaScript for Web Warriors, 7e</a:t>
            </a:r>
            <a:br>
              <a:rPr lang="en-US" dirty="0"/>
            </a:br>
            <a:br>
              <a:rPr lang="en-US" dirty="0"/>
            </a:br>
            <a:r>
              <a:rPr lang="en-US" dirty="0"/>
              <a:t>Chapter 9: Managing State Information and Security</a:t>
            </a:r>
          </a:p>
        </p:txBody>
      </p:sp>
      <p:sp>
        <p:nvSpPr>
          <p:cNvPr id="8" name="Footer Placeholder 7"/>
          <p:cNvSpPr>
            <a:spLocks noGrp="1"/>
          </p:cNvSpPr>
          <p:nvPr>
            <p:ph type="ftr" sz="quarter" idx="3"/>
          </p:nvPr>
        </p:nvSpPr>
        <p:spPr/>
        <p:txBody>
          <a:bodyPr/>
          <a:lstStyle/>
          <a:p>
            <a:r>
              <a:rPr lang="en-US" dirty="0"/>
              <a:t>Carey/Vodnik</a:t>
            </a:r>
            <a:r>
              <a:rPr lang="en-US" i="1" dirty="0"/>
              <a:t>, JavaScript for Web Warriors,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60705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A8C7-4B06-7440-BF7D-A39852B1D054}"/>
              </a:ext>
            </a:extLst>
          </p:cNvPr>
          <p:cNvSpPr>
            <a:spLocks noGrp="1"/>
          </p:cNvSpPr>
          <p:nvPr>
            <p:ph type="title"/>
          </p:nvPr>
        </p:nvSpPr>
        <p:spPr/>
        <p:txBody>
          <a:bodyPr/>
          <a:lstStyle/>
          <a:p>
            <a:r>
              <a:rPr lang="en-US" dirty="0"/>
              <a:t>Sharing Data Between Forms (4 of 7)</a:t>
            </a:r>
          </a:p>
        </p:txBody>
      </p:sp>
      <p:pic>
        <p:nvPicPr>
          <p:cNvPr id="6" name="Picture Placeholder 5" descr="A code block with code for viewing the query string. Program code. In the code, the words in the variable names are merged, and the code contains the following keywords: let, console. Line 1: Forward slash, forward slash, Retrieve the text of the query string. Line 2: let, q String, equals, location, dot, search, dot, slice, left parenthesis, 1, right parenthesis, semicolon. Line 3: console, dot, log, left parenthesis, q String, right parenthesis, semicolon. In line 2 of the above code, location dot search references the text of the query string. In the same line, slice of 1 returns the text after the first query string character.">
            <a:extLst>
              <a:ext uri="{FF2B5EF4-FFF2-40B4-BE49-F238E27FC236}">
                <a16:creationId xmlns:a16="http://schemas.microsoft.com/office/drawing/2014/main" id="{7D0EFECE-F1DF-8E4F-95F9-FC87A86EEB20}"/>
              </a:ext>
            </a:extLst>
          </p:cNvPr>
          <p:cNvPicPr>
            <a:picLocks noGrp="1" noChangeAspect="1"/>
          </p:cNvPicPr>
          <p:nvPr>
            <p:ph type="pic" sz="quarter" idx="10"/>
          </p:nvPr>
        </p:nvPicPr>
        <p:blipFill>
          <a:blip r:embed="rId2"/>
          <a:stretch>
            <a:fillRect/>
          </a:stretch>
        </p:blipFill>
        <p:spPr>
          <a:xfrm>
            <a:off x="731520" y="1619556"/>
            <a:ext cx="7757590" cy="2220923"/>
          </a:xfrm>
        </p:spPr>
      </p:pic>
      <p:sp>
        <p:nvSpPr>
          <p:cNvPr id="4" name="Text Placeholder 3">
            <a:extLst>
              <a:ext uri="{FF2B5EF4-FFF2-40B4-BE49-F238E27FC236}">
                <a16:creationId xmlns:a16="http://schemas.microsoft.com/office/drawing/2014/main" id="{D104CFCF-EE00-1646-83C8-162D113A5360}"/>
              </a:ext>
            </a:extLst>
          </p:cNvPr>
          <p:cNvSpPr>
            <a:spLocks noGrp="1"/>
          </p:cNvSpPr>
          <p:nvPr>
            <p:ph type="body" sz="quarter" idx="11"/>
          </p:nvPr>
        </p:nvSpPr>
        <p:spPr>
          <a:xfrm>
            <a:off x="3393831" y="4642338"/>
            <a:ext cx="5416060" cy="1236482"/>
          </a:xfrm>
        </p:spPr>
        <p:txBody>
          <a:bodyPr/>
          <a:lstStyle/>
          <a:p>
            <a:r>
              <a:rPr lang="en-US" dirty="0"/>
              <a:t>Figure 9-4 Viewing the query string</a:t>
            </a:r>
          </a:p>
        </p:txBody>
      </p:sp>
    </p:spTree>
    <p:extLst>
      <p:ext uri="{BB962C8B-B14F-4D97-AF65-F5344CB8AC3E}">
        <p14:creationId xmlns:p14="http://schemas.microsoft.com/office/powerpoint/2010/main" val="297514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F65F-369B-844A-9BBC-0ED62F52FE25}"/>
              </a:ext>
            </a:extLst>
          </p:cNvPr>
          <p:cNvSpPr>
            <a:spLocks noGrp="1"/>
          </p:cNvSpPr>
          <p:nvPr>
            <p:ph type="title"/>
          </p:nvPr>
        </p:nvSpPr>
        <p:spPr/>
        <p:txBody>
          <a:bodyPr/>
          <a:lstStyle/>
          <a:p>
            <a:r>
              <a:rPr lang="en-US" dirty="0"/>
              <a:t>Sharing Data Between Forms (5 of 7)</a:t>
            </a:r>
          </a:p>
        </p:txBody>
      </p:sp>
      <p:sp>
        <p:nvSpPr>
          <p:cNvPr id="3" name="Text Placeholder 2">
            <a:extLst>
              <a:ext uri="{FF2B5EF4-FFF2-40B4-BE49-F238E27FC236}">
                <a16:creationId xmlns:a16="http://schemas.microsoft.com/office/drawing/2014/main" id="{8DEBA529-2548-844E-9F8E-67FB725F18CE}"/>
              </a:ext>
            </a:extLst>
          </p:cNvPr>
          <p:cNvSpPr>
            <a:spLocks noGrp="1"/>
          </p:cNvSpPr>
          <p:nvPr>
            <p:ph type="body" sz="quarter" idx="17"/>
          </p:nvPr>
        </p:nvSpPr>
        <p:spPr/>
        <p:txBody>
          <a:bodyPr/>
          <a:lstStyle/>
          <a:p>
            <a:r>
              <a:rPr lang="en-US" dirty="0"/>
              <a:t>Replacing URI encoding characters</a:t>
            </a:r>
          </a:p>
          <a:p>
            <a:pPr lvl="1"/>
            <a:r>
              <a:rPr lang="en-US" dirty="0"/>
              <a:t>Before it is placed within a query string, data must be encoded to replace characters that are not allowed in website addresses (spaces, /, :, etc.) with </a:t>
            </a:r>
            <a:r>
              <a:rPr lang="en-US" b="1" dirty="0">
                <a:solidFill>
                  <a:srgbClr val="004A78"/>
                </a:solidFill>
              </a:rPr>
              <a:t>URI-encoded characters</a:t>
            </a:r>
          </a:p>
          <a:p>
            <a:pPr lvl="1"/>
            <a:r>
              <a:rPr lang="en-US" dirty="0"/>
              <a:t>Syntax for decoding a URI-encoded text string:</a:t>
            </a:r>
            <a:br>
              <a:rPr lang="en-US" dirty="0"/>
            </a:br>
            <a:r>
              <a:rPr lang="en-US" dirty="0" err="1">
                <a:latin typeface="Courier New" panose="02070309020205020404" pitchFamily="49" charset="0"/>
                <a:cs typeface="Courier New" panose="02070309020205020404" pitchFamily="49" charset="0"/>
              </a:rPr>
              <a:t>decodeURIComponent</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string</a:t>
            </a:r>
            <a:r>
              <a:rPr lang="en-US" dirty="0">
                <a:latin typeface="Courier New" panose="02070309020205020404" pitchFamily="49" charset="0"/>
                <a:cs typeface="Courier New" panose="02070309020205020404" pitchFamily="49" charset="0"/>
              </a:rPr>
              <a:t>)</a:t>
            </a:r>
          </a:p>
          <a:p>
            <a:pPr lvl="1"/>
            <a:r>
              <a:rPr lang="en-US" dirty="0"/>
              <a:t>Sample code using this method to decode a URI-encoded telephone number:</a:t>
            </a:r>
            <a:br>
              <a:rPr lang="en-US" dirty="0"/>
            </a:br>
            <a:r>
              <a:rPr lang="en-US" dirty="0" err="1">
                <a:latin typeface="Courier New" panose="02070309020205020404" pitchFamily="49" charset="0"/>
                <a:cs typeface="Courier New" panose="02070309020205020404" pitchFamily="49" charset="0"/>
              </a:rPr>
              <a:t>decodeURIComponent</a:t>
            </a:r>
            <a:r>
              <a:rPr lang="en-US" dirty="0">
                <a:latin typeface="Courier New" panose="02070309020205020404" pitchFamily="49" charset="0"/>
                <a:cs typeface="Courier New" panose="02070309020205020404" pitchFamily="49" charset="0"/>
              </a:rPr>
              <a:t>("phone=%28802%29%20555-4781")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returns "phone=(802) 555-4781"</a:t>
            </a:r>
          </a:p>
          <a:p>
            <a:pPr lvl="1"/>
            <a:r>
              <a:rPr lang="en-US" dirty="0"/>
              <a:t>To use a query string to transfer form data from one web page to another, you can:</a:t>
            </a:r>
          </a:p>
          <a:p>
            <a:pPr lvl="2"/>
            <a:r>
              <a:rPr lang="en-US" dirty="0"/>
              <a:t>Replace </a:t>
            </a:r>
            <a:r>
              <a:rPr lang="en-US" dirty="0">
                <a:latin typeface="Courier New" panose="02070309020205020404" pitchFamily="49" charset="0"/>
                <a:cs typeface="Courier New" panose="02070309020205020404" pitchFamily="49" charset="0"/>
              </a:rPr>
              <a:t>+</a:t>
            </a:r>
            <a:r>
              <a:rPr lang="en-US" dirty="0"/>
              <a:t> characters (for spaces) and URI-encoded characters in the query string</a:t>
            </a:r>
          </a:p>
          <a:p>
            <a:pPr lvl="2"/>
            <a:r>
              <a:rPr lang="en-US" dirty="0"/>
              <a:t>Split the query string into an array of </a:t>
            </a:r>
            <a:r>
              <a:rPr lang="en-US" i="1" dirty="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value</a:t>
            </a:r>
            <a:r>
              <a:rPr lang="en-US" dirty="0"/>
              <a:t> pairs</a:t>
            </a:r>
          </a:p>
          <a:p>
            <a:pPr lvl="2"/>
            <a:r>
              <a:rPr lang="en-US" dirty="0"/>
              <a:t>Iterate through the pairs, writing a form label for the field name and an input box for the field value, using a </a:t>
            </a:r>
            <a:r>
              <a:rPr lang="en-US" dirty="0">
                <a:latin typeface="Courier New" panose="02070309020205020404" pitchFamily="49" charset="0"/>
                <a:cs typeface="Courier New" panose="02070309020205020404" pitchFamily="49" charset="0"/>
              </a:rPr>
              <a:t>for of</a:t>
            </a:r>
            <a:r>
              <a:rPr lang="en-US" dirty="0"/>
              <a:t> loop</a:t>
            </a:r>
          </a:p>
        </p:txBody>
      </p:sp>
    </p:spTree>
    <p:extLst>
      <p:ext uri="{BB962C8B-B14F-4D97-AF65-F5344CB8AC3E}">
        <p14:creationId xmlns:p14="http://schemas.microsoft.com/office/powerpoint/2010/main" val="165644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5F8D-B496-6B44-BA8C-4B588465E534}"/>
              </a:ext>
            </a:extLst>
          </p:cNvPr>
          <p:cNvSpPr>
            <a:spLocks noGrp="1"/>
          </p:cNvSpPr>
          <p:nvPr>
            <p:ph type="title"/>
          </p:nvPr>
        </p:nvSpPr>
        <p:spPr/>
        <p:txBody>
          <a:bodyPr/>
          <a:lstStyle/>
          <a:p>
            <a:r>
              <a:rPr lang="en-US" dirty="0"/>
              <a:t>Sharing Data Between Forms (6 of 7)</a:t>
            </a:r>
          </a:p>
        </p:txBody>
      </p:sp>
      <p:pic>
        <p:nvPicPr>
          <p:cNvPr id="6" name="Picture Placeholder 5" descr="A code block with code for replacing characters from a query string. Program code. In the code, the words in the variable names are merged, and the code contains the following keywords: let, console. Line 1: Forward slash, forward slash, Retrieve the text of the query string. Line 2: let, q String, equals, location, dot, search, dot, slice, left parenthesis, 1, right parenthesis, semicolon. Line 3: Blank. Line 4: Forward slash, forward slash, Replace the encoded characters in the query string. Line 5: q String, equals, q String, dot, replace, left parenthesis, forward slash, backward slash, plus, forward slash, g, comma, left double quotation mark, character space, right double quotation mark, semicolon. Line 6: q String, equals, decode U R I Component, left parenthesis, q String, right parenthesis, semicolon. Line 7: Blank. Line 8: console, dot, log, left parenthesis, q String, right parenthesis, semicolon. Line 5 of the above code replaces every occurrence of thee plus character with a blank space. Line 6, replaces every U R I code with its character equivalent.">
            <a:extLst>
              <a:ext uri="{FF2B5EF4-FFF2-40B4-BE49-F238E27FC236}">
                <a16:creationId xmlns:a16="http://schemas.microsoft.com/office/drawing/2014/main" id="{5634402C-8B88-0546-87C9-34AB48296468}"/>
              </a:ext>
            </a:extLst>
          </p:cNvPr>
          <p:cNvPicPr>
            <a:picLocks noGrp="1" noChangeAspect="1"/>
          </p:cNvPicPr>
          <p:nvPr>
            <p:ph type="pic" sz="quarter" idx="10"/>
          </p:nvPr>
        </p:nvPicPr>
        <p:blipFill>
          <a:blip r:embed="rId2"/>
          <a:stretch>
            <a:fillRect/>
          </a:stretch>
        </p:blipFill>
        <p:spPr>
          <a:xfrm>
            <a:off x="731519" y="1619556"/>
            <a:ext cx="10622281" cy="2387331"/>
          </a:xfrm>
        </p:spPr>
      </p:pic>
      <p:sp>
        <p:nvSpPr>
          <p:cNvPr id="4" name="Text Placeholder 3">
            <a:extLst>
              <a:ext uri="{FF2B5EF4-FFF2-40B4-BE49-F238E27FC236}">
                <a16:creationId xmlns:a16="http://schemas.microsoft.com/office/drawing/2014/main" id="{AC275805-B0ED-044D-80C2-D83F215E7657}"/>
              </a:ext>
            </a:extLst>
          </p:cNvPr>
          <p:cNvSpPr>
            <a:spLocks noGrp="1"/>
          </p:cNvSpPr>
          <p:nvPr>
            <p:ph type="body" sz="quarter" idx="11"/>
          </p:nvPr>
        </p:nvSpPr>
        <p:spPr>
          <a:xfrm>
            <a:off x="3103685" y="5206715"/>
            <a:ext cx="5697415" cy="672105"/>
          </a:xfrm>
        </p:spPr>
        <p:txBody>
          <a:bodyPr/>
          <a:lstStyle/>
          <a:p>
            <a:r>
              <a:rPr lang="en-US" dirty="0"/>
              <a:t>Figure 9-6 Replacing characters from a query string</a:t>
            </a:r>
          </a:p>
        </p:txBody>
      </p:sp>
    </p:spTree>
    <p:extLst>
      <p:ext uri="{BB962C8B-B14F-4D97-AF65-F5344CB8AC3E}">
        <p14:creationId xmlns:p14="http://schemas.microsoft.com/office/powerpoint/2010/main" val="243960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5F8D-B496-6B44-BA8C-4B588465E534}"/>
              </a:ext>
            </a:extLst>
          </p:cNvPr>
          <p:cNvSpPr>
            <a:spLocks noGrp="1"/>
          </p:cNvSpPr>
          <p:nvPr>
            <p:ph type="title"/>
          </p:nvPr>
        </p:nvSpPr>
        <p:spPr/>
        <p:txBody>
          <a:bodyPr/>
          <a:lstStyle/>
          <a:p>
            <a:r>
              <a:rPr lang="en-US" dirty="0"/>
              <a:t>Sharing Data Between Forms (7 of 7)</a:t>
            </a:r>
          </a:p>
        </p:txBody>
      </p:sp>
      <p:pic>
        <p:nvPicPr>
          <p:cNvPr id="6" name="Picture Placeholder 5" descr="A code block with code for replacing characters from a query string. Program code. In the code, the words in the variable names are merged, and the code contains the following keywords: let, for. Line 1: Forward slash, forward slash, Split the field equals name pairs into separate array items. Line 2: let, form Data, equals, q String, dot, split, left parenthesis, forward slash, ampersand, forward slash, g, right parenthesis, semicolon. Line 3: Blank. Line 4: for, left parenthesis, let, items, of, form Data, right parenthesis, left brace. Line 5, indented once: Forward slash, forward slash, Extract the field names and values. Line 6, indented once: let, field Value Pair, equals, items, dot, split, left parenthesis, forward slash, equals, forward slash, right parenthesis, semicolon. Line 7, indented once: let, field Name, equals, field Value Pair, left bracket, 0, right bracket, semicolon. Line 8, indented once: let, field Value, equals, field Value Pair, left bracket, 1, right bracket, semicolon. Line 9: Blank. Line 10, indented once: Forward slash, forward slash, Create a label containing the field name. Line 11, indented once: let, field Label, equals, document, dot, create Element, left parenthesis, left double quotation mark, label, right double quotation mark, right parenthesis, semicolon. Line 12, indented once: field Label, dot, text Content, equals, field Name, semicolon. Line 13, indented once: document, dot, get Element By I d, left parenthesis, left double quotation mark, contact Info, right double quotation mark, right parenthesis, dot, append Child, left parenthesis, field Label, right parenthesis, semicolon. Line 14: Blank. Line 15, indented once: Forward slash, forward slash, Create a disabled input box with the field value. Line 16, indented once: let, input Box, equals, document, dot, create Element, left parenthesis, left double quotation mark, input, right double quotation mark, right parenthesis, semicolon. Line 17, indented once: input Box, dot, i d, equals, field Name, semicolon. Line 18, indented once: input Box, dot, name, equals, field Name, semicolon. Line 19, indented once: input Box, dot, value, equals, field Value, semicolon. Line 20, indented once: input Box, dot, disabled, equals, true, semicolon. Line 21, indented once: document, dot, get Element By I d, left parenthesis, left double quotation mark, contact Info, right double quotation mark, right parenthesis, dot, append Child, left parenthesis, input Box, right parenthesis, semicolon. Line 22: Right brace. Line 2 in the above code splits the query string at each ampersand character. Line 4 loops through every item in the form Data array. Lines 5to 8 stores the name in the field Name variable and the value in the field Value variable. Lines 10 to 13 store the field Name value in a form label. Lines 15 to 21 store the filed Value value in an input box.">
            <a:extLst>
              <a:ext uri="{FF2B5EF4-FFF2-40B4-BE49-F238E27FC236}">
                <a16:creationId xmlns:a16="http://schemas.microsoft.com/office/drawing/2014/main" id="{EF2939C3-1D2A-2B40-BDDB-AFBD6CF19AE7}"/>
              </a:ext>
            </a:extLst>
          </p:cNvPr>
          <p:cNvPicPr>
            <a:picLocks noGrp="1" noChangeAspect="1"/>
          </p:cNvPicPr>
          <p:nvPr>
            <p:ph type="pic" sz="quarter" idx="10"/>
          </p:nvPr>
        </p:nvPicPr>
        <p:blipFill>
          <a:blip r:embed="rId2"/>
          <a:stretch>
            <a:fillRect/>
          </a:stretch>
        </p:blipFill>
        <p:spPr>
          <a:xfrm>
            <a:off x="731520" y="1619556"/>
            <a:ext cx="7329268" cy="3582467"/>
          </a:xfrm>
        </p:spPr>
      </p:pic>
      <p:sp>
        <p:nvSpPr>
          <p:cNvPr id="4" name="Text Placeholder 3">
            <a:extLst>
              <a:ext uri="{FF2B5EF4-FFF2-40B4-BE49-F238E27FC236}">
                <a16:creationId xmlns:a16="http://schemas.microsoft.com/office/drawing/2014/main" id="{AC275805-B0ED-044D-80C2-D83F215E7657}"/>
              </a:ext>
            </a:extLst>
          </p:cNvPr>
          <p:cNvSpPr>
            <a:spLocks noGrp="1"/>
          </p:cNvSpPr>
          <p:nvPr>
            <p:ph type="body" sz="quarter" idx="11"/>
          </p:nvPr>
        </p:nvSpPr>
        <p:spPr>
          <a:xfrm>
            <a:off x="1600200" y="5468815"/>
            <a:ext cx="6128238" cy="410005"/>
          </a:xfrm>
        </p:spPr>
        <p:txBody>
          <a:bodyPr/>
          <a:lstStyle/>
          <a:p>
            <a:r>
              <a:rPr lang="en-US" dirty="0"/>
              <a:t>Figure 9-8 Extracting data from a field name/value pair</a:t>
            </a:r>
          </a:p>
        </p:txBody>
      </p:sp>
    </p:spTree>
    <p:extLst>
      <p:ext uri="{BB962C8B-B14F-4D97-AF65-F5344CB8AC3E}">
        <p14:creationId xmlns:p14="http://schemas.microsoft.com/office/powerpoint/2010/main" val="31930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B630-C7EA-4345-A312-481EA9A2C8FF}"/>
              </a:ext>
            </a:extLst>
          </p:cNvPr>
          <p:cNvSpPr>
            <a:spLocks noGrp="1"/>
          </p:cNvSpPr>
          <p:nvPr>
            <p:ph type="title"/>
          </p:nvPr>
        </p:nvSpPr>
        <p:spPr/>
        <p:txBody>
          <a:bodyPr/>
          <a:lstStyle/>
          <a:p>
            <a:r>
              <a:rPr lang="en-US" dirty="0"/>
              <a:t>Introducing Web Storage</a:t>
            </a:r>
          </a:p>
        </p:txBody>
      </p:sp>
      <p:sp>
        <p:nvSpPr>
          <p:cNvPr id="3" name="Text Placeholder 2">
            <a:extLst>
              <a:ext uri="{FF2B5EF4-FFF2-40B4-BE49-F238E27FC236}">
                <a16:creationId xmlns:a16="http://schemas.microsoft.com/office/drawing/2014/main" id="{7665519A-0ECC-AB42-BF27-A98C3D900992}"/>
              </a:ext>
            </a:extLst>
          </p:cNvPr>
          <p:cNvSpPr>
            <a:spLocks noGrp="1"/>
          </p:cNvSpPr>
          <p:nvPr>
            <p:ph type="body" sz="quarter" idx="17"/>
          </p:nvPr>
        </p:nvSpPr>
        <p:spPr/>
        <p:txBody>
          <a:bodyPr/>
          <a:lstStyle/>
          <a:p>
            <a:r>
              <a:rPr lang="en-US" dirty="0"/>
              <a:t>The </a:t>
            </a:r>
            <a:r>
              <a:rPr lang="en-US" b="1" dirty="0">
                <a:solidFill>
                  <a:srgbClr val="004A78"/>
                </a:solidFill>
              </a:rPr>
              <a:t>Web Storage API</a:t>
            </a:r>
          </a:p>
          <a:p>
            <a:pPr lvl="1"/>
            <a:r>
              <a:rPr lang="en-US" dirty="0"/>
              <a:t>A JavaScript specification enabling browsers to store data as an associative array within a file that can be read by the browser</a:t>
            </a:r>
          </a:p>
          <a:p>
            <a:pPr lvl="2"/>
            <a:r>
              <a:rPr lang="en-US" dirty="0"/>
              <a:t>Associative array maps field names and values into </a:t>
            </a:r>
            <a:r>
              <a:rPr lang="en-US" i="1" dirty="0">
                <a:latin typeface="Courier New" panose="02070309020205020404" pitchFamily="49" charset="0"/>
                <a:cs typeface="Courier New" panose="02070309020205020404" pitchFamily="49" charset="0"/>
              </a:rPr>
              <a:t>key: value</a:t>
            </a:r>
            <a:r>
              <a:rPr lang="en-US" dirty="0"/>
              <a:t> pairs</a:t>
            </a:r>
          </a:p>
          <a:p>
            <a:pPr lvl="1"/>
            <a:r>
              <a:rPr lang="en-US" dirty="0"/>
              <a:t>Not supported in older browsers (cookies are an alternative for those browsers)</a:t>
            </a:r>
          </a:p>
          <a:p>
            <a:pPr lvl="1"/>
            <a:r>
              <a:rPr lang="en-US" dirty="0"/>
              <a:t>Supports two types of storage: local storage and session storage</a:t>
            </a:r>
          </a:p>
          <a:p>
            <a:r>
              <a:rPr lang="en-US" dirty="0"/>
              <a:t>Local storage and session storage objects</a:t>
            </a:r>
          </a:p>
          <a:p>
            <a:pPr lvl="1"/>
            <a:r>
              <a:rPr lang="en-US" b="1" dirty="0">
                <a:solidFill>
                  <a:srgbClr val="004A78"/>
                </a:solidFill>
              </a:rPr>
              <a:t>Local storage object</a:t>
            </a:r>
            <a:r>
              <a:rPr lang="en-US" dirty="0"/>
              <a:t> stores data permanently—it can be accessed at any time</a:t>
            </a:r>
          </a:p>
          <a:p>
            <a:pPr lvl="2"/>
            <a:r>
              <a:rPr lang="en-US" dirty="0"/>
              <a:t>Must be removed explicitly by a web app or the browser's tools</a:t>
            </a:r>
          </a:p>
          <a:p>
            <a:pPr lvl="1"/>
            <a:r>
              <a:rPr lang="en-US" b="1" dirty="0">
                <a:solidFill>
                  <a:srgbClr val="004A78"/>
                </a:solidFill>
              </a:rPr>
              <a:t>Session storage object </a:t>
            </a:r>
            <a:r>
              <a:rPr lang="en-US" dirty="0"/>
              <a:t>makes data accessible only during the current session</a:t>
            </a:r>
          </a:p>
          <a:p>
            <a:pPr lvl="2"/>
            <a:r>
              <a:rPr lang="en-US" dirty="0"/>
              <a:t>Object exists only as long as the browser window or tab in which it was defined is open</a:t>
            </a:r>
          </a:p>
        </p:txBody>
      </p:sp>
    </p:spTree>
    <p:extLst>
      <p:ext uri="{BB962C8B-B14F-4D97-AF65-F5344CB8AC3E}">
        <p14:creationId xmlns:p14="http://schemas.microsoft.com/office/powerpoint/2010/main" val="2056878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BB7D-53E9-7846-8D0B-E83498663673}"/>
              </a:ext>
            </a:extLst>
          </p:cNvPr>
          <p:cNvSpPr>
            <a:spLocks noGrp="1"/>
          </p:cNvSpPr>
          <p:nvPr>
            <p:ph type="title"/>
          </p:nvPr>
        </p:nvSpPr>
        <p:spPr/>
        <p:txBody>
          <a:bodyPr/>
          <a:lstStyle/>
          <a:p>
            <a:r>
              <a:rPr lang="en-US" dirty="0"/>
              <a:t>Storing Data in Web Storage (1 of 9)</a:t>
            </a:r>
          </a:p>
        </p:txBody>
      </p:sp>
      <p:sp>
        <p:nvSpPr>
          <p:cNvPr id="3" name="Text Placeholder 2">
            <a:extLst>
              <a:ext uri="{FF2B5EF4-FFF2-40B4-BE49-F238E27FC236}">
                <a16:creationId xmlns:a16="http://schemas.microsoft.com/office/drawing/2014/main" id="{F4C7FC01-032F-8E4F-86EB-32CBDEA8127E}"/>
              </a:ext>
            </a:extLst>
          </p:cNvPr>
          <p:cNvSpPr>
            <a:spLocks noGrp="1"/>
          </p:cNvSpPr>
          <p:nvPr>
            <p:ph type="body" sz="quarter" idx="17"/>
          </p:nvPr>
        </p:nvSpPr>
        <p:spPr/>
        <p:txBody>
          <a:bodyPr/>
          <a:lstStyle/>
          <a:p>
            <a:r>
              <a:rPr lang="en-US" dirty="0"/>
              <a:t>Syntax to store data in web storage:</a:t>
            </a:r>
            <a:br>
              <a:rPr lang="en-US" dirty="0"/>
            </a:br>
            <a:r>
              <a:rPr lang="en-US" i="1" dirty="0" err="1">
                <a:latin typeface="Courier New" panose="02070309020205020404" pitchFamily="49" charset="0"/>
                <a:cs typeface="Courier New" panose="02070309020205020404" pitchFamily="49" charset="0"/>
              </a:rPr>
              <a:t>storage</a:t>
            </a:r>
            <a:r>
              <a:rPr lang="en-US" dirty="0" err="1">
                <a:latin typeface="Courier New" panose="02070309020205020404" pitchFamily="49" charset="0"/>
                <a:cs typeface="Courier New" panose="02070309020205020404" pitchFamily="49" charset="0"/>
              </a:rPr>
              <a:t>.setItem</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value</a:t>
            </a:r>
            <a:r>
              <a:rPr lang="en-US" dirty="0">
                <a:latin typeface="Courier New" panose="02070309020205020404" pitchFamily="49" charset="0"/>
                <a:cs typeface="Courier New" panose="02070309020205020404" pitchFamily="49" charset="0"/>
              </a:rPr>
              <a:t>)</a:t>
            </a:r>
          </a:p>
          <a:p>
            <a:pPr lvl="1"/>
            <a:r>
              <a:rPr lang="en-US" i="1" dirty="0">
                <a:latin typeface="Courier New" panose="02070309020205020404" pitchFamily="49" charset="0"/>
                <a:cs typeface="Courier New" panose="02070309020205020404" pitchFamily="49" charset="0"/>
              </a:rPr>
              <a:t>storage</a:t>
            </a:r>
            <a:r>
              <a:rPr lang="en-US" dirty="0"/>
              <a:t> is either </a:t>
            </a:r>
            <a:r>
              <a:rPr lang="en-US" dirty="0" err="1">
                <a:latin typeface="Courier New" panose="02070309020205020404" pitchFamily="49" charset="0"/>
                <a:cs typeface="Courier New" panose="02070309020205020404" pitchFamily="49" charset="0"/>
              </a:rPr>
              <a:t>localStorage</a:t>
            </a:r>
            <a:r>
              <a:rPr lang="en-US" dirty="0"/>
              <a:t> or </a:t>
            </a:r>
            <a:r>
              <a:rPr lang="en-US" dirty="0" err="1">
                <a:latin typeface="Courier New" panose="02070309020205020404" pitchFamily="49" charset="0"/>
                <a:cs typeface="Courier New" panose="02070309020205020404" pitchFamily="49" charset="0"/>
              </a:rPr>
              <a:t>sessionStorage</a:t>
            </a:r>
            <a:endParaRPr lang="en-US" dirty="0">
              <a:latin typeface="Courier New" panose="02070309020205020404" pitchFamily="49" charset="0"/>
              <a:cs typeface="Courier New" panose="02070309020205020404" pitchFamily="49" charset="0"/>
            </a:endParaRPr>
          </a:p>
          <a:p>
            <a:r>
              <a:rPr lang="en-US" dirty="0"/>
              <a:t>Sample statement to store a data item in permanent storage:</a:t>
            </a:r>
            <a:br>
              <a:rPr lang="en-US" dirty="0"/>
            </a:br>
            <a:r>
              <a:rPr lang="en-US" dirty="0" err="1">
                <a:latin typeface="Courier New" panose="02070309020205020404" pitchFamily="49" charset="0"/>
                <a:cs typeface="Courier New" panose="02070309020205020404" pitchFamily="49" charset="0"/>
              </a:rPr>
              <a:t>localStorage.setItem</a:t>
            </a:r>
            <a:r>
              <a:rPr lang="en-US" dirty="0">
                <a:latin typeface="Courier New" panose="02070309020205020404" pitchFamily="49" charset="0"/>
                <a:cs typeface="Courier New" panose="02070309020205020404" pitchFamily="49" charset="0"/>
              </a:rPr>
              <a:t>("name", "Desmond Jennings");</a:t>
            </a:r>
          </a:p>
          <a:p>
            <a:r>
              <a:rPr lang="en-US" dirty="0"/>
              <a:t>To write form data displayed on the current page into local storage when the user clicks a submit button, you can set up an event handler to:</a:t>
            </a:r>
          </a:p>
          <a:p>
            <a:pPr lvl="1"/>
            <a:r>
              <a:rPr lang="en-US" dirty="0"/>
              <a:t>Reference input controls using the </a:t>
            </a:r>
            <a:r>
              <a:rPr lang="en-US" dirty="0" err="1">
                <a:latin typeface="Courier New" panose="02070309020205020404" pitchFamily="49" charset="0"/>
                <a:cs typeface="Courier New" panose="02070309020205020404" pitchFamily="49" charset="0"/>
              </a:rPr>
              <a:t>querySelectorAll</a:t>
            </a:r>
            <a:r>
              <a:rPr lang="en-US" dirty="0">
                <a:latin typeface="Courier New" panose="02070309020205020404" pitchFamily="49" charset="0"/>
                <a:cs typeface="Courier New" panose="02070309020205020404" pitchFamily="49" charset="0"/>
              </a:rPr>
              <a:t>()</a:t>
            </a:r>
            <a:r>
              <a:rPr lang="en-US" dirty="0"/>
              <a:t> method</a:t>
            </a:r>
          </a:p>
          <a:p>
            <a:pPr lvl="1"/>
            <a:r>
              <a:rPr lang="en-US" dirty="0"/>
              <a:t>Iterate over the node list of fields, writing the field name and value to local storage, using a </a:t>
            </a:r>
            <a:r>
              <a:rPr lang="en-US" dirty="0">
                <a:latin typeface="Courier New" panose="02070309020205020404" pitchFamily="49" charset="0"/>
                <a:cs typeface="Courier New" panose="02070309020205020404" pitchFamily="49" charset="0"/>
              </a:rPr>
              <a:t>for of</a:t>
            </a:r>
            <a:r>
              <a:rPr lang="en-US" dirty="0"/>
              <a:t> loop</a:t>
            </a:r>
          </a:p>
          <a:p>
            <a:pPr lvl="1"/>
            <a:endParaRPr lang="en-US" dirty="0"/>
          </a:p>
        </p:txBody>
      </p:sp>
    </p:spTree>
    <p:extLst>
      <p:ext uri="{BB962C8B-B14F-4D97-AF65-F5344CB8AC3E}">
        <p14:creationId xmlns:p14="http://schemas.microsoft.com/office/powerpoint/2010/main" val="2546340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1A2B-4CBC-9646-9391-7FF6DCCAF127}"/>
              </a:ext>
            </a:extLst>
          </p:cNvPr>
          <p:cNvSpPr>
            <a:spLocks noGrp="1"/>
          </p:cNvSpPr>
          <p:nvPr>
            <p:ph type="title"/>
          </p:nvPr>
        </p:nvSpPr>
        <p:spPr/>
        <p:txBody>
          <a:bodyPr/>
          <a:lstStyle/>
          <a:p>
            <a:r>
              <a:rPr lang="en-US" dirty="0"/>
              <a:t>Storing Data in Web Storage (2 of 9)</a:t>
            </a:r>
          </a:p>
        </p:txBody>
      </p:sp>
      <p:pic>
        <p:nvPicPr>
          <p:cNvPr id="6" name="Picture Placeholder 5" descr="A code block with code for writing data to local web storage. Program code. In the code, the words in the variable names are merged, and the code contains the following keywords: let, for, console. Line 1: Forward slash, forward slash, Store data to local storage when the user signs up. Line 2: document, dot, get Element By I d, left parenthesis, left double quotation mark, sign up B t n, right double quotation mark, right parenthesis, dot, on click, equals, function, left parenthesis, right parenthesis, left brace. Line 3, indented once: Forward slash, forward slash, data fields to be saved to local storage. Line 4, indented once: let, form Fields, equals, document, dot, query Selector All, left parenthesis, left double quotation mark, hash, contact Info input, comma, input, left bracket, type, equals, radio, right bracket, comma, text area, right double quotation mark, right parenthesis, semicolon. Line 5: Blank. Line 6, indented once: Forward slash, forward slash, write each field name and value to local storage. Line 7, indented once: for, left parenthesis, let, fields of form Fields, right parenthesis, left brace. Line 8, indented twice: local Storage, dot, set Item, left parenthesis, fields, dot, name, comma, fields, value, right parenthesis, semicolon. Line 9, indented once: Right brace. Line 10: Blank. Line 11, indented once: console, dot, log, left parenthesis, local Storage, right parenthesis, semicolon. Line 12: Right brace. In line 4 of the above code within parenthesis, the fields containing data to be stored are selected. In lines 6 to 8, each field and value is placed in local storage. Line 11 writes the local storage contents to the debugger console.">
            <a:extLst>
              <a:ext uri="{FF2B5EF4-FFF2-40B4-BE49-F238E27FC236}">
                <a16:creationId xmlns:a16="http://schemas.microsoft.com/office/drawing/2014/main" id="{AE77F8EE-8AA9-CD4B-9FF6-113C3A5E3BD9}"/>
              </a:ext>
            </a:extLst>
          </p:cNvPr>
          <p:cNvPicPr>
            <a:picLocks noGrp="1" noChangeAspect="1"/>
          </p:cNvPicPr>
          <p:nvPr>
            <p:ph type="pic" sz="quarter" idx="10"/>
          </p:nvPr>
        </p:nvPicPr>
        <p:blipFill>
          <a:blip r:embed="rId2"/>
          <a:stretch>
            <a:fillRect/>
          </a:stretch>
        </p:blipFill>
        <p:spPr>
          <a:xfrm>
            <a:off x="731520" y="1619557"/>
            <a:ext cx="10515600" cy="3048000"/>
          </a:xfrm>
        </p:spPr>
      </p:pic>
      <p:sp>
        <p:nvSpPr>
          <p:cNvPr id="4" name="Text Placeholder 3">
            <a:extLst>
              <a:ext uri="{FF2B5EF4-FFF2-40B4-BE49-F238E27FC236}">
                <a16:creationId xmlns:a16="http://schemas.microsoft.com/office/drawing/2014/main" id="{1FC7D2F1-BD8B-0541-AA39-A2FA430BE9B1}"/>
              </a:ext>
            </a:extLst>
          </p:cNvPr>
          <p:cNvSpPr>
            <a:spLocks noGrp="1"/>
          </p:cNvSpPr>
          <p:nvPr>
            <p:ph type="body" sz="quarter" idx="11"/>
          </p:nvPr>
        </p:nvSpPr>
        <p:spPr>
          <a:xfrm>
            <a:off x="1318846" y="5206715"/>
            <a:ext cx="9451731" cy="672105"/>
          </a:xfrm>
        </p:spPr>
        <p:txBody>
          <a:bodyPr/>
          <a:lstStyle/>
          <a:p>
            <a:r>
              <a:rPr lang="en-US" dirty="0"/>
              <a:t>Figure 9-10 Writing data to local web storage</a:t>
            </a:r>
          </a:p>
        </p:txBody>
      </p:sp>
    </p:spTree>
    <p:extLst>
      <p:ext uri="{BB962C8B-B14F-4D97-AF65-F5344CB8AC3E}">
        <p14:creationId xmlns:p14="http://schemas.microsoft.com/office/powerpoint/2010/main" val="288540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1A2B-4CBC-9646-9391-7FF6DCCAF127}"/>
              </a:ext>
            </a:extLst>
          </p:cNvPr>
          <p:cNvSpPr>
            <a:spLocks noGrp="1"/>
          </p:cNvSpPr>
          <p:nvPr>
            <p:ph type="title"/>
          </p:nvPr>
        </p:nvSpPr>
        <p:spPr/>
        <p:txBody>
          <a:bodyPr/>
          <a:lstStyle/>
          <a:p>
            <a:r>
              <a:rPr lang="en-US" dirty="0"/>
              <a:t>Storing Data in Web Storage (3 of 9)</a:t>
            </a:r>
          </a:p>
        </p:txBody>
      </p:sp>
      <p:pic>
        <p:nvPicPr>
          <p:cNvPr id="6" name="Picture Placeholder 5" descr="A figure showing the browser's developer console. The web storage within the browser is viewed. In the left panel, the storage hierarchy has been expanded and listed. These are the items in the local storage originating on the client device. These items can be opened to view the data stored with other tools. In the right panel, key and value pairs in local storage are displayed.">
            <a:extLst>
              <a:ext uri="{FF2B5EF4-FFF2-40B4-BE49-F238E27FC236}">
                <a16:creationId xmlns:a16="http://schemas.microsoft.com/office/drawing/2014/main" id="{FF076FF1-6723-FA4B-B2D8-2E07CCB3D2E4}"/>
              </a:ext>
            </a:extLst>
          </p:cNvPr>
          <p:cNvPicPr>
            <a:picLocks noGrp="1" noChangeAspect="1"/>
          </p:cNvPicPr>
          <p:nvPr>
            <p:ph type="pic" sz="quarter" idx="10"/>
          </p:nvPr>
        </p:nvPicPr>
        <p:blipFill>
          <a:blip r:embed="rId2"/>
          <a:stretch>
            <a:fillRect/>
          </a:stretch>
        </p:blipFill>
        <p:spPr>
          <a:xfrm>
            <a:off x="731519" y="1619556"/>
            <a:ext cx="7287065" cy="3590471"/>
          </a:xfrm>
        </p:spPr>
      </p:pic>
      <p:sp>
        <p:nvSpPr>
          <p:cNvPr id="4" name="Text Placeholder 3">
            <a:extLst>
              <a:ext uri="{FF2B5EF4-FFF2-40B4-BE49-F238E27FC236}">
                <a16:creationId xmlns:a16="http://schemas.microsoft.com/office/drawing/2014/main" id="{1FC7D2F1-BD8B-0541-AA39-A2FA430BE9B1}"/>
              </a:ext>
            </a:extLst>
          </p:cNvPr>
          <p:cNvSpPr>
            <a:spLocks noGrp="1"/>
          </p:cNvSpPr>
          <p:nvPr>
            <p:ph type="body" sz="quarter" idx="11"/>
          </p:nvPr>
        </p:nvSpPr>
        <p:spPr>
          <a:xfrm>
            <a:off x="2708030" y="5389685"/>
            <a:ext cx="6022731" cy="641838"/>
          </a:xfrm>
        </p:spPr>
        <p:txBody>
          <a:bodyPr/>
          <a:lstStyle/>
          <a:p>
            <a:r>
              <a:rPr lang="en-US" dirty="0"/>
              <a:t>Figure 9-12 Viewing web storage within the browser</a:t>
            </a:r>
          </a:p>
        </p:txBody>
      </p:sp>
    </p:spTree>
    <p:extLst>
      <p:ext uri="{BB962C8B-B14F-4D97-AF65-F5344CB8AC3E}">
        <p14:creationId xmlns:p14="http://schemas.microsoft.com/office/powerpoint/2010/main" val="1805340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DBB9-1799-7A49-BEE2-BFEEFF11BE15}"/>
              </a:ext>
            </a:extLst>
          </p:cNvPr>
          <p:cNvSpPr>
            <a:spLocks noGrp="1"/>
          </p:cNvSpPr>
          <p:nvPr>
            <p:ph type="title"/>
          </p:nvPr>
        </p:nvSpPr>
        <p:spPr/>
        <p:txBody>
          <a:bodyPr/>
          <a:lstStyle/>
          <a:p>
            <a:r>
              <a:rPr lang="en-US" dirty="0"/>
              <a:t>Storing Data in Web Storage (4 of 9)</a:t>
            </a:r>
          </a:p>
        </p:txBody>
      </p:sp>
      <p:sp>
        <p:nvSpPr>
          <p:cNvPr id="3" name="Text Placeholder 2">
            <a:extLst>
              <a:ext uri="{FF2B5EF4-FFF2-40B4-BE49-F238E27FC236}">
                <a16:creationId xmlns:a16="http://schemas.microsoft.com/office/drawing/2014/main" id="{582138A7-35E7-0342-9129-99963DE2509B}"/>
              </a:ext>
            </a:extLst>
          </p:cNvPr>
          <p:cNvSpPr>
            <a:spLocks noGrp="1"/>
          </p:cNvSpPr>
          <p:nvPr>
            <p:ph type="body" sz="quarter" idx="17"/>
          </p:nvPr>
        </p:nvSpPr>
        <p:spPr/>
        <p:txBody>
          <a:bodyPr/>
          <a:lstStyle/>
          <a:p>
            <a:r>
              <a:rPr lang="en-US" dirty="0"/>
              <a:t>Retrieving items with the </a:t>
            </a:r>
            <a:r>
              <a:rPr lang="en-US" dirty="0" err="1">
                <a:latin typeface="Courier New" panose="02070309020205020404" pitchFamily="49" charset="0"/>
                <a:cs typeface="Courier New" panose="02070309020205020404" pitchFamily="49" charset="0"/>
              </a:rPr>
              <a:t>getItem</a:t>
            </a:r>
            <a:r>
              <a:rPr lang="en-US" dirty="0">
                <a:latin typeface="Courier New" panose="02070309020205020404" pitchFamily="49" charset="0"/>
                <a:cs typeface="Courier New" panose="02070309020205020404" pitchFamily="49" charset="0"/>
              </a:rPr>
              <a:t>()</a:t>
            </a:r>
            <a:r>
              <a:rPr lang="en-US" dirty="0"/>
              <a:t> method</a:t>
            </a:r>
          </a:p>
          <a:p>
            <a:pPr lvl="1"/>
            <a:r>
              <a:rPr lang="en-US" dirty="0"/>
              <a:t>Syntax for retrieving data field values from web storage:</a:t>
            </a:r>
            <a:br>
              <a:rPr lang="en-US" dirty="0"/>
            </a:br>
            <a:r>
              <a:rPr lang="en-US" i="1" dirty="0" err="1">
                <a:latin typeface="Courier New" panose="02070309020205020404" pitchFamily="49" charset="0"/>
                <a:cs typeface="Courier New" panose="02070309020205020404" pitchFamily="49" charset="0"/>
              </a:rPr>
              <a:t>storage</a:t>
            </a:r>
            <a:r>
              <a:rPr lang="en-US" dirty="0" err="1">
                <a:latin typeface="Courier New" panose="02070309020205020404" pitchFamily="49" charset="0"/>
                <a:cs typeface="Courier New" panose="02070309020205020404" pitchFamily="49" charset="0"/>
              </a:rPr>
              <a:t>.getItem</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 </a:t>
            </a:r>
            <a:r>
              <a:rPr lang="en-US" i="1" dirty="0"/>
              <a:t>or</a:t>
            </a:r>
            <a:br>
              <a:rPr lang="en-US" dirty="0"/>
            </a:br>
            <a:r>
              <a:rPr lang="en-US" i="1" dirty="0" err="1">
                <a:latin typeface="Courier New" panose="02070309020205020404" pitchFamily="49" charset="0"/>
                <a:cs typeface="Courier New" panose="02070309020205020404" pitchFamily="49" charset="0"/>
              </a:rPr>
              <a:t>storage</a:t>
            </a:r>
            <a:r>
              <a:rPr lang="en-US" dirty="0" err="1">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          </a:t>
            </a:r>
            <a:r>
              <a:rPr lang="en-US" i="1" dirty="0"/>
              <a:t>or</a:t>
            </a:r>
            <a:br>
              <a:rPr lang="en-US" dirty="0"/>
            </a:br>
            <a:r>
              <a:rPr lang="en-US" i="1" dirty="0">
                <a:latin typeface="Courier New" panose="02070309020205020404" pitchFamily="49" charset="0"/>
                <a:cs typeface="Courier New" panose="02070309020205020404" pitchFamily="49" charset="0"/>
              </a:rPr>
              <a:t>storage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a:t>
            </a:r>
          </a:p>
          <a:p>
            <a:pPr lvl="1"/>
            <a:r>
              <a:rPr lang="en-US" dirty="0"/>
              <a:t>Syntax for retrieving data field keys from web storage with the </a:t>
            </a:r>
            <a:r>
              <a:rPr lang="en-US" dirty="0">
                <a:latin typeface="Courier New" panose="02070309020205020404" pitchFamily="49" charset="0"/>
                <a:cs typeface="Courier New" panose="02070309020205020404" pitchFamily="49" charset="0"/>
              </a:rPr>
              <a:t>key()</a:t>
            </a:r>
            <a:r>
              <a:rPr lang="en-US" dirty="0"/>
              <a:t> method:</a:t>
            </a:r>
            <a:br>
              <a:rPr lang="en-US" dirty="0"/>
            </a:br>
            <a:r>
              <a:rPr lang="en-US" i="1" dirty="0" err="1">
                <a:latin typeface="Courier New" panose="02070309020205020404" pitchFamily="49" charset="0"/>
                <a:cs typeface="Courier New" panose="02070309020205020404" pitchFamily="49" charset="0"/>
              </a:rPr>
              <a:t>storage</a:t>
            </a:r>
            <a:r>
              <a:rPr lang="en-US" dirty="0" err="1">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index</a:t>
            </a:r>
            <a:r>
              <a:rPr lang="en-US" dirty="0">
                <a:latin typeface="Courier New" panose="02070309020205020404" pitchFamily="49" charset="0"/>
                <a:cs typeface="Courier New" panose="02070309020205020404" pitchFamily="49" charset="0"/>
              </a:rPr>
              <a:t>)</a:t>
            </a:r>
          </a:p>
          <a:p>
            <a:pPr lvl="1"/>
            <a:r>
              <a:rPr lang="en-US" dirty="0"/>
              <a:t>Sample use of methods and references to retrieve data:</a:t>
            </a:r>
            <a:br>
              <a:rPr lang="en-US" dirty="0"/>
            </a:br>
            <a:r>
              <a:rPr lang="en-US" dirty="0" err="1">
                <a:latin typeface="Courier New" panose="02070309020205020404" pitchFamily="49" charset="0"/>
                <a:cs typeface="Courier New" panose="02070309020205020404" pitchFamily="49" charset="0"/>
              </a:rPr>
              <a:t>localStorage.getItem</a:t>
            </a:r>
            <a:r>
              <a:rPr lang="en-US" dirty="0">
                <a:latin typeface="Courier New" panose="02070309020205020404" pitchFamily="49" charset="0"/>
                <a:cs typeface="Courier New" panose="02070309020205020404" pitchFamily="49" charset="0"/>
              </a:rPr>
              <a:t>("name") // returns Desmond Jennings</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localStorage.name</a:t>
            </a:r>
            <a:r>
              <a:rPr lang="en-US" dirty="0">
                <a:latin typeface="Courier New" panose="02070309020205020404" pitchFamily="49" charset="0"/>
                <a:cs typeface="Courier New" panose="02070309020205020404" pitchFamily="49" charset="0"/>
              </a:rPr>
              <a:t> // returns Desmond Jennings</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localStorage.key</a:t>
            </a:r>
            <a:r>
              <a:rPr lang="en-US" dirty="0">
                <a:latin typeface="Courier New" panose="02070309020205020404" pitchFamily="49" charset="0"/>
                <a:cs typeface="Courier New" panose="02070309020205020404" pitchFamily="49" charset="0"/>
              </a:rPr>
              <a:t>(8) // returns "name"</a:t>
            </a:r>
          </a:p>
          <a:p>
            <a:pPr lvl="1"/>
            <a:r>
              <a:rPr lang="en-US" dirty="0"/>
              <a:t>You can use the </a:t>
            </a:r>
            <a:r>
              <a:rPr lang="en-US" dirty="0" err="1">
                <a:latin typeface="Courier New" panose="02070309020205020404" pitchFamily="49" charset="0"/>
                <a:cs typeface="Courier New" panose="02070309020205020404" pitchFamily="49" charset="0"/>
              </a:rPr>
              <a:t>getItem</a:t>
            </a:r>
            <a:r>
              <a:rPr lang="en-US" dirty="0">
                <a:latin typeface="Courier New" panose="02070309020205020404" pitchFamily="49" charset="0"/>
                <a:cs typeface="Courier New" panose="02070309020205020404" pitchFamily="49" charset="0"/>
              </a:rPr>
              <a:t>()</a:t>
            </a:r>
            <a:r>
              <a:rPr lang="en-US" dirty="0"/>
              <a:t> method to retrieve data field values from local storage and display them with their associated keys in a table to confirm what the user has entered after form submission</a:t>
            </a:r>
          </a:p>
        </p:txBody>
      </p:sp>
    </p:spTree>
    <p:extLst>
      <p:ext uri="{BB962C8B-B14F-4D97-AF65-F5344CB8AC3E}">
        <p14:creationId xmlns:p14="http://schemas.microsoft.com/office/powerpoint/2010/main" val="193075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7CC3-D880-7A45-AE8F-525767CCE7F7}"/>
              </a:ext>
            </a:extLst>
          </p:cNvPr>
          <p:cNvSpPr>
            <a:spLocks noGrp="1"/>
          </p:cNvSpPr>
          <p:nvPr>
            <p:ph type="title"/>
          </p:nvPr>
        </p:nvSpPr>
        <p:spPr/>
        <p:txBody>
          <a:bodyPr/>
          <a:lstStyle/>
          <a:p>
            <a:r>
              <a:rPr lang="en-US" dirty="0"/>
              <a:t>Storing Data in Web Storage (5 of 9)</a:t>
            </a:r>
          </a:p>
        </p:txBody>
      </p:sp>
      <p:pic>
        <p:nvPicPr>
          <p:cNvPr id="6" name="Picture Placeholder 5" descr="A code block with code for getting values from web storage. Program code. In the code, the words in the variable names are merged, and the code contains the following keywords: let, for. Line 1: Forward slash, forward slash, Eating well Preference Keys. Line 2: let, keys, equals, left bracket, left double quotation mark, name, right double quotation mark, comma, left double quotation mark, email, right double quotation mark, comma, left double quotation mark, phone, right double quotation mark, comma, left double quotation mark, address, right double quotation mark, comma, left double quotation mark, city, right double quotation mark, comma, left double quotation mark, state, right double quotation mark, comma. Line 3, indented a few times: left double quotation mark, zip, right double quotation mark, comma, left double quotation mark, allergies, right double quotation mark, comma, left double quotation mark, frequency, right double quotation mark, comma, left double quotation mark, size, right double quotation mark, right bracket, semicolon. Line 4: Blank. Line 5: for, left parenthesis, let, item, of, keys, right parenthesis, left brace. Line 6, indented once: let, new Row, equals, document, dot, create Element, left parenthesis, left double quotation mark, t r, right double quotation mark, semicolon. Line 7: Blank. Line 8, indented once: Forward slash, forward slash, Displays the storage key. Line 9, indented once: let, key Cell, equals, document, dot, create Element, left parenthesis, left double quotation mark, t d, right double quotation mark, right parenthesis, semicolon. Line 10, indented once: key Cell, dot, text Content, equals, item, semicolon. Line 11, indented once: new Row, dot, append Child, left parenthesis, key Cell, right parenthesis, semicolon. Line 12: Blank. Line 13, indented once: Forward slash, forward slash, Display the key value. Line 14, indented once: let, key Value, equals, document, create Element, left parenthesis, left double quotation mark, t d, right double quotation mark, right parenthesis, semicolon. Line 15, indented once: key Value, dot, text Content, equals, local Storage, dot, get Item, left parenthesis, item, right parenthesis, semicolon. Line 16, indented once: new Row, dot, append Child, left parenthesis, key Value, right parenthesis, semicolon. Line 17: Blank. Line 18, indented once: Forward slash, forward slash, Append each key, equals, name pair as a table row. Line 19, indented once: document, dot, get Element By I d, left parenthesis, left double quotation mark, pref Table, right double quotation mark, right parenthesis, dot, append Child, left parenthesis, new Row, right parenthesis, semicolon. Line 20: Right brace. Lines 1 to 3 contain an array of keys to retrieve from local storage. Lines 8 to 11 create a table cell showing the key name. Lines 13 to 16 create a table cell showing the key value.">
            <a:extLst>
              <a:ext uri="{FF2B5EF4-FFF2-40B4-BE49-F238E27FC236}">
                <a16:creationId xmlns:a16="http://schemas.microsoft.com/office/drawing/2014/main" id="{6E7C9CEA-E5E4-CA49-BC34-A33C448D3302}"/>
              </a:ext>
            </a:extLst>
          </p:cNvPr>
          <p:cNvPicPr>
            <a:picLocks noGrp="1" noChangeAspect="1"/>
          </p:cNvPicPr>
          <p:nvPr>
            <p:ph type="pic" sz="quarter" idx="10"/>
          </p:nvPr>
        </p:nvPicPr>
        <p:blipFill>
          <a:blip r:embed="rId2"/>
          <a:stretch>
            <a:fillRect/>
          </a:stretch>
        </p:blipFill>
        <p:spPr>
          <a:xfrm>
            <a:off x="731520" y="1619556"/>
            <a:ext cx="7695028" cy="3591013"/>
          </a:xfrm>
        </p:spPr>
      </p:pic>
      <p:sp>
        <p:nvSpPr>
          <p:cNvPr id="4" name="Text Placeholder 3">
            <a:extLst>
              <a:ext uri="{FF2B5EF4-FFF2-40B4-BE49-F238E27FC236}">
                <a16:creationId xmlns:a16="http://schemas.microsoft.com/office/drawing/2014/main" id="{7F65F0CC-D4E4-854E-A69B-F5E1AA482373}"/>
              </a:ext>
            </a:extLst>
          </p:cNvPr>
          <p:cNvSpPr>
            <a:spLocks noGrp="1"/>
          </p:cNvSpPr>
          <p:nvPr>
            <p:ph type="body" sz="quarter" idx="11"/>
          </p:nvPr>
        </p:nvSpPr>
        <p:spPr>
          <a:xfrm>
            <a:off x="2813538" y="5416062"/>
            <a:ext cx="4967654" cy="462758"/>
          </a:xfrm>
        </p:spPr>
        <p:txBody>
          <a:bodyPr/>
          <a:lstStyle/>
          <a:p>
            <a:r>
              <a:rPr lang="en-US" dirty="0"/>
              <a:t>Figure 9-13 Getting values from web storage</a:t>
            </a:r>
          </a:p>
        </p:txBody>
      </p:sp>
    </p:spTree>
    <p:extLst>
      <p:ext uri="{BB962C8B-B14F-4D97-AF65-F5344CB8AC3E}">
        <p14:creationId xmlns:p14="http://schemas.microsoft.com/office/powerpoint/2010/main" val="307613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3572-9E24-464B-918F-0B14B611DCC6}"/>
              </a:ext>
            </a:extLst>
          </p:cNvPr>
          <p:cNvSpPr>
            <a:spLocks noGrp="1"/>
          </p:cNvSpPr>
          <p:nvPr>
            <p:ph type="title"/>
          </p:nvPr>
        </p:nvSpPr>
        <p:spPr/>
        <p:txBody>
          <a:bodyPr/>
          <a:lstStyle/>
          <a:p>
            <a:r>
              <a:rPr lang="en-US" dirty="0"/>
              <a:t>Chapter Objectives (1 of 2)</a:t>
            </a:r>
          </a:p>
        </p:txBody>
      </p:sp>
      <p:sp>
        <p:nvSpPr>
          <p:cNvPr id="3" name="Text Placeholder 2">
            <a:extLst>
              <a:ext uri="{FF2B5EF4-FFF2-40B4-BE49-F238E27FC236}">
                <a16:creationId xmlns:a16="http://schemas.microsoft.com/office/drawing/2014/main" id="{BA38DCA3-733D-394F-95F4-90C2A94CB3CA}"/>
              </a:ext>
            </a:extLst>
          </p:cNvPr>
          <p:cNvSpPr>
            <a:spLocks noGrp="1"/>
          </p:cNvSpPr>
          <p:nvPr>
            <p:ph type="body" sz="quarter" idx="17"/>
          </p:nvPr>
        </p:nvSpPr>
        <p:spPr/>
        <p:txBody>
          <a:bodyPr>
            <a:normAutofit/>
          </a:bodyPr>
          <a:lstStyle/>
          <a:p>
            <a:pPr marL="0" indent="0">
              <a:buNone/>
            </a:pPr>
            <a:r>
              <a:rPr lang="en-US" dirty="0"/>
              <a:t>By the end of this chapter, you should be able to:</a:t>
            </a:r>
            <a:br>
              <a:rPr lang="en-US" dirty="0"/>
            </a:br>
            <a:endParaRPr lang="en-US" dirty="0"/>
          </a:p>
          <a:p>
            <a:pPr>
              <a:spcAft>
                <a:spcPts val="1200"/>
              </a:spcAft>
            </a:pPr>
            <a:r>
              <a:rPr lang="en-US" dirty="0"/>
              <a:t>Describe the fundamentals of sessions and state information.</a:t>
            </a:r>
          </a:p>
          <a:p>
            <a:pPr>
              <a:spcAft>
                <a:spcPts val="1200"/>
              </a:spcAft>
            </a:pPr>
            <a:r>
              <a:rPr lang="en-US" dirty="0"/>
              <a:t>Share data between web pages using query strings.</a:t>
            </a:r>
          </a:p>
          <a:p>
            <a:pPr>
              <a:spcAft>
                <a:spcPts val="1200"/>
              </a:spcAft>
            </a:pPr>
            <a:r>
              <a:rPr lang="en-US" dirty="0"/>
              <a:t>Explain how data is stored using the Web Storage API.</a:t>
            </a:r>
          </a:p>
          <a:p>
            <a:pPr>
              <a:spcAft>
                <a:spcPts val="1200"/>
              </a:spcAft>
            </a:pPr>
            <a:r>
              <a:rPr lang="en-US" dirty="0"/>
              <a:t>Use browser tools to view and manage web storage contents.</a:t>
            </a:r>
          </a:p>
          <a:p>
            <a:pPr>
              <a:spcAft>
                <a:spcPts val="1200"/>
              </a:spcAft>
            </a:pPr>
            <a:r>
              <a:rPr lang="en-US" dirty="0"/>
              <a:t>Identify the purpose and structure of a cookie.</a:t>
            </a:r>
          </a:p>
        </p:txBody>
      </p:sp>
    </p:spTree>
    <p:extLst>
      <p:ext uri="{BB962C8B-B14F-4D97-AF65-F5344CB8AC3E}">
        <p14:creationId xmlns:p14="http://schemas.microsoft.com/office/powerpoint/2010/main" val="3536948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6358-89F8-EE45-915F-9A0E8C80593D}"/>
              </a:ext>
            </a:extLst>
          </p:cNvPr>
          <p:cNvSpPr>
            <a:spLocks noGrp="1"/>
          </p:cNvSpPr>
          <p:nvPr>
            <p:ph type="title"/>
          </p:nvPr>
        </p:nvSpPr>
        <p:spPr/>
        <p:txBody>
          <a:bodyPr/>
          <a:lstStyle/>
          <a:p>
            <a:r>
              <a:rPr lang="en-US" dirty="0"/>
              <a:t>Storing Data in Web Storage (6 of 9)</a:t>
            </a:r>
          </a:p>
        </p:txBody>
      </p:sp>
      <p:sp>
        <p:nvSpPr>
          <p:cNvPr id="3" name="Text Placeholder 2">
            <a:extLst>
              <a:ext uri="{FF2B5EF4-FFF2-40B4-BE49-F238E27FC236}">
                <a16:creationId xmlns:a16="http://schemas.microsoft.com/office/drawing/2014/main" id="{4A18925A-751F-9F44-AB18-B0AD93B87DE2}"/>
              </a:ext>
            </a:extLst>
          </p:cNvPr>
          <p:cNvSpPr>
            <a:spLocks noGrp="1"/>
          </p:cNvSpPr>
          <p:nvPr>
            <p:ph type="body" sz="quarter" idx="17"/>
          </p:nvPr>
        </p:nvSpPr>
        <p:spPr/>
        <p:txBody>
          <a:bodyPr>
            <a:normAutofit/>
          </a:bodyPr>
          <a:lstStyle/>
          <a:p>
            <a:r>
              <a:rPr lang="en-US" dirty="0"/>
              <a:t>Removing items from web storage</a:t>
            </a:r>
          </a:p>
          <a:p>
            <a:pPr lvl="1"/>
            <a:r>
              <a:rPr lang="en-US" dirty="0"/>
              <a:t>Syntax for erasing one stored </a:t>
            </a:r>
            <a:r>
              <a:rPr lang="en-US" i="1" dirty="0">
                <a:latin typeface="Courier New" panose="02070309020205020404" pitchFamily="49" charset="0"/>
                <a:cs typeface="Courier New" panose="02070309020205020404" pitchFamily="49" charset="0"/>
              </a:rPr>
              <a:t>key: value</a:t>
            </a:r>
            <a:r>
              <a:rPr lang="en-US" dirty="0"/>
              <a:t> pair using the </a:t>
            </a:r>
            <a:r>
              <a:rPr lang="en-US" dirty="0" err="1">
                <a:latin typeface="Courier New" panose="02070309020205020404" pitchFamily="49" charset="0"/>
                <a:cs typeface="Courier New" panose="02070309020205020404" pitchFamily="49" charset="0"/>
              </a:rPr>
              <a:t>removeItem</a:t>
            </a:r>
            <a:r>
              <a:rPr lang="en-US" dirty="0">
                <a:latin typeface="Courier New" panose="02070309020205020404" pitchFamily="49" charset="0"/>
                <a:cs typeface="Courier New" panose="02070309020205020404" pitchFamily="49" charset="0"/>
              </a:rPr>
              <a:t>()</a:t>
            </a:r>
            <a:r>
              <a:rPr lang="en-US" dirty="0"/>
              <a:t> method:</a:t>
            </a:r>
            <a:br>
              <a:rPr lang="en-US" dirty="0"/>
            </a:br>
            <a:r>
              <a:rPr lang="en-US" i="1" dirty="0" err="1">
                <a:latin typeface="Courier New" panose="02070309020205020404" pitchFamily="49" charset="0"/>
                <a:cs typeface="Courier New" panose="02070309020205020404" pitchFamily="49" charset="0"/>
              </a:rPr>
              <a:t>storage</a:t>
            </a:r>
            <a:r>
              <a:rPr lang="en-US" dirty="0" err="1">
                <a:latin typeface="Courier New" panose="02070309020205020404" pitchFamily="49" charset="0"/>
                <a:cs typeface="Courier New" panose="02070309020205020404" pitchFamily="49" charset="0"/>
              </a:rPr>
              <a:t>.removeItem</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a:t>
            </a:r>
          </a:p>
          <a:p>
            <a:pPr lvl="1"/>
            <a:r>
              <a:rPr lang="en-US" dirty="0"/>
              <a:t>Syntax for removing all items from local storage using the </a:t>
            </a:r>
            <a:r>
              <a:rPr lang="en-US" dirty="0">
                <a:latin typeface="Courier New" panose="02070309020205020404" pitchFamily="49" charset="0"/>
                <a:cs typeface="Courier New" panose="02070309020205020404" pitchFamily="49" charset="0"/>
              </a:rPr>
              <a:t>clear()</a:t>
            </a:r>
            <a:r>
              <a:rPr lang="en-US" dirty="0"/>
              <a:t> method:</a:t>
            </a:r>
            <a:br>
              <a:rPr lang="en-US" dirty="0"/>
            </a:br>
            <a:r>
              <a:rPr lang="en-US" i="1" dirty="0" err="1">
                <a:latin typeface="Courier New" panose="02070309020205020404" pitchFamily="49" charset="0"/>
                <a:cs typeface="Courier New" panose="02070309020205020404" pitchFamily="49" charset="0"/>
              </a:rPr>
              <a:t>storage</a:t>
            </a:r>
            <a:r>
              <a:rPr lang="en-US" dirty="0" err="1">
                <a:latin typeface="Courier New" panose="02070309020205020404" pitchFamily="49" charset="0"/>
                <a:cs typeface="Courier New" panose="02070309020205020404" pitchFamily="49" charset="0"/>
              </a:rPr>
              <a:t>.clear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79777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CABD-7534-3341-A170-3C60F5BA71A2}"/>
              </a:ext>
            </a:extLst>
          </p:cNvPr>
          <p:cNvSpPr>
            <a:spLocks noGrp="1"/>
          </p:cNvSpPr>
          <p:nvPr>
            <p:ph type="title"/>
          </p:nvPr>
        </p:nvSpPr>
        <p:spPr/>
        <p:txBody>
          <a:bodyPr/>
          <a:lstStyle/>
          <a:p>
            <a:r>
              <a:rPr lang="en-US" dirty="0"/>
              <a:t>Storing Data in Web Storage (7 of 9)</a:t>
            </a:r>
          </a:p>
        </p:txBody>
      </p:sp>
      <p:pic>
        <p:nvPicPr>
          <p:cNvPr id="6" name="Picture Placeholder 5" descr="A code block with code for removing items from local storage. Program code. In the code, the words in the variable names are merged, and the code contains the following keywords: let, for. Line 1: Forward slash, forward slash, Remove Eating Well keys when the Remove Preference button is clicked. Line 2: document, dot, get Element By I d, left parenthesis, left double quotation mark, remove Pref B t n, right double quotation mark, right parenthesis, dot, on click, equals, function, left parenthesis, right parenthesis, left brace. Line 3, indented once: for, left parenthesis, let, item, of, keys, right parenthesis, left brace. Line 4, indented twice: local Storage, dot, remove Item, left parenthesis, item, right parenthesis, semicolon. Line 5, indented once: Right brace. Line 6: Right brace. Line 4 of the above code, removes the item from local storage.">
            <a:extLst>
              <a:ext uri="{FF2B5EF4-FFF2-40B4-BE49-F238E27FC236}">
                <a16:creationId xmlns:a16="http://schemas.microsoft.com/office/drawing/2014/main" id="{B03CFBA2-BB25-BC46-A9EA-CC9DD4CFD620}"/>
              </a:ext>
            </a:extLst>
          </p:cNvPr>
          <p:cNvPicPr>
            <a:picLocks noGrp="1" noChangeAspect="1"/>
          </p:cNvPicPr>
          <p:nvPr>
            <p:ph type="pic" sz="quarter" idx="10"/>
          </p:nvPr>
        </p:nvPicPr>
        <p:blipFill>
          <a:blip r:embed="rId2"/>
          <a:stretch>
            <a:fillRect/>
          </a:stretch>
        </p:blipFill>
        <p:spPr>
          <a:xfrm>
            <a:off x="731519" y="1619556"/>
            <a:ext cx="10515600" cy="3021056"/>
          </a:xfrm>
        </p:spPr>
      </p:pic>
      <p:sp>
        <p:nvSpPr>
          <p:cNvPr id="4" name="Text Placeholder 3">
            <a:extLst>
              <a:ext uri="{FF2B5EF4-FFF2-40B4-BE49-F238E27FC236}">
                <a16:creationId xmlns:a16="http://schemas.microsoft.com/office/drawing/2014/main" id="{1740E5E9-07D5-1243-B48B-B6B27F5F79CE}"/>
              </a:ext>
            </a:extLst>
          </p:cNvPr>
          <p:cNvSpPr>
            <a:spLocks noGrp="1"/>
          </p:cNvSpPr>
          <p:nvPr>
            <p:ph type="body" sz="quarter" idx="11"/>
          </p:nvPr>
        </p:nvSpPr>
        <p:spPr>
          <a:xfrm>
            <a:off x="3068515" y="5206715"/>
            <a:ext cx="5161085" cy="672105"/>
          </a:xfrm>
        </p:spPr>
        <p:txBody>
          <a:bodyPr/>
          <a:lstStyle/>
          <a:p>
            <a:r>
              <a:rPr lang="en-US" dirty="0"/>
              <a:t>Figure 9-15 Removing items from local storage</a:t>
            </a:r>
          </a:p>
        </p:txBody>
      </p:sp>
    </p:spTree>
    <p:extLst>
      <p:ext uri="{BB962C8B-B14F-4D97-AF65-F5344CB8AC3E}">
        <p14:creationId xmlns:p14="http://schemas.microsoft.com/office/powerpoint/2010/main" val="1515278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AB3A-39F6-EE4A-8B69-B77535A3EF68}"/>
              </a:ext>
            </a:extLst>
          </p:cNvPr>
          <p:cNvSpPr>
            <a:spLocks noGrp="1"/>
          </p:cNvSpPr>
          <p:nvPr>
            <p:ph type="title"/>
          </p:nvPr>
        </p:nvSpPr>
        <p:spPr/>
        <p:txBody>
          <a:bodyPr/>
          <a:lstStyle/>
          <a:p>
            <a:r>
              <a:rPr lang="en-US" dirty="0"/>
              <a:t>Activity 9.1: Knowledge Check</a:t>
            </a:r>
          </a:p>
        </p:txBody>
      </p:sp>
      <p:sp>
        <p:nvSpPr>
          <p:cNvPr id="3" name="Text Placeholder 2">
            <a:extLst>
              <a:ext uri="{FF2B5EF4-FFF2-40B4-BE49-F238E27FC236}">
                <a16:creationId xmlns:a16="http://schemas.microsoft.com/office/drawing/2014/main" id="{4155DB1B-BEC4-D141-96EF-83BF7E8065F2}"/>
              </a:ext>
            </a:extLst>
          </p:cNvPr>
          <p:cNvSpPr>
            <a:spLocks noGrp="1"/>
          </p:cNvSpPr>
          <p:nvPr>
            <p:ph type="body" sz="quarter" idx="17"/>
          </p:nvPr>
        </p:nvSpPr>
        <p:spPr/>
        <p:txBody>
          <a:bodyPr/>
          <a:lstStyle/>
          <a:p>
            <a:pPr marL="457200" indent="-457200">
              <a:buFont typeface="+mj-lt"/>
              <a:buAutoNum type="arabicPeriod"/>
            </a:pPr>
            <a:r>
              <a:rPr lang="en-US" dirty="0"/>
              <a:t>Suppose you want to use a query string to transfer data from one web form to another web form on a second web page. Describe how you can accomplish this using a query string.</a:t>
            </a:r>
            <a:br>
              <a:rPr lang="en-US" dirty="0"/>
            </a:br>
            <a:endParaRPr lang="en-US" dirty="0"/>
          </a:p>
          <a:p>
            <a:pPr marL="457200" indent="-457200">
              <a:buFont typeface="+mj-lt"/>
              <a:buAutoNum type="arabicPeriod"/>
            </a:pPr>
            <a:r>
              <a:rPr lang="en-US" dirty="0"/>
              <a:t>What JavaScript methods can you use to work with web storage, and how are they used?</a:t>
            </a:r>
          </a:p>
        </p:txBody>
      </p:sp>
    </p:spTree>
    <p:extLst>
      <p:ext uri="{BB962C8B-B14F-4D97-AF65-F5344CB8AC3E}">
        <p14:creationId xmlns:p14="http://schemas.microsoft.com/office/powerpoint/2010/main" val="1631689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AB3A-39F6-EE4A-8B69-B77535A3EF68}"/>
              </a:ext>
            </a:extLst>
          </p:cNvPr>
          <p:cNvSpPr>
            <a:spLocks noGrp="1"/>
          </p:cNvSpPr>
          <p:nvPr>
            <p:ph type="title"/>
          </p:nvPr>
        </p:nvSpPr>
        <p:spPr/>
        <p:txBody>
          <a:bodyPr/>
          <a:lstStyle/>
          <a:p>
            <a:r>
              <a:rPr lang="en-US" dirty="0"/>
              <a:t>Activity 9.1: Knowledge Check Answers (1 of 2)</a:t>
            </a:r>
          </a:p>
        </p:txBody>
      </p:sp>
      <p:sp>
        <p:nvSpPr>
          <p:cNvPr id="3" name="Text Placeholder 2">
            <a:extLst>
              <a:ext uri="{FF2B5EF4-FFF2-40B4-BE49-F238E27FC236}">
                <a16:creationId xmlns:a16="http://schemas.microsoft.com/office/drawing/2014/main" id="{4155DB1B-BEC4-D141-96EF-83BF7E8065F2}"/>
              </a:ext>
            </a:extLst>
          </p:cNvPr>
          <p:cNvSpPr>
            <a:spLocks noGrp="1"/>
          </p:cNvSpPr>
          <p:nvPr>
            <p:ph type="body" sz="quarter" idx="17"/>
          </p:nvPr>
        </p:nvSpPr>
        <p:spPr/>
        <p:txBody>
          <a:bodyPr>
            <a:normAutofit lnSpcReduction="10000"/>
          </a:bodyPr>
          <a:lstStyle/>
          <a:p>
            <a:pPr marL="457200" indent="-457200">
              <a:buFont typeface="+mj-lt"/>
              <a:buAutoNum type="arabicPeriod"/>
            </a:pPr>
            <a:r>
              <a:rPr lang="en-US" dirty="0"/>
              <a:t>Suppose you want to use a query string to transfer data from one web form to another web form on a second web page. Describe how you can accomplish this using a query string.</a:t>
            </a:r>
            <a:br>
              <a:rPr lang="en-US" dirty="0"/>
            </a:br>
            <a:br>
              <a:rPr lang="en-US" dirty="0"/>
            </a:br>
            <a:r>
              <a:rPr lang="en-US" dirty="0"/>
              <a:t>First, to append the first web form's data to the second web form's URL as a query string, you use the </a:t>
            </a:r>
            <a:r>
              <a:rPr lang="en-US" dirty="0">
                <a:latin typeface="Courier New" panose="02070309020205020404" pitchFamily="49" charset="0"/>
                <a:cs typeface="Courier New" panose="02070309020205020404" pitchFamily="49" charset="0"/>
              </a:rPr>
              <a:t>get</a:t>
            </a:r>
            <a:r>
              <a:rPr lang="en-US" dirty="0"/>
              <a:t> method to send form data to the server by adding </a:t>
            </a:r>
            <a:r>
              <a:rPr lang="en-US" dirty="0">
                <a:latin typeface="Courier New" panose="02070309020205020404" pitchFamily="49" charset="0"/>
                <a:cs typeface="Courier New" panose="02070309020205020404" pitchFamily="49" charset="0"/>
              </a:rPr>
              <a:t>method</a:t>
            </a:r>
            <a:r>
              <a:rPr lang="en-US" dirty="0"/>
              <a:t> and </a:t>
            </a:r>
            <a:r>
              <a:rPr lang="en-US" dirty="0">
                <a:latin typeface="Courier New" panose="02070309020205020404" pitchFamily="49" charset="0"/>
                <a:cs typeface="Courier New" panose="02070309020205020404" pitchFamily="49" charset="0"/>
              </a:rPr>
              <a:t>action</a:t>
            </a:r>
            <a:r>
              <a:rPr lang="en-US" dirty="0"/>
              <a:t> attributes to the first web page's </a:t>
            </a:r>
            <a:r>
              <a:rPr lang="en-US" dirty="0">
                <a:latin typeface="Courier New" panose="02070309020205020404" pitchFamily="49" charset="0"/>
                <a:cs typeface="Courier New" panose="02070309020205020404" pitchFamily="49" charset="0"/>
              </a:rPr>
              <a:t>form</a:t>
            </a:r>
            <a:r>
              <a:rPr lang="en-US" dirty="0"/>
              <a:t> element:</a:t>
            </a:r>
            <a:br>
              <a:rPr lang="en-US" dirty="0"/>
            </a:br>
            <a:r>
              <a:rPr lang="en-US" dirty="0">
                <a:latin typeface="Courier New" panose="02070309020205020404" pitchFamily="49" charset="0"/>
                <a:cs typeface="Courier New" panose="02070309020205020404" pitchFamily="49" charset="0"/>
              </a:rPr>
              <a:t>&lt;form method="get" action="</a:t>
            </a:r>
            <a:r>
              <a:rPr lang="en-US" i="1" dirty="0" err="1">
                <a:latin typeface="Courier New" panose="02070309020205020404" pitchFamily="49" charset="0"/>
                <a:cs typeface="Courier New" panose="02070309020205020404" pitchFamily="49" charset="0"/>
              </a:rPr>
              <a:t>url</a:t>
            </a:r>
            <a:r>
              <a:rPr lang="en-US" i="1" dirty="0">
                <a:latin typeface="Courier New" panose="02070309020205020404" pitchFamily="49" charset="0"/>
                <a:cs typeface="Courier New" panose="02070309020205020404" pitchFamily="49" charset="0"/>
              </a:rPr>
              <a:t>/file name of second web form</a:t>
            </a:r>
            <a:r>
              <a:rPr lang="en-US" dirty="0">
                <a:latin typeface="Courier New" panose="02070309020205020404" pitchFamily="49" charset="0"/>
                <a:cs typeface="Courier New" panose="02070309020205020404" pitchFamily="49" charset="0"/>
              </a:rPr>
              <a:t>"&gt;</a:t>
            </a:r>
            <a:br>
              <a:rPr lang="en-US" dirty="0"/>
            </a:br>
            <a:br>
              <a:rPr lang="en-US" dirty="0"/>
            </a:br>
            <a:r>
              <a:rPr lang="en-US" dirty="0"/>
              <a:t>Then you must add JavaScript code to retrieve the data stored in the query string to the second web page's script. The query string, which is referenced with the </a:t>
            </a:r>
            <a:r>
              <a:rPr lang="en-US" dirty="0" err="1">
                <a:latin typeface="Courier New" panose="02070309020205020404" pitchFamily="49" charset="0"/>
                <a:cs typeface="Courier New" panose="02070309020205020404" pitchFamily="49" charset="0"/>
              </a:rPr>
              <a:t>location.search</a:t>
            </a:r>
            <a:r>
              <a:rPr lang="en-US" dirty="0"/>
              <a:t> property, requires some processing. First, remove the leading </a:t>
            </a:r>
            <a:r>
              <a:rPr lang="en-US" dirty="0">
                <a:latin typeface="Courier New" panose="02070309020205020404" pitchFamily="49" charset="0"/>
                <a:cs typeface="Courier New" panose="02070309020205020404" pitchFamily="49" charset="0"/>
              </a:rPr>
              <a:t>?</a:t>
            </a:r>
            <a:r>
              <a:rPr lang="en-US" dirty="0"/>
              <a:t> character. Next, replace any instances of the </a:t>
            </a:r>
            <a:r>
              <a:rPr lang="en-US" dirty="0">
                <a:latin typeface="Courier New" panose="02070309020205020404" pitchFamily="49" charset="0"/>
                <a:cs typeface="Courier New" panose="02070309020205020404" pitchFamily="49" charset="0"/>
              </a:rPr>
              <a:t>+</a:t>
            </a:r>
            <a:r>
              <a:rPr lang="en-US" dirty="0"/>
              <a:t> character with spaces and apply the </a:t>
            </a:r>
            <a:r>
              <a:rPr lang="en-US" dirty="0" err="1">
                <a:latin typeface="Courier New" panose="02070309020205020404" pitchFamily="49" charset="0"/>
                <a:cs typeface="Courier New" panose="02070309020205020404" pitchFamily="49" charset="0"/>
              </a:rPr>
              <a:t>decodeURIComponent</a:t>
            </a:r>
            <a:r>
              <a:rPr lang="en-US" dirty="0">
                <a:latin typeface="Courier New" panose="02070309020205020404" pitchFamily="49" charset="0"/>
                <a:cs typeface="Courier New" panose="02070309020205020404" pitchFamily="49" charset="0"/>
              </a:rPr>
              <a:t>()</a:t>
            </a:r>
            <a:r>
              <a:rPr lang="en-US" dirty="0"/>
              <a:t> method to replace any URI-encoded characters. Then you can split the text string into </a:t>
            </a:r>
            <a:r>
              <a:rPr lang="en-US" i="1" dirty="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value</a:t>
            </a:r>
            <a:r>
              <a:rPr lang="en-US" dirty="0"/>
              <a:t> pairs on the </a:t>
            </a:r>
            <a:r>
              <a:rPr lang="en-US" dirty="0">
                <a:latin typeface="Courier New" panose="02070309020205020404" pitchFamily="49" charset="0"/>
                <a:cs typeface="Courier New" panose="02070309020205020404" pitchFamily="49" charset="0"/>
              </a:rPr>
              <a:t>&amp;</a:t>
            </a:r>
            <a:r>
              <a:rPr lang="en-US" dirty="0"/>
              <a:t> character, store the pairs in an array, and iterate over them to split them again by the </a:t>
            </a:r>
            <a:r>
              <a:rPr lang="en-US" dirty="0">
                <a:latin typeface="Courier New" panose="02070309020205020404" pitchFamily="49" charset="0"/>
                <a:cs typeface="Courier New" panose="02070309020205020404" pitchFamily="49" charset="0"/>
              </a:rPr>
              <a:t>=</a:t>
            </a:r>
            <a:r>
              <a:rPr lang="en-US" dirty="0"/>
              <a:t> character and display or otherwise use them as desired.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3578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AB3A-39F6-EE4A-8B69-B77535A3EF68}"/>
              </a:ext>
            </a:extLst>
          </p:cNvPr>
          <p:cNvSpPr>
            <a:spLocks noGrp="1"/>
          </p:cNvSpPr>
          <p:nvPr>
            <p:ph type="title"/>
          </p:nvPr>
        </p:nvSpPr>
        <p:spPr/>
        <p:txBody>
          <a:bodyPr/>
          <a:lstStyle/>
          <a:p>
            <a:r>
              <a:rPr lang="en-US" dirty="0"/>
              <a:t>Activity 9.1: Knowledge Check Answers (2 of 2)</a:t>
            </a:r>
          </a:p>
        </p:txBody>
      </p:sp>
      <p:sp>
        <p:nvSpPr>
          <p:cNvPr id="3" name="Text Placeholder 2">
            <a:extLst>
              <a:ext uri="{FF2B5EF4-FFF2-40B4-BE49-F238E27FC236}">
                <a16:creationId xmlns:a16="http://schemas.microsoft.com/office/drawing/2014/main" id="{4155DB1B-BEC4-D141-96EF-83BF7E8065F2}"/>
              </a:ext>
            </a:extLst>
          </p:cNvPr>
          <p:cNvSpPr>
            <a:spLocks noGrp="1"/>
          </p:cNvSpPr>
          <p:nvPr>
            <p:ph type="body" sz="quarter" idx="17"/>
          </p:nvPr>
        </p:nvSpPr>
        <p:spPr/>
        <p:txBody>
          <a:bodyPr/>
          <a:lstStyle/>
          <a:p>
            <a:pPr marL="457200" indent="-457200">
              <a:buFont typeface="+mj-lt"/>
              <a:buAutoNum type="arabicPeriod" startAt="2"/>
            </a:pPr>
            <a:r>
              <a:rPr lang="en-US" dirty="0"/>
              <a:t>What JavaScript methods can you use to work with web storage, and how are they used?</a:t>
            </a:r>
            <a:br>
              <a:rPr lang="en-US" dirty="0"/>
            </a:br>
            <a:br>
              <a:rPr lang="en-US" dirty="0"/>
            </a:br>
            <a:r>
              <a:rPr lang="en-US" dirty="0"/>
              <a:t>You use the method </a:t>
            </a:r>
            <a:r>
              <a:rPr lang="en-US" i="1" dirty="0" err="1">
                <a:latin typeface="Courier New" panose="02070309020205020404" pitchFamily="49" charset="0"/>
                <a:cs typeface="Courier New" panose="02070309020205020404" pitchFamily="49" charset="0"/>
              </a:rPr>
              <a:t>storage</a:t>
            </a:r>
            <a:r>
              <a:rPr lang="en-US" dirty="0" err="1">
                <a:latin typeface="Courier New" panose="02070309020205020404" pitchFamily="49" charset="0"/>
                <a:cs typeface="Courier New" panose="02070309020205020404" pitchFamily="49" charset="0"/>
              </a:rPr>
              <a:t>.setItem</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value</a:t>
            </a:r>
            <a:r>
              <a:rPr lang="en-US" dirty="0">
                <a:latin typeface="Courier New" panose="02070309020205020404" pitchFamily="49" charset="0"/>
                <a:cs typeface="Courier New" panose="02070309020205020404" pitchFamily="49" charset="0"/>
              </a:rPr>
              <a:t>)</a:t>
            </a:r>
            <a:r>
              <a:rPr lang="en-US" dirty="0"/>
              <a:t> to store data as an associative array in either a </a:t>
            </a:r>
            <a:r>
              <a:rPr lang="en-US" dirty="0" err="1">
                <a:latin typeface="Courier New" panose="02070309020205020404" pitchFamily="49" charset="0"/>
                <a:cs typeface="Courier New" panose="02070309020205020404" pitchFamily="49" charset="0"/>
              </a:rPr>
              <a:t>localStorage</a:t>
            </a:r>
            <a:r>
              <a:rPr lang="en-US" dirty="0"/>
              <a:t> or a </a:t>
            </a:r>
            <a:r>
              <a:rPr lang="en-US" dirty="0" err="1">
                <a:latin typeface="Courier New" panose="02070309020205020404" pitchFamily="49" charset="0"/>
                <a:cs typeface="Courier New" panose="02070309020205020404" pitchFamily="49" charset="0"/>
              </a:rPr>
              <a:t>sessionStorage</a:t>
            </a:r>
            <a:r>
              <a:rPr lang="en-US" dirty="0"/>
              <a:t> object. You can often use a loop to store multiple </a:t>
            </a:r>
            <a:r>
              <a:rPr lang="en-US" i="1" dirty="0">
                <a:latin typeface="Courier New" panose="02070309020205020404" pitchFamily="49" charset="0"/>
                <a:cs typeface="Courier New" panose="02070309020205020404" pitchFamily="49" charset="0"/>
              </a:rPr>
              <a:t>key: value</a:t>
            </a:r>
            <a:r>
              <a:rPr lang="en-US" dirty="0"/>
              <a:t> pairs more efficiently.</a:t>
            </a:r>
            <a:br>
              <a:rPr lang="en-US" dirty="0"/>
            </a:br>
            <a:br>
              <a:rPr lang="en-US" dirty="0"/>
            </a:br>
            <a:r>
              <a:rPr lang="en-US" dirty="0"/>
              <a:t>You can call the </a:t>
            </a:r>
            <a:r>
              <a:rPr lang="en-US" i="1" dirty="0" err="1">
                <a:latin typeface="Courier New" panose="02070309020205020404" pitchFamily="49" charset="0"/>
                <a:cs typeface="Courier New" panose="02070309020205020404" pitchFamily="49" charset="0"/>
              </a:rPr>
              <a:t>storage</a:t>
            </a:r>
            <a:r>
              <a:rPr lang="en-US" dirty="0" err="1">
                <a:latin typeface="Courier New" panose="02070309020205020404" pitchFamily="49" charset="0"/>
                <a:cs typeface="Courier New" panose="02070309020205020404" pitchFamily="49" charset="0"/>
              </a:rPr>
              <a:t>.getItem</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a:t>
            </a:r>
            <a:r>
              <a:rPr lang="en-US" dirty="0"/>
              <a:t> method to retrieve the value associated with </a:t>
            </a:r>
            <a:r>
              <a:rPr lang="en-US" i="1" dirty="0">
                <a:latin typeface="Courier New" panose="02070309020205020404" pitchFamily="49" charset="0"/>
                <a:cs typeface="Courier New" panose="02070309020205020404" pitchFamily="49" charset="0"/>
              </a:rPr>
              <a:t>key</a:t>
            </a:r>
            <a:r>
              <a:rPr lang="en-US" dirty="0"/>
              <a:t>. To retrieve the value for a key, you call the </a:t>
            </a:r>
            <a:r>
              <a:rPr lang="en-US" i="1" dirty="0" err="1">
                <a:latin typeface="Courier New" panose="02070309020205020404" pitchFamily="49" charset="0"/>
                <a:cs typeface="Courier New" panose="02070309020205020404" pitchFamily="49" charset="0"/>
              </a:rPr>
              <a:t>storage</a:t>
            </a:r>
            <a:r>
              <a:rPr lang="en-US" dirty="0" err="1">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index</a:t>
            </a:r>
            <a:r>
              <a:rPr lang="en-US" dirty="0">
                <a:latin typeface="Courier New" panose="02070309020205020404" pitchFamily="49" charset="0"/>
                <a:cs typeface="Courier New" panose="02070309020205020404" pitchFamily="49" charset="0"/>
              </a:rPr>
              <a:t>)</a:t>
            </a:r>
            <a:r>
              <a:rPr lang="en-US" dirty="0"/>
              <a:t> method. Again, you can use a loop to retrieve multiple keys or values from web storage efficiently.</a:t>
            </a:r>
            <a:br>
              <a:rPr lang="en-US" dirty="0"/>
            </a:br>
            <a:br>
              <a:rPr lang="en-US" dirty="0"/>
            </a:br>
            <a:r>
              <a:rPr lang="en-US" dirty="0"/>
              <a:t>To delete </a:t>
            </a:r>
            <a:r>
              <a:rPr lang="en-US" i="1" dirty="0">
                <a:latin typeface="Courier New" panose="02070309020205020404" pitchFamily="49" charset="0"/>
                <a:cs typeface="Courier New" panose="02070309020205020404" pitchFamily="49" charset="0"/>
              </a:rPr>
              <a:t>key: value</a:t>
            </a:r>
            <a:r>
              <a:rPr lang="en-US" dirty="0"/>
              <a:t> pairs from storage, you can either call the </a:t>
            </a:r>
            <a:r>
              <a:rPr lang="en-US" i="1" dirty="0" err="1">
                <a:latin typeface="Courier New" panose="02070309020205020404" pitchFamily="49" charset="0"/>
                <a:cs typeface="Courier New" panose="02070309020205020404" pitchFamily="49" charset="0"/>
              </a:rPr>
              <a:t>storage</a:t>
            </a:r>
            <a:r>
              <a:rPr lang="en-US" dirty="0" err="1">
                <a:latin typeface="Courier New" panose="02070309020205020404" pitchFamily="49" charset="0"/>
                <a:cs typeface="Courier New" panose="02070309020205020404" pitchFamily="49" charset="0"/>
              </a:rPr>
              <a:t>.removeItem</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key</a:t>
            </a:r>
            <a:r>
              <a:rPr lang="en-US" dirty="0">
                <a:latin typeface="Courier New" panose="02070309020205020404" pitchFamily="49" charset="0"/>
                <a:cs typeface="Courier New" panose="02070309020205020404" pitchFamily="49" charset="0"/>
              </a:rPr>
              <a:t>)</a:t>
            </a:r>
            <a:r>
              <a:rPr lang="en-US" dirty="0"/>
              <a:t> method to remove a single item or call the </a:t>
            </a:r>
            <a:r>
              <a:rPr lang="en-US" i="1" dirty="0" err="1">
                <a:latin typeface="Courier New" panose="02070309020205020404" pitchFamily="49" charset="0"/>
                <a:cs typeface="Courier New" panose="02070309020205020404" pitchFamily="49" charset="0"/>
              </a:rPr>
              <a:t>storage</a:t>
            </a:r>
            <a:r>
              <a:rPr lang="en-US" dirty="0" err="1">
                <a:latin typeface="Courier New" panose="02070309020205020404" pitchFamily="49" charset="0"/>
                <a:cs typeface="Courier New" panose="02070309020205020404" pitchFamily="49" charset="0"/>
              </a:rPr>
              <a:t>.clear</a:t>
            </a:r>
            <a:r>
              <a:rPr lang="en-US" dirty="0">
                <a:latin typeface="Courier New" panose="02070309020205020404" pitchFamily="49" charset="0"/>
                <a:cs typeface="Courier New" panose="02070309020205020404" pitchFamily="49" charset="0"/>
              </a:rPr>
              <a:t>()</a:t>
            </a:r>
            <a:r>
              <a:rPr lang="en-US" dirty="0"/>
              <a:t> method to remove all items from the designated storage object at once.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948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6358-89F8-EE45-915F-9A0E8C80593D}"/>
              </a:ext>
            </a:extLst>
          </p:cNvPr>
          <p:cNvSpPr>
            <a:spLocks noGrp="1"/>
          </p:cNvSpPr>
          <p:nvPr>
            <p:ph type="title"/>
          </p:nvPr>
        </p:nvSpPr>
        <p:spPr/>
        <p:txBody>
          <a:bodyPr/>
          <a:lstStyle/>
          <a:p>
            <a:r>
              <a:rPr lang="en-US" dirty="0"/>
              <a:t>Storing Data in Web Storage (8 of 9)</a:t>
            </a:r>
          </a:p>
        </p:txBody>
      </p:sp>
      <p:sp>
        <p:nvSpPr>
          <p:cNvPr id="3" name="Text Placeholder 2">
            <a:extLst>
              <a:ext uri="{FF2B5EF4-FFF2-40B4-BE49-F238E27FC236}">
                <a16:creationId xmlns:a16="http://schemas.microsoft.com/office/drawing/2014/main" id="{4A18925A-751F-9F44-AB18-B0AD93B87DE2}"/>
              </a:ext>
            </a:extLst>
          </p:cNvPr>
          <p:cNvSpPr>
            <a:spLocks noGrp="1"/>
          </p:cNvSpPr>
          <p:nvPr>
            <p:ph type="body" sz="quarter" idx="17"/>
          </p:nvPr>
        </p:nvSpPr>
        <p:spPr/>
        <p:txBody>
          <a:bodyPr>
            <a:normAutofit/>
          </a:bodyPr>
          <a:lstStyle/>
          <a:p>
            <a:r>
              <a:rPr lang="en-US" dirty="0"/>
              <a:t>Exploring storage events</a:t>
            </a:r>
          </a:p>
          <a:p>
            <a:pPr lvl="1"/>
            <a:r>
              <a:rPr lang="en-US" dirty="0"/>
              <a:t>A </a:t>
            </a:r>
            <a:r>
              <a:rPr lang="en-US" dirty="0">
                <a:latin typeface="Courier New" panose="02070309020205020404" pitchFamily="49" charset="0"/>
                <a:cs typeface="Courier New" panose="02070309020205020404" pitchFamily="49" charset="0"/>
              </a:rPr>
              <a:t>storage</a:t>
            </a:r>
            <a:r>
              <a:rPr lang="en-US" dirty="0"/>
              <a:t> event is triggered by saving data to web storage in the active browser window or tab</a:t>
            </a:r>
          </a:p>
          <a:p>
            <a:pPr lvl="2"/>
            <a:r>
              <a:rPr lang="en-US" dirty="0"/>
              <a:t>Notifies any other pages open to the same location</a:t>
            </a:r>
          </a:p>
          <a:p>
            <a:pPr lvl="1"/>
            <a:r>
              <a:rPr lang="en-US" dirty="0"/>
              <a:t>Syntax for the event handler to respond to the </a:t>
            </a:r>
            <a:r>
              <a:rPr lang="en-US" dirty="0">
                <a:latin typeface="Courier New" panose="02070309020205020404" pitchFamily="49" charset="0"/>
                <a:cs typeface="Courier New" panose="02070309020205020404" pitchFamily="49" charset="0"/>
              </a:rPr>
              <a:t>storage</a:t>
            </a:r>
            <a:r>
              <a:rPr lang="en-US" dirty="0"/>
              <a:t> event, where </a:t>
            </a:r>
            <a:r>
              <a:rPr lang="en-US" i="1" dirty="0">
                <a:latin typeface="Courier New" panose="02070309020205020404" pitchFamily="49" charset="0"/>
                <a:cs typeface="Courier New" panose="02070309020205020404" pitchFamily="49" charset="0"/>
              </a:rPr>
              <a:t>event</a:t>
            </a:r>
            <a:r>
              <a:rPr lang="en-US" dirty="0"/>
              <a:t> is the event object representing the </a:t>
            </a:r>
            <a:r>
              <a:rPr lang="en-US" dirty="0">
                <a:latin typeface="Courier New" panose="02070309020205020404" pitchFamily="49" charset="0"/>
                <a:cs typeface="Courier New" panose="02070309020205020404" pitchFamily="49" charset="0"/>
              </a:rPr>
              <a:t>storage</a:t>
            </a:r>
            <a:r>
              <a:rPr lang="en-US" dirty="0"/>
              <a:t> event:</a:t>
            </a:r>
            <a:br>
              <a:rPr lang="en-US" dirty="0"/>
            </a:br>
            <a:r>
              <a:rPr lang="en-US" dirty="0" err="1">
                <a:latin typeface="Courier New" panose="02070309020205020404" pitchFamily="49" charset="0"/>
                <a:cs typeface="Courier New" panose="02070309020205020404" pitchFamily="49" charset="0"/>
              </a:rPr>
              <a:t>window.onstorage</a:t>
            </a:r>
            <a:r>
              <a:rPr lang="en-US" dirty="0">
                <a:latin typeface="Courier New" panose="02070309020205020404" pitchFamily="49" charset="0"/>
                <a:cs typeface="Courier New" panose="02070309020205020404" pitchFamily="49" charset="0"/>
              </a:rPr>
              <a:t> = function(</a:t>
            </a:r>
            <a:r>
              <a:rPr lang="en-US" i="1" dirty="0">
                <a:latin typeface="Courier New" panose="02070309020205020404" pitchFamily="49" charset="0"/>
                <a:cs typeface="Courier New" panose="02070309020205020404" pitchFamily="49" charset="0"/>
              </a:rPr>
              <a:t>event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commands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lvl="1"/>
            <a:r>
              <a:rPr lang="en-US" dirty="0"/>
              <a:t>Sample code to write information about web storage changes to the debugger console:</a:t>
            </a:r>
            <a:br>
              <a:rPr lang="en-US" dirty="0"/>
            </a:br>
            <a:r>
              <a:rPr lang="en-US" dirty="0" err="1">
                <a:latin typeface="Courier New" panose="02070309020205020404" pitchFamily="49" charset="0"/>
                <a:cs typeface="Courier New" panose="02070309020205020404" pitchFamily="49" charset="0"/>
              </a:rPr>
              <a:t>window.onstorage</a:t>
            </a:r>
            <a:r>
              <a:rPr lang="en-US" dirty="0">
                <a:latin typeface="Courier New" panose="02070309020205020404" pitchFamily="49" charset="0"/>
                <a:cs typeface="Courier New" panose="02070309020205020404" pitchFamily="49" charset="0"/>
              </a:rPr>
              <a:t> = function(e)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console.log</a:t>
            </a:r>
            <a:r>
              <a:rPr lang="en-US" dirty="0">
                <a:latin typeface="Courier New" panose="02070309020205020404" pitchFamily="49" charset="0"/>
                <a:cs typeface="Courier New" panose="02070309020205020404" pitchFamily="49" charset="0"/>
              </a:rPr>
              <a:t>("The " + </a:t>
            </a:r>
            <a:r>
              <a:rPr lang="en-US" dirty="0" err="1">
                <a:latin typeface="Courier New" panose="02070309020205020404" pitchFamily="49" charset="0"/>
                <a:cs typeface="Courier New" panose="02070309020205020404" pitchFamily="49" charset="0"/>
              </a:rPr>
              <a:t>e.key</a:t>
            </a:r>
            <a:r>
              <a:rPr lang="en-US" dirty="0">
                <a:latin typeface="Courier New" panose="02070309020205020404" pitchFamily="49" charset="0"/>
                <a:cs typeface="Courier New" panose="02070309020205020404" pitchFamily="49" charset="0"/>
              </a:rPr>
              <a:t> + " value was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changed from " + </a:t>
            </a:r>
            <a:r>
              <a:rPr lang="en-US" dirty="0" err="1">
                <a:latin typeface="Courier New" panose="02070309020205020404" pitchFamily="49" charset="0"/>
                <a:cs typeface="Courier New" panose="02070309020205020404" pitchFamily="49" charset="0"/>
              </a:rPr>
              <a:t>e.oldValue</a:t>
            </a:r>
            <a:r>
              <a:rPr lang="en-US" dirty="0">
                <a:latin typeface="Courier New" panose="02070309020205020404" pitchFamily="49" charset="0"/>
                <a:cs typeface="Courier New" panose="02070309020205020404" pitchFamily="49" charset="0"/>
              </a:rPr>
              <a:t> + " to " + </a:t>
            </a:r>
            <a:r>
              <a:rPr lang="en-US" dirty="0" err="1">
                <a:latin typeface="Courier New" panose="02070309020205020404" pitchFamily="49" charset="0"/>
                <a:cs typeface="Courier New" panose="02070309020205020404" pitchFamily="49" charset="0"/>
              </a:rPr>
              <a:t>e.newValue</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21872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7E8-170B-F346-B5BB-83C56453FED7}"/>
              </a:ext>
            </a:extLst>
          </p:cNvPr>
          <p:cNvSpPr>
            <a:spLocks noGrp="1"/>
          </p:cNvSpPr>
          <p:nvPr>
            <p:ph type="title"/>
          </p:nvPr>
        </p:nvSpPr>
        <p:spPr/>
        <p:txBody>
          <a:bodyPr/>
          <a:lstStyle/>
          <a:p>
            <a:r>
              <a:rPr lang="en-US" dirty="0"/>
              <a:t>Storing Data in Web Storage (9 of 9)</a:t>
            </a:r>
          </a:p>
        </p:txBody>
      </p:sp>
      <p:sp>
        <p:nvSpPr>
          <p:cNvPr id="3" name="Text Placeholder 2">
            <a:extLst>
              <a:ext uri="{FF2B5EF4-FFF2-40B4-BE49-F238E27FC236}">
                <a16:creationId xmlns:a16="http://schemas.microsoft.com/office/drawing/2014/main" id="{552915DA-6686-C24A-B19A-7250C55B10A8}"/>
              </a:ext>
            </a:extLst>
          </p:cNvPr>
          <p:cNvSpPr>
            <a:spLocks noGrp="1"/>
          </p:cNvSpPr>
          <p:nvPr>
            <p:ph type="body" sz="quarter" idx="17"/>
          </p:nvPr>
        </p:nvSpPr>
        <p:spPr/>
        <p:txBody>
          <a:bodyPr/>
          <a:lstStyle/>
          <a:p>
            <a:r>
              <a:rPr lang="en-US" dirty="0"/>
              <a:t>Web storage and the same-origin policy</a:t>
            </a:r>
          </a:p>
          <a:p>
            <a:pPr lvl="1"/>
            <a:r>
              <a:rPr lang="en-US" b="1" dirty="0">
                <a:solidFill>
                  <a:srgbClr val="004A78"/>
                </a:solidFill>
              </a:rPr>
              <a:t>Same-origin policy</a:t>
            </a:r>
            <a:r>
              <a:rPr lang="en-US" dirty="0"/>
              <a:t>: a set of security standards restricting the transfer of data between web pages of different origins</a:t>
            </a:r>
          </a:p>
          <a:p>
            <a:pPr lvl="1"/>
            <a:r>
              <a:rPr lang="en-US" dirty="0"/>
              <a:t>Having the same </a:t>
            </a:r>
            <a:r>
              <a:rPr lang="en-US" b="1" dirty="0">
                <a:solidFill>
                  <a:srgbClr val="004A78"/>
                </a:solidFill>
              </a:rPr>
              <a:t>origin</a:t>
            </a:r>
            <a:r>
              <a:rPr lang="en-US" dirty="0"/>
              <a:t> means having the same protocol, port, and host</a:t>
            </a:r>
          </a:p>
          <a:p>
            <a:pPr lvl="2"/>
            <a:r>
              <a:rPr lang="en-US" dirty="0"/>
              <a:t>Examples of website addresses that point to different origins:</a:t>
            </a:r>
            <a:br>
              <a:rPr lang="en-US" dirty="0"/>
            </a:br>
            <a:r>
              <a:rPr lang="en-US" dirty="0">
                <a:latin typeface="Courier New" panose="02070309020205020404" pitchFamily="49" charset="0"/>
                <a:cs typeface="Courier New" panose="02070309020205020404" pitchFamily="49" charset="0"/>
              </a:rPr>
              <a:t>http://</a:t>
            </a:r>
            <a:r>
              <a:rPr lang="en-US" dirty="0" err="1">
                <a:latin typeface="Courier New" panose="02070309020205020404" pitchFamily="49" charset="0"/>
                <a:cs typeface="Courier New" panose="02070309020205020404" pitchFamily="49" charset="0"/>
              </a:rPr>
              <a:t>www.example.com</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http://</a:t>
            </a:r>
            <a:r>
              <a:rPr lang="en-US" dirty="0" err="1">
                <a:latin typeface="Courier New" panose="02070309020205020404" pitchFamily="49" charset="0"/>
                <a:cs typeface="Courier New" panose="02070309020205020404" pitchFamily="49" charset="0"/>
              </a:rPr>
              <a:t>store.example.com</a:t>
            </a:r>
            <a:r>
              <a:rPr lang="en-US" dirty="0">
                <a:latin typeface="Courier New" panose="02070309020205020404" pitchFamily="49" charset="0"/>
                <a:cs typeface="Courier New" panose="02070309020205020404" pitchFamily="49" charset="0"/>
              </a:rPr>
              <a:t>    // different hostname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http://www.example.com:8080 // different port number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https://</a:t>
            </a:r>
            <a:r>
              <a:rPr lang="en-US" dirty="0" err="1">
                <a:latin typeface="Courier New" panose="02070309020205020404" pitchFamily="49" charset="0"/>
                <a:cs typeface="Courier New" panose="02070309020205020404" pitchFamily="49" charset="0"/>
              </a:rPr>
              <a:t>www.example.com</a:t>
            </a:r>
            <a:r>
              <a:rPr lang="en-US" dirty="0">
                <a:latin typeface="Courier New" panose="02070309020205020404" pitchFamily="49" charset="0"/>
                <a:cs typeface="Courier New" panose="02070309020205020404" pitchFamily="49" charset="0"/>
              </a:rPr>
              <a:t>     // different protocol</a:t>
            </a:r>
          </a:p>
          <a:p>
            <a:pPr lvl="1"/>
            <a:r>
              <a:rPr lang="en-US" dirty="0"/>
              <a:t>The same-origin policy does not include the origin's </a:t>
            </a:r>
            <a:r>
              <a:rPr lang="en-US" b="1" dirty="0">
                <a:solidFill>
                  <a:srgbClr val="004A78"/>
                </a:solidFill>
              </a:rPr>
              <a:t>path</a:t>
            </a:r>
            <a:r>
              <a:rPr lang="en-US" dirty="0"/>
              <a:t>, which is a storage folder on the web server</a:t>
            </a:r>
          </a:p>
          <a:p>
            <a:pPr lvl="2"/>
            <a:r>
              <a:rPr lang="en-US" dirty="0"/>
              <a:t>Thus, </a:t>
            </a:r>
            <a:r>
              <a:rPr lang="en-US" dirty="0">
                <a:latin typeface="Courier New" panose="02070309020205020404" pitchFamily="49" charset="0"/>
                <a:cs typeface="Courier New" panose="02070309020205020404" pitchFamily="49" charset="0"/>
              </a:rPr>
              <a:t>http://</a:t>
            </a:r>
            <a:r>
              <a:rPr lang="en-US" dirty="0" err="1">
                <a:latin typeface="Courier New" panose="02070309020205020404" pitchFamily="49" charset="0"/>
                <a:cs typeface="Courier New" panose="02070309020205020404" pitchFamily="49" charset="0"/>
              </a:rPr>
              <a:t>www.example.com</a:t>
            </a:r>
            <a:r>
              <a:rPr lang="en-US" dirty="0">
                <a:latin typeface="Courier New" panose="02070309020205020404" pitchFamily="49" charset="0"/>
                <a:cs typeface="Courier New" panose="02070309020205020404" pitchFamily="49" charset="0"/>
              </a:rPr>
              <a:t>/members/</a:t>
            </a:r>
            <a:r>
              <a:rPr lang="en-US" dirty="0" err="1">
                <a:latin typeface="Courier New" panose="02070309020205020404" pitchFamily="49" charset="0"/>
                <a:cs typeface="Courier New" panose="02070309020205020404" pitchFamily="49" charset="0"/>
              </a:rPr>
              <a:t>login.html</a:t>
            </a:r>
            <a:r>
              <a:rPr lang="en-US" dirty="0"/>
              <a:t> and </a:t>
            </a:r>
            <a:r>
              <a:rPr lang="en-US" dirty="0">
                <a:latin typeface="Courier New" panose="02070309020205020404" pitchFamily="49" charset="0"/>
                <a:cs typeface="Courier New" panose="02070309020205020404" pitchFamily="49" charset="0"/>
              </a:rPr>
              <a:t>http://</a:t>
            </a:r>
            <a:r>
              <a:rPr lang="en-US" dirty="0" err="1">
                <a:latin typeface="Courier New" panose="02070309020205020404" pitchFamily="49" charset="0"/>
                <a:cs typeface="Courier New" panose="02070309020205020404" pitchFamily="49" charset="0"/>
              </a:rPr>
              <a:t>www.example.com</a:t>
            </a:r>
            <a:r>
              <a:rPr lang="en-US" dirty="0">
                <a:latin typeface="Courier New" panose="02070309020205020404" pitchFamily="49" charset="0"/>
                <a:cs typeface="Courier New" panose="02070309020205020404" pitchFamily="49" charset="0"/>
              </a:rPr>
              <a:t>/store/</a:t>
            </a:r>
            <a:r>
              <a:rPr lang="en-US" dirty="0" err="1">
                <a:latin typeface="Courier New" panose="02070309020205020404" pitchFamily="49" charset="0"/>
                <a:cs typeface="Courier New" panose="02070309020205020404" pitchFamily="49" charset="0"/>
              </a:rPr>
              <a:t>order.html</a:t>
            </a:r>
            <a:r>
              <a:rPr lang="en-US" dirty="0"/>
              <a:t> are part of the same origin</a:t>
            </a:r>
          </a:p>
        </p:txBody>
      </p:sp>
    </p:spTree>
    <p:extLst>
      <p:ext uri="{BB962C8B-B14F-4D97-AF65-F5344CB8AC3E}">
        <p14:creationId xmlns:p14="http://schemas.microsoft.com/office/powerpoint/2010/main" val="1723042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DAF6-246C-D346-8BB1-276C3FFCFD27}"/>
              </a:ext>
            </a:extLst>
          </p:cNvPr>
          <p:cNvSpPr>
            <a:spLocks noGrp="1"/>
          </p:cNvSpPr>
          <p:nvPr>
            <p:ph type="title"/>
          </p:nvPr>
        </p:nvSpPr>
        <p:spPr/>
        <p:txBody>
          <a:bodyPr/>
          <a:lstStyle/>
          <a:p>
            <a:r>
              <a:rPr lang="en-US" dirty="0"/>
              <a:t>Introducing Cookies (1 of 4)</a:t>
            </a:r>
          </a:p>
        </p:txBody>
      </p:sp>
      <p:pic>
        <p:nvPicPr>
          <p:cNvPr id="8" name="Picture Placeholder 7" descr="An illustration showing how cookies and web servers work. 1. client device accesses a website stored on a web server for the first time. 2. The web server sends information stored in a cookie to the client device. 3. When the client device returns to the website, it sends information from the stored cookie back to the server. 4. The server uses the cookie to retrieve information specific to that client device.">
            <a:extLst>
              <a:ext uri="{FF2B5EF4-FFF2-40B4-BE49-F238E27FC236}">
                <a16:creationId xmlns:a16="http://schemas.microsoft.com/office/drawing/2014/main" id="{C58AE7ED-0528-7F44-B044-44A5AEF96E00}"/>
              </a:ext>
            </a:extLst>
          </p:cNvPr>
          <p:cNvPicPr>
            <a:picLocks noGrp="1" noChangeAspect="1"/>
          </p:cNvPicPr>
          <p:nvPr>
            <p:ph type="pic" sz="quarter" idx="10"/>
          </p:nvPr>
        </p:nvPicPr>
        <p:blipFill>
          <a:blip r:embed="rId2"/>
          <a:stretch>
            <a:fillRect/>
          </a:stretch>
        </p:blipFill>
        <p:spPr>
          <a:xfrm>
            <a:off x="733117" y="1618488"/>
            <a:ext cx="5878697" cy="4505326"/>
          </a:xfrm>
        </p:spPr>
      </p:pic>
      <p:sp>
        <p:nvSpPr>
          <p:cNvPr id="5" name="Text Placeholder 4">
            <a:extLst>
              <a:ext uri="{FF2B5EF4-FFF2-40B4-BE49-F238E27FC236}">
                <a16:creationId xmlns:a16="http://schemas.microsoft.com/office/drawing/2014/main" id="{5D486592-5F5E-F14A-BDED-EE3B91CC58C8}"/>
              </a:ext>
            </a:extLst>
          </p:cNvPr>
          <p:cNvSpPr>
            <a:spLocks noGrp="1"/>
          </p:cNvSpPr>
          <p:nvPr>
            <p:ph type="body" sz="quarter" idx="11"/>
          </p:nvPr>
        </p:nvSpPr>
        <p:spPr/>
        <p:txBody>
          <a:bodyPr/>
          <a:lstStyle/>
          <a:p>
            <a:r>
              <a:rPr lang="en-US" dirty="0"/>
              <a:t>Figure 9-17 Cookies and web servers</a:t>
            </a:r>
          </a:p>
        </p:txBody>
      </p:sp>
    </p:spTree>
    <p:extLst>
      <p:ext uri="{BB962C8B-B14F-4D97-AF65-F5344CB8AC3E}">
        <p14:creationId xmlns:p14="http://schemas.microsoft.com/office/powerpoint/2010/main" val="1440815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E2BA-3AED-D34D-A482-5CEECA9C61BB}"/>
              </a:ext>
            </a:extLst>
          </p:cNvPr>
          <p:cNvSpPr>
            <a:spLocks noGrp="1"/>
          </p:cNvSpPr>
          <p:nvPr>
            <p:ph type="title"/>
          </p:nvPr>
        </p:nvSpPr>
        <p:spPr/>
        <p:txBody>
          <a:bodyPr/>
          <a:lstStyle/>
          <a:p>
            <a:r>
              <a:rPr lang="en-US" dirty="0"/>
              <a:t>Introducing Cookies (2 of 4)</a:t>
            </a:r>
          </a:p>
        </p:txBody>
      </p:sp>
      <p:sp>
        <p:nvSpPr>
          <p:cNvPr id="3" name="Text Placeholder 2">
            <a:extLst>
              <a:ext uri="{FF2B5EF4-FFF2-40B4-BE49-F238E27FC236}">
                <a16:creationId xmlns:a16="http://schemas.microsoft.com/office/drawing/2014/main" id="{46B2F827-DC65-1A4D-8BD8-B1227619896E}"/>
              </a:ext>
            </a:extLst>
          </p:cNvPr>
          <p:cNvSpPr>
            <a:spLocks noGrp="1"/>
          </p:cNvSpPr>
          <p:nvPr>
            <p:ph type="body" sz="quarter" idx="17"/>
          </p:nvPr>
        </p:nvSpPr>
        <p:spPr/>
        <p:txBody>
          <a:bodyPr/>
          <a:lstStyle/>
          <a:p>
            <a:r>
              <a:rPr lang="en-US" b="1" dirty="0">
                <a:solidFill>
                  <a:srgbClr val="004A78"/>
                </a:solidFill>
              </a:rPr>
              <a:t>Cookie</a:t>
            </a:r>
            <a:r>
              <a:rPr lang="en-US" dirty="0"/>
              <a:t>: a small piece of information, stored as a text string, exchanged via an HTTP request between the web server and the client device</a:t>
            </a:r>
          </a:p>
          <a:p>
            <a:r>
              <a:rPr lang="en-US" dirty="0"/>
              <a:t>Cookies vs. web storage</a:t>
            </a:r>
          </a:p>
          <a:p>
            <a:pPr lvl="1"/>
            <a:r>
              <a:rPr lang="en-US" dirty="0"/>
              <a:t>Both are stored on the client device, but cookies and transferred to the web server as part of an HTTP header, whereas web storage is not transferrable to the server</a:t>
            </a:r>
          </a:p>
          <a:p>
            <a:pPr lvl="1"/>
            <a:r>
              <a:rPr lang="en-US" dirty="0"/>
              <a:t>Cookies require access to a web server for testing and development</a:t>
            </a:r>
          </a:p>
          <a:p>
            <a:pPr lvl="1"/>
            <a:r>
              <a:rPr lang="en-US" dirty="0"/>
              <a:t>Cookie storage is much more limited in size and number of storage items</a:t>
            </a:r>
          </a:p>
          <a:p>
            <a:pPr lvl="1"/>
            <a:r>
              <a:rPr lang="en-US" dirty="0"/>
              <a:t>Cookies can be set to automatically expire, whereas local storage requires manual deletion</a:t>
            </a:r>
          </a:p>
          <a:p>
            <a:pPr lvl="1"/>
            <a:r>
              <a:rPr lang="en-US" dirty="0"/>
              <a:t>Cookie data must be parsed from a text string using string methods, whereas web storage data can be read directly using the Web Storage API</a:t>
            </a:r>
          </a:p>
          <a:p>
            <a:pPr lvl="1"/>
            <a:r>
              <a:rPr lang="en-US" dirty="0"/>
              <a:t>Cookie data can be accessed directly on both the server and client sides, whereas web storage can be accessed directly only on the client side</a:t>
            </a:r>
          </a:p>
        </p:txBody>
      </p:sp>
    </p:spTree>
    <p:extLst>
      <p:ext uri="{BB962C8B-B14F-4D97-AF65-F5344CB8AC3E}">
        <p14:creationId xmlns:p14="http://schemas.microsoft.com/office/powerpoint/2010/main" val="1988164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E2BA-3AED-D34D-A482-5CEECA9C61BB}"/>
              </a:ext>
            </a:extLst>
          </p:cNvPr>
          <p:cNvSpPr>
            <a:spLocks noGrp="1"/>
          </p:cNvSpPr>
          <p:nvPr>
            <p:ph type="title"/>
          </p:nvPr>
        </p:nvSpPr>
        <p:spPr/>
        <p:txBody>
          <a:bodyPr/>
          <a:lstStyle/>
          <a:p>
            <a:r>
              <a:rPr lang="en-US" dirty="0"/>
              <a:t>Introducing Cookies (3 of 4)</a:t>
            </a:r>
          </a:p>
        </p:txBody>
      </p:sp>
      <p:sp>
        <p:nvSpPr>
          <p:cNvPr id="3" name="Text Placeholder 2">
            <a:extLst>
              <a:ext uri="{FF2B5EF4-FFF2-40B4-BE49-F238E27FC236}">
                <a16:creationId xmlns:a16="http://schemas.microsoft.com/office/drawing/2014/main" id="{46B2F827-DC65-1A4D-8BD8-B1227619896E}"/>
              </a:ext>
            </a:extLst>
          </p:cNvPr>
          <p:cNvSpPr>
            <a:spLocks noGrp="1"/>
          </p:cNvSpPr>
          <p:nvPr>
            <p:ph type="body" sz="quarter" idx="17"/>
          </p:nvPr>
        </p:nvSpPr>
        <p:spPr/>
        <p:txBody>
          <a:bodyPr/>
          <a:lstStyle/>
          <a:p>
            <a:r>
              <a:rPr lang="en-US" dirty="0"/>
              <a:t>Cookies vs. web storage (continued)</a:t>
            </a:r>
          </a:p>
          <a:p>
            <a:pPr lvl="1"/>
            <a:r>
              <a:rPr lang="en-US" b="1" dirty="0">
                <a:solidFill>
                  <a:srgbClr val="004A78"/>
                </a:solidFill>
              </a:rPr>
              <a:t>Session cookies </a:t>
            </a:r>
            <a:r>
              <a:rPr lang="en-US" dirty="0"/>
              <a:t>exist only for the current browser session</a:t>
            </a:r>
          </a:p>
          <a:p>
            <a:pPr lvl="1"/>
            <a:r>
              <a:rPr lang="en-US" b="1" dirty="0">
                <a:solidFill>
                  <a:srgbClr val="004A78"/>
                </a:solidFill>
              </a:rPr>
              <a:t>Persistent cookies </a:t>
            </a:r>
            <a:r>
              <a:rPr lang="en-US" dirty="0"/>
              <a:t>are available beyond the current session</a:t>
            </a:r>
          </a:p>
          <a:p>
            <a:r>
              <a:rPr lang="en-US" dirty="0"/>
              <a:t>The structure of a cookie</a:t>
            </a:r>
          </a:p>
          <a:p>
            <a:pPr lvl="1"/>
            <a:r>
              <a:rPr lang="en-US" dirty="0"/>
              <a:t>Sample simple cookie text string (</a:t>
            </a:r>
            <a:r>
              <a:rPr lang="en-US" i="1" dirty="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value</a:t>
            </a:r>
            <a:r>
              <a:rPr lang="en-US" dirty="0"/>
              <a:t> pair): </a:t>
            </a:r>
            <a:r>
              <a:rPr lang="en-US" dirty="0">
                <a:latin typeface="Courier New" panose="02070309020205020404" pitchFamily="49" charset="0"/>
                <a:cs typeface="Courier New" panose="02070309020205020404" pitchFamily="49" charset="0"/>
              </a:rPr>
              <a:t>city=Burlington</a:t>
            </a:r>
          </a:p>
          <a:p>
            <a:pPr lvl="1"/>
            <a:r>
              <a:rPr lang="en-US" dirty="0"/>
              <a:t>Stored in a protected file on the client device</a:t>
            </a:r>
          </a:p>
          <a:p>
            <a:pPr lvl="1"/>
            <a:r>
              <a:rPr lang="en-US" dirty="0"/>
              <a:t>In general, browsers provide storage for:</a:t>
            </a:r>
          </a:p>
          <a:p>
            <a:pPr lvl="2"/>
            <a:r>
              <a:rPr lang="en-US" dirty="0"/>
              <a:t>10 cookies per website domain</a:t>
            </a:r>
          </a:p>
          <a:p>
            <a:pPr lvl="2"/>
            <a:r>
              <a:rPr lang="en-US" dirty="0"/>
              <a:t>300 cookies total</a:t>
            </a:r>
          </a:p>
          <a:p>
            <a:pPr lvl="2"/>
            <a:r>
              <a:rPr lang="en-US" dirty="0"/>
              <a:t>4 kilobytes per cookie</a:t>
            </a:r>
          </a:p>
          <a:p>
            <a:pPr lvl="1"/>
            <a:r>
              <a:rPr lang="en-US" dirty="0"/>
              <a:t>Most browsers will support more cookies than these numbers indicate, but will not save cookies larger than 4 K</a:t>
            </a:r>
          </a:p>
        </p:txBody>
      </p:sp>
    </p:spTree>
    <p:extLst>
      <p:ext uri="{BB962C8B-B14F-4D97-AF65-F5344CB8AC3E}">
        <p14:creationId xmlns:p14="http://schemas.microsoft.com/office/powerpoint/2010/main" val="68349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3572-9E24-464B-918F-0B14B611DCC6}"/>
              </a:ext>
            </a:extLst>
          </p:cNvPr>
          <p:cNvSpPr>
            <a:spLocks noGrp="1"/>
          </p:cNvSpPr>
          <p:nvPr>
            <p:ph type="title"/>
          </p:nvPr>
        </p:nvSpPr>
        <p:spPr/>
        <p:txBody>
          <a:bodyPr/>
          <a:lstStyle/>
          <a:p>
            <a:r>
              <a:rPr lang="en-US" dirty="0"/>
              <a:t>Chapter </a:t>
            </a:r>
            <a:r>
              <a:rPr lang="en-US"/>
              <a:t>Objectives (2 </a:t>
            </a:r>
            <a:r>
              <a:rPr lang="en-US" dirty="0"/>
              <a:t>of 2)</a:t>
            </a:r>
          </a:p>
        </p:txBody>
      </p:sp>
      <p:sp>
        <p:nvSpPr>
          <p:cNvPr id="3" name="Text Placeholder 2">
            <a:extLst>
              <a:ext uri="{FF2B5EF4-FFF2-40B4-BE49-F238E27FC236}">
                <a16:creationId xmlns:a16="http://schemas.microsoft.com/office/drawing/2014/main" id="{BA38DCA3-733D-394F-95F4-90C2A94CB3CA}"/>
              </a:ext>
            </a:extLst>
          </p:cNvPr>
          <p:cNvSpPr>
            <a:spLocks noGrp="1"/>
          </p:cNvSpPr>
          <p:nvPr>
            <p:ph type="body" sz="quarter" idx="17"/>
          </p:nvPr>
        </p:nvSpPr>
        <p:spPr/>
        <p:txBody>
          <a:bodyPr>
            <a:normAutofit/>
          </a:bodyPr>
          <a:lstStyle/>
          <a:p>
            <a:pPr marL="0" indent="0">
              <a:buNone/>
            </a:pPr>
            <a:r>
              <a:rPr lang="en-US" dirty="0"/>
              <a:t>By the end of this chapter, you should be able to:</a:t>
            </a:r>
            <a:br>
              <a:rPr lang="en-US" dirty="0"/>
            </a:br>
            <a:endParaRPr lang="en-US" dirty="0"/>
          </a:p>
          <a:p>
            <a:pPr>
              <a:spcAft>
                <a:spcPts val="1200"/>
              </a:spcAft>
            </a:pPr>
            <a:r>
              <a:rPr lang="en-US" dirty="0"/>
              <a:t>Write data into a cookie.</a:t>
            </a:r>
          </a:p>
          <a:p>
            <a:pPr>
              <a:spcAft>
                <a:spcPts val="1200"/>
              </a:spcAft>
            </a:pPr>
            <a:r>
              <a:rPr lang="en-US" dirty="0"/>
              <a:t>Retrieve data from web storage.</a:t>
            </a:r>
          </a:p>
          <a:p>
            <a:pPr>
              <a:spcAft>
                <a:spcPts val="1200"/>
              </a:spcAft>
            </a:pPr>
            <a:r>
              <a:rPr lang="en-US" dirty="0"/>
              <a:t>Force the deletion of a persistent cookie.</a:t>
            </a:r>
          </a:p>
          <a:p>
            <a:pPr>
              <a:spcAft>
                <a:spcPts val="1200"/>
              </a:spcAft>
            </a:pPr>
            <a:r>
              <a:rPr lang="en-US" dirty="0"/>
              <a:t>Describe the fundamental concepts involved in web security.</a:t>
            </a:r>
          </a:p>
        </p:txBody>
      </p:sp>
    </p:spTree>
    <p:extLst>
      <p:ext uri="{BB962C8B-B14F-4D97-AF65-F5344CB8AC3E}">
        <p14:creationId xmlns:p14="http://schemas.microsoft.com/office/powerpoint/2010/main" val="1393003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D7F2-ABFA-3045-9ADA-0FF2646060A6}"/>
              </a:ext>
            </a:extLst>
          </p:cNvPr>
          <p:cNvSpPr>
            <a:spLocks noGrp="1"/>
          </p:cNvSpPr>
          <p:nvPr>
            <p:ph type="title"/>
          </p:nvPr>
        </p:nvSpPr>
        <p:spPr/>
        <p:txBody>
          <a:bodyPr/>
          <a:lstStyle/>
          <a:p>
            <a:r>
              <a:rPr lang="en-US" dirty="0"/>
              <a:t>Introducing Cookies (4 of 4)</a:t>
            </a:r>
          </a:p>
        </p:txBody>
      </p:sp>
      <p:pic>
        <p:nvPicPr>
          <p:cNvPr id="6" name="Picture Placeholder 5" descr="A figure showing cookies listed in the application window of the chrome browser's developer console. In the left panel, under the storage hierarchy, h t t p double slash local host domain is selected. In the right panel, a table of information is provided for cookies. The table has five columns providing multiple rows of information including cookie name, cookie value, cookie's domain and path, data and time of expiration of cookie, and size of cookie in bytes.">
            <a:extLst>
              <a:ext uri="{FF2B5EF4-FFF2-40B4-BE49-F238E27FC236}">
                <a16:creationId xmlns:a16="http://schemas.microsoft.com/office/drawing/2014/main" id="{C16573AF-9CBC-824C-9477-E38D8EB29A70}"/>
              </a:ext>
            </a:extLst>
          </p:cNvPr>
          <p:cNvPicPr>
            <a:picLocks noGrp="1" noChangeAspect="1"/>
          </p:cNvPicPr>
          <p:nvPr>
            <p:ph type="pic" sz="quarter" idx="10"/>
          </p:nvPr>
        </p:nvPicPr>
        <p:blipFill>
          <a:blip r:embed="rId2"/>
          <a:stretch>
            <a:fillRect/>
          </a:stretch>
        </p:blipFill>
        <p:spPr>
          <a:xfrm>
            <a:off x="731520" y="1619557"/>
            <a:ext cx="7810500" cy="3441700"/>
          </a:xfrm>
        </p:spPr>
      </p:pic>
      <p:sp>
        <p:nvSpPr>
          <p:cNvPr id="4" name="Text Placeholder 3">
            <a:extLst>
              <a:ext uri="{FF2B5EF4-FFF2-40B4-BE49-F238E27FC236}">
                <a16:creationId xmlns:a16="http://schemas.microsoft.com/office/drawing/2014/main" id="{645385DC-FDFD-D140-B1E2-78CA33022073}"/>
              </a:ext>
            </a:extLst>
          </p:cNvPr>
          <p:cNvSpPr>
            <a:spLocks noGrp="1"/>
          </p:cNvSpPr>
          <p:nvPr>
            <p:ph type="body" sz="quarter" idx="11"/>
          </p:nvPr>
        </p:nvSpPr>
        <p:spPr>
          <a:xfrm>
            <a:off x="7478972" y="5061257"/>
            <a:ext cx="3976406" cy="817563"/>
          </a:xfrm>
        </p:spPr>
        <p:txBody>
          <a:bodyPr/>
          <a:lstStyle/>
          <a:p>
            <a:r>
              <a:rPr lang="en-US" dirty="0"/>
              <a:t>Figure 9-19 Cookies listed in the Application window of the Chrome Developer pane</a:t>
            </a:r>
          </a:p>
        </p:txBody>
      </p:sp>
    </p:spTree>
    <p:extLst>
      <p:ext uri="{BB962C8B-B14F-4D97-AF65-F5344CB8AC3E}">
        <p14:creationId xmlns:p14="http://schemas.microsoft.com/office/powerpoint/2010/main" val="845366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BB6E-23EA-1249-B265-95C7217F5DDD}"/>
              </a:ext>
            </a:extLst>
          </p:cNvPr>
          <p:cNvSpPr>
            <a:spLocks noGrp="1"/>
          </p:cNvSpPr>
          <p:nvPr>
            <p:ph type="title"/>
          </p:nvPr>
        </p:nvSpPr>
        <p:spPr/>
        <p:txBody>
          <a:bodyPr/>
          <a:lstStyle/>
          <a:p>
            <a:r>
              <a:rPr lang="en-US" dirty="0"/>
              <a:t>Writing Data into a Cookie (1 of 6)</a:t>
            </a:r>
          </a:p>
        </p:txBody>
      </p:sp>
      <p:sp>
        <p:nvSpPr>
          <p:cNvPr id="3" name="Text Placeholder 2">
            <a:extLst>
              <a:ext uri="{FF2B5EF4-FFF2-40B4-BE49-F238E27FC236}">
                <a16:creationId xmlns:a16="http://schemas.microsoft.com/office/drawing/2014/main" id="{90FF17FA-DA42-3A4C-8196-A404C72E58E3}"/>
              </a:ext>
            </a:extLst>
          </p:cNvPr>
          <p:cNvSpPr>
            <a:spLocks noGrp="1"/>
          </p:cNvSpPr>
          <p:nvPr>
            <p:ph type="body" sz="quarter" idx="17"/>
          </p:nvPr>
        </p:nvSpPr>
        <p:spPr/>
        <p:txBody>
          <a:bodyPr/>
          <a:lstStyle/>
          <a:p>
            <a:r>
              <a:rPr lang="en-US" dirty="0"/>
              <a:t>Syntax for creating a cookie, where </a:t>
            </a:r>
            <a:r>
              <a:rPr lang="en-US" i="1" dirty="0">
                <a:latin typeface="Courier New" panose="02070309020205020404" pitchFamily="49" charset="0"/>
                <a:cs typeface="Courier New" panose="02070309020205020404" pitchFamily="49" charset="0"/>
              </a:rPr>
              <a:t>string</a:t>
            </a:r>
            <a:r>
              <a:rPr lang="en-US" dirty="0"/>
              <a:t> defines the cookie for a field:</a:t>
            </a:r>
            <a:br>
              <a:rPr lang="en-US" dirty="0"/>
            </a:br>
            <a:r>
              <a:rPr lang="en-US" dirty="0" err="1">
                <a:latin typeface="Courier New" panose="02070309020205020404" pitchFamily="49" charset="0"/>
                <a:cs typeface="Courier New" panose="02070309020205020404" pitchFamily="49" charset="0"/>
              </a:rPr>
              <a:t>document.cookie</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string</a:t>
            </a:r>
            <a:r>
              <a:rPr lang="en-US" dirty="0">
                <a:latin typeface="Courier New" panose="02070309020205020404" pitchFamily="49" charset="0"/>
                <a:cs typeface="Courier New" panose="02070309020205020404" pitchFamily="49" charset="0"/>
              </a:rPr>
              <a:t>;</a:t>
            </a:r>
          </a:p>
          <a:p>
            <a:r>
              <a:rPr lang="en-US" dirty="0"/>
              <a:t>Sample code creating a cookie:</a:t>
            </a:r>
            <a:br>
              <a:rPr lang="en-US" dirty="0"/>
            </a:br>
            <a:r>
              <a:rPr lang="en-US" dirty="0" err="1">
                <a:latin typeface="Courier New" panose="02070309020205020404" pitchFamily="49" charset="0"/>
                <a:cs typeface="Courier New" panose="02070309020205020404" pitchFamily="49" charset="0"/>
              </a:rPr>
              <a:t>document.cookie</a:t>
            </a:r>
            <a:r>
              <a:rPr lang="en-US" dirty="0">
                <a:latin typeface="Courier New" panose="02070309020205020404" pitchFamily="49" charset="0"/>
                <a:cs typeface="Courier New" panose="02070309020205020404" pitchFamily="49" charset="0"/>
              </a:rPr>
              <a:t> = "city=Burlington";</a:t>
            </a:r>
          </a:p>
          <a:p>
            <a:r>
              <a:rPr lang="en-US" dirty="0"/>
              <a:t>Sample code creating a cookie containing values for three fields:</a:t>
            </a:r>
            <a:br>
              <a:rPr lang="en-US" dirty="0"/>
            </a:br>
            <a:r>
              <a:rPr lang="en-US" dirty="0" err="1">
                <a:latin typeface="Courier New" panose="02070309020205020404" pitchFamily="49" charset="0"/>
                <a:cs typeface="Courier New" panose="02070309020205020404" pitchFamily="49" charset="0"/>
              </a:rPr>
              <a:t>document.cookie</a:t>
            </a:r>
            <a:r>
              <a:rPr lang="en-US" dirty="0">
                <a:latin typeface="Courier New" panose="02070309020205020404" pitchFamily="49" charset="0"/>
                <a:cs typeface="Courier New" panose="02070309020205020404" pitchFamily="49" charset="0"/>
              </a:rPr>
              <a:t> = "city=</a:t>
            </a:r>
            <a:r>
              <a:rPr lang="en-US" dirty="0" err="1">
                <a:latin typeface="Courier New" panose="02070309020205020404" pitchFamily="49" charset="0"/>
                <a:cs typeface="Courier New" panose="02070309020205020404" pitchFamily="49" charset="0"/>
              </a:rPr>
              <a:t>Burlington&amp;state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VT&amp;zip</a:t>
            </a:r>
            <a:r>
              <a:rPr lang="en-US" dirty="0">
                <a:latin typeface="Courier New" panose="02070309020205020404" pitchFamily="49" charset="0"/>
                <a:cs typeface="Courier New" panose="02070309020205020404" pitchFamily="49" charset="0"/>
              </a:rPr>
              <a:t>=05401";</a:t>
            </a:r>
          </a:p>
          <a:p>
            <a:pPr lvl="1"/>
            <a:r>
              <a:rPr lang="en-US" dirty="0"/>
              <a:t>Means to circumvent the restriction on the number of cookies per website</a:t>
            </a:r>
          </a:p>
          <a:p>
            <a:r>
              <a:rPr lang="en-US" dirty="0"/>
              <a:t>As with query strings, you must call the </a:t>
            </a:r>
            <a:r>
              <a:rPr lang="en-US" dirty="0" err="1">
                <a:latin typeface="Courier New" panose="02070309020205020404" pitchFamily="49" charset="0"/>
                <a:cs typeface="Courier New" panose="02070309020205020404" pitchFamily="49" charset="0"/>
              </a:rPr>
              <a:t>encodeURIComponent</a:t>
            </a:r>
            <a:r>
              <a:rPr lang="en-US" dirty="0">
                <a:latin typeface="Courier New" panose="02070309020205020404" pitchFamily="49" charset="0"/>
                <a:cs typeface="Courier New" panose="02070309020205020404" pitchFamily="49" charset="0"/>
              </a:rPr>
              <a:t>()</a:t>
            </a:r>
            <a:r>
              <a:rPr lang="en-US" dirty="0"/>
              <a:t> method on data containing spaces and non-alphanumeric characters prior to writing it into the cookie, e.g.:</a:t>
            </a:r>
            <a:br>
              <a:rPr lang="en-US" dirty="0"/>
            </a:br>
            <a:r>
              <a:rPr lang="en-US" dirty="0">
                <a:latin typeface="Courier New" panose="02070309020205020404" pitchFamily="49" charset="0"/>
                <a:cs typeface="Courier New" panose="02070309020205020404" pitchFamily="49" charset="0"/>
              </a:rPr>
              <a:t>let username = "Desmond Jennings";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let </a:t>
            </a:r>
            <a:r>
              <a:rPr lang="en-US" dirty="0" err="1">
                <a:latin typeface="Courier New" panose="02070309020205020404" pitchFamily="49" charset="0"/>
                <a:cs typeface="Courier New" panose="02070309020205020404" pitchFamily="49" charset="0"/>
              </a:rPr>
              <a:t>nameCode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encodeURIComponent</a:t>
            </a:r>
            <a:r>
              <a:rPr lang="en-US" dirty="0">
                <a:latin typeface="Courier New" panose="02070309020205020404" pitchFamily="49" charset="0"/>
                <a:cs typeface="Courier New" panose="02070309020205020404" pitchFamily="49" charset="0"/>
              </a:rPr>
              <a:t>(username);</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document.cookie</a:t>
            </a:r>
            <a:r>
              <a:rPr lang="en-US" dirty="0">
                <a:latin typeface="Courier New" panose="02070309020205020404" pitchFamily="49" charset="0"/>
                <a:cs typeface="Courier New" panose="02070309020205020404" pitchFamily="49" charset="0"/>
              </a:rPr>
              <a:t> = "name=" + </a:t>
            </a:r>
            <a:r>
              <a:rPr lang="en-US" dirty="0" err="1">
                <a:latin typeface="Courier New" panose="02070309020205020404" pitchFamily="49" charset="0"/>
                <a:cs typeface="Courier New" panose="02070309020205020404" pitchFamily="49" charset="0"/>
              </a:rPr>
              <a:t>nameCode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92340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25B3-BA09-1144-A52C-CBB5308E7FCB}"/>
              </a:ext>
            </a:extLst>
          </p:cNvPr>
          <p:cNvSpPr>
            <a:spLocks noGrp="1"/>
          </p:cNvSpPr>
          <p:nvPr>
            <p:ph type="title"/>
          </p:nvPr>
        </p:nvSpPr>
        <p:spPr/>
        <p:txBody>
          <a:bodyPr/>
          <a:lstStyle/>
          <a:p>
            <a:r>
              <a:rPr lang="en-US" dirty="0"/>
              <a:t>Writing Data into a Cookie (2 of 6)</a:t>
            </a:r>
          </a:p>
        </p:txBody>
      </p:sp>
      <p:sp>
        <p:nvSpPr>
          <p:cNvPr id="3" name="Text Placeholder 2">
            <a:extLst>
              <a:ext uri="{FF2B5EF4-FFF2-40B4-BE49-F238E27FC236}">
                <a16:creationId xmlns:a16="http://schemas.microsoft.com/office/drawing/2014/main" id="{ECFEBF4C-D588-8849-855C-A5C6EAEDA085}"/>
              </a:ext>
            </a:extLst>
          </p:cNvPr>
          <p:cNvSpPr>
            <a:spLocks noGrp="1"/>
          </p:cNvSpPr>
          <p:nvPr>
            <p:ph type="body" sz="quarter" idx="17"/>
          </p:nvPr>
        </p:nvSpPr>
        <p:spPr/>
        <p:txBody>
          <a:bodyPr>
            <a:normAutofit/>
          </a:bodyPr>
          <a:lstStyle/>
          <a:p>
            <a:r>
              <a:rPr lang="en-US" dirty="0"/>
              <a:t>Setting the cookie expiration date</a:t>
            </a:r>
          </a:p>
          <a:p>
            <a:pPr lvl="1"/>
            <a:r>
              <a:rPr lang="en-US" dirty="0"/>
              <a:t>Cookies are created as session cookies; to turn them into persistent cookies you must add an expiration date</a:t>
            </a:r>
          </a:p>
          <a:p>
            <a:pPr lvl="1"/>
            <a:r>
              <a:rPr lang="en-US" dirty="0"/>
              <a:t>Format for an expiration date (in GMT or UTC), which is added to the cookie string:</a:t>
            </a:r>
            <a:br>
              <a:rPr lang="en-US" dirty="0"/>
            </a:br>
            <a:r>
              <a:rPr lang="en-US" dirty="0">
                <a:latin typeface="Courier New" panose="02070309020205020404" pitchFamily="49" charset="0"/>
                <a:cs typeface="Courier New" panose="02070309020205020404" pitchFamily="49" charset="0"/>
              </a:rPr>
              <a:t>;expires=</a:t>
            </a:r>
            <a:r>
              <a:rPr lang="en-US" i="1" dirty="0" err="1">
                <a:latin typeface="Courier New" panose="02070309020205020404" pitchFamily="49" charset="0"/>
                <a:cs typeface="Courier New" panose="02070309020205020404" pitchFamily="49" charset="0"/>
              </a:rPr>
              <a:t>wday</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dd-mmm-</a:t>
            </a:r>
            <a:r>
              <a:rPr lang="en-US" i="1" dirty="0" err="1">
                <a:latin typeface="Courier New" panose="02070309020205020404" pitchFamily="49" charset="0"/>
                <a:cs typeface="Courier New" panose="02070309020205020404" pitchFamily="49" charset="0"/>
              </a:rPr>
              <a:t>yyyy</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hh:mm:ss</a:t>
            </a:r>
            <a:r>
              <a:rPr lang="en-US" dirty="0">
                <a:latin typeface="Courier New" panose="02070309020205020404" pitchFamily="49" charset="0"/>
                <a:cs typeface="Courier New" panose="02070309020205020404" pitchFamily="49" charset="0"/>
              </a:rPr>
              <a:t> GMT</a:t>
            </a:r>
          </a:p>
          <a:p>
            <a:pPr lvl="1"/>
            <a:r>
              <a:rPr lang="en-US" dirty="0"/>
              <a:t>Example: </a:t>
            </a:r>
            <a:r>
              <a:rPr lang="en-US" dirty="0" err="1">
                <a:latin typeface="Courier New" panose="02070309020205020404" pitchFamily="49" charset="0"/>
                <a:cs typeface="Courier New" panose="02070309020205020404" pitchFamily="49" charset="0"/>
              </a:rPr>
              <a:t>document.cookie</a:t>
            </a:r>
            <a:r>
              <a:rPr lang="en-US" dirty="0">
                <a:latin typeface="Courier New" panose="02070309020205020404" pitchFamily="49" charset="0"/>
                <a:cs typeface="Courier New" panose="02070309020205020404" pitchFamily="49" charset="0"/>
              </a:rPr>
              <a:t> = "city=</a:t>
            </a:r>
            <a:r>
              <a:rPr lang="en-US" dirty="0" err="1">
                <a:latin typeface="Courier New" panose="02070309020205020404" pitchFamily="49" charset="0"/>
                <a:cs typeface="Courier New" panose="02070309020205020404" pitchFamily="49" charset="0"/>
              </a:rPr>
              <a:t>Burlington;expires</a:t>
            </a:r>
            <a:r>
              <a:rPr lang="en-US" dirty="0">
                <a:latin typeface="Courier New" panose="02070309020205020404" pitchFamily="49" charset="0"/>
                <a:cs typeface="Courier New" panose="02070309020205020404" pitchFamily="49" charset="0"/>
              </a:rPr>
              <a:t>=Thu, 18 Apr 2024 00:00:00 GMT";</a:t>
            </a:r>
          </a:p>
          <a:p>
            <a:pPr lvl="1"/>
            <a:r>
              <a:rPr lang="en-US" dirty="0"/>
              <a:t>Sample code to add an expiration date to a cookie using the </a:t>
            </a:r>
            <a:r>
              <a:rPr lang="en-US" dirty="0">
                <a:latin typeface="Courier New" panose="02070309020205020404" pitchFamily="49" charset="0"/>
                <a:cs typeface="Courier New" panose="02070309020205020404" pitchFamily="49" charset="0"/>
              </a:rPr>
              <a:t>Date</a:t>
            </a:r>
            <a:r>
              <a:rPr lang="en-US" dirty="0"/>
              <a:t> object:</a:t>
            </a:r>
            <a:br>
              <a:rPr lang="en-US" dirty="0"/>
            </a:br>
            <a:r>
              <a:rPr lang="en-US" dirty="0">
                <a:latin typeface="Courier New" panose="02070309020205020404" pitchFamily="49" charset="0"/>
                <a:cs typeface="Courier New" panose="02070309020205020404" pitchFamily="49" charset="0"/>
              </a:rPr>
              <a:t>let username = "Desmond Jennings";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let </a:t>
            </a:r>
            <a:r>
              <a:rPr lang="en-US" dirty="0" err="1">
                <a:latin typeface="Courier New" panose="02070309020205020404" pitchFamily="49" charset="0"/>
                <a:cs typeface="Courier New" panose="02070309020205020404" pitchFamily="49" charset="0"/>
              </a:rPr>
              <a:t>nameCode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encodeURIComponent</a:t>
            </a:r>
            <a:r>
              <a:rPr lang="en-US" dirty="0">
                <a:latin typeface="Courier New" panose="02070309020205020404" pitchFamily="49" charset="0"/>
                <a:cs typeface="Courier New" panose="02070309020205020404" pitchFamily="49" charset="0"/>
              </a:rPr>
              <a:t>(username);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let expire = new Date("June 1, 2024");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let </a:t>
            </a:r>
            <a:r>
              <a:rPr lang="en-US" dirty="0" err="1">
                <a:latin typeface="Courier New" panose="02070309020205020404" pitchFamily="49" charset="0"/>
                <a:cs typeface="Courier New" panose="02070309020205020404" pitchFamily="49" charset="0"/>
              </a:rPr>
              <a:t>expireCode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expire.toUTCString</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document.cookie</a:t>
            </a:r>
            <a:r>
              <a:rPr lang="en-US" dirty="0">
                <a:latin typeface="Courier New" panose="02070309020205020404" pitchFamily="49" charset="0"/>
                <a:cs typeface="Courier New" panose="02070309020205020404" pitchFamily="49" charset="0"/>
              </a:rPr>
              <a:t> = "name=" + </a:t>
            </a:r>
            <a:r>
              <a:rPr lang="en-US" dirty="0" err="1">
                <a:latin typeface="Courier New" panose="02070309020205020404" pitchFamily="49" charset="0"/>
                <a:cs typeface="Courier New" panose="02070309020205020404" pitchFamily="49" charset="0"/>
              </a:rPr>
              <a:t>nameCode</a:t>
            </a:r>
            <a:r>
              <a:rPr lang="en-US" dirty="0">
                <a:latin typeface="Courier New" panose="02070309020205020404" pitchFamily="49" charset="0"/>
                <a:cs typeface="Courier New" panose="02070309020205020404" pitchFamily="49" charset="0"/>
              </a:rPr>
              <a:t> + ";expires=" + </a:t>
            </a:r>
            <a:r>
              <a:rPr lang="en-US" dirty="0" err="1">
                <a:latin typeface="Courier New" panose="02070309020205020404" pitchFamily="49" charset="0"/>
                <a:cs typeface="Courier New" panose="02070309020205020404" pitchFamily="49" charset="0"/>
              </a:rPr>
              <a:t>expireCode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75996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25B3-BA09-1144-A52C-CBB5308E7FCB}"/>
              </a:ext>
            </a:extLst>
          </p:cNvPr>
          <p:cNvSpPr>
            <a:spLocks noGrp="1"/>
          </p:cNvSpPr>
          <p:nvPr>
            <p:ph type="title"/>
          </p:nvPr>
        </p:nvSpPr>
        <p:spPr/>
        <p:txBody>
          <a:bodyPr/>
          <a:lstStyle/>
          <a:p>
            <a:r>
              <a:rPr lang="en-US" dirty="0"/>
              <a:t>Writing Data into a Cookie (3 of 6)</a:t>
            </a:r>
          </a:p>
        </p:txBody>
      </p:sp>
      <p:sp>
        <p:nvSpPr>
          <p:cNvPr id="3" name="Text Placeholder 2">
            <a:extLst>
              <a:ext uri="{FF2B5EF4-FFF2-40B4-BE49-F238E27FC236}">
                <a16:creationId xmlns:a16="http://schemas.microsoft.com/office/drawing/2014/main" id="{ECFEBF4C-D588-8849-855C-A5C6EAEDA085}"/>
              </a:ext>
            </a:extLst>
          </p:cNvPr>
          <p:cNvSpPr>
            <a:spLocks noGrp="1"/>
          </p:cNvSpPr>
          <p:nvPr>
            <p:ph type="body" sz="quarter" idx="17"/>
          </p:nvPr>
        </p:nvSpPr>
        <p:spPr/>
        <p:txBody>
          <a:bodyPr>
            <a:normAutofit/>
          </a:bodyPr>
          <a:lstStyle/>
          <a:p>
            <a:r>
              <a:rPr lang="en-US" dirty="0"/>
              <a:t>Setting the cookie expiration date (continued)</a:t>
            </a:r>
          </a:p>
          <a:p>
            <a:pPr lvl="1"/>
            <a:r>
              <a:rPr lang="en-US" dirty="0"/>
              <a:t>An expiration date relative to the current date is set using the </a:t>
            </a:r>
            <a:r>
              <a:rPr lang="en-US" dirty="0" err="1">
                <a:latin typeface="Courier New" panose="02070309020205020404" pitchFamily="49" charset="0"/>
                <a:cs typeface="Courier New" panose="02070309020205020404" pitchFamily="49" charset="0"/>
              </a:rPr>
              <a:t>setMonth</a:t>
            </a:r>
            <a:r>
              <a:rPr lang="en-US" dirty="0">
                <a:latin typeface="Courier New" panose="02070309020205020404" pitchFamily="49" charset="0"/>
                <a:cs typeface="Courier New" panose="02070309020205020404" pitchFamily="49" charset="0"/>
              </a:rPr>
              <a:t>()</a:t>
            </a:r>
            <a:r>
              <a:rPr lang="en-US" dirty="0"/>
              <a:t> and </a:t>
            </a:r>
            <a:r>
              <a:rPr lang="en-US" dirty="0" err="1">
                <a:latin typeface="Courier New" panose="02070309020205020404" pitchFamily="49" charset="0"/>
                <a:cs typeface="Courier New" panose="02070309020205020404" pitchFamily="49" charset="0"/>
              </a:rPr>
              <a:t>getMonth</a:t>
            </a:r>
            <a:r>
              <a:rPr lang="en-US" dirty="0">
                <a:latin typeface="Courier New" panose="02070309020205020404" pitchFamily="49" charset="0"/>
                <a:cs typeface="Courier New" panose="02070309020205020404" pitchFamily="49" charset="0"/>
              </a:rPr>
              <a:t>()</a:t>
            </a:r>
            <a:r>
              <a:rPr lang="en-US" dirty="0"/>
              <a:t> methods, e.g.:</a:t>
            </a:r>
            <a:br>
              <a:rPr lang="en-US" dirty="0"/>
            </a:br>
            <a:r>
              <a:rPr lang="en-US" dirty="0">
                <a:latin typeface="Courier New" panose="02070309020205020404" pitchFamily="49" charset="0"/>
                <a:cs typeface="Courier New" panose="02070309020205020404" pitchFamily="49" charset="0"/>
              </a:rPr>
              <a:t>let expire = new Date();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let expire = </a:t>
            </a:r>
            <a:r>
              <a:rPr lang="en-US" dirty="0" err="1">
                <a:latin typeface="Courier New" panose="02070309020205020404" pitchFamily="49" charset="0"/>
                <a:cs typeface="Courier New" panose="02070309020205020404" pitchFamily="49" charset="0"/>
              </a:rPr>
              <a:t>setMonth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expire.getMonth</a:t>
            </a:r>
            <a:r>
              <a:rPr lang="en-US" dirty="0">
                <a:latin typeface="Courier New" panose="02070309020205020404" pitchFamily="49" charset="0"/>
                <a:cs typeface="Courier New" panose="02070309020205020404" pitchFamily="49" charset="0"/>
              </a:rPr>
              <a:t>() + 6);</a:t>
            </a:r>
          </a:p>
          <a:p>
            <a:pPr lvl="1"/>
            <a:r>
              <a:rPr lang="en-US" dirty="0"/>
              <a:t>Format for setting an expiration date relative to the cookie's creation using the </a:t>
            </a:r>
            <a:r>
              <a:rPr lang="en-US" dirty="0">
                <a:latin typeface="Courier New" panose="02070309020205020404" pitchFamily="49" charset="0"/>
                <a:cs typeface="Courier New" panose="02070309020205020404" pitchFamily="49" charset="0"/>
              </a:rPr>
              <a:t>max-age</a:t>
            </a:r>
            <a:r>
              <a:rPr lang="en-US" dirty="0"/>
              <a:t> attribute:</a:t>
            </a:r>
            <a:br>
              <a:rPr lang="en-US" dirty="0"/>
            </a:br>
            <a:r>
              <a:rPr lang="en-US" dirty="0">
                <a:latin typeface="Courier New" panose="02070309020205020404" pitchFamily="49" charset="0"/>
                <a:cs typeface="Courier New" panose="02070309020205020404" pitchFamily="49" charset="0"/>
              </a:rPr>
              <a:t>;max-age=</a:t>
            </a:r>
            <a:r>
              <a:rPr lang="en-US" i="1" dirty="0">
                <a:latin typeface="Courier New" panose="02070309020205020404" pitchFamily="49" charset="0"/>
                <a:cs typeface="Courier New" panose="02070309020205020404" pitchFamily="49" charset="0"/>
              </a:rPr>
              <a:t>seconds</a:t>
            </a:r>
            <a:r>
              <a:rPr lang="en-US" dirty="0">
                <a:latin typeface="Courier New" panose="02070309020205020404" pitchFamily="49" charset="0"/>
                <a:cs typeface="Courier New" panose="02070309020205020404" pitchFamily="49" charset="0"/>
              </a:rPr>
              <a:t>;</a:t>
            </a:r>
          </a:p>
          <a:p>
            <a:pPr lvl="1"/>
            <a:r>
              <a:rPr lang="en-US" dirty="0"/>
              <a:t>Sample code creating a cookie that will expire one year from its creation:</a:t>
            </a:r>
            <a:br>
              <a:rPr lang="en-US" dirty="0"/>
            </a:br>
            <a:r>
              <a:rPr lang="en-US" dirty="0">
                <a:latin typeface="Courier New" panose="02070309020205020404" pitchFamily="49" charset="0"/>
                <a:cs typeface="Courier New" panose="02070309020205020404" pitchFamily="49" charset="0"/>
              </a:rPr>
              <a:t>let username = "Desmond Jennings";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let </a:t>
            </a:r>
            <a:r>
              <a:rPr lang="en-US" dirty="0" err="1">
                <a:latin typeface="Courier New" panose="02070309020205020404" pitchFamily="49" charset="0"/>
                <a:cs typeface="Courier New" panose="02070309020205020404" pitchFamily="49" charset="0"/>
              </a:rPr>
              <a:t>nameCode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encodeURIComponent</a:t>
            </a:r>
            <a:r>
              <a:rPr lang="en-US" dirty="0">
                <a:latin typeface="Courier New" panose="02070309020205020404" pitchFamily="49" charset="0"/>
                <a:cs typeface="Courier New" panose="02070309020205020404" pitchFamily="49" charset="0"/>
              </a:rPr>
              <a:t>(username);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let </a:t>
            </a:r>
            <a:r>
              <a:rPr lang="en-US" dirty="0" err="1">
                <a:latin typeface="Courier New" panose="02070309020205020404" pitchFamily="49" charset="0"/>
                <a:cs typeface="Courier New" panose="02070309020205020404" pitchFamily="49" charset="0"/>
              </a:rPr>
              <a:t>maxAge</a:t>
            </a:r>
            <a:r>
              <a:rPr lang="en-US" dirty="0">
                <a:latin typeface="Courier New" panose="02070309020205020404" pitchFamily="49" charset="0"/>
                <a:cs typeface="Courier New" panose="02070309020205020404" pitchFamily="49" charset="0"/>
              </a:rPr>
              <a:t> = 60*60*24*365;</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document.cookie</a:t>
            </a:r>
            <a:r>
              <a:rPr lang="en-US" dirty="0">
                <a:latin typeface="Courier New" panose="02070309020205020404" pitchFamily="49" charset="0"/>
                <a:cs typeface="Courier New" panose="02070309020205020404" pitchFamily="49" charset="0"/>
              </a:rPr>
              <a:t> = "name=" + </a:t>
            </a:r>
            <a:r>
              <a:rPr lang="en-US" dirty="0" err="1">
                <a:latin typeface="Courier New" panose="02070309020205020404" pitchFamily="49" charset="0"/>
                <a:cs typeface="Courier New" panose="02070309020205020404" pitchFamily="49" charset="0"/>
              </a:rPr>
              <a:t>nameCode</a:t>
            </a:r>
            <a:r>
              <a:rPr lang="en-US" dirty="0">
                <a:latin typeface="Courier New" panose="02070309020205020404" pitchFamily="49" charset="0"/>
                <a:cs typeface="Courier New" panose="02070309020205020404" pitchFamily="49" charset="0"/>
              </a:rPr>
              <a:t> + ";max-age=" + </a:t>
            </a:r>
            <a:r>
              <a:rPr lang="en-US" dirty="0" err="1">
                <a:latin typeface="Courier New" panose="02070309020205020404" pitchFamily="49" charset="0"/>
                <a:cs typeface="Courier New" panose="02070309020205020404" pitchFamily="49" charset="0"/>
              </a:rPr>
              <a:t>maxAge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26254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6ECE-D159-AF4B-88F2-DD11F463B934}"/>
              </a:ext>
            </a:extLst>
          </p:cNvPr>
          <p:cNvSpPr>
            <a:spLocks noGrp="1"/>
          </p:cNvSpPr>
          <p:nvPr>
            <p:ph type="title"/>
          </p:nvPr>
        </p:nvSpPr>
        <p:spPr/>
        <p:txBody>
          <a:bodyPr/>
          <a:lstStyle/>
          <a:p>
            <a:r>
              <a:rPr lang="en-US" dirty="0"/>
              <a:t>Writing Data into a Cookie (4 of 6)</a:t>
            </a:r>
          </a:p>
        </p:txBody>
      </p:sp>
      <p:sp>
        <p:nvSpPr>
          <p:cNvPr id="3" name="Text Placeholder 2">
            <a:extLst>
              <a:ext uri="{FF2B5EF4-FFF2-40B4-BE49-F238E27FC236}">
                <a16:creationId xmlns:a16="http://schemas.microsoft.com/office/drawing/2014/main" id="{3DED43DE-0B7F-9F44-952F-7991EDA366FF}"/>
              </a:ext>
            </a:extLst>
          </p:cNvPr>
          <p:cNvSpPr>
            <a:spLocks noGrp="1"/>
          </p:cNvSpPr>
          <p:nvPr>
            <p:ph type="body" sz="quarter" idx="17"/>
          </p:nvPr>
        </p:nvSpPr>
        <p:spPr/>
        <p:txBody>
          <a:bodyPr/>
          <a:lstStyle/>
          <a:p>
            <a:r>
              <a:rPr lang="en-US" dirty="0"/>
              <a:t>Setting the cookie path</a:t>
            </a:r>
          </a:p>
          <a:p>
            <a:pPr lvl="1"/>
            <a:r>
              <a:rPr lang="en-US" dirty="0"/>
              <a:t>Cookies are associated with and accessible to specific website domains and folders within them</a:t>
            </a:r>
          </a:p>
          <a:p>
            <a:pPr lvl="2"/>
            <a:r>
              <a:rPr lang="en-US" dirty="0"/>
              <a:t>Default: the website and folder of the page in which the cookie was defined, plus its subfolders, if any</a:t>
            </a:r>
          </a:p>
          <a:p>
            <a:pPr lvl="1"/>
            <a:r>
              <a:rPr lang="en-US" dirty="0"/>
              <a:t>Format for specifying a path other than the default, where directory is the </a:t>
            </a:r>
            <a:r>
              <a:rPr lang="en-US" i="1" dirty="0">
                <a:latin typeface="Courier New" panose="02070309020205020404" pitchFamily="49" charset="0"/>
                <a:cs typeface="Courier New" panose="02070309020205020404" pitchFamily="49" charset="0"/>
              </a:rPr>
              <a:t>directory</a:t>
            </a:r>
            <a:r>
              <a:rPr lang="en-US" dirty="0"/>
              <a:t> path on the web server where the cookie is stored and read:</a:t>
            </a:r>
            <a:br>
              <a:rPr lang="en-US" dirty="0"/>
            </a:br>
            <a:r>
              <a:rPr lang="en-US" dirty="0">
                <a:latin typeface="Courier New" panose="02070309020205020404" pitchFamily="49" charset="0"/>
                <a:cs typeface="Courier New" panose="02070309020205020404" pitchFamily="49" charset="0"/>
              </a:rPr>
              <a:t>;path=</a:t>
            </a:r>
            <a:r>
              <a:rPr lang="en-US" i="1" dirty="0">
                <a:latin typeface="Courier New" panose="02070309020205020404" pitchFamily="49" charset="0"/>
                <a:cs typeface="Courier New" panose="02070309020205020404" pitchFamily="49" charset="0"/>
              </a:rPr>
              <a:t>directory</a:t>
            </a:r>
          </a:p>
          <a:p>
            <a:pPr lvl="1"/>
            <a:r>
              <a:rPr lang="en-US" dirty="0"/>
              <a:t>You can set the path to the root folder using </a:t>
            </a:r>
            <a:r>
              <a:rPr lang="en-US" dirty="0">
                <a:latin typeface="Courier New" panose="02070309020205020404" pitchFamily="49" charset="0"/>
                <a:cs typeface="Courier New" panose="02070309020205020404" pitchFamily="49" charset="0"/>
              </a:rPr>
              <a:t>;path=/</a:t>
            </a:r>
            <a:r>
              <a:rPr lang="en-US" dirty="0"/>
              <a:t>, but this can cause name collisions if different pages of the website need to create cookies with the same name</a:t>
            </a:r>
          </a:p>
          <a:p>
            <a:r>
              <a:rPr lang="en-US" dirty="0"/>
              <a:t>Setting the cookie domain</a:t>
            </a:r>
          </a:p>
          <a:p>
            <a:pPr lvl="1"/>
            <a:r>
              <a:rPr lang="en-US" dirty="0"/>
              <a:t>Cookies are accessible only to pages from their domain of creation</a:t>
            </a:r>
          </a:p>
          <a:p>
            <a:pPr lvl="1"/>
            <a:r>
              <a:rPr lang="en-US" dirty="0"/>
              <a:t>Set the </a:t>
            </a:r>
            <a:r>
              <a:rPr lang="en-US" dirty="0">
                <a:latin typeface="Courier New" panose="02070309020205020404" pitchFamily="49" charset="0"/>
                <a:cs typeface="Courier New" panose="02070309020205020404" pitchFamily="49" charset="0"/>
              </a:rPr>
              <a:t>;domain=</a:t>
            </a:r>
            <a:r>
              <a:rPr lang="en-US" i="1" dirty="0">
                <a:latin typeface="Courier New" panose="02070309020205020404" pitchFamily="49" charset="0"/>
                <a:cs typeface="Courier New" panose="02070309020205020404" pitchFamily="49" charset="0"/>
              </a:rPr>
              <a:t>domain-name</a:t>
            </a:r>
            <a:r>
              <a:rPr lang="en-US" dirty="0"/>
              <a:t> attribute to allow </a:t>
            </a:r>
            <a:r>
              <a:rPr lang="en-US" i="1" dirty="0">
                <a:latin typeface="Courier New" panose="02070309020205020404" pitchFamily="49" charset="0"/>
                <a:cs typeface="Courier New" panose="02070309020205020404" pitchFamily="49" charset="0"/>
              </a:rPr>
              <a:t>domain-name</a:t>
            </a:r>
            <a:r>
              <a:rPr lang="en-US" dirty="0"/>
              <a:t> and its subdomains to access the cookie; they must all reside on the same web server for this to work</a:t>
            </a:r>
          </a:p>
        </p:txBody>
      </p:sp>
    </p:spTree>
    <p:extLst>
      <p:ext uri="{BB962C8B-B14F-4D97-AF65-F5344CB8AC3E}">
        <p14:creationId xmlns:p14="http://schemas.microsoft.com/office/powerpoint/2010/main" val="1374821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A3B2-EB45-8D41-93A2-13EFBBC647CE}"/>
              </a:ext>
            </a:extLst>
          </p:cNvPr>
          <p:cNvSpPr>
            <a:spLocks noGrp="1"/>
          </p:cNvSpPr>
          <p:nvPr>
            <p:ph type="title"/>
          </p:nvPr>
        </p:nvSpPr>
        <p:spPr/>
        <p:txBody>
          <a:bodyPr/>
          <a:lstStyle/>
          <a:p>
            <a:r>
              <a:rPr lang="en-US" dirty="0"/>
              <a:t>Writing Data into a Cookie (5 of 6)</a:t>
            </a:r>
          </a:p>
        </p:txBody>
      </p:sp>
      <p:sp>
        <p:nvSpPr>
          <p:cNvPr id="3" name="Text Placeholder 2">
            <a:extLst>
              <a:ext uri="{FF2B5EF4-FFF2-40B4-BE49-F238E27FC236}">
                <a16:creationId xmlns:a16="http://schemas.microsoft.com/office/drawing/2014/main" id="{08E0BE5C-B76A-FD4F-9E67-A1DDA9D6EC21}"/>
              </a:ext>
            </a:extLst>
          </p:cNvPr>
          <p:cNvSpPr>
            <a:spLocks noGrp="1"/>
          </p:cNvSpPr>
          <p:nvPr>
            <p:ph type="body" sz="quarter" idx="17"/>
          </p:nvPr>
        </p:nvSpPr>
        <p:spPr/>
        <p:txBody>
          <a:bodyPr/>
          <a:lstStyle/>
          <a:p>
            <a:r>
              <a:rPr lang="en-US" dirty="0"/>
              <a:t>Defining cookie security</a:t>
            </a:r>
          </a:p>
          <a:p>
            <a:pPr lvl="1"/>
            <a:r>
              <a:rPr lang="en-US" dirty="0"/>
              <a:t>Adding the </a:t>
            </a:r>
            <a:r>
              <a:rPr lang="en-US" dirty="0">
                <a:latin typeface="Courier New" panose="02070309020205020404" pitchFamily="49" charset="0"/>
                <a:cs typeface="Courier New" panose="02070309020205020404" pitchFamily="49" charset="0"/>
              </a:rPr>
              <a:t>secure</a:t>
            </a:r>
            <a:r>
              <a:rPr lang="en-US" dirty="0"/>
              <a:t> attribute to the cookie string specifies that the cookie must be exchanged over a secure HTTPS connection (not an HTTP connection)</a:t>
            </a:r>
          </a:p>
          <a:p>
            <a:pPr lvl="1"/>
            <a:r>
              <a:rPr lang="en-US" dirty="0"/>
              <a:t>Providing persistent logins</a:t>
            </a:r>
          </a:p>
          <a:p>
            <a:pPr lvl="2"/>
            <a:r>
              <a:rPr lang="en-US" dirty="0"/>
              <a:t>Sensitive information such as passwords should never be stored in cookies</a:t>
            </a:r>
          </a:p>
          <a:p>
            <a:pPr lvl="2"/>
            <a:r>
              <a:rPr lang="en-US" dirty="0"/>
              <a:t>Each time the user requests access, the web server provides the browser a new </a:t>
            </a:r>
            <a:r>
              <a:rPr lang="en-US" b="1" dirty="0">
                <a:solidFill>
                  <a:srgbClr val="004A78"/>
                </a:solidFill>
              </a:rPr>
              <a:t>token</a:t>
            </a:r>
            <a:r>
              <a:rPr lang="en-US" dirty="0"/>
              <a:t> (string of random characters) that is stored in a cookie and used to identify the user the next time the user requests access</a:t>
            </a:r>
          </a:p>
          <a:p>
            <a:pPr lvl="1"/>
            <a:r>
              <a:rPr lang="en-US" dirty="0"/>
              <a:t>A function to write the cookie value</a:t>
            </a:r>
          </a:p>
          <a:p>
            <a:pPr lvl="2"/>
            <a:r>
              <a:rPr lang="en-US" dirty="0"/>
              <a:t>Many apps that employ cookies include a customized function to generate cookie strings and write them to the </a:t>
            </a:r>
            <a:r>
              <a:rPr lang="en-US" dirty="0" err="1">
                <a:latin typeface="Courier New" panose="02070309020205020404" pitchFamily="49" charset="0"/>
                <a:cs typeface="Courier New" panose="02070309020205020404" pitchFamily="49" charset="0"/>
              </a:rPr>
              <a:t>document.cookie</a:t>
            </a:r>
            <a:r>
              <a:rPr lang="en-US" dirty="0"/>
              <a:t> object</a:t>
            </a:r>
          </a:p>
          <a:p>
            <a:pPr lvl="2"/>
            <a:r>
              <a:rPr lang="en-US" dirty="0"/>
              <a:t>To edit a cookie's field values, overwrite it by writing it again with the same name, path, and domain values</a:t>
            </a:r>
          </a:p>
        </p:txBody>
      </p:sp>
    </p:spTree>
    <p:extLst>
      <p:ext uri="{BB962C8B-B14F-4D97-AF65-F5344CB8AC3E}">
        <p14:creationId xmlns:p14="http://schemas.microsoft.com/office/powerpoint/2010/main" val="455848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A980-A68F-EA4D-8F4C-9F3C8F8BBC65}"/>
              </a:ext>
            </a:extLst>
          </p:cNvPr>
          <p:cNvSpPr>
            <a:spLocks noGrp="1"/>
          </p:cNvSpPr>
          <p:nvPr>
            <p:ph type="title"/>
          </p:nvPr>
        </p:nvSpPr>
        <p:spPr/>
        <p:txBody>
          <a:bodyPr/>
          <a:lstStyle/>
          <a:p>
            <a:r>
              <a:rPr lang="en-US" dirty="0"/>
              <a:t>Writing Data into a Cookie (6 of 6)</a:t>
            </a:r>
          </a:p>
        </p:txBody>
      </p:sp>
      <p:pic>
        <p:nvPicPr>
          <p:cNvPr id="6" name="Picture Placeholder 5" descr="A code block with code for a function to write a cookie. Program code. In the code, the words in the variable names are merged, and the code contains the following keywords: function, if. Line 1: function, write Cookie, left parenthesis, name, comma, value, comma, e x p Date, comma, path, comma, domain, comma, secure, right parenthesis, left parenthesis. Line 2, indented once: if, left parenthesis, name, ampersand, ampersand, value, right parenthesis, left brace. Line 3, indented twice: let, c S t r, equals, name, plus, left double quotation mark, equals, right double quotation mark, plus, encode U R I Component, left parenthesis, value, right parenthesis, semicolon. Line 4, indented twice: if, left parenthesis, e x p Date, right parenthesis, c S t r, plus, equals, left double quotation mark, semicolon, expires, equals, right double quotation mark, plus, e x p Date, dot, to U T C String, left parenthesis, right parenthesis, semicolon. Line 5, indented twice: if, left parenthesis, path, right parenthesis, c S t r, plus, equals, left double quotation mark, semicolon, path, equals, right double quotation mark, plus, path, semicolon. Line 6, indented twice: if, left parenthesis, domain, right parenthesis, C S t r, plus, equals, plus, equals, left double quotation mark, semicolon, domain, equals, right double quotation mark, plus, domain, semicolon. Line 7, indented once: if, left parenthesis, secure, right parenthesis, c S t r, plus, equals, left double quotation mark, semicolon, secure, right double quotation mark, semicolon. Line 8, indented twice: document, dot, cookie, equals, c S t r, semicolon. Line 9, indented once: Right brace. Line 10: Right brace. Line 2 of the above code verifies that a cookie name and value have been provided. Line 3 adds the name and encoded value to the cookie string. In lines 4 to 7, if other attributes are provided, they are added to the cookie string. In line 8, the cookie string is stored as a document cookie.">
            <a:extLst>
              <a:ext uri="{FF2B5EF4-FFF2-40B4-BE49-F238E27FC236}">
                <a16:creationId xmlns:a16="http://schemas.microsoft.com/office/drawing/2014/main" id="{F9C6D0EA-031A-5941-BEE4-62443772B752}"/>
              </a:ext>
            </a:extLst>
          </p:cNvPr>
          <p:cNvPicPr>
            <a:picLocks noGrp="1" noChangeAspect="1"/>
          </p:cNvPicPr>
          <p:nvPr>
            <p:ph type="pic" sz="quarter" idx="10"/>
          </p:nvPr>
        </p:nvPicPr>
        <p:blipFill>
          <a:blip r:embed="rId2"/>
          <a:stretch>
            <a:fillRect/>
          </a:stretch>
        </p:blipFill>
        <p:spPr>
          <a:xfrm>
            <a:off x="731518" y="1619557"/>
            <a:ext cx="10402759" cy="3587158"/>
          </a:xfrm>
        </p:spPr>
      </p:pic>
      <p:sp>
        <p:nvSpPr>
          <p:cNvPr id="4" name="Text Placeholder 3">
            <a:extLst>
              <a:ext uri="{FF2B5EF4-FFF2-40B4-BE49-F238E27FC236}">
                <a16:creationId xmlns:a16="http://schemas.microsoft.com/office/drawing/2014/main" id="{4EDA1DC8-DB05-9B4F-99F9-55C420DC0B14}"/>
              </a:ext>
            </a:extLst>
          </p:cNvPr>
          <p:cNvSpPr>
            <a:spLocks noGrp="1"/>
          </p:cNvSpPr>
          <p:nvPr>
            <p:ph type="body" sz="quarter" idx="11"/>
          </p:nvPr>
        </p:nvSpPr>
        <p:spPr>
          <a:xfrm>
            <a:off x="7478972" y="5206715"/>
            <a:ext cx="3976406" cy="672105"/>
          </a:xfrm>
        </p:spPr>
        <p:txBody>
          <a:bodyPr/>
          <a:lstStyle/>
          <a:p>
            <a:r>
              <a:rPr lang="en-US" dirty="0"/>
              <a:t>Figure 9-20 Function to write a cookie</a:t>
            </a:r>
          </a:p>
        </p:txBody>
      </p:sp>
    </p:spTree>
    <p:extLst>
      <p:ext uri="{BB962C8B-B14F-4D97-AF65-F5344CB8AC3E}">
        <p14:creationId xmlns:p14="http://schemas.microsoft.com/office/powerpoint/2010/main" val="3040505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0BF5-05FF-5E40-8FA3-33BE661147A1}"/>
              </a:ext>
            </a:extLst>
          </p:cNvPr>
          <p:cNvSpPr>
            <a:spLocks noGrp="1"/>
          </p:cNvSpPr>
          <p:nvPr>
            <p:ph type="title"/>
          </p:nvPr>
        </p:nvSpPr>
        <p:spPr/>
        <p:txBody>
          <a:bodyPr/>
          <a:lstStyle/>
          <a:p>
            <a:r>
              <a:rPr lang="en-US" dirty="0"/>
              <a:t>Reading a Cookie (1 of 2)</a:t>
            </a:r>
          </a:p>
        </p:txBody>
      </p:sp>
      <p:sp>
        <p:nvSpPr>
          <p:cNvPr id="3" name="Text Placeholder 2">
            <a:extLst>
              <a:ext uri="{FF2B5EF4-FFF2-40B4-BE49-F238E27FC236}">
                <a16:creationId xmlns:a16="http://schemas.microsoft.com/office/drawing/2014/main" id="{655BE597-F69D-5946-AA36-CFBE5D6F0A0E}"/>
              </a:ext>
            </a:extLst>
          </p:cNvPr>
          <p:cNvSpPr>
            <a:spLocks noGrp="1"/>
          </p:cNvSpPr>
          <p:nvPr>
            <p:ph type="body" sz="quarter" idx="17"/>
          </p:nvPr>
        </p:nvSpPr>
        <p:spPr/>
        <p:txBody>
          <a:bodyPr/>
          <a:lstStyle/>
          <a:p>
            <a:r>
              <a:rPr lang="en-US" dirty="0"/>
              <a:t>The </a:t>
            </a:r>
            <a:r>
              <a:rPr lang="en-US" dirty="0" err="1">
                <a:latin typeface="Courier New" panose="02070309020205020404" pitchFamily="49" charset="0"/>
                <a:cs typeface="Courier New" panose="02070309020205020404" pitchFamily="49" charset="0"/>
              </a:rPr>
              <a:t>document.cookie</a:t>
            </a:r>
            <a:r>
              <a:rPr lang="en-US" dirty="0"/>
              <a:t> object contains all the </a:t>
            </a:r>
            <a:r>
              <a:rPr lang="en-US" i="1" dirty="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value</a:t>
            </a:r>
            <a:r>
              <a:rPr lang="en-US" dirty="0"/>
              <a:t> pairs, separated by a semicolon and blank space</a:t>
            </a:r>
          </a:p>
          <a:p>
            <a:pPr lvl="1"/>
            <a:r>
              <a:rPr lang="en-US" dirty="0"/>
              <a:t>The </a:t>
            </a:r>
            <a:r>
              <a:rPr lang="en-US" dirty="0">
                <a:latin typeface="Courier New" panose="02070309020205020404" pitchFamily="49" charset="0"/>
                <a:cs typeface="Courier New" panose="02070309020205020404" pitchFamily="49" charset="0"/>
              </a:rPr>
              <a:t>expires</a:t>
            </a:r>
            <a:r>
              <a:rPr lang="en-US" dirty="0"/>
              <a:t>, </a:t>
            </a:r>
            <a:r>
              <a:rPr lang="en-US" dirty="0">
                <a:latin typeface="Courier New" panose="02070309020205020404" pitchFamily="49" charset="0"/>
                <a:cs typeface="Courier New" panose="02070309020205020404" pitchFamily="49" charset="0"/>
              </a:rPr>
              <a:t>max-age</a:t>
            </a:r>
            <a:r>
              <a:rPr lang="en-US" dirty="0"/>
              <a:t>, </a:t>
            </a:r>
            <a:r>
              <a:rPr lang="en-US" dirty="0">
                <a:latin typeface="Courier New" panose="02070309020205020404" pitchFamily="49" charset="0"/>
                <a:cs typeface="Courier New" panose="02070309020205020404" pitchFamily="49" charset="0"/>
              </a:rPr>
              <a:t>domain</a:t>
            </a:r>
            <a:r>
              <a:rPr lang="en-US" dirty="0"/>
              <a:t>, </a:t>
            </a:r>
            <a:r>
              <a:rPr lang="en-US" dirty="0">
                <a:latin typeface="Courier New" panose="02070309020205020404" pitchFamily="49" charset="0"/>
                <a:cs typeface="Courier New" panose="02070309020205020404" pitchFamily="49" charset="0"/>
              </a:rPr>
              <a:t>path</a:t>
            </a:r>
            <a:r>
              <a:rPr lang="en-US" dirty="0"/>
              <a:t>, and </a:t>
            </a:r>
            <a:r>
              <a:rPr lang="en-US" dirty="0">
                <a:latin typeface="Courier New" panose="02070309020205020404" pitchFamily="49" charset="0"/>
                <a:cs typeface="Courier New" panose="02070309020205020404" pitchFamily="49" charset="0"/>
              </a:rPr>
              <a:t>secure</a:t>
            </a:r>
            <a:r>
              <a:rPr lang="en-US" dirty="0"/>
              <a:t> attributes are treated as commands for the browser and web server and are not directly accessible to JavaScript</a:t>
            </a:r>
          </a:p>
          <a:p>
            <a:r>
              <a:rPr lang="en-US" dirty="0"/>
              <a:t>Steps to extracting field names and values from </a:t>
            </a:r>
            <a:r>
              <a:rPr lang="en-US" dirty="0" err="1">
                <a:latin typeface="Courier New" panose="02070309020205020404" pitchFamily="49" charset="0"/>
                <a:cs typeface="Courier New" panose="02070309020205020404" pitchFamily="49" charset="0"/>
              </a:rPr>
              <a:t>document.cookie</a:t>
            </a:r>
            <a:r>
              <a:rPr lang="en-US" dirty="0"/>
              <a:t> (same approach as used for query strings):</a:t>
            </a:r>
          </a:p>
          <a:p>
            <a:pPr lvl="1"/>
            <a:r>
              <a:rPr lang="en-US" dirty="0"/>
              <a:t>Call the </a:t>
            </a:r>
            <a:r>
              <a:rPr lang="en-US" dirty="0">
                <a:latin typeface="Courier New" panose="02070309020205020404" pitchFamily="49" charset="0"/>
                <a:cs typeface="Courier New" panose="02070309020205020404" pitchFamily="49" charset="0"/>
              </a:rPr>
              <a:t>split()</a:t>
            </a:r>
            <a:r>
              <a:rPr lang="en-US" dirty="0"/>
              <a:t> method on </a:t>
            </a:r>
            <a:r>
              <a:rPr lang="en-US" dirty="0" err="1">
                <a:latin typeface="Courier New" panose="02070309020205020404" pitchFamily="49" charset="0"/>
                <a:cs typeface="Courier New" panose="02070309020205020404" pitchFamily="49" charset="0"/>
              </a:rPr>
              <a:t>document.cookie</a:t>
            </a:r>
            <a:r>
              <a:rPr lang="en-US" dirty="0"/>
              <a:t> to create an array of </a:t>
            </a:r>
            <a:r>
              <a:rPr lang="en-US" i="1" dirty="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value</a:t>
            </a:r>
            <a:r>
              <a:rPr lang="en-US" dirty="0"/>
              <a:t> pairs</a:t>
            </a:r>
          </a:p>
          <a:p>
            <a:pPr lvl="1"/>
            <a:r>
              <a:rPr lang="en-US" dirty="0"/>
              <a:t>Iterate over the array to save each </a:t>
            </a:r>
            <a:r>
              <a:rPr lang="en-US" i="1" dirty="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value</a:t>
            </a:r>
            <a:r>
              <a:rPr lang="en-US" dirty="0"/>
              <a:t> pair as a separate item</a:t>
            </a:r>
          </a:p>
          <a:p>
            <a:pPr lvl="1"/>
            <a:r>
              <a:rPr lang="en-US" dirty="0"/>
              <a:t>Extract the cookie name and cookie value from each pair</a:t>
            </a:r>
          </a:p>
          <a:p>
            <a:pPr lvl="1"/>
            <a:r>
              <a:rPr lang="en-US" dirty="0"/>
              <a:t>Apply the </a:t>
            </a:r>
            <a:r>
              <a:rPr lang="en-US" dirty="0" err="1">
                <a:latin typeface="Courier New" panose="02070309020205020404" pitchFamily="49" charset="0"/>
                <a:cs typeface="Courier New" panose="02070309020205020404" pitchFamily="49" charset="0"/>
              </a:rPr>
              <a:t>decodeURIComponent</a:t>
            </a:r>
            <a:r>
              <a:rPr lang="en-US" dirty="0">
                <a:latin typeface="Courier New" panose="02070309020205020404" pitchFamily="49" charset="0"/>
                <a:cs typeface="Courier New" panose="02070309020205020404" pitchFamily="49" charset="0"/>
              </a:rPr>
              <a:t>()</a:t>
            </a:r>
            <a:r>
              <a:rPr lang="en-US" dirty="0"/>
              <a:t> method to the cookie value from each pair</a:t>
            </a:r>
          </a:p>
          <a:p>
            <a:r>
              <a:rPr lang="en-US" dirty="0"/>
              <a:t>You can save the return value of the custom function as an object literal in which the </a:t>
            </a:r>
            <a:r>
              <a:rPr lang="en-US" i="1" dirty="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value</a:t>
            </a:r>
            <a:r>
              <a:rPr lang="en-US" dirty="0"/>
              <a:t> pairs are stored as attributes and can be accessed as such</a:t>
            </a:r>
          </a:p>
        </p:txBody>
      </p:sp>
    </p:spTree>
    <p:extLst>
      <p:ext uri="{BB962C8B-B14F-4D97-AF65-F5344CB8AC3E}">
        <p14:creationId xmlns:p14="http://schemas.microsoft.com/office/powerpoint/2010/main" val="1142413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C23B-EAC6-4B46-84BA-72617AEA1EE2}"/>
              </a:ext>
            </a:extLst>
          </p:cNvPr>
          <p:cNvSpPr>
            <a:spLocks noGrp="1"/>
          </p:cNvSpPr>
          <p:nvPr>
            <p:ph type="title"/>
          </p:nvPr>
        </p:nvSpPr>
        <p:spPr/>
        <p:txBody>
          <a:bodyPr/>
          <a:lstStyle/>
          <a:p>
            <a:r>
              <a:rPr lang="en-US" dirty="0"/>
              <a:t>Reading a Cookie (2 of 2)</a:t>
            </a:r>
          </a:p>
        </p:txBody>
      </p:sp>
      <p:pic>
        <p:nvPicPr>
          <p:cNvPr id="6" name="Picture Placeholder 5" descr="A code block with code for a function to read a cookie. Program code. In the code, the words in the variable names are merged, and the code contains the following keywords: function, let, if, for. Line 1: function, read Cookie, left parenthesis, right parenthesis, left brace. Line 2, indented once: let, fields, equals, left parenthesis, right parenthesis, semicolon. Line 3: Blank. Line 4, indented once: if, left parenthesis, document, dot, cookie, right parenthesis, left brace. Line 5, indented twice: let, cookie List, equals, document, dot, cookie, dot, split, left parenthesis, left double quotation mark, semicolon, character space, right double quotation mark, right parenthesis, semicolon. Line 6: Blank. Line 7, indented twice: for, left parenthesis, items of cookie List, right parenthesis, left brace. Line 8, indented 3 times: let, cookie, equals, items, dot, split, left parenthesis, left double quotation mark, equals, right double quotation mark, right parenthesis, semicolon. Line 9, indented 3 times: let, value, equals, decode U R I Component, left parenthesis, cookie, left bracket, i, right bracket, right parenthesis, semicolon. Line 10, indented 3 times: fields, left bracket, name, right bracket, equals, value, semicolon. Line 11, indented twice: Right brace. Line 12: Blank. Line 13, indented once: return fields, semicolon. Line 14, indented once: Right brace. Line 15: Right brace. Line 2 of the above code, creates an object literal to store the cookies values. Line 4 tests for the presence of cookies associated with the web page. Line 5, splits the cookie at each occurrence of a semicolon followed by a blank space, creating an array of name equals value pairs. Line 7 to 9 splits each name equals value pair, storing the cookie name and the decode cookie value. Line 10 adds the name equals value pair as a property of the object literal. Line 13 returns the object literal after the loop is finished.">
            <a:extLst>
              <a:ext uri="{FF2B5EF4-FFF2-40B4-BE49-F238E27FC236}">
                <a16:creationId xmlns:a16="http://schemas.microsoft.com/office/drawing/2014/main" id="{33D8A494-2EC6-1841-8F44-3E310568C021}"/>
              </a:ext>
            </a:extLst>
          </p:cNvPr>
          <p:cNvPicPr>
            <a:picLocks noGrp="1" noChangeAspect="1"/>
          </p:cNvPicPr>
          <p:nvPr>
            <p:ph type="pic" sz="quarter" idx="10"/>
          </p:nvPr>
        </p:nvPicPr>
        <p:blipFill>
          <a:blip r:embed="rId2"/>
          <a:stretch>
            <a:fillRect/>
          </a:stretch>
        </p:blipFill>
        <p:spPr>
          <a:xfrm>
            <a:off x="731520" y="1619556"/>
            <a:ext cx="6963508" cy="3517649"/>
          </a:xfrm>
        </p:spPr>
      </p:pic>
      <p:sp>
        <p:nvSpPr>
          <p:cNvPr id="4" name="Text Placeholder 3">
            <a:extLst>
              <a:ext uri="{FF2B5EF4-FFF2-40B4-BE49-F238E27FC236}">
                <a16:creationId xmlns:a16="http://schemas.microsoft.com/office/drawing/2014/main" id="{40D6B428-A75E-7047-A583-BA5408EF3464}"/>
              </a:ext>
            </a:extLst>
          </p:cNvPr>
          <p:cNvSpPr>
            <a:spLocks noGrp="1"/>
          </p:cNvSpPr>
          <p:nvPr>
            <p:ph type="body" sz="quarter" idx="11"/>
          </p:nvPr>
        </p:nvSpPr>
        <p:spPr>
          <a:xfrm>
            <a:off x="2866292" y="5477608"/>
            <a:ext cx="4712677" cy="401212"/>
          </a:xfrm>
        </p:spPr>
        <p:txBody>
          <a:bodyPr/>
          <a:lstStyle/>
          <a:p>
            <a:r>
              <a:rPr lang="en-US" dirty="0"/>
              <a:t>Figure 9-21 Function to read a cookie</a:t>
            </a:r>
          </a:p>
        </p:txBody>
      </p:sp>
    </p:spTree>
    <p:extLst>
      <p:ext uri="{BB962C8B-B14F-4D97-AF65-F5344CB8AC3E}">
        <p14:creationId xmlns:p14="http://schemas.microsoft.com/office/powerpoint/2010/main" val="2675420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939F-1ECE-7A4E-B5CD-BBF234F5A69E}"/>
              </a:ext>
            </a:extLst>
          </p:cNvPr>
          <p:cNvSpPr>
            <a:spLocks noGrp="1"/>
          </p:cNvSpPr>
          <p:nvPr>
            <p:ph type="title"/>
          </p:nvPr>
        </p:nvSpPr>
        <p:spPr/>
        <p:txBody>
          <a:bodyPr/>
          <a:lstStyle/>
          <a:p>
            <a:r>
              <a:rPr lang="en-US" dirty="0"/>
              <a:t>Activity 9.2: Think, Pair, and Share</a:t>
            </a:r>
          </a:p>
        </p:txBody>
      </p:sp>
      <p:sp>
        <p:nvSpPr>
          <p:cNvPr id="3" name="Text Placeholder 2">
            <a:extLst>
              <a:ext uri="{FF2B5EF4-FFF2-40B4-BE49-F238E27FC236}">
                <a16:creationId xmlns:a16="http://schemas.microsoft.com/office/drawing/2014/main" id="{2199EAF5-5243-254F-9882-54455964F2FC}"/>
              </a:ext>
            </a:extLst>
          </p:cNvPr>
          <p:cNvSpPr>
            <a:spLocks noGrp="1"/>
          </p:cNvSpPr>
          <p:nvPr>
            <p:ph type="body" sz="quarter" idx="17"/>
          </p:nvPr>
        </p:nvSpPr>
        <p:spPr/>
        <p:txBody>
          <a:bodyPr/>
          <a:lstStyle/>
          <a:p>
            <a:r>
              <a:rPr lang="en-US" dirty="0"/>
              <a:t>Form pairs/groups of two to four class members.</a:t>
            </a:r>
          </a:p>
          <a:p>
            <a:r>
              <a:rPr lang="en-US" dirty="0"/>
              <a:t>As a group, use HTML and JavaScript to create a simple web form that collects several pieces of information related to a theme of your choice. </a:t>
            </a:r>
          </a:p>
          <a:p>
            <a:r>
              <a:rPr lang="en-US" dirty="0"/>
              <a:t>Add a JavaScript function that stores the information entered by the user into the web form in the </a:t>
            </a:r>
            <a:r>
              <a:rPr lang="en-US" dirty="0" err="1">
                <a:latin typeface="Courier New" panose="02070309020205020404" pitchFamily="49" charset="0"/>
                <a:cs typeface="Courier New" panose="02070309020205020404" pitchFamily="49" charset="0"/>
              </a:rPr>
              <a:t>document.cookie</a:t>
            </a:r>
            <a:r>
              <a:rPr lang="en-US" dirty="0"/>
              <a:t> object.</a:t>
            </a:r>
          </a:p>
          <a:p>
            <a:r>
              <a:rPr lang="en-US" dirty="0"/>
              <a:t>Add a JavaScript function that retrieves the data from the </a:t>
            </a:r>
            <a:r>
              <a:rPr lang="en-US" dirty="0" err="1">
                <a:latin typeface="Courier New" panose="02070309020205020404" pitchFamily="49" charset="0"/>
                <a:cs typeface="Courier New" panose="02070309020205020404" pitchFamily="49" charset="0"/>
              </a:rPr>
              <a:t>document.cookie</a:t>
            </a:r>
            <a:r>
              <a:rPr lang="en-US" dirty="0"/>
              <a:t> object and saves it in an object literal.</a:t>
            </a:r>
          </a:p>
        </p:txBody>
      </p:sp>
    </p:spTree>
    <p:extLst>
      <p:ext uri="{BB962C8B-B14F-4D97-AF65-F5344CB8AC3E}">
        <p14:creationId xmlns:p14="http://schemas.microsoft.com/office/powerpoint/2010/main" val="146571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18D7-DBC0-AE44-ACA4-E09E2073FF90}"/>
              </a:ext>
            </a:extLst>
          </p:cNvPr>
          <p:cNvSpPr>
            <a:spLocks noGrp="1"/>
          </p:cNvSpPr>
          <p:nvPr>
            <p:ph type="title"/>
          </p:nvPr>
        </p:nvSpPr>
        <p:spPr/>
        <p:txBody>
          <a:bodyPr/>
          <a:lstStyle/>
          <a:p>
            <a:r>
              <a:rPr lang="en-US" dirty="0"/>
              <a:t>Understanding Sessions and State Information </a:t>
            </a:r>
            <a:br>
              <a:rPr lang="en-US" dirty="0"/>
            </a:br>
            <a:r>
              <a:rPr lang="en-US" dirty="0"/>
              <a:t>(1 of 3)</a:t>
            </a:r>
          </a:p>
        </p:txBody>
      </p:sp>
      <p:sp>
        <p:nvSpPr>
          <p:cNvPr id="3" name="Text Placeholder 2">
            <a:extLst>
              <a:ext uri="{FF2B5EF4-FFF2-40B4-BE49-F238E27FC236}">
                <a16:creationId xmlns:a16="http://schemas.microsoft.com/office/drawing/2014/main" id="{935B776C-84C4-DC4E-88E2-9064D105EFAD}"/>
              </a:ext>
            </a:extLst>
          </p:cNvPr>
          <p:cNvSpPr>
            <a:spLocks noGrp="1"/>
          </p:cNvSpPr>
          <p:nvPr>
            <p:ph type="body" sz="quarter" idx="17"/>
          </p:nvPr>
        </p:nvSpPr>
        <p:spPr/>
        <p:txBody>
          <a:bodyPr/>
          <a:lstStyle/>
          <a:p>
            <a:r>
              <a:rPr lang="en-US" dirty="0"/>
              <a:t>A </a:t>
            </a:r>
            <a:r>
              <a:rPr lang="en-US" b="1" dirty="0">
                <a:solidFill>
                  <a:srgbClr val="004A78"/>
                </a:solidFill>
              </a:rPr>
              <a:t>session</a:t>
            </a:r>
            <a:r>
              <a:rPr lang="en-US" dirty="0"/>
              <a:t> begins each time the user visits a website within a browser window or tab</a:t>
            </a:r>
          </a:p>
          <a:p>
            <a:r>
              <a:rPr lang="en-US" b="1" dirty="0">
                <a:solidFill>
                  <a:srgbClr val="004A78"/>
                </a:solidFill>
              </a:rPr>
              <a:t>State information</a:t>
            </a:r>
            <a:r>
              <a:rPr lang="en-US" dirty="0"/>
              <a:t>: session data transferred between the client computer and the web server </a:t>
            </a:r>
          </a:p>
          <a:p>
            <a:r>
              <a:rPr lang="en-US" dirty="0"/>
              <a:t>State information is transferred via </a:t>
            </a:r>
            <a:r>
              <a:rPr lang="en-US" b="1" dirty="0">
                <a:solidFill>
                  <a:srgbClr val="004A78"/>
                </a:solidFill>
              </a:rPr>
              <a:t>Hypertext Transfer Protocol (HTTP)</a:t>
            </a:r>
            <a:r>
              <a:rPr lang="en-US" dirty="0"/>
              <a:t>: a set of rules defining how data is to be read and interpreted between the client and server</a:t>
            </a:r>
          </a:p>
          <a:p>
            <a:pPr lvl="1"/>
            <a:r>
              <a:rPr lang="en-US" dirty="0"/>
              <a:t>HTTP was originally designed to be </a:t>
            </a:r>
            <a:r>
              <a:rPr lang="en-US" b="1" dirty="0">
                <a:solidFill>
                  <a:srgbClr val="004A78"/>
                </a:solidFill>
              </a:rPr>
              <a:t>stateless</a:t>
            </a:r>
            <a:r>
              <a:rPr lang="en-US" dirty="0"/>
              <a:t> (static design) so that data would not be maintained between sessions</a:t>
            </a:r>
          </a:p>
          <a:p>
            <a:pPr lvl="1"/>
            <a:r>
              <a:rPr lang="en-US" dirty="0"/>
              <a:t>Stateless designs are efficient but limiting because information and actions are not preserved for future sessions</a:t>
            </a:r>
          </a:p>
        </p:txBody>
      </p:sp>
    </p:spTree>
    <p:extLst>
      <p:ext uri="{BB962C8B-B14F-4D97-AF65-F5344CB8AC3E}">
        <p14:creationId xmlns:p14="http://schemas.microsoft.com/office/powerpoint/2010/main" val="3705199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FE5E-D251-1D4B-A339-FCC997C7D9C2}"/>
              </a:ext>
            </a:extLst>
          </p:cNvPr>
          <p:cNvSpPr>
            <a:spLocks noGrp="1"/>
          </p:cNvSpPr>
          <p:nvPr>
            <p:ph type="title"/>
          </p:nvPr>
        </p:nvSpPr>
        <p:spPr/>
        <p:txBody>
          <a:bodyPr/>
          <a:lstStyle/>
          <a:p>
            <a:r>
              <a:rPr lang="en-US" dirty="0"/>
              <a:t>Deleting a Cookie</a:t>
            </a:r>
          </a:p>
        </p:txBody>
      </p:sp>
      <p:sp>
        <p:nvSpPr>
          <p:cNvPr id="3" name="Text Placeholder 2">
            <a:extLst>
              <a:ext uri="{FF2B5EF4-FFF2-40B4-BE49-F238E27FC236}">
                <a16:creationId xmlns:a16="http://schemas.microsoft.com/office/drawing/2014/main" id="{DEA7F0E9-4D7D-974B-99E3-F7D611198BAB}"/>
              </a:ext>
            </a:extLst>
          </p:cNvPr>
          <p:cNvSpPr>
            <a:spLocks noGrp="1"/>
          </p:cNvSpPr>
          <p:nvPr>
            <p:ph type="body" sz="quarter" idx="17"/>
          </p:nvPr>
        </p:nvSpPr>
        <p:spPr/>
        <p:txBody>
          <a:bodyPr/>
          <a:lstStyle/>
          <a:p>
            <a:r>
              <a:rPr lang="en-US" dirty="0"/>
              <a:t>Session cookies are deleted when the associated browser window or tab is closed</a:t>
            </a:r>
          </a:p>
          <a:p>
            <a:r>
              <a:rPr lang="en-US" dirty="0"/>
              <a:t>Sample statement that deletes a cookie by overwriting it with a </a:t>
            </a:r>
            <a:r>
              <a:rPr lang="en-US" dirty="0">
                <a:latin typeface="Courier New" panose="02070309020205020404" pitchFamily="49" charset="0"/>
                <a:cs typeface="Courier New" panose="02070309020205020404" pitchFamily="49" charset="0"/>
              </a:rPr>
              <a:t>max-age</a:t>
            </a:r>
            <a:r>
              <a:rPr lang="en-US" dirty="0"/>
              <a:t> attribute of 0 s:</a:t>
            </a:r>
            <a:br>
              <a:rPr lang="en-US" dirty="0"/>
            </a:br>
            <a:r>
              <a:rPr lang="en-US" dirty="0" err="1">
                <a:latin typeface="Courier New" panose="02070309020205020404" pitchFamily="49" charset="0"/>
                <a:cs typeface="Courier New" panose="02070309020205020404" pitchFamily="49" charset="0"/>
              </a:rPr>
              <a:t>document.cookie</a:t>
            </a:r>
            <a:r>
              <a:rPr lang="en-US" dirty="0">
                <a:latin typeface="Courier New" panose="02070309020205020404" pitchFamily="49" charset="0"/>
                <a:cs typeface="Courier New" panose="02070309020205020404" pitchFamily="49" charset="0"/>
              </a:rPr>
              <a:t> = "city=;max-age=0;path=/members";</a:t>
            </a:r>
          </a:p>
          <a:p>
            <a:r>
              <a:rPr lang="en-US" dirty="0"/>
              <a:t>The </a:t>
            </a:r>
            <a:r>
              <a:rPr lang="en-US" dirty="0">
                <a:latin typeface="Courier New" panose="02070309020205020404" pitchFamily="49" charset="0"/>
                <a:cs typeface="Courier New" panose="02070309020205020404" pitchFamily="49" charset="0"/>
              </a:rPr>
              <a:t>path</a:t>
            </a:r>
            <a:r>
              <a:rPr lang="en-US" dirty="0"/>
              <a:t> and </a:t>
            </a:r>
            <a:r>
              <a:rPr lang="en-US" dirty="0">
                <a:latin typeface="Courier New" panose="02070309020205020404" pitchFamily="49" charset="0"/>
                <a:cs typeface="Courier New" panose="02070309020205020404" pitchFamily="49" charset="0"/>
              </a:rPr>
              <a:t>domain</a:t>
            </a:r>
            <a:r>
              <a:rPr lang="en-US" dirty="0"/>
              <a:t> attributes must be included if the cookie was defined with them</a:t>
            </a:r>
          </a:p>
          <a:p>
            <a:r>
              <a:rPr lang="en-US" dirty="0"/>
              <a:t>Cookies can also be deleted using the browser's developer tools</a:t>
            </a:r>
          </a:p>
        </p:txBody>
      </p:sp>
    </p:spTree>
    <p:extLst>
      <p:ext uri="{BB962C8B-B14F-4D97-AF65-F5344CB8AC3E}">
        <p14:creationId xmlns:p14="http://schemas.microsoft.com/office/powerpoint/2010/main" val="2356192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77B6-A07C-1041-926D-4E597F524DAF}"/>
              </a:ext>
            </a:extLst>
          </p:cNvPr>
          <p:cNvSpPr>
            <a:spLocks noGrp="1"/>
          </p:cNvSpPr>
          <p:nvPr>
            <p:ph type="title"/>
          </p:nvPr>
        </p:nvSpPr>
        <p:spPr/>
        <p:txBody>
          <a:bodyPr/>
          <a:lstStyle/>
          <a:p>
            <a:r>
              <a:rPr lang="en-US" dirty="0"/>
              <a:t>Exploring Security Issues (1 of 4)</a:t>
            </a:r>
          </a:p>
        </p:txBody>
      </p:sp>
      <p:sp>
        <p:nvSpPr>
          <p:cNvPr id="3" name="Text Placeholder 2">
            <a:extLst>
              <a:ext uri="{FF2B5EF4-FFF2-40B4-BE49-F238E27FC236}">
                <a16:creationId xmlns:a16="http://schemas.microsoft.com/office/drawing/2014/main" id="{D06217B6-B906-2B4C-9B5A-ECBE3F3CC625}"/>
              </a:ext>
            </a:extLst>
          </p:cNvPr>
          <p:cNvSpPr>
            <a:spLocks noGrp="1"/>
          </p:cNvSpPr>
          <p:nvPr>
            <p:ph type="body" sz="quarter" idx="17"/>
          </p:nvPr>
        </p:nvSpPr>
        <p:spPr/>
        <p:txBody>
          <a:bodyPr/>
          <a:lstStyle/>
          <a:p>
            <a:r>
              <a:rPr lang="en-US" dirty="0"/>
              <a:t>Web server security involves technologies such as firewalls, which combine software and hardware to prevent access to private networks connected to the Internet</a:t>
            </a:r>
          </a:p>
          <a:p>
            <a:r>
              <a:rPr lang="en-US" dirty="0"/>
              <a:t>The Secure Sockets Layer (SSL) protocol encrypts data and transfers it across a secure connection</a:t>
            </a:r>
          </a:p>
          <a:p>
            <a:r>
              <a:rPr lang="en-US" dirty="0"/>
              <a:t>Because it is executed by the browser, a JavaScript program is not governed by firewalls or SSL</a:t>
            </a:r>
          </a:p>
          <a:p>
            <a:r>
              <a:rPr lang="en-US" dirty="0"/>
              <a:t>Secure coding with JavaScript</a:t>
            </a:r>
          </a:p>
          <a:p>
            <a:pPr lvl="1"/>
            <a:r>
              <a:rPr lang="en-US" b="1" dirty="0">
                <a:solidFill>
                  <a:srgbClr val="004A78"/>
                </a:solidFill>
              </a:rPr>
              <a:t>Secure coding </a:t>
            </a:r>
            <a:r>
              <a:rPr lang="en-US" dirty="0"/>
              <a:t>(a.k.a. </a:t>
            </a:r>
            <a:r>
              <a:rPr lang="en-US" b="1" dirty="0">
                <a:solidFill>
                  <a:srgbClr val="004A78"/>
                </a:solidFill>
              </a:rPr>
              <a:t>defensive coding</a:t>
            </a:r>
            <a:r>
              <a:rPr lang="en-US" dirty="0"/>
              <a:t>): writing code in a way that minimizes intentional or accidental security issues</a:t>
            </a:r>
          </a:p>
          <a:p>
            <a:pPr lvl="1"/>
            <a:r>
              <a:rPr lang="en-US" dirty="0"/>
              <a:t>For JavaScript, the first priority is to validate all user input (e.g., validate using regular expressions, handle exceptions, etc.)</a:t>
            </a:r>
          </a:p>
        </p:txBody>
      </p:sp>
    </p:spTree>
    <p:extLst>
      <p:ext uri="{BB962C8B-B14F-4D97-AF65-F5344CB8AC3E}">
        <p14:creationId xmlns:p14="http://schemas.microsoft.com/office/powerpoint/2010/main" val="3853235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F70F-93E3-A74C-881C-F27ADC1FC67E}"/>
              </a:ext>
            </a:extLst>
          </p:cNvPr>
          <p:cNvSpPr>
            <a:spLocks noGrp="1"/>
          </p:cNvSpPr>
          <p:nvPr>
            <p:ph type="title"/>
          </p:nvPr>
        </p:nvSpPr>
        <p:spPr/>
        <p:txBody>
          <a:bodyPr/>
          <a:lstStyle/>
          <a:p>
            <a:r>
              <a:rPr lang="en-US" dirty="0"/>
              <a:t>Exploring Security Issues (2 of 4)</a:t>
            </a:r>
          </a:p>
        </p:txBody>
      </p:sp>
      <p:sp>
        <p:nvSpPr>
          <p:cNvPr id="3" name="Text Placeholder 2">
            <a:extLst>
              <a:ext uri="{FF2B5EF4-FFF2-40B4-BE49-F238E27FC236}">
                <a16:creationId xmlns:a16="http://schemas.microsoft.com/office/drawing/2014/main" id="{C42A6CC8-709D-E645-884F-4B5A4DF0EC83}"/>
              </a:ext>
            </a:extLst>
          </p:cNvPr>
          <p:cNvSpPr>
            <a:spLocks noGrp="1"/>
          </p:cNvSpPr>
          <p:nvPr>
            <p:ph type="body" sz="quarter" idx="17"/>
          </p:nvPr>
        </p:nvSpPr>
        <p:spPr/>
        <p:txBody>
          <a:bodyPr/>
          <a:lstStyle/>
          <a:p>
            <a:r>
              <a:rPr lang="en-US" dirty="0"/>
              <a:t>JavaScript security concerns</a:t>
            </a:r>
          </a:p>
          <a:p>
            <a:pPr lvl="1"/>
            <a:r>
              <a:rPr lang="en-US" dirty="0"/>
              <a:t>Security areas of most concern:</a:t>
            </a:r>
          </a:p>
          <a:p>
            <a:pPr lvl="2"/>
            <a:r>
              <a:rPr lang="en-US" dirty="0"/>
              <a:t>Protection of a web page and program against malicious tampering</a:t>
            </a:r>
          </a:p>
          <a:p>
            <a:pPr lvl="2"/>
            <a:r>
              <a:rPr lang="en-US" dirty="0"/>
              <a:t>Privacy of individual client information</a:t>
            </a:r>
          </a:p>
          <a:p>
            <a:pPr lvl="2"/>
            <a:r>
              <a:rPr lang="en-US" dirty="0"/>
              <a:t>Protection of the local file system of the client or website from theft or tampering</a:t>
            </a:r>
          </a:p>
          <a:p>
            <a:pPr lvl="1"/>
            <a:r>
              <a:rPr lang="en-US" b="1" dirty="0">
                <a:solidFill>
                  <a:srgbClr val="004A78"/>
                </a:solidFill>
              </a:rPr>
              <a:t>Code injection attack</a:t>
            </a:r>
            <a:r>
              <a:rPr lang="en-US" dirty="0"/>
              <a:t>: attack in which a program or user enters code that changes the function of the web page</a:t>
            </a:r>
          </a:p>
          <a:p>
            <a:pPr lvl="2"/>
            <a:r>
              <a:rPr lang="en-US" dirty="0"/>
              <a:t>E.g., entry of code into a form field to retrieve and steal sensitive information </a:t>
            </a:r>
          </a:p>
          <a:p>
            <a:pPr lvl="1"/>
            <a:r>
              <a:rPr lang="en-US" dirty="0"/>
              <a:t>Validating form entries and </a:t>
            </a:r>
            <a:r>
              <a:rPr lang="en-US" b="1" dirty="0">
                <a:solidFill>
                  <a:srgbClr val="004A78"/>
                </a:solidFill>
              </a:rPr>
              <a:t>escaping</a:t>
            </a:r>
            <a:r>
              <a:rPr lang="en-US" dirty="0"/>
              <a:t> characters that might be part of malicious code in form field values can protect against code injection attacks</a:t>
            </a:r>
          </a:p>
        </p:txBody>
      </p:sp>
    </p:spTree>
    <p:extLst>
      <p:ext uri="{BB962C8B-B14F-4D97-AF65-F5344CB8AC3E}">
        <p14:creationId xmlns:p14="http://schemas.microsoft.com/office/powerpoint/2010/main" val="2210365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F70F-93E3-A74C-881C-F27ADC1FC67E}"/>
              </a:ext>
            </a:extLst>
          </p:cNvPr>
          <p:cNvSpPr>
            <a:spLocks noGrp="1"/>
          </p:cNvSpPr>
          <p:nvPr>
            <p:ph type="title"/>
          </p:nvPr>
        </p:nvSpPr>
        <p:spPr/>
        <p:txBody>
          <a:bodyPr/>
          <a:lstStyle/>
          <a:p>
            <a:r>
              <a:rPr lang="en-US" dirty="0"/>
              <a:t>Exploring Security Issues (3 of 4)</a:t>
            </a:r>
          </a:p>
        </p:txBody>
      </p:sp>
      <p:sp>
        <p:nvSpPr>
          <p:cNvPr id="3" name="Text Placeholder 2">
            <a:extLst>
              <a:ext uri="{FF2B5EF4-FFF2-40B4-BE49-F238E27FC236}">
                <a16:creationId xmlns:a16="http://schemas.microsoft.com/office/drawing/2014/main" id="{C42A6CC8-709D-E645-884F-4B5A4DF0EC83}"/>
              </a:ext>
            </a:extLst>
          </p:cNvPr>
          <p:cNvSpPr>
            <a:spLocks noGrp="1"/>
          </p:cNvSpPr>
          <p:nvPr>
            <p:ph type="body" sz="quarter" idx="17"/>
          </p:nvPr>
        </p:nvSpPr>
        <p:spPr/>
        <p:txBody>
          <a:bodyPr/>
          <a:lstStyle/>
          <a:p>
            <a:r>
              <a:rPr lang="en-US" dirty="0"/>
              <a:t>JavaScript security concerns (continued)</a:t>
            </a:r>
          </a:p>
          <a:p>
            <a:pPr lvl="1"/>
            <a:r>
              <a:rPr lang="en-US" dirty="0"/>
              <a:t>JavaScript's lack of certain functionalities is a major security feature: </a:t>
            </a:r>
          </a:p>
          <a:p>
            <a:pPr lvl="2"/>
            <a:r>
              <a:rPr lang="en-US" dirty="0"/>
              <a:t>Does not allow file manipulation aside from cookies, web storage, and a few other site-specific standards; this protects individual client information</a:t>
            </a:r>
          </a:p>
          <a:p>
            <a:pPr lvl="2"/>
            <a:r>
              <a:rPr lang="en-US" dirty="0"/>
              <a:t>Because it includes no means of initiating a network connection, it cannot be used to infiltrate a private network or intranet</a:t>
            </a:r>
          </a:p>
          <a:p>
            <a:pPr lvl="2"/>
            <a:r>
              <a:rPr lang="en-US" dirty="0"/>
              <a:t>Cannot run system commands or execute programs on a client</a:t>
            </a:r>
          </a:p>
          <a:p>
            <a:pPr lvl="2"/>
            <a:r>
              <a:rPr lang="en-US" dirty="0"/>
              <a:t>Can only access the client system by reading and writing cookies within the domain that created them</a:t>
            </a:r>
          </a:p>
          <a:p>
            <a:pPr lvl="1"/>
            <a:r>
              <a:rPr lang="en-US" dirty="0"/>
              <a:t>Storing sensitive information in cookies is a security risk; never do this!</a:t>
            </a:r>
          </a:p>
        </p:txBody>
      </p:sp>
    </p:spTree>
    <p:extLst>
      <p:ext uri="{BB962C8B-B14F-4D97-AF65-F5344CB8AC3E}">
        <p14:creationId xmlns:p14="http://schemas.microsoft.com/office/powerpoint/2010/main" val="1664400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F70F-93E3-A74C-881C-F27ADC1FC67E}"/>
              </a:ext>
            </a:extLst>
          </p:cNvPr>
          <p:cNvSpPr>
            <a:spLocks noGrp="1"/>
          </p:cNvSpPr>
          <p:nvPr>
            <p:ph type="title"/>
          </p:nvPr>
        </p:nvSpPr>
        <p:spPr/>
        <p:txBody>
          <a:bodyPr/>
          <a:lstStyle/>
          <a:p>
            <a:r>
              <a:rPr lang="en-US" dirty="0"/>
              <a:t>Exploring Security Issues (4 of 4)</a:t>
            </a:r>
          </a:p>
        </p:txBody>
      </p:sp>
      <p:sp>
        <p:nvSpPr>
          <p:cNvPr id="3" name="Text Placeholder 2">
            <a:extLst>
              <a:ext uri="{FF2B5EF4-FFF2-40B4-BE49-F238E27FC236}">
                <a16:creationId xmlns:a16="http://schemas.microsoft.com/office/drawing/2014/main" id="{C42A6CC8-709D-E645-884F-4B5A4DF0EC83}"/>
              </a:ext>
            </a:extLst>
          </p:cNvPr>
          <p:cNvSpPr>
            <a:spLocks noGrp="1"/>
          </p:cNvSpPr>
          <p:nvPr>
            <p:ph type="body" sz="quarter" idx="17"/>
          </p:nvPr>
        </p:nvSpPr>
        <p:spPr/>
        <p:txBody>
          <a:bodyPr/>
          <a:lstStyle/>
          <a:p>
            <a:r>
              <a:rPr lang="en-US" dirty="0"/>
              <a:t>Using third-party scripts</a:t>
            </a:r>
          </a:p>
          <a:p>
            <a:pPr lvl="1"/>
            <a:r>
              <a:rPr lang="en-US" dirty="0"/>
              <a:t>Websites often run </a:t>
            </a:r>
            <a:r>
              <a:rPr lang="en-US" b="1" dirty="0">
                <a:solidFill>
                  <a:srgbClr val="004A78"/>
                </a:solidFill>
              </a:rPr>
              <a:t>third-party scripts </a:t>
            </a:r>
            <a:r>
              <a:rPr lang="en-US" dirty="0"/>
              <a:t>that originate from other domains</a:t>
            </a:r>
          </a:p>
          <a:p>
            <a:pPr lvl="2"/>
            <a:r>
              <a:rPr lang="en-US" dirty="0"/>
              <a:t>E.g., when a large organization uses a </a:t>
            </a:r>
            <a:r>
              <a:rPr lang="en-US" b="1" dirty="0">
                <a:solidFill>
                  <a:srgbClr val="004A78"/>
                </a:solidFill>
              </a:rPr>
              <a:t>content delivery network (CDN) </a:t>
            </a:r>
            <a:r>
              <a:rPr lang="en-US" dirty="0"/>
              <a:t>to provide content from a web server optimized for fast delivery</a:t>
            </a:r>
          </a:p>
          <a:p>
            <a:pPr lvl="1"/>
            <a:r>
              <a:rPr lang="en-US" dirty="0"/>
              <a:t>To enable a third-party script in a web document, include a </a:t>
            </a:r>
            <a:r>
              <a:rPr lang="en-US" dirty="0">
                <a:latin typeface="Courier New" panose="02070309020205020404" pitchFamily="49" charset="0"/>
                <a:cs typeface="Courier New" panose="02070309020205020404" pitchFamily="49" charset="0"/>
              </a:rPr>
              <a:t>script</a:t>
            </a:r>
            <a:r>
              <a:rPr lang="en-US" dirty="0"/>
              <a:t> element with a </a:t>
            </a:r>
            <a:r>
              <a:rPr lang="en-US" dirty="0" err="1">
                <a:latin typeface="Courier New" panose="02070309020205020404" pitchFamily="49" charset="0"/>
                <a:cs typeface="Courier New" panose="02070309020205020404" pitchFamily="49" charset="0"/>
              </a:rPr>
              <a:t>src</a:t>
            </a:r>
            <a:r>
              <a:rPr lang="en-US" dirty="0"/>
              <a:t> value pointing to the third-party content</a:t>
            </a:r>
          </a:p>
          <a:p>
            <a:r>
              <a:rPr lang="en-US" dirty="0"/>
              <a:t>Using the web securely</a:t>
            </a:r>
          </a:p>
          <a:p>
            <a:pPr lvl="1"/>
            <a:r>
              <a:rPr lang="en-US" dirty="0"/>
              <a:t>Save login information only if you are using a computer whose users you trust</a:t>
            </a:r>
          </a:p>
          <a:p>
            <a:pPr lvl="1"/>
            <a:r>
              <a:rPr lang="en-US" dirty="0"/>
              <a:t>Transmit sensitive data over a public wireless network only when connected to a server using an encrypted connection (HTTPS protocol)</a:t>
            </a:r>
          </a:p>
        </p:txBody>
      </p:sp>
    </p:spTree>
    <p:extLst>
      <p:ext uri="{BB962C8B-B14F-4D97-AF65-F5344CB8AC3E}">
        <p14:creationId xmlns:p14="http://schemas.microsoft.com/office/powerpoint/2010/main" val="2199151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9A57-33CD-8340-93D4-EA7BDF2ACBA8}"/>
              </a:ext>
            </a:extLst>
          </p:cNvPr>
          <p:cNvSpPr>
            <a:spLocks noGrp="1"/>
          </p:cNvSpPr>
          <p:nvPr>
            <p:ph type="title"/>
          </p:nvPr>
        </p:nvSpPr>
        <p:spPr/>
        <p:txBody>
          <a:bodyPr/>
          <a:lstStyle/>
          <a:p>
            <a:r>
              <a:rPr lang="en-US" dirty="0"/>
              <a:t>Activity 9.3: Discussion Questions</a:t>
            </a:r>
          </a:p>
        </p:txBody>
      </p:sp>
      <p:sp>
        <p:nvSpPr>
          <p:cNvPr id="3" name="Text Placeholder 2">
            <a:extLst>
              <a:ext uri="{FF2B5EF4-FFF2-40B4-BE49-F238E27FC236}">
                <a16:creationId xmlns:a16="http://schemas.microsoft.com/office/drawing/2014/main" id="{FD7BA563-D378-7941-B537-AA1CD39445BA}"/>
              </a:ext>
            </a:extLst>
          </p:cNvPr>
          <p:cNvSpPr>
            <a:spLocks noGrp="1"/>
          </p:cNvSpPr>
          <p:nvPr>
            <p:ph type="body" sz="quarter" idx="17"/>
          </p:nvPr>
        </p:nvSpPr>
        <p:spPr/>
        <p:txBody>
          <a:bodyPr/>
          <a:lstStyle/>
          <a:p>
            <a:r>
              <a:rPr lang="en-US" dirty="0"/>
              <a:t>What are query strings? How can you use query strings to save state information? Is this mechanism better than using hidden form fields? Explain your reasoning.</a:t>
            </a:r>
            <a:br>
              <a:rPr lang="en-US" dirty="0"/>
            </a:br>
            <a:endParaRPr lang="en-US" dirty="0"/>
          </a:p>
          <a:p>
            <a:r>
              <a:rPr lang="en-US" dirty="0"/>
              <a:t>What are cookies? How can you use cookies to save state information? Are cookies better than query strings or hidden form fields? Explain your reasoning.</a:t>
            </a:r>
          </a:p>
        </p:txBody>
      </p:sp>
    </p:spTree>
    <p:extLst>
      <p:ext uri="{BB962C8B-B14F-4D97-AF65-F5344CB8AC3E}">
        <p14:creationId xmlns:p14="http://schemas.microsoft.com/office/powerpoint/2010/main" val="3941664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0AC0-963C-0644-AAC6-221100782C7D}"/>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6F990867-9769-104A-B6D5-355B52EA5C00}"/>
              </a:ext>
            </a:extLst>
          </p:cNvPr>
          <p:cNvSpPr>
            <a:spLocks noGrp="1"/>
          </p:cNvSpPr>
          <p:nvPr>
            <p:ph type="body" sz="quarter" idx="17"/>
          </p:nvPr>
        </p:nvSpPr>
        <p:spPr/>
        <p:txBody>
          <a:bodyPr/>
          <a:lstStyle/>
          <a:p>
            <a:r>
              <a:rPr lang="en-US" dirty="0"/>
              <a:t>Have you used websites that store information to and retrieve information from your device? How do you perceive this functionality as a website user?</a:t>
            </a:r>
            <a:br>
              <a:rPr lang="en-US" dirty="0"/>
            </a:br>
            <a:endParaRPr lang="en-US" dirty="0"/>
          </a:p>
          <a:p>
            <a:r>
              <a:rPr lang="en-US" dirty="0"/>
              <a:t>What experience do you have with these sorts of websites as a web developer? Do you anticipate utilizing the functionality provided by the Web Storage API and cookies in future projects?</a:t>
            </a:r>
            <a:br>
              <a:rPr lang="en-US" dirty="0"/>
            </a:br>
            <a:endParaRPr lang="en-US" dirty="0"/>
          </a:p>
          <a:p>
            <a:r>
              <a:rPr lang="en-US" dirty="0"/>
              <a:t>What security issues or prevention strategies would you like to learn more about, either for personal or professional reasons? Do you feel well-informed enough to protect your personal information and privacy when using the Internet?</a:t>
            </a:r>
          </a:p>
        </p:txBody>
      </p:sp>
    </p:spTree>
    <p:extLst>
      <p:ext uri="{BB962C8B-B14F-4D97-AF65-F5344CB8AC3E}">
        <p14:creationId xmlns:p14="http://schemas.microsoft.com/office/powerpoint/2010/main" val="516519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3572-9E24-464B-918F-0B14B611DCC6}"/>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A38DCA3-733D-394F-95F4-90C2A94CB3CA}"/>
              </a:ext>
            </a:extLst>
          </p:cNvPr>
          <p:cNvSpPr>
            <a:spLocks noGrp="1"/>
          </p:cNvSpPr>
          <p:nvPr>
            <p:ph type="body" sz="quarter" idx="17"/>
          </p:nvPr>
        </p:nvSpPr>
        <p:spPr/>
        <p:txBody>
          <a:bodyPr>
            <a:normAutofit/>
          </a:bodyPr>
          <a:lstStyle/>
          <a:p>
            <a:r>
              <a:rPr lang="en-US" dirty="0"/>
              <a:t>Now that the lesson has ended, you should have learned to:</a:t>
            </a:r>
          </a:p>
          <a:p>
            <a:pPr lvl="1"/>
            <a:r>
              <a:rPr lang="en-US" dirty="0"/>
              <a:t>Describe the fundamentals of sessions and state information.</a:t>
            </a:r>
          </a:p>
          <a:p>
            <a:pPr lvl="1"/>
            <a:r>
              <a:rPr lang="en-US" dirty="0"/>
              <a:t>Share data between web pages using query strings.</a:t>
            </a:r>
          </a:p>
          <a:p>
            <a:pPr lvl="1"/>
            <a:r>
              <a:rPr lang="en-US" dirty="0"/>
              <a:t>Explain how data is stored using the Web Storage API.</a:t>
            </a:r>
          </a:p>
          <a:p>
            <a:pPr lvl="1"/>
            <a:r>
              <a:rPr lang="en-US" dirty="0"/>
              <a:t>Use browser tools to view and manage web storage contents.</a:t>
            </a:r>
          </a:p>
          <a:p>
            <a:pPr lvl="1"/>
            <a:r>
              <a:rPr lang="en-US" dirty="0"/>
              <a:t>Identify the purpose and structure of a cookie.</a:t>
            </a:r>
          </a:p>
          <a:p>
            <a:pPr lvl="1"/>
            <a:r>
              <a:rPr lang="en-US" dirty="0"/>
              <a:t>Write data into a cookie.</a:t>
            </a:r>
          </a:p>
          <a:p>
            <a:pPr lvl="1"/>
            <a:r>
              <a:rPr lang="en-US" dirty="0"/>
              <a:t>Retrieve data from web storage.</a:t>
            </a:r>
          </a:p>
          <a:p>
            <a:pPr lvl="1"/>
            <a:r>
              <a:rPr lang="en-US" dirty="0"/>
              <a:t>Force the deletion of a persistent cookie.</a:t>
            </a:r>
          </a:p>
          <a:p>
            <a:pPr lvl="1"/>
            <a:r>
              <a:rPr lang="en-US" dirty="0"/>
              <a:t>Describe the fundamental concepts involved in web security.</a:t>
            </a:r>
          </a:p>
        </p:txBody>
      </p:sp>
    </p:spTree>
    <p:extLst>
      <p:ext uri="{BB962C8B-B14F-4D97-AF65-F5344CB8AC3E}">
        <p14:creationId xmlns:p14="http://schemas.microsoft.com/office/powerpoint/2010/main" val="125479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C84D-C0D5-5A4A-86C3-96B4E7219368}"/>
              </a:ext>
            </a:extLst>
          </p:cNvPr>
          <p:cNvSpPr>
            <a:spLocks noGrp="1"/>
          </p:cNvSpPr>
          <p:nvPr>
            <p:ph type="title"/>
          </p:nvPr>
        </p:nvSpPr>
        <p:spPr/>
        <p:txBody>
          <a:bodyPr/>
          <a:lstStyle/>
          <a:p>
            <a:r>
              <a:rPr lang="en-US" dirty="0"/>
              <a:t>Understanding Sessions and State Information </a:t>
            </a:r>
            <a:br>
              <a:rPr lang="en-US" dirty="0"/>
            </a:br>
            <a:r>
              <a:rPr lang="en-US" dirty="0"/>
              <a:t>(2 of 3)</a:t>
            </a:r>
          </a:p>
        </p:txBody>
      </p:sp>
      <p:sp>
        <p:nvSpPr>
          <p:cNvPr id="3" name="Text Placeholder 2">
            <a:extLst>
              <a:ext uri="{FF2B5EF4-FFF2-40B4-BE49-F238E27FC236}">
                <a16:creationId xmlns:a16="http://schemas.microsoft.com/office/drawing/2014/main" id="{51401BAF-A2C5-0D4F-9B56-9712B5F432A4}"/>
              </a:ext>
            </a:extLst>
          </p:cNvPr>
          <p:cNvSpPr>
            <a:spLocks noGrp="1"/>
          </p:cNvSpPr>
          <p:nvPr>
            <p:ph type="body" sz="quarter" idx="17"/>
          </p:nvPr>
        </p:nvSpPr>
        <p:spPr/>
        <p:txBody>
          <a:bodyPr/>
          <a:lstStyle/>
          <a:p>
            <a:r>
              <a:rPr lang="en-US" dirty="0"/>
              <a:t>State information that must be maintained between and during sessions can be stored: </a:t>
            </a:r>
          </a:p>
          <a:p>
            <a:pPr lvl="1"/>
            <a:r>
              <a:rPr lang="en-US" dirty="0"/>
              <a:t>Remotely on the server, making it accessible to any of the user's client devices but straining server resources and slowing the connection </a:t>
            </a:r>
          </a:p>
          <a:p>
            <a:pPr lvl="1"/>
            <a:r>
              <a:rPr lang="en-US" dirty="0"/>
              <a:t>Locally on the client device</a:t>
            </a:r>
          </a:p>
          <a:p>
            <a:pPr lvl="1"/>
            <a:r>
              <a:rPr lang="en-US" dirty="0"/>
              <a:t>Both on the server and on the client device (often the best designs)</a:t>
            </a:r>
          </a:p>
          <a:p>
            <a:r>
              <a:rPr lang="en-US" dirty="0"/>
              <a:t>Encryption</a:t>
            </a:r>
          </a:p>
          <a:p>
            <a:pPr lvl="1"/>
            <a:r>
              <a:rPr lang="en-US" b="1" dirty="0">
                <a:solidFill>
                  <a:srgbClr val="004A78"/>
                </a:solidFill>
              </a:rPr>
              <a:t>Secure Sockets Layer (SSL)</a:t>
            </a:r>
            <a:r>
              <a:rPr lang="en-US" dirty="0"/>
              <a:t>: the main protocol used to encrypt data on websites</a:t>
            </a:r>
          </a:p>
          <a:p>
            <a:pPr lvl="1"/>
            <a:r>
              <a:rPr lang="en-US" b="1" dirty="0">
                <a:solidFill>
                  <a:srgbClr val="004A78"/>
                </a:solidFill>
              </a:rPr>
              <a:t>Transport Layer Security (TLS)</a:t>
            </a:r>
            <a:r>
              <a:rPr lang="en-US" dirty="0"/>
              <a:t>: another encryption protocol that is currently replacing SSL</a:t>
            </a:r>
          </a:p>
          <a:p>
            <a:pPr lvl="1"/>
            <a:r>
              <a:rPr lang="en-US" dirty="0"/>
              <a:t>Both protect against a </a:t>
            </a:r>
            <a:r>
              <a:rPr lang="en-US" b="1" dirty="0">
                <a:solidFill>
                  <a:srgbClr val="004A78"/>
                </a:solidFill>
              </a:rPr>
              <a:t>man-in-the-middle attack</a:t>
            </a:r>
            <a:r>
              <a:rPr lang="en-US" dirty="0"/>
              <a:t>, in which data being exchanged between two parties is read and potentially changed in transit</a:t>
            </a:r>
          </a:p>
        </p:txBody>
      </p:sp>
    </p:spTree>
    <p:extLst>
      <p:ext uri="{BB962C8B-B14F-4D97-AF65-F5344CB8AC3E}">
        <p14:creationId xmlns:p14="http://schemas.microsoft.com/office/powerpoint/2010/main" val="409582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BC42-15BB-C149-98E6-C386AC469935}"/>
              </a:ext>
            </a:extLst>
          </p:cNvPr>
          <p:cNvSpPr>
            <a:spLocks noGrp="1"/>
          </p:cNvSpPr>
          <p:nvPr>
            <p:ph type="title"/>
          </p:nvPr>
        </p:nvSpPr>
        <p:spPr/>
        <p:txBody>
          <a:bodyPr/>
          <a:lstStyle/>
          <a:p>
            <a:r>
              <a:rPr lang="en-US" dirty="0"/>
              <a:t>Understanding Sessions and State Information </a:t>
            </a:r>
            <a:br>
              <a:rPr lang="en-US" dirty="0"/>
            </a:br>
            <a:r>
              <a:rPr lang="en-US" dirty="0"/>
              <a:t>(3 of 3)</a:t>
            </a:r>
          </a:p>
        </p:txBody>
      </p:sp>
      <p:sp>
        <p:nvSpPr>
          <p:cNvPr id="3" name="Text Placeholder 2">
            <a:extLst>
              <a:ext uri="{FF2B5EF4-FFF2-40B4-BE49-F238E27FC236}">
                <a16:creationId xmlns:a16="http://schemas.microsoft.com/office/drawing/2014/main" id="{EB68C43C-FF50-334B-8797-88A326130865}"/>
              </a:ext>
            </a:extLst>
          </p:cNvPr>
          <p:cNvSpPr>
            <a:spLocks noGrp="1"/>
          </p:cNvSpPr>
          <p:nvPr>
            <p:ph type="body" sz="quarter" idx="17"/>
          </p:nvPr>
        </p:nvSpPr>
        <p:spPr/>
        <p:txBody>
          <a:bodyPr/>
          <a:lstStyle/>
          <a:p>
            <a:r>
              <a:rPr lang="en-US" dirty="0"/>
              <a:t>Common methods for storing client-side data:</a:t>
            </a:r>
          </a:p>
          <a:p>
            <a:pPr lvl="1"/>
            <a:r>
              <a:rPr lang="en-US" dirty="0"/>
              <a:t>Appended as a text string to a website address</a:t>
            </a:r>
          </a:p>
          <a:p>
            <a:pPr lvl="1"/>
            <a:r>
              <a:rPr lang="en-US" dirty="0"/>
              <a:t>Saved to a storage file created and stored on the device</a:t>
            </a:r>
          </a:p>
          <a:p>
            <a:pPr lvl="1"/>
            <a:r>
              <a:rPr lang="en-US" dirty="0"/>
              <a:t>Placed within a cookie created and stored on the device</a:t>
            </a:r>
          </a:p>
        </p:txBody>
      </p:sp>
    </p:spTree>
    <p:extLst>
      <p:ext uri="{BB962C8B-B14F-4D97-AF65-F5344CB8AC3E}">
        <p14:creationId xmlns:p14="http://schemas.microsoft.com/office/powerpoint/2010/main" val="138175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5128-6192-8549-BB26-B951EC05607B}"/>
              </a:ext>
            </a:extLst>
          </p:cNvPr>
          <p:cNvSpPr>
            <a:spLocks noGrp="1"/>
          </p:cNvSpPr>
          <p:nvPr>
            <p:ph type="title"/>
          </p:nvPr>
        </p:nvSpPr>
        <p:spPr/>
        <p:txBody>
          <a:bodyPr/>
          <a:lstStyle/>
          <a:p>
            <a:r>
              <a:rPr lang="en-US" dirty="0"/>
              <a:t>Sharing Data Between Forms (1 of 7)</a:t>
            </a:r>
          </a:p>
        </p:txBody>
      </p:sp>
      <p:sp>
        <p:nvSpPr>
          <p:cNvPr id="3" name="Text Placeholder 2">
            <a:extLst>
              <a:ext uri="{FF2B5EF4-FFF2-40B4-BE49-F238E27FC236}">
                <a16:creationId xmlns:a16="http://schemas.microsoft.com/office/drawing/2014/main" id="{9B29619B-420E-104E-B52A-31B18589E082}"/>
              </a:ext>
            </a:extLst>
          </p:cNvPr>
          <p:cNvSpPr>
            <a:spLocks noGrp="1"/>
          </p:cNvSpPr>
          <p:nvPr>
            <p:ph type="body" sz="quarter" idx="17"/>
          </p:nvPr>
        </p:nvSpPr>
        <p:spPr/>
        <p:txBody>
          <a:bodyPr/>
          <a:lstStyle/>
          <a:p>
            <a:r>
              <a:rPr lang="en-US" dirty="0"/>
              <a:t>An exchange of data between the web server and client generates an </a:t>
            </a:r>
            <a:r>
              <a:rPr lang="en-US" b="1" dirty="0">
                <a:solidFill>
                  <a:srgbClr val="004A78"/>
                </a:solidFill>
              </a:rPr>
              <a:t>HTTP request </a:t>
            </a:r>
            <a:r>
              <a:rPr lang="en-US" dirty="0"/>
              <a:t>that consists of:</a:t>
            </a:r>
          </a:p>
          <a:p>
            <a:pPr lvl="1"/>
            <a:r>
              <a:rPr lang="en-US" dirty="0"/>
              <a:t>A header with metadata about the browser and its capabilities</a:t>
            </a:r>
          </a:p>
          <a:p>
            <a:pPr lvl="1"/>
            <a:r>
              <a:rPr lang="en-US" dirty="0"/>
              <a:t>A body with information necessary to process the request</a:t>
            </a:r>
          </a:p>
          <a:p>
            <a:r>
              <a:rPr lang="en-US" dirty="0"/>
              <a:t>Data from a web form submitted by a user is sent to the server using one of two methods:</a:t>
            </a:r>
          </a:p>
          <a:p>
            <a:pPr lvl="1"/>
            <a:r>
              <a:rPr lang="en-US" dirty="0"/>
              <a:t>The </a:t>
            </a:r>
            <a:r>
              <a:rPr lang="en-US" b="1" dirty="0">
                <a:solidFill>
                  <a:srgbClr val="004A78"/>
                </a:solidFill>
                <a:latin typeface="Courier New" panose="02070309020205020404" pitchFamily="49" charset="0"/>
                <a:cs typeface="Courier New" panose="02070309020205020404" pitchFamily="49" charset="0"/>
              </a:rPr>
              <a:t>post</a:t>
            </a:r>
            <a:r>
              <a:rPr lang="en-US" b="1" dirty="0">
                <a:solidFill>
                  <a:srgbClr val="004A78"/>
                </a:solidFill>
              </a:rPr>
              <a:t> method</a:t>
            </a:r>
            <a:r>
              <a:rPr lang="en-US" dirty="0"/>
              <a:t>, which appends the form data to the body of the HTTP request</a:t>
            </a:r>
          </a:p>
          <a:p>
            <a:pPr lvl="1"/>
            <a:r>
              <a:rPr lang="en-US" dirty="0"/>
              <a:t>The </a:t>
            </a:r>
            <a:r>
              <a:rPr lang="en-US" b="1" dirty="0">
                <a:solidFill>
                  <a:srgbClr val="004A78"/>
                </a:solidFill>
                <a:latin typeface="Courier New" panose="02070309020205020404" pitchFamily="49" charset="0"/>
                <a:cs typeface="Courier New" panose="02070309020205020404" pitchFamily="49" charset="0"/>
              </a:rPr>
              <a:t>get</a:t>
            </a:r>
            <a:r>
              <a:rPr lang="en-US" b="1" dirty="0">
                <a:solidFill>
                  <a:srgbClr val="004A78"/>
                </a:solidFill>
              </a:rPr>
              <a:t> method</a:t>
            </a:r>
            <a:r>
              <a:rPr lang="en-US" dirty="0"/>
              <a:t>, which appends the data as a </a:t>
            </a:r>
            <a:r>
              <a:rPr lang="en-US" b="1" dirty="0">
                <a:solidFill>
                  <a:srgbClr val="004A78"/>
                </a:solidFill>
              </a:rPr>
              <a:t>query string </a:t>
            </a:r>
            <a:r>
              <a:rPr lang="en-US" dirty="0"/>
              <a:t>added to a website's URL, allowing it to be read and parsed by a JavaScript program running on the client device</a:t>
            </a:r>
          </a:p>
          <a:p>
            <a:r>
              <a:rPr lang="en-US" dirty="0"/>
              <a:t>Syntax to append form data within a query string, where </a:t>
            </a:r>
            <a:r>
              <a:rPr lang="en-US" i="1" dirty="0" err="1">
                <a:latin typeface="Courier New" panose="02070309020205020404" pitchFamily="49" charset="0"/>
                <a:cs typeface="Courier New" panose="02070309020205020404" pitchFamily="49" charset="0"/>
              </a:rPr>
              <a:t>url</a:t>
            </a:r>
            <a:r>
              <a:rPr lang="en-US" dirty="0"/>
              <a:t> is the website address or file name of the resource that will be opened when the form is submitted:</a:t>
            </a:r>
            <a:br>
              <a:rPr lang="en-US" dirty="0"/>
            </a:br>
            <a:r>
              <a:rPr lang="en-US" dirty="0">
                <a:latin typeface="Courier New" panose="02070309020205020404" pitchFamily="49" charset="0"/>
                <a:cs typeface="Courier New" panose="02070309020205020404" pitchFamily="49" charset="0"/>
              </a:rPr>
              <a:t>&lt;form method="get" action="</a:t>
            </a:r>
            <a:r>
              <a:rPr lang="en-US" i="1"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14639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51D9-06C0-E345-A10A-82D40DB678F9}"/>
              </a:ext>
            </a:extLst>
          </p:cNvPr>
          <p:cNvSpPr>
            <a:spLocks noGrp="1"/>
          </p:cNvSpPr>
          <p:nvPr>
            <p:ph type="title"/>
          </p:nvPr>
        </p:nvSpPr>
        <p:spPr/>
        <p:txBody>
          <a:bodyPr/>
          <a:lstStyle/>
          <a:p>
            <a:r>
              <a:rPr lang="en-US" dirty="0"/>
              <a:t>Sharing Data Between Forms (2 of 7)</a:t>
            </a:r>
          </a:p>
        </p:txBody>
      </p:sp>
      <p:pic>
        <p:nvPicPr>
          <p:cNvPr id="6" name="Picture Placeholder 5" descr="A code block with code for applying the get method to a form. Program code. In the code, the words in the variable names are merged, and the code contains the following keywords: form, field set, label, input, label. Line 1: Left single angle bracket, form, action, equals, left double quotation mark, j s 0 9 b dot h t m l, right double quotation mark, method, equals, left double quotation mark, get, right double quotation mark, right single angle bracket. Line 2, indented once: Left single angle bracket, field set, equals, class, equals, left double quotation mark, text, right double quotation mark, i d, equals, left double quotation mark, f s 1, right double quotation mark, right single angle bracket. Line 3, indented twice: Left single angle bracket, label, for, equals, left double quotation mark, name, right double quotation mark, right single angle bracket, Name, left single angle bracket, forwards slash, label, right single angle bracket. Line 4, indented twice: Left single angle bracket, input, type, equals, left double quotation mark, text, right double quotation mark, i d, equals, left double quotation mark, name, right double quotation mark, name, equals, left double quotation mark, name, right double quotation mark, forward slash, right single angle bracket. Line 5, indented twice: Left single angle bracket, label, for, equals, left double quotation mark, e mail, right double quotation mark, right single angle bracket, E mail, left single angle bracket, forward slash, label, right single angle bracket. Line 6, indented twice: input, type, equals, left double quotation mark, e mail, right double quotation mark, i d, equals, left double quotation mark, e mail, right double quotation mark, name, equals, left double quotation mark, e mail, right double quotation mark, forward slash, right single angle bracket. Line 7, indented twice: Left single angle bracket, label, for, equals, left double quotation mark, phone, right double quotation mark, right single angle bracket, Phone, left single angle bracket, forward slash, label, right single angle bracket. Line of the above code, opens the j s 0 9 b dot h t m l file when the form is submitted. The get method in this line appends the form data to the page U R L.">
            <a:extLst>
              <a:ext uri="{FF2B5EF4-FFF2-40B4-BE49-F238E27FC236}">
                <a16:creationId xmlns:a16="http://schemas.microsoft.com/office/drawing/2014/main" id="{5D61AC38-E942-F44D-BDE6-F01A70852F2B}"/>
              </a:ext>
            </a:extLst>
          </p:cNvPr>
          <p:cNvPicPr>
            <a:picLocks noGrp="1" noChangeAspect="1"/>
          </p:cNvPicPr>
          <p:nvPr>
            <p:ph type="pic" sz="quarter" idx="10"/>
          </p:nvPr>
        </p:nvPicPr>
        <p:blipFill>
          <a:blip r:embed="rId2"/>
          <a:stretch>
            <a:fillRect/>
          </a:stretch>
        </p:blipFill>
        <p:spPr>
          <a:xfrm>
            <a:off x="731518" y="1619555"/>
            <a:ext cx="8118307" cy="3587159"/>
          </a:xfrm>
        </p:spPr>
      </p:pic>
      <p:sp>
        <p:nvSpPr>
          <p:cNvPr id="4" name="Text Placeholder 3">
            <a:extLst>
              <a:ext uri="{FF2B5EF4-FFF2-40B4-BE49-F238E27FC236}">
                <a16:creationId xmlns:a16="http://schemas.microsoft.com/office/drawing/2014/main" id="{60BEDAEA-FF92-714E-B92D-8CAD2C602979}"/>
              </a:ext>
            </a:extLst>
          </p:cNvPr>
          <p:cNvSpPr>
            <a:spLocks noGrp="1"/>
          </p:cNvSpPr>
          <p:nvPr>
            <p:ph type="body" sz="quarter" idx="11"/>
          </p:nvPr>
        </p:nvSpPr>
        <p:spPr>
          <a:xfrm>
            <a:off x="1916723" y="5547946"/>
            <a:ext cx="4870939" cy="624254"/>
          </a:xfrm>
        </p:spPr>
        <p:txBody>
          <a:bodyPr/>
          <a:lstStyle/>
          <a:p>
            <a:r>
              <a:rPr lang="en-US" dirty="0"/>
              <a:t>Figure 9-1 Applying the </a:t>
            </a:r>
            <a:r>
              <a:rPr lang="en-US" dirty="0">
                <a:latin typeface="Courier New" panose="02070309020205020404" pitchFamily="49" charset="0"/>
                <a:cs typeface="Courier New" panose="02070309020205020404" pitchFamily="49" charset="0"/>
              </a:rPr>
              <a:t>get</a:t>
            </a:r>
            <a:r>
              <a:rPr lang="en-US" dirty="0"/>
              <a:t> method to a form</a:t>
            </a:r>
          </a:p>
        </p:txBody>
      </p:sp>
    </p:spTree>
    <p:extLst>
      <p:ext uri="{BB962C8B-B14F-4D97-AF65-F5344CB8AC3E}">
        <p14:creationId xmlns:p14="http://schemas.microsoft.com/office/powerpoint/2010/main" val="189155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7F73-3EFF-7A4F-81E3-6DE0A6D97E2A}"/>
              </a:ext>
            </a:extLst>
          </p:cNvPr>
          <p:cNvSpPr>
            <a:spLocks noGrp="1"/>
          </p:cNvSpPr>
          <p:nvPr>
            <p:ph type="title"/>
          </p:nvPr>
        </p:nvSpPr>
        <p:spPr/>
        <p:txBody>
          <a:bodyPr/>
          <a:lstStyle/>
          <a:p>
            <a:r>
              <a:rPr lang="en-US" dirty="0"/>
              <a:t>Sharing Data Between Forms (3 of 7)</a:t>
            </a:r>
          </a:p>
        </p:txBody>
      </p:sp>
      <p:sp>
        <p:nvSpPr>
          <p:cNvPr id="3" name="Text Placeholder 2">
            <a:extLst>
              <a:ext uri="{FF2B5EF4-FFF2-40B4-BE49-F238E27FC236}">
                <a16:creationId xmlns:a16="http://schemas.microsoft.com/office/drawing/2014/main" id="{A5898D14-9999-BA44-B163-4248F092E899}"/>
              </a:ext>
            </a:extLst>
          </p:cNvPr>
          <p:cNvSpPr>
            <a:spLocks noGrp="1"/>
          </p:cNvSpPr>
          <p:nvPr>
            <p:ph type="body" sz="quarter" idx="17"/>
          </p:nvPr>
        </p:nvSpPr>
        <p:spPr/>
        <p:txBody>
          <a:bodyPr>
            <a:normAutofit lnSpcReduction="10000"/>
          </a:bodyPr>
          <a:lstStyle/>
          <a:p>
            <a:r>
              <a:rPr lang="en-US" dirty="0"/>
              <a:t>General format for a URL containing a query string:</a:t>
            </a:r>
            <a:br>
              <a:rPr lang="en-US" dirty="0"/>
            </a:br>
            <a:r>
              <a:rPr lang="en-US" dirty="0">
                <a:latin typeface="Courier New" panose="02070309020205020404" pitchFamily="49" charset="0"/>
                <a:cs typeface="Courier New" panose="02070309020205020404" pitchFamily="49" charset="0"/>
              </a:rPr>
              <a:t>http://server/path/file?field1=value1&amp;field2=value2...</a:t>
            </a:r>
          </a:p>
          <a:p>
            <a:pPr lvl="1"/>
            <a:r>
              <a:rPr lang="en-US" dirty="0">
                <a:latin typeface="Courier New" panose="02070309020205020404" pitchFamily="49" charset="0"/>
                <a:cs typeface="Courier New" panose="02070309020205020404" pitchFamily="49" charset="0"/>
              </a:rPr>
              <a:t>server</a:t>
            </a:r>
            <a:r>
              <a:rPr lang="en-US" dirty="0"/>
              <a:t> and </a:t>
            </a:r>
            <a:r>
              <a:rPr lang="en-US" dirty="0">
                <a:latin typeface="Courier New" panose="02070309020205020404" pitchFamily="49" charset="0"/>
                <a:cs typeface="Courier New" panose="02070309020205020404" pitchFamily="49" charset="0"/>
              </a:rPr>
              <a:t>path</a:t>
            </a:r>
            <a:r>
              <a:rPr lang="en-US" dirty="0"/>
              <a:t> are the server and path names for the web page</a:t>
            </a:r>
          </a:p>
          <a:p>
            <a:pPr lvl="1"/>
            <a:r>
              <a:rPr lang="en-US" dirty="0">
                <a:latin typeface="Courier New" panose="02070309020205020404" pitchFamily="49" charset="0"/>
                <a:cs typeface="Courier New" panose="02070309020205020404" pitchFamily="49" charset="0"/>
              </a:rPr>
              <a:t>file</a:t>
            </a:r>
            <a:r>
              <a:rPr lang="en-US" dirty="0"/>
              <a:t> is the file name of the web page</a:t>
            </a:r>
          </a:p>
          <a:p>
            <a:pPr lvl="1"/>
            <a:r>
              <a:rPr lang="en-US" dirty="0"/>
              <a:t>Query string starts with the </a:t>
            </a:r>
            <a:r>
              <a:rPr lang="en-US" dirty="0">
                <a:latin typeface="Courier New" panose="02070309020205020404" pitchFamily="49" charset="0"/>
                <a:cs typeface="Courier New" panose="02070309020205020404" pitchFamily="49" charset="0"/>
              </a:rPr>
              <a:t>?</a:t>
            </a:r>
            <a:r>
              <a:rPr lang="en-US" dirty="0"/>
              <a:t> character and contains data stored as </a:t>
            </a:r>
            <a:r>
              <a:rPr lang="en-US" i="1" dirty="0">
                <a:latin typeface="Courier New" panose="02070309020205020404" pitchFamily="49" charset="0"/>
                <a:cs typeface="Courier New" panose="02070309020205020404" pitchFamily="49" charset="0"/>
              </a:rPr>
              <a:t>field</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value</a:t>
            </a:r>
            <a:r>
              <a:rPr lang="en-US" dirty="0"/>
              <a:t> pairs separated by the </a:t>
            </a:r>
            <a:r>
              <a:rPr lang="en-US" dirty="0">
                <a:latin typeface="Courier New" panose="02070309020205020404" pitchFamily="49" charset="0"/>
                <a:cs typeface="Courier New" panose="02070309020205020404" pitchFamily="49" charset="0"/>
              </a:rPr>
              <a:t>&amp;</a:t>
            </a:r>
            <a:r>
              <a:rPr lang="en-US" dirty="0"/>
              <a:t> character</a:t>
            </a:r>
          </a:p>
          <a:p>
            <a:r>
              <a:rPr lang="en-US" dirty="0"/>
              <a:t>Sample query string:</a:t>
            </a:r>
            <a:br>
              <a:rPr lang="en-US" dirty="0"/>
            </a:b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Desmond+Jennings&amp;email</a:t>
            </a:r>
            <a:r>
              <a:rPr lang="en-US" dirty="0">
                <a:latin typeface="Courier New" panose="02070309020205020404" pitchFamily="49" charset="0"/>
                <a:cs typeface="Courier New" panose="02070309020205020404" pitchFamily="49" charset="0"/>
              </a:rPr>
              <a:t>=djennings%40example.com&amp;phone=%28802%29+555-4781&amp;address=43+Maple+Hill+Drive&amp;city=</a:t>
            </a:r>
            <a:r>
              <a:rPr lang="en-US" dirty="0" err="1">
                <a:latin typeface="Courier New" panose="02070309020205020404" pitchFamily="49" charset="0"/>
                <a:cs typeface="Courier New" panose="02070309020205020404" pitchFamily="49" charset="0"/>
              </a:rPr>
              <a:t>Burlington&amp;state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VT&amp;zip</a:t>
            </a:r>
            <a:r>
              <a:rPr lang="en-US" dirty="0">
                <a:latin typeface="Courier New" panose="02070309020205020404" pitchFamily="49" charset="0"/>
                <a:cs typeface="Courier New" panose="02070309020205020404" pitchFamily="49" charset="0"/>
              </a:rPr>
              <a:t>=05401</a:t>
            </a:r>
          </a:p>
          <a:p>
            <a:r>
              <a:rPr lang="en-US" dirty="0"/>
              <a:t>To retrieve the data, split the text string into separate substrings for each </a:t>
            </a:r>
            <a:r>
              <a:rPr lang="en-US" i="1" dirty="0">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value</a:t>
            </a:r>
            <a:r>
              <a:rPr lang="en-US" dirty="0"/>
              <a:t> pair using JavaScript string methods</a:t>
            </a:r>
          </a:p>
          <a:p>
            <a:r>
              <a:rPr lang="en-US" dirty="0"/>
              <a:t>Retrieving the query string text using the </a:t>
            </a:r>
            <a:r>
              <a:rPr lang="en-US" dirty="0">
                <a:latin typeface="Courier New" panose="02070309020205020404" pitchFamily="49" charset="0"/>
                <a:cs typeface="Courier New" panose="02070309020205020404" pitchFamily="49" charset="0"/>
              </a:rPr>
              <a:t>Location</a:t>
            </a:r>
            <a:r>
              <a:rPr lang="en-US" dirty="0"/>
              <a:t> object: text of the query string is referenced with the </a:t>
            </a:r>
            <a:r>
              <a:rPr lang="en-US" dirty="0" err="1">
                <a:latin typeface="Courier New" panose="02070309020205020404" pitchFamily="49" charset="0"/>
                <a:cs typeface="Courier New" panose="02070309020205020404" pitchFamily="49" charset="0"/>
              </a:rPr>
              <a:t>location.search</a:t>
            </a:r>
            <a:r>
              <a:rPr lang="en-US" dirty="0"/>
              <a:t> property</a:t>
            </a:r>
          </a:p>
        </p:txBody>
      </p:sp>
    </p:spTree>
    <p:extLst>
      <p:ext uri="{BB962C8B-B14F-4D97-AF65-F5344CB8AC3E}">
        <p14:creationId xmlns:p14="http://schemas.microsoft.com/office/powerpoint/2010/main" val="3483501677"/>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Accessible_PPT_Template_Cengage</Template>
  <TotalTime>0</TotalTime>
  <Words>4717</Words>
  <Application>Microsoft Office PowerPoint</Application>
  <PresentationFormat>Widescreen</PresentationFormat>
  <Paragraphs>281</Paragraphs>
  <Slides>47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Arial</vt:lpstr>
      <vt:lpstr>Calibri</vt:lpstr>
      <vt:lpstr>Courier New</vt:lpstr>
      <vt:lpstr>Helvetica</vt:lpstr>
      <vt:lpstr>Open Sans</vt:lpstr>
      <vt:lpstr>Summer Font</vt:lpstr>
      <vt:lpstr>Office Theme</vt:lpstr>
      <vt:lpstr>JavaScript for Web Warriors, 7e  Chapter 9: Managing State Information and Security</vt:lpstr>
      <vt:lpstr>Chapter Objectives (1 of 2)</vt:lpstr>
      <vt:lpstr>Chapter Objectives (2 of 2)</vt:lpstr>
      <vt:lpstr>Understanding Sessions and State Information  (1 of 3)</vt:lpstr>
      <vt:lpstr>Understanding Sessions and State Information  (2 of 3)</vt:lpstr>
      <vt:lpstr>Understanding Sessions and State Information  (3 of 3)</vt:lpstr>
      <vt:lpstr>Sharing Data Between Forms (1 of 7)</vt:lpstr>
      <vt:lpstr>Sharing Data Between Forms (2 of 7)</vt:lpstr>
      <vt:lpstr>Sharing Data Between Forms (3 of 7)</vt:lpstr>
      <vt:lpstr>Sharing Data Between Forms (4 of 7)</vt:lpstr>
      <vt:lpstr>Sharing Data Between Forms (5 of 7)</vt:lpstr>
      <vt:lpstr>Sharing Data Between Forms (6 of 7)</vt:lpstr>
      <vt:lpstr>Sharing Data Between Forms (7 of 7)</vt:lpstr>
      <vt:lpstr>Introducing Web Storage</vt:lpstr>
      <vt:lpstr>Storing Data in Web Storage (1 of 9)</vt:lpstr>
      <vt:lpstr>Storing Data in Web Storage (2 of 9)</vt:lpstr>
      <vt:lpstr>Storing Data in Web Storage (3 of 9)</vt:lpstr>
      <vt:lpstr>Storing Data in Web Storage (4 of 9)</vt:lpstr>
      <vt:lpstr>Storing Data in Web Storage (5 of 9)</vt:lpstr>
      <vt:lpstr>Storing Data in Web Storage (6 of 9)</vt:lpstr>
      <vt:lpstr>Storing Data in Web Storage (7 of 9)</vt:lpstr>
      <vt:lpstr>Activity 9.1: Knowledge Check</vt:lpstr>
      <vt:lpstr>Activity 9.1: Knowledge Check Answers (1 of 2)</vt:lpstr>
      <vt:lpstr>Activity 9.1: Knowledge Check Answers (2 of 2)</vt:lpstr>
      <vt:lpstr>Storing Data in Web Storage (8 of 9)</vt:lpstr>
      <vt:lpstr>Storing Data in Web Storage (9 of 9)</vt:lpstr>
      <vt:lpstr>Introducing Cookies (1 of 4)</vt:lpstr>
      <vt:lpstr>Introducing Cookies (2 of 4)</vt:lpstr>
      <vt:lpstr>Introducing Cookies (3 of 4)</vt:lpstr>
      <vt:lpstr>Introducing Cookies (4 of 4)</vt:lpstr>
      <vt:lpstr>Writing Data into a Cookie (1 of 6)</vt:lpstr>
      <vt:lpstr>Writing Data into a Cookie (2 of 6)</vt:lpstr>
      <vt:lpstr>Writing Data into a Cookie (3 of 6)</vt:lpstr>
      <vt:lpstr>Writing Data into a Cookie (4 of 6)</vt:lpstr>
      <vt:lpstr>Writing Data into a Cookie (5 of 6)</vt:lpstr>
      <vt:lpstr>Writing Data into a Cookie (6 of 6)</vt:lpstr>
      <vt:lpstr>Reading a Cookie (1 of 2)</vt:lpstr>
      <vt:lpstr>Reading a Cookie (2 of 2)</vt:lpstr>
      <vt:lpstr>Activity 9.2: Think, Pair, and Share</vt:lpstr>
      <vt:lpstr>Deleting a Cookie</vt:lpstr>
      <vt:lpstr>Exploring Security Issues (1 of 4)</vt:lpstr>
      <vt:lpstr>Exploring Security Issues (2 of 4)</vt:lpstr>
      <vt:lpstr>Exploring Security Issues (3 of 4)</vt:lpstr>
      <vt:lpstr>Exploring Security Issues (4 of 4)</vt:lpstr>
      <vt:lpstr>Activity 9.3: Discussion Questions</vt:lpstr>
      <vt:lpstr>Self-Assessment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2021-06-16T16:04:02Z</dcterms:created>
  <dcterms:modified xsi:type="dcterms:W3CDTF">2021-07-30T19:40:42Z</dcterms:modified>
</cp:coreProperties>
</file>