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5"/>
  </p:notesMasterIdLst>
  <p:handoutMasterIdLst>
    <p:handoutMasterId r:id="rId46"/>
  </p:handoutMasterIdLst>
  <p:sldIdLst>
    <p:sldId id="264" r:id="rId2"/>
    <p:sldId id="265"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9" r:id="rId17"/>
    <p:sldId id="328" r:id="rId18"/>
    <p:sldId id="330" r:id="rId19"/>
    <p:sldId id="331" r:id="rId20"/>
    <p:sldId id="332" r:id="rId21"/>
    <p:sldId id="307" r:id="rId22"/>
    <p:sldId id="309" r:id="rId23"/>
    <p:sldId id="314" r:id="rId24"/>
    <p:sldId id="333" r:id="rId25"/>
    <p:sldId id="334" r:id="rId26"/>
    <p:sldId id="335" r:id="rId27"/>
    <p:sldId id="336" r:id="rId28"/>
    <p:sldId id="337" r:id="rId29"/>
    <p:sldId id="338" r:id="rId30"/>
    <p:sldId id="339" r:id="rId31"/>
    <p:sldId id="340" r:id="rId32"/>
    <p:sldId id="341" r:id="rId33"/>
    <p:sldId id="342" r:id="rId34"/>
    <p:sldId id="306" r:id="rId35"/>
    <p:sldId id="343" r:id="rId36"/>
    <p:sldId id="344" r:id="rId37"/>
    <p:sldId id="345" r:id="rId38"/>
    <p:sldId id="346" r:id="rId39"/>
    <p:sldId id="347" r:id="rId40"/>
    <p:sldId id="348" r:id="rId41"/>
    <p:sldId id="310" r:id="rId42"/>
    <p:sldId id="311" r:id="rId43"/>
    <p:sldId id="312" r:id="rId4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4" autoAdjust="0"/>
    <p:restoredTop sz="86389"/>
  </p:normalViewPr>
  <p:slideViewPr>
    <p:cSldViewPr snapToGrid="0" snapToObjects="1">
      <p:cViewPr varScale="1">
        <p:scale>
          <a:sx n="109" d="100"/>
          <a:sy n="109" d="100"/>
        </p:scale>
        <p:origin x="534"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7/30/2021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br>
              <a:rPr lang="en-US" dirty="0"/>
            </a:br>
            <a:r>
              <a:rPr lang="en-US" dirty="0"/>
              <a:t>Briefly review with students the major concepts you will be covering during this class. There is one objective for every major A-head section of the chapter.</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973036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a:t>
            </a:fld>
            <a:endParaRPr lang="en-US"/>
          </a:p>
        </p:txBody>
      </p:sp>
    </p:spTree>
    <p:extLst>
      <p:ext uri="{BB962C8B-B14F-4D97-AF65-F5344CB8AC3E}">
        <p14:creationId xmlns:p14="http://schemas.microsoft.com/office/powerpoint/2010/main" val="498858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a:p>
        </p:txBody>
      </p:sp>
    </p:spTree>
    <p:extLst>
      <p:ext uri="{BB962C8B-B14F-4D97-AF65-F5344CB8AC3E}">
        <p14:creationId xmlns:p14="http://schemas.microsoft.com/office/powerpoint/2010/main" val="4090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22</a:t>
            </a:fld>
            <a:endParaRPr lang="en-US"/>
          </a:p>
        </p:txBody>
      </p:sp>
    </p:spTree>
    <p:extLst>
      <p:ext uri="{BB962C8B-B14F-4D97-AF65-F5344CB8AC3E}">
        <p14:creationId xmlns:p14="http://schemas.microsoft.com/office/powerpoint/2010/main" val="2668048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23</a:t>
            </a:fld>
            <a:endParaRPr lang="en-US"/>
          </a:p>
        </p:txBody>
      </p:sp>
    </p:spTree>
    <p:extLst>
      <p:ext uri="{BB962C8B-B14F-4D97-AF65-F5344CB8AC3E}">
        <p14:creationId xmlns:p14="http://schemas.microsoft.com/office/powerpoint/2010/main" val="230315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Think, Pair, Share activity to encourage students to solve problems collaboratively and to apply the real-world skill of evaluating, modifying, and debugging code created by another programmer.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34</a:t>
            </a:fld>
            <a:endParaRPr lang="en-US"/>
          </a:p>
        </p:txBody>
      </p:sp>
    </p:spTree>
    <p:extLst>
      <p:ext uri="{BB962C8B-B14F-4D97-AF65-F5344CB8AC3E}">
        <p14:creationId xmlns:p14="http://schemas.microsoft.com/office/powerpoint/2010/main" val="987308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Use the Discussion activity to encourage group conversation about a related topic of interest.</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41</a:t>
            </a:fld>
            <a:endParaRPr lang="en-US"/>
          </a:p>
        </p:txBody>
      </p:sp>
    </p:spTree>
    <p:extLst>
      <p:ext uri="{BB962C8B-B14F-4D97-AF65-F5344CB8AC3E}">
        <p14:creationId xmlns:p14="http://schemas.microsoft.com/office/powerpoint/2010/main" val="237050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p>
          <a:p>
            <a:pPr marL="0" indent="0">
              <a:buFontTx/>
              <a:buNone/>
            </a:pPr>
            <a:r>
              <a:rPr lang="en-US" dirty="0"/>
              <a:t>Use the Self-Assessment question to encourage students to evaluate their progress or goals in the course, as well as determine how they might apply their learning or grow as an individual.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42</a:t>
            </a:fld>
            <a:endParaRPr lang="en-US"/>
          </a:p>
        </p:txBody>
      </p:sp>
    </p:spTree>
    <p:extLst>
      <p:ext uri="{BB962C8B-B14F-4D97-AF65-F5344CB8AC3E}">
        <p14:creationId xmlns:p14="http://schemas.microsoft.com/office/powerpoint/2010/main" val="1552028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 </a:t>
            </a:r>
            <a:br>
              <a:rPr lang="en-US" dirty="0"/>
            </a:br>
            <a:r>
              <a:rPr lang="en-US" dirty="0"/>
              <a:t>Reiterate the learning objectives for the lesson. Students should use this information to guide their studies and reinforcement of new concepts.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a:p>
        </p:txBody>
      </p:sp>
    </p:spTree>
    <p:extLst>
      <p:ext uri="{BB962C8B-B14F-4D97-AF65-F5344CB8AC3E}">
        <p14:creationId xmlns:p14="http://schemas.microsoft.com/office/powerpoint/2010/main" val="3654232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0000"/>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000000"/>
              </a:buClr>
              <a:buSzTx/>
              <a:buFont typeface="Arial" charset="0"/>
              <a:buChar char="•"/>
              <a:tabLst/>
              <a:defRPr sz="2000" baseline="0">
                <a:solidFill>
                  <a:srgbClr val="000000"/>
                </a:solidFill>
              </a:defRPr>
            </a:lvl2pPr>
            <a:lvl3pPr marL="1143000" indent="-228600">
              <a:buClr>
                <a:srgbClr val="000000"/>
              </a:buClr>
              <a:buFont typeface="Arial" charset="0"/>
              <a:buChar char="•"/>
              <a:defRPr sz="2000">
                <a:solidFill>
                  <a:srgbClr val="000000"/>
                </a:solidFill>
              </a:defRPr>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1"/>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1"/>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2"/>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Carey/</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Vodnik</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a:t>
            </a:r>
            <a:r>
              <a:rPr kumimoji="0" lang="en-US" sz="1400" b="0" i="1" u="none" strike="noStrike" kern="1200" cap="none" spc="0" normalizeH="0" baseline="0" noProof="0" dirty="0">
                <a:ln>
                  <a:noFill/>
                </a:ln>
                <a:solidFill>
                  <a:srgbClr val="004A78"/>
                </a:solidFill>
                <a:effectLst/>
                <a:uLnTx/>
                <a:uFillTx/>
                <a:latin typeface="arial" charset="0"/>
                <a:ea typeface="+mn-ea"/>
                <a:cs typeface="+mn-cs"/>
              </a:rPr>
              <a:t>JavaScript for Web Warriors</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0000"/>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Carey/</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Vodnik</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a:t>
            </a:r>
            <a:r>
              <a:rPr kumimoji="0" lang="en-US" sz="1400" b="0" i="1" u="none" strike="noStrike" kern="1200" cap="none" spc="0" normalizeH="0" baseline="0" noProof="0" dirty="0">
                <a:ln>
                  <a:noFill/>
                </a:ln>
                <a:solidFill>
                  <a:srgbClr val="004A78"/>
                </a:solidFill>
                <a:effectLst/>
                <a:uLnTx/>
                <a:uFillTx/>
                <a:latin typeface="arial" charset="0"/>
                <a:ea typeface="+mn-ea"/>
                <a:cs typeface="+mn-cs"/>
              </a:rPr>
              <a:t>JavaScript for Web Warriors</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Carey/</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Vodnik</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a:t>
            </a:r>
            <a:r>
              <a:rPr kumimoji="0" lang="en-US" sz="1400" b="0" i="1" u="none" strike="noStrike" kern="1200" cap="none" spc="0" normalizeH="0" baseline="0" noProof="0" dirty="0">
                <a:ln>
                  <a:noFill/>
                </a:ln>
                <a:solidFill>
                  <a:srgbClr val="004A78"/>
                </a:solidFill>
                <a:effectLst/>
                <a:uLnTx/>
                <a:uFillTx/>
                <a:latin typeface="arial" charset="0"/>
                <a:ea typeface="+mn-ea"/>
                <a:cs typeface="+mn-cs"/>
              </a:rPr>
              <a:t>JavaScript for Web Warriors</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Carey/</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Vodnik</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a:t>
            </a:r>
            <a:r>
              <a:rPr kumimoji="0" lang="en-US" sz="1400" b="0" i="1" u="none" strike="noStrike" kern="1200" cap="none" spc="0" normalizeH="0" baseline="0" noProof="0" dirty="0">
                <a:ln>
                  <a:noFill/>
                </a:ln>
                <a:solidFill>
                  <a:srgbClr val="004A78"/>
                </a:solidFill>
                <a:effectLst/>
                <a:uLnTx/>
                <a:uFillTx/>
                <a:latin typeface="arial" charset="0"/>
                <a:ea typeface="+mn-ea"/>
                <a:cs typeface="+mn-cs"/>
              </a:rPr>
              <a:t>JavaScript for Web Warriors</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Carey/</a:t>
            </a:r>
            <a:r>
              <a:rPr lang="en-US" dirty="0" err="1"/>
              <a:t>Vodnik</a:t>
            </a:r>
            <a:r>
              <a:rPr lang="en-US" dirty="0"/>
              <a:t>, ]</a:t>
            </a:r>
            <a:r>
              <a:rPr lang="en-US" dirty="0" err="1"/>
              <a:t>avaScript</a:t>
            </a:r>
            <a:r>
              <a:rPr lang="en-US" dirty="0"/>
              <a:t> for Web Warriors, 7th Edition. © 2022 Cengage. All Rights Reserved. May not be scanned, copied or duplicated, or posted to a publicly accessible website, in whole or in part.</a:t>
            </a:r>
          </a:p>
        </p:txBody>
      </p:sp>
      <p:pic>
        <p:nvPicPr>
          <p:cNvPr id="3" name="Picture 2">
            <a:extLst>
              <a:ext uri="{FF2B5EF4-FFF2-40B4-BE49-F238E27FC236}">
                <a16:creationId xmlns:a16="http://schemas.microsoft.com/office/drawing/2014/main" id="{AD8E812A-4A0B-4D95-8D06-2A46A5C372C9}"/>
              </a:ext>
            </a:extLst>
          </p:cNvPr>
          <p:cNvPicPr>
            <a:picLocks noChangeAspect="1"/>
          </p:cNvPicPr>
          <p:nvPr userDrawn="1"/>
        </p:nvPicPr>
        <p:blipFill>
          <a:blip r:embed="rId4"/>
          <a:stretch>
            <a:fillRect/>
          </a:stretch>
        </p:blipFill>
        <p:spPr>
          <a:xfrm>
            <a:off x="325054" y="319170"/>
            <a:ext cx="3346994" cy="4316342"/>
          </a:xfrm>
          <a:prstGeom prst="rect">
            <a:avLst/>
          </a:prstGeom>
        </p:spPr>
      </p:pic>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Carey/</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Vodnik</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a:t>
            </a:r>
            <a:r>
              <a:rPr kumimoji="0" lang="en-US" sz="1400" b="0" i="1" u="none" strike="noStrike" kern="1200" cap="none" spc="0" normalizeH="0" baseline="0" noProof="0" dirty="0">
                <a:ln>
                  <a:noFill/>
                </a:ln>
                <a:solidFill>
                  <a:srgbClr val="004A78"/>
                </a:solidFill>
                <a:effectLst/>
                <a:uLnTx/>
                <a:uFillTx/>
                <a:latin typeface="arial" charset="0"/>
                <a:ea typeface="+mn-ea"/>
                <a:cs typeface="+mn-cs"/>
              </a:rPr>
              <a:t>JavaScript for Web Warriors</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Carey/</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Vodnik</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a:t>
            </a:r>
            <a:r>
              <a:rPr kumimoji="0" lang="en-US" sz="1400" b="0" i="1" u="none" strike="noStrike" kern="1200" cap="none" spc="0" normalizeH="0" baseline="0" noProof="0" dirty="0">
                <a:ln>
                  <a:noFill/>
                </a:ln>
                <a:solidFill>
                  <a:srgbClr val="004A78"/>
                </a:solidFill>
                <a:effectLst/>
                <a:uLnTx/>
                <a:uFillTx/>
                <a:latin typeface="arial" charset="0"/>
                <a:ea typeface="+mn-ea"/>
                <a:cs typeface="+mn-cs"/>
              </a:rPr>
              <a:t>JavaScript for Web Warriors</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Carey/</a:t>
            </a:r>
            <a:r>
              <a:rPr lang="en-US" dirty="0" err="1"/>
              <a:t>Vodnik</a:t>
            </a:r>
            <a:r>
              <a:rPr lang="en-US" dirty="0"/>
              <a:t>, </a:t>
            </a:r>
            <a:r>
              <a:rPr lang="en-US" i="1" dirty="0"/>
              <a:t>JavaScript for Web Warriors</a:t>
            </a:r>
            <a:r>
              <a:rPr lang="en-US" dirty="0"/>
              <a:t>,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23381" y="2813036"/>
            <a:ext cx="6781685" cy="672105"/>
          </a:xfrm>
        </p:spPr>
        <p:txBody>
          <a:bodyPr/>
          <a:lstStyle/>
          <a:p>
            <a:r>
              <a:rPr lang="en-US" dirty="0"/>
              <a:t>JavaScript for Web Warriors, 7e</a:t>
            </a:r>
            <a:br>
              <a:rPr lang="en-US" dirty="0"/>
            </a:br>
            <a:br>
              <a:rPr lang="en-US" dirty="0"/>
            </a:br>
            <a:r>
              <a:rPr kumimoji="0" lang="en-US" sz="3400" b="1" i="0" u="none" strike="noStrike" kern="1200" cap="none" spc="0" normalizeH="0" baseline="0" noProof="0" dirty="0">
                <a:ln>
                  <a:noFill/>
                </a:ln>
                <a:solidFill>
                  <a:srgbClr val="FFFFFF"/>
                </a:solidFill>
                <a:effectLst/>
                <a:uLnTx/>
                <a:uFillTx/>
                <a:latin typeface="Arial" charset="0"/>
                <a:cs typeface="Arial" charset="0"/>
              </a:rPr>
              <a:t>Chapter 12: Introducing jQuery</a:t>
            </a:r>
            <a:endParaRPr lang="en-US" dirty="0"/>
          </a:p>
        </p:txBody>
      </p:sp>
      <p:sp>
        <p:nvSpPr>
          <p:cNvPr id="8" name="Footer Placeholder 7"/>
          <p:cNvSpPr>
            <a:spLocks noGrp="1"/>
          </p:cNvSpPr>
          <p:nvPr>
            <p:ph type="ftr" sz="quarter" idx="3"/>
          </p:nvPr>
        </p:nvSpPr>
        <p:spPr/>
        <p:txBody>
          <a:bodyPr/>
          <a:lstStyle/>
          <a:p>
            <a:r>
              <a:rPr lang="en-US" dirty="0"/>
              <a:t>Carey/Vodnik</a:t>
            </a:r>
            <a:r>
              <a:rPr lang="en-US" i="1" dirty="0"/>
              <a:t>, JavaScript for Web Warriors,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AC05-3FE4-2A48-AB49-FC0C8D4E87AB}"/>
              </a:ext>
            </a:extLst>
          </p:cNvPr>
          <p:cNvSpPr>
            <a:spLocks noGrp="1"/>
          </p:cNvSpPr>
          <p:nvPr>
            <p:ph type="title"/>
          </p:nvPr>
        </p:nvSpPr>
        <p:spPr/>
        <p:txBody>
          <a:bodyPr/>
          <a:lstStyle/>
          <a:p>
            <a:r>
              <a:rPr lang="en-US" dirty="0"/>
              <a:t>Working with jQuery Selectors (4 of 8)</a:t>
            </a:r>
          </a:p>
        </p:txBody>
      </p:sp>
      <p:sp>
        <p:nvSpPr>
          <p:cNvPr id="3" name="Text Placeholder 2">
            <a:extLst>
              <a:ext uri="{FF2B5EF4-FFF2-40B4-BE49-F238E27FC236}">
                <a16:creationId xmlns:a16="http://schemas.microsoft.com/office/drawing/2014/main" id="{0A57F241-1337-2846-A581-D6D498C56124}"/>
              </a:ext>
            </a:extLst>
          </p:cNvPr>
          <p:cNvSpPr>
            <a:spLocks noGrp="1"/>
          </p:cNvSpPr>
          <p:nvPr>
            <p:ph type="body" sz="quarter" idx="17"/>
          </p:nvPr>
        </p:nvSpPr>
        <p:spPr/>
        <p:txBody>
          <a:bodyPr/>
          <a:lstStyle/>
          <a:p>
            <a:r>
              <a:rPr lang="en-US" dirty="0"/>
              <a:t>Selecting elements from the DOM (continued)</a:t>
            </a:r>
          </a:p>
          <a:p>
            <a:pPr lvl="1"/>
            <a:r>
              <a:rPr lang="en-US" dirty="0"/>
              <a:t>jQuery selectors can be saved as variables, e.g.:</a:t>
            </a:r>
            <a:br>
              <a:rPr lang="en-US" dirty="0"/>
            </a:br>
            <a:r>
              <a:rPr lang="en-US" dirty="0">
                <a:latin typeface="Courier New" panose="02070309020205020404" pitchFamily="49" charset="0"/>
                <a:cs typeface="Courier New" panose="02070309020205020404" pitchFamily="49" charset="0"/>
              </a:rPr>
              <a:t>let </a:t>
            </a:r>
            <a:r>
              <a:rPr lang="en-US" dirty="0" err="1">
                <a:latin typeface="Courier New" panose="02070309020205020404" pitchFamily="49" charset="0"/>
                <a:cs typeface="Courier New" panose="02070309020205020404" pitchFamily="49" charset="0"/>
              </a:rPr>
              <a:t>mainPara</a:t>
            </a:r>
            <a:r>
              <a:rPr lang="en-US" dirty="0">
                <a:latin typeface="Courier New" panose="02070309020205020404" pitchFamily="49" charset="0"/>
                <a:cs typeface="Courier New" panose="02070309020205020404" pitchFamily="49" charset="0"/>
              </a:rPr>
              <a:t> = $("h1#main 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mainPara</a:t>
            </a:r>
            <a:r>
              <a:rPr lang="en-US" dirty="0">
                <a:latin typeface="Courier New" panose="02070309020205020404" pitchFamily="49" charset="0"/>
                <a:cs typeface="Courier New" panose="02070309020205020404" pitchFamily="49" charset="0"/>
              </a:rPr>
              <a:t>) // references paragraphs of the main h1 heading</a:t>
            </a:r>
          </a:p>
          <a:p>
            <a:pPr lvl="2"/>
            <a:r>
              <a:rPr lang="en-US" dirty="0"/>
              <a:t>The variable is placed with the </a:t>
            </a:r>
            <a:r>
              <a:rPr lang="en-US" dirty="0">
                <a:latin typeface="Courier New" panose="02070309020205020404" pitchFamily="49" charset="0"/>
                <a:cs typeface="Courier New" panose="02070309020205020404" pitchFamily="49" charset="0"/>
              </a:rPr>
              <a:t>$()</a:t>
            </a:r>
            <a:r>
              <a:rPr lang="en-US" dirty="0"/>
              <a:t> expression so it's treated as a jQuery selector</a:t>
            </a:r>
          </a:p>
          <a:p>
            <a:pPr lvl="1"/>
            <a:r>
              <a:rPr lang="en-US" dirty="0"/>
              <a:t>Optimizing jQuery selectors</a:t>
            </a:r>
          </a:p>
          <a:p>
            <a:pPr lvl="2"/>
            <a:r>
              <a:rPr lang="en-US" dirty="0"/>
              <a:t>The fastest way to retrieve a specific element is by its </a:t>
            </a:r>
            <a:r>
              <a:rPr lang="en-US" dirty="0">
                <a:latin typeface="Courier New" panose="02070309020205020404" pitchFamily="49" charset="0"/>
                <a:cs typeface="Courier New" panose="02070309020205020404" pitchFamily="49" charset="0"/>
              </a:rPr>
              <a:t>id</a:t>
            </a:r>
            <a:r>
              <a:rPr lang="en-US" dirty="0"/>
              <a:t> value</a:t>
            </a:r>
          </a:p>
          <a:p>
            <a:pPr lvl="2"/>
            <a:r>
              <a:rPr lang="en-US" dirty="0"/>
              <a:t>Be specific in selectors to limit the search</a:t>
            </a:r>
          </a:p>
          <a:p>
            <a:pPr lvl="2"/>
            <a:r>
              <a:rPr lang="en-US" dirty="0"/>
              <a:t>Include a context for selectors to reduce the size of the node tree to search</a:t>
            </a:r>
          </a:p>
          <a:p>
            <a:pPr lvl="2"/>
            <a:r>
              <a:rPr lang="en-US" dirty="0"/>
              <a:t>Cache selectors by storing them within variables</a:t>
            </a:r>
          </a:p>
          <a:p>
            <a:pPr lvl="2"/>
            <a:r>
              <a:rPr lang="en-US" dirty="0"/>
              <a:t>Avoid pseudo-selectors; use </a:t>
            </a:r>
            <a:r>
              <a:rPr lang="en-US" dirty="0">
                <a:latin typeface="Courier New" panose="02070309020205020404" pitchFamily="49" charset="0"/>
                <a:cs typeface="Courier New" panose="02070309020205020404" pitchFamily="49" charset="0"/>
              </a:rPr>
              <a:t>id</a:t>
            </a:r>
            <a:r>
              <a:rPr lang="en-US" dirty="0"/>
              <a:t> attributes to reference specific nodes instead</a:t>
            </a:r>
          </a:p>
        </p:txBody>
      </p:sp>
    </p:spTree>
    <p:extLst>
      <p:ext uri="{BB962C8B-B14F-4D97-AF65-F5344CB8AC3E}">
        <p14:creationId xmlns:p14="http://schemas.microsoft.com/office/powerpoint/2010/main" val="387310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A66C-CC3D-A344-92BA-3B40B26AB5AD}"/>
              </a:ext>
            </a:extLst>
          </p:cNvPr>
          <p:cNvSpPr>
            <a:spLocks noGrp="1"/>
          </p:cNvSpPr>
          <p:nvPr>
            <p:ph type="title"/>
          </p:nvPr>
        </p:nvSpPr>
        <p:spPr/>
        <p:txBody>
          <a:bodyPr/>
          <a:lstStyle/>
          <a:p>
            <a:r>
              <a:rPr lang="en-US" dirty="0"/>
              <a:t>Working with jQuery Selectors (5 of 8)</a:t>
            </a:r>
          </a:p>
        </p:txBody>
      </p:sp>
      <p:sp>
        <p:nvSpPr>
          <p:cNvPr id="3" name="Text Placeholder 2">
            <a:extLst>
              <a:ext uri="{FF2B5EF4-FFF2-40B4-BE49-F238E27FC236}">
                <a16:creationId xmlns:a16="http://schemas.microsoft.com/office/drawing/2014/main" id="{6C20F7D1-B741-0F4C-8E96-D905C6A9C22A}"/>
              </a:ext>
            </a:extLst>
          </p:cNvPr>
          <p:cNvSpPr>
            <a:spLocks noGrp="1"/>
          </p:cNvSpPr>
          <p:nvPr>
            <p:ph type="body" sz="quarter" idx="17"/>
          </p:nvPr>
        </p:nvSpPr>
        <p:spPr/>
        <p:txBody>
          <a:bodyPr/>
          <a:lstStyle/>
          <a:p>
            <a:r>
              <a:rPr lang="en-US" dirty="0"/>
              <a:t>Traversing the DOM with jQuery</a:t>
            </a:r>
          </a:p>
          <a:p>
            <a:pPr lvl="1"/>
            <a:r>
              <a:rPr lang="en-US" dirty="0"/>
              <a:t>jQuery methods enable navigation of the node tree from parent elements and through sibling and child elements</a:t>
            </a:r>
          </a:p>
          <a:p>
            <a:pPr lvl="1"/>
            <a:r>
              <a:rPr lang="en-US" dirty="0"/>
              <a:t>Sample expression that returns an array of all sibling elements of the main article that are themselves articles:</a:t>
            </a:r>
            <a:br>
              <a:rPr lang="en-US" dirty="0"/>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article#main</a:t>
            </a:r>
            <a:r>
              <a:rPr lang="en-US" dirty="0">
                <a:latin typeface="Courier New" panose="02070309020205020404" pitchFamily="49" charset="0"/>
                <a:cs typeface="Courier New" panose="02070309020205020404" pitchFamily="49" charset="0"/>
              </a:rPr>
              <a:t>").siblings("article")</a:t>
            </a:r>
          </a:p>
          <a:p>
            <a:pPr lvl="1"/>
            <a:r>
              <a:rPr lang="en-US" dirty="0"/>
              <a:t>Sample use of </a:t>
            </a:r>
            <a:r>
              <a:rPr lang="en-US" b="1" dirty="0">
                <a:solidFill>
                  <a:srgbClr val="004A78"/>
                </a:solidFill>
              </a:rPr>
              <a:t>object chaining </a:t>
            </a:r>
            <a:r>
              <a:rPr lang="en-US" dirty="0"/>
              <a:t>(appending the selector with jQuery methods that extend or redirect the selected elements) to include only sibling articles with unordered lists:</a:t>
            </a:r>
            <a:br>
              <a:rPr lang="en-US" dirty="0"/>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article#main</a:t>
            </a:r>
            <a:r>
              <a:rPr lang="en-US" dirty="0">
                <a:latin typeface="Courier New" panose="02070309020205020404" pitchFamily="49" charset="0"/>
                <a:cs typeface="Courier New" panose="02070309020205020404" pitchFamily="49" charset="0"/>
              </a:rPr>
              <a:t>").siblings("article").has("ul")</a:t>
            </a:r>
          </a:p>
          <a:p>
            <a:r>
              <a:rPr lang="en-US" dirty="0"/>
              <a:t>Working with attributes and CSS properties</a:t>
            </a:r>
          </a:p>
          <a:p>
            <a:pPr lvl="1"/>
            <a:r>
              <a:rPr lang="en-US" dirty="0"/>
              <a:t>jQuery methods for working with element attributes and CSS properties allow you to narrow a search based on element or CSS property values or to create new attributes and CSSS properties</a:t>
            </a:r>
          </a:p>
        </p:txBody>
      </p:sp>
    </p:spTree>
    <p:extLst>
      <p:ext uri="{BB962C8B-B14F-4D97-AF65-F5344CB8AC3E}">
        <p14:creationId xmlns:p14="http://schemas.microsoft.com/office/powerpoint/2010/main" val="284712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A66C-CC3D-A344-92BA-3B40B26AB5AD}"/>
              </a:ext>
            </a:extLst>
          </p:cNvPr>
          <p:cNvSpPr>
            <a:spLocks noGrp="1"/>
          </p:cNvSpPr>
          <p:nvPr>
            <p:ph type="title"/>
          </p:nvPr>
        </p:nvSpPr>
        <p:spPr/>
        <p:txBody>
          <a:bodyPr/>
          <a:lstStyle/>
          <a:p>
            <a:r>
              <a:rPr lang="en-US" dirty="0"/>
              <a:t>Working with jQuery Selectors (6 of 8)</a:t>
            </a:r>
          </a:p>
        </p:txBody>
      </p:sp>
      <p:sp>
        <p:nvSpPr>
          <p:cNvPr id="3" name="Text Placeholder 2">
            <a:extLst>
              <a:ext uri="{FF2B5EF4-FFF2-40B4-BE49-F238E27FC236}">
                <a16:creationId xmlns:a16="http://schemas.microsoft.com/office/drawing/2014/main" id="{6C20F7D1-B741-0F4C-8E96-D905C6A9C22A}"/>
              </a:ext>
            </a:extLst>
          </p:cNvPr>
          <p:cNvSpPr>
            <a:spLocks noGrp="1"/>
          </p:cNvSpPr>
          <p:nvPr>
            <p:ph type="body" sz="quarter" idx="17"/>
          </p:nvPr>
        </p:nvSpPr>
        <p:spPr/>
        <p:txBody>
          <a:bodyPr/>
          <a:lstStyle/>
          <a:p>
            <a:r>
              <a:rPr lang="en-US" dirty="0"/>
              <a:t>Working with attributes and CSS properties (continued)</a:t>
            </a:r>
          </a:p>
          <a:p>
            <a:pPr lvl="1"/>
            <a:r>
              <a:rPr lang="en-US" dirty="0"/>
              <a:t>Sample expression to retrieve the value of the </a:t>
            </a:r>
            <a:r>
              <a:rPr lang="en-US" dirty="0">
                <a:latin typeface="Courier New" panose="02070309020205020404" pitchFamily="49" charset="0"/>
                <a:cs typeface="Courier New" panose="02070309020205020404" pitchFamily="49" charset="0"/>
              </a:rPr>
              <a:t>width</a:t>
            </a:r>
            <a:r>
              <a:rPr lang="en-US" dirty="0"/>
              <a:t> attribute for the first inline image of the </a:t>
            </a:r>
            <a:r>
              <a:rPr lang="en-US" dirty="0">
                <a:latin typeface="Courier New" panose="02070309020205020404" pitchFamily="49" charset="0"/>
                <a:cs typeface="Courier New" panose="02070309020205020404" pitchFamily="49" charset="0"/>
              </a:rPr>
              <a:t>slides</a:t>
            </a:r>
            <a:r>
              <a:rPr lang="en-US" dirty="0"/>
              <a:t> class:</a:t>
            </a:r>
            <a:br>
              <a:rPr lang="en-US" dirty="0"/>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img.slides</a:t>
            </a:r>
            <a:r>
              <a:rPr lang="en-US" dirty="0">
                <a:latin typeface="Courier New" panose="02070309020205020404" pitchFamily="49" charset="0"/>
                <a:cs typeface="Courier New" panose="02070309020205020404" pitchFamily="49" charset="0"/>
              </a:rPr>
              <a:t>").first().</a:t>
            </a:r>
            <a:r>
              <a:rPr lang="en-US" dirty="0" err="1">
                <a:latin typeface="Courier New" panose="02070309020205020404" pitchFamily="49" charset="0"/>
                <a:cs typeface="Courier New" panose="02070309020205020404" pitchFamily="49" charset="0"/>
              </a:rPr>
              <a:t>attr</a:t>
            </a:r>
            <a:r>
              <a:rPr lang="en-US" dirty="0">
                <a:latin typeface="Courier New" panose="02070309020205020404" pitchFamily="49" charset="0"/>
                <a:cs typeface="Courier New" panose="02070309020205020404" pitchFamily="49" charset="0"/>
              </a:rPr>
              <a:t>("width")</a:t>
            </a:r>
          </a:p>
          <a:p>
            <a:pPr lvl="1"/>
            <a:r>
              <a:rPr lang="en-US" dirty="0"/>
              <a:t>Sample expression to set the width to 500 pixels:</a:t>
            </a:r>
            <a:br>
              <a:rPr lang="en-US" dirty="0"/>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img.slides</a:t>
            </a:r>
            <a:r>
              <a:rPr lang="en-US" dirty="0">
                <a:latin typeface="Courier New" panose="02070309020205020404" pitchFamily="49" charset="0"/>
                <a:cs typeface="Courier New" panose="02070309020205020404" pitchFamily="49" charset="0"/>
              </a:rPr>
              <a:t>").first().</a:t>
            </a:r>
            <a:r>
              <a:rPr lang="en-US" dirty="0" err="1">
                <a:latin typeface="Courier New" panose="02070309020205020404" pitchFamily="49" charset="0"/>
                <a:cs typeface="Courier New" panose="02070309020205020404" pitchFamily="49" charset="0"/>
              </a:rPr>
              <a:t>attr</a:t>
            </a:r>
            <a:r>
              <a:rPr lang="en-US" dirty="0">
                <a:latin typeface="Courier New" panose="02070309020205020404" pitchFamily="49" charset="0"/>
                <a:cs typeface="Courier New" panose="02070309020205020404" pitchFamily="49" charset="0"/>
              </a:rPr>
              <a:t>("width", "500px")</a:t>
            </a:r>
          </a:p>
          <a:p>
            <a:pPr lvl="1"/>
            <a:r>
              <a:rPr lang="en-US" dirty="0"/>
              <a:t>Sample expression to set the width and height using attributes in JSON format:</a:t>
            </a:r>
            <a:br>
              <a:rPr lang="en-US" dirty="0"/>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img.slides</a:t>
            </a:r>
            <a:r>
              <a:rPr lang="en-US" dirty="0">
                <a:latin typeface="Courier New" panose="02070309020205020404" pitchFamily="49" charset="0"/>
                <a:cs typeface="Courier New" panose="02070309020205020404" pitchFamily="49" charset="0"/>
              </a:rPr>
              <a:t>").first().({"width": "500px", "height": "300px"})</a:t>
            </a:r>
          </a:p>
          <a:p>
            <a:pPr lvl="1"/>
            <a:r>
              <a:rPr lang="en-US" dirty="0"/>
              <a:t>Sample expression to set the color and font size of the main </a:t>
            </a:r>
            <a:r>
              <a:rPr lang="en-US" dirty="0">
                <a:latin typeface="Courier New" panose="02070309020205020404" pitchFamily="49" charset="0"/>
                <a:cs typeface="Courier New" panose="02070309020205020404" pitchFamily="49" charset="0"/>
              </a:rPr>
              <a:t>h1</a:t>
            </a:r>
            <a:r>
              <a:rPr lang="en-US" dirty="0"/>
              <a:t> heading:</a:t>
            </a:r>
            <a:br>
              <a:rPr lang="en-US" dirty="0"/>
            </a:br>
            <a:r>
              <a:rPr lang="en-US" dirty="0">
                <a:latin typeface="Courier New" panose="02070309020205020404" pitchFamily="49" charset="0"/>
                <a:cs typeface="Courier New" panose="02070309020205020404" pitchFamily="49" charset="0"/>
              </a:rPr>
              <a:t>$("h1#main").</a:t>
            </a:r>
            <a:r>
              <a:rPr lang="en-US" dirty="0" err="1">
                <a:latin typeface="Courier New" panose="02070309020205020404" pitchFamily="49" charset="0"/>
                <a:cs typeface="Courier New" panose="02070309020205020404" pitchFamily="49" charset="0"/>
              </a:rPr>
              <a:t>css</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fontSize</a:t>
            </a:r>
            <a:r>
              <a:rPr lang="en-US" dirty="0">
                <a:latin typeface="Courier New" panose="02070309020205020404" pitchFamily="49" charset="0"/>
                <a:cs typeface="Courier New" panose="02070309020205020404" pitchFamily="49" charset="0"/>
              </a:rPr>
              <a:t>: "2em",</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color: "blue"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110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A66C-CC3D-A344-92BA-3B40B26AB5AD}"/>
              </a:ext>
            </a:extLst>
          </p:cNvPr>
          <p:cNvSpPr>
            <a:spLocks noGrp="1"/>
          </p:cNvSpPr>
          <p:nvPr>
            <p:ph type="title"/>
          </p:nvPr>
        </p:nvSpPr>
        <p:spPr/>
        <p:txBody>
          <a:bodyPr/>
          <a:lstStyle/>
          <a:p>
            <a:r>
              <a:rPr lang="en-US" dirty="0"/>
              <a:t>Working with jQuery Selectors (7 of 8)</a:t>
            </a:r>
          </a:p>
        </p:txBody>
      </p:sp>
      <p:sp>
        <p:nvSpPr>
          <p:cNvPr id="3" name="Text Placeholder 2">
            <a:extLst>
              <a:ext uri="{FF2B5EF4-FFF2-40B4-BE49-F238E27FC236}">
                <a16:creationId xmlns:a16="http://schemas.microsoft.com/office/drawing/2014/main" id="{6C20F7D1-B741-0F4C-8E96-D905C6A9C22A}"/>
              </a:ext>
            </a:extLst>
          </p:cNvPr>
          <p:cNvSpPr>
            <a:spLocks noGrp="1"/>
          </p:cNvSpPr>
          <p:nvPr>
            <p:ph type="body" sz="quarter" idx="17"/>
          </p:nvPr>
        </p:nvSpPr>
        <p:spPr/>
        <p:txBody>
          <a:bodyPr/>
          <a:lstStyle/>
          <a:p>
            <a:r>
              <a:rPr lang="en-US" dirty="0"/>
              <a:t>Working with attributes and CSS properties (continued)</a:t>
            </a:r>
          </a:p>
          <a:p>
            <a:pPr lvl="1"/>
            <a:r>
              <a:rPr lang="en-US" dirty="0"/>
              <a:t>jQuery returns the computed values of CSS styles, whereas the style sheet may contain values defined in other units</a:t>
            </a:r>
          </a:p>
          <a:p>
            <a:pPr lvl="2"/>
            <a:r>
              <a:rPr lang="en-US" dirty="0"/>
              <a:t>E.g., 2 </a:t>
            </a:r>
            <a:r>
              <a:rPr lang="en-US" dirty="0" err="1"/>
              <a:t>em</a:t>
            </a:r>
            <a:r>
              <a:rPr lang="en-US" dirty="0"/>
              <a:t> and green from CSS become 32 pixels and RGB values 0, 128, and 0 when returned by jQuery</a:t>
            </a:r>
          </a:p>
          <a:p>
            <a:r>
              <a:rPr lang="en-US" dirty="0"/>
              <a:t>Changing the DOM structure</a:t>
            </a:r>
          </a:p>
          <a:p>
            <a:pPr lvl="1"/>
            <a:r>
              <a:rPr lang="en-US" dirty="0"/>
              <a:t>jQuery methods can be used to edit, replace, or add DOM elements</a:t>
            </a:r>
          </a:p>
          <a:p>
            <a:pPr lvl="1"/>
            <a:r>
              <a:rPr lang="en-US" dirty="0"/>
              <a:t>jQuery methods can act as both </a:t>
            </a:r>
            <a:r>
              <a:rPr lang="en-US" b="1" dirty="0">
                <a:solidFill>
                  <a:srgbClr val="004A78"/>
                </a:solidFill>
              </a:rPr>
              <a:t>getters</a:t>
            </a:r>
            <a:r>
              <a:rPr lang="en-US" dirty="0"/>
              <a:t> (methods that get values) and </a:t>
            </a:r>
            <a:r>
              <a:rPr lang="en-US" b="1" dirty="0">
                <a:solidFill>
                  <a:srgbClr val="004A78"/>
                </a:solidFill>
              </a:rPr>
              <a:t>setters</a:t>
            </a:r>
            <a:r>
              <a:rPr lang="en-US" dirty="0"/>
              <a:t> (methods that set values)</a:t>
            </a:r>
          </a:p>
          <a:p>
            <a:pPr lvl="2"/>
            <a:r>
              <a:rPr lang="en-US" dirty="0"/>
              <a:t>Sample getter: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input#username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a:t>
            </a:r>
          </a:p>
          <a:p>
            <a:pPr lvl="2"/>
            <a:r>
              <a:rPr lang="en-US" dirty="0"/>
              <a:t>Sample setter: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input#username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("dawson4815")</a:t>
            </a:r>
          </a:p>
        </p:txBody>
      </p:sp>
    </p:spTree>
    <p:extLst>
      <p:ext uri="{BB962C8B-B14F-4D97-AF65-F5344CB8AC3E}">
        <p14:creationId xmlns:p14="http://schemas.microsoft.com/office/powerpoint/2010/main" val="144424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A66C-CC3D-A344-92BA-3B40B26AB5AD}"/>
              </a:ext>
            </a:extLst>
          </p:cNvPr>
          <p:cNvSpPr>
            <a:spLocks noGrp="1"/>
          </p:cNvSpPr>
          <p:nvPr>
            <p:ph type="title"/>
          </p:nvPr>
        </p:nvSpPr>
        <p:spPr/>
        <p:txBody>
          <a:bodyPr/>
          <a:lstStyle/>
          <a:p>
            <a:r>
              <a:rPr lang="en-US" dirty="0"/>
              <a:t>Working with jQuery Selectors (8 of 8)</a:t>
            </a:r>
          </a:p>
        </p:txBody>
      </p:sp>
      <p:sp>
        <p:nvSpPr>
          <p:cNvPr id="3" name="Text Placeholder 2">
            <a:extLst>
              <a:ext uri="{FF2B5EF4-FFF2-40B4-BE49-F238E27FC236}">
                <a16:creationId xmlns:a16="http://schemas.microsoft.com/office/drawing/2014/main" id="{6C20F7D1-B741-0F4C-8E96-D905C6A9C22A}"/>
              </a:ext>
            </a:extLst>
          </p:cNvPr>
          <p:cNvSpPr>
            <a:spLocks noGrp="1"/>
          </p:cNvSpPr>
          <p:nvPr>
            <p:ph type="body" sz="quarter" idx="17"/>
          </p:nvPr>
        </p:nvSpPr>
        <p:spPr/>
        <p:txBody>
          <a:bodyPr/>
          <a:lstStyle/>
          <a:p>
            <a:r>
              <a:rPr lang="en-US" dirty="0"/>
              <a:t>Changing the DOM structure (continued)</a:t>
            </a:r>
          </a:p>
          <a:p>
            <a:pPr lvl="1"/>
            <a:r>
              <a:rPr lang="en-US" dirty="0"/>
              <a:t>Sample jQuery statement to change heading styles in an HTML fragment:</a:t>
            </a:r>
            <a:br>
              <a:rPr lang="en-US" dirty="0"/>
            </a:br>
            <a:r>
              <a:rPr lang="en-US" dirty="0">
                <a:latin typeface="Courier New" panose="02070309020205020404" pitchFamily="49" charset="0"/>
                <a:cs typeface="Courier New" panose="02070309020205020404" pitchFamily="49" charset="0"/>
              </a:rPr>
              <a:t>$("&lt;h2 class='new'&gt;Minor Heading&lt;/h2&gt;").</a:t>
            </a:r>
            <a:r>
              <a:rPr lang="en-US" dirty="0" err="1">
                <a:latin typeface="Courier New" panose="02070309020205020404" pitchFamily="49" charset="0"/>
                <a:cs typeface="Courier New" panose="02070309020205020404" pitchFamily="49" charset="0"/>
              </a:rPr>
              <a:t>replaceAll</a:t>
            </a:r>
            <a:r>
              <a:rPr lang="en-US" dirty="0">
                <a:latin typeface="Courier New" panose="02070309020205020404" pitchFamily="49" charset="0"/>
                <a:cs typeface="Courier New" panose="02070309020205020404" pitchFamily="49" charset="0"/>
              </a:rPr>
              <a:t>("h1.old");</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lvl="1"/>
            <a:r>
              <a:rPr lang="en-US" dirty="0"/>
              <a:t>The </a:t>
            </a:r>
            <a:r>
              <a:rPr lang="en-US" dirty="0">
                <a:latin typeface="Courier New" panose="02070309020205020404" pitchFamily="49" charset="0"/>
                <a:cs typeface="Courier New" panose="02070309020205020404" pitchFamily="49" charset="0"/>
              </a:rPr>
              <a:t>wrap()</a:t>
            </a:r>
            <a:r>
              <a:rPr lang="en-US" dirty="0"/>
              <a:t> method encloses elements within a specified HTML structure, creating a new parent for the elements, e.g.:</a:t>
            </a:r>
            <a:br>
              <a:rPr lang="en-US" dirty="0"/>
            </a:br>
            <a:r>
              <a:rPr lang="en-US" dirty="0">
                <a:latin typeface="Courier New" panose="02070309020205020404" pitchFamily="49" charset="0"/>
                <a:cs typeface="Courier New" panose="02070309020205020404" pitchFamily="49" charset="0"/>
              </a:rPr>
              <a:t>$("h1.story").wrap("&lt;article&gt;&lt;/article&gt;")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lvl="1"/>
            <a:r>
              <a:rPr lang="en-US" dirty="0"/>
              <a:t>The unwrap() method can be used afterward to restore the original structure, e.g.:</a:t>
            </a:r>
            <a:br>
              <a:rPr lang="en-US" dirty="0"/>
            </a:br>
            <a:r>
              <a:rPr lang="en-US" dirty="0">
                <a:latin typeface="Courier New" panose="02070309020205020404" pitchFamily="49" charset="0"/>
                <a:cs typeface="Courier New" panose="02070309020205020404" pitchFamily="49" charset="0"/>
              </a:rPr>
              <a:t>$("h1.story").unwrap()</a:t>
            </a:r>
          </a:p>
        </p:txBody>
      </p:sp>
    </p:spTree>
    <p:extLst>
      <p:ext uri="{BB962C8B-B14F-4D97-AF65-F5344CB8AC3E}">
        <p14:creationId xmlns:p14="http://schemas.microsoft.com/office/powerpoint/2010/main" val="414206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428D-B7B5-F443-9E9C-0044DC0D20E6}"/>
              </a:ext>
            </a:extLst>
          </p:cNvPr>
          <p:cNvSpPr>
            <a:spLocks noGrp="1"/>
          </p:cNvSpPr>
          <p:nvPr>
            <p:ph type="title"/>
          </p:nvPr>
        </p:nvSpPr>
        <p:spPr/>
        <p:txBody>
          <a:bodyPr/>
          <a:lstStyle/>
          <a:p>
            <a:r>
              <a:rPr lang="en-US" dirty="0"/>
              <a:t>Handling Events with jQuery (1 of 6)</a:t>
            </a:r>
          </a:p>
        </p:txBody>
      </p:sp>
      <p:sp>
        <p:nvSpPr>
          <p:cNvPr id="3" name="Text Placeholder 2">
            <a:extLst>
              <a:ext uri="{FF2B5EF4-FFF2-40B4-BE49-F238E27FC236}">
                <a16:creationId xmlns:a16="http://schemas.microsoft.com/office/drawing/2014/main" id="{A97F9E09-F153-AC4E-8DE7-D9BC6B601AFA}"/>
              </a:ext>
            </a:extLst>
          </p:cNvPr>
          <p:cNvSpPr>
            <a:spLocks noGrp="1"/>
          </p:cNvSpPr>
          <p:nvPr>
            <p:ph type="body" sz="quarter" idx="17"/>
          </p:nvPr>
        </p:nvSpPr>
        <p:spPr/>
        <p:txBody>
          <a:bodyPr/>
          <a:lstStyle/>
          <a:p>
            <a:r>
              <a:rPr lang="en-US" dirty="0"/>
              <a:t>General syntax for managing events with jQuery, where </a:t>
            </a:r>
            <a:r>
              <a:rPr lang="en-US" i="1" dirty="0">
                <a:latin typeface="Courier New" panose="02070309020205020404" pitchFamily="49" charset="0"/>
                <a:cs typeface="Courier New" panose="02070309020205020404" pitchFamily="49" charset="0"/>
              </a:rPr>
              <a:t>handler</a:t>
            </a:r>
            <a:r>
              <a:rPr lang="en-US" dirty="0"/>
              <a:t> is the function that handles the event:</a:t>
            </a:r>
            <a:br>
              <a:rPr lang="en-US" dirty="0"/>
            </a:br>
            <a:r>
              <a:rPr lang="en-US" dirty="0"/>
              <a:t>$(</a:t>
            </a:r>
            <a:r>
              <a:rPr lang="en-US" i="1" dirty="0"/>
              <a:t>selector</a:t>
            </a:r>
            <a:r>
              <a:rPr lang="en-US" dirty="0"/>
              <a:t>).</a:t>
            </a:r>
            <a:r>
              <a:rPr lang="en-US" i="1" dirty="0"/>
              <a:t>event</a:t>
            </a:r>
            <a:r>
              <a:rPr lang="en-US" dirty="0"/>
              <a:t>(</a:t>
            </a:r>
            <a:r>
              <a:rPr lang="en-US" i="1" dirty="0"/>
              <a:t>handler</a:t>
            </a:r>
            <a:r>
              <a:rPr lang="en-US" dirty="0"/>
              <a:t>)</a:t>
            </a:r>
          </a:p>
          <a:p>
            <a:pPr lvl="1"/>
            <a:r>
              <a:rPr lang="en-US" dirty="0"/>
              <a:t>jQuery responds to events during the bubbling phase only</a:t>
            </a:r>
          </a:p>
          <a:p>
            <a:r>
              <a:rPr lang="en-US" dirty="0"/>
              <a:t>jQuery supports an event object that is passed as an object of the handler function</a:t>
            </a:r>
          </a:p>
          <a:p>
            <a:r>
              <a:rPr lang="en-US" dirty="0"/>
              <a:t>Sample code that applies the </a:t>
            </a:r>
            <a:r>
              <a:rPr lang="en-US" dirty="0">
                <a:latin typeface="Courier New" panose="02070309020205020404" pitchFamily="49" charset="0"/>
                <a:cs typeface="Courier New" panose="02070309020205020404" pitchFamily="49" charset="0"/>
              </a:rPr>
              <a:t>click()</a:t>
            </a:r>
            <a:r>
              <a:rPr lang="en-US" dirty="0"/>
              <a:t> event to every </a:t>
            </a:r>
            <a:r>
              <a:rPr lang="en-US" dirty="0">
                <a:latin typeface="Courier New" panose="02070309020205020404" pitchFamily="49" charset="0"/>
                <a:cs typeface="Courier New" panose="02070309020205020404" pitchFamily="49" charset="0"/>
              </a:rPr>
              <a:t>h1</a:t>
            </a:r>
            <a:r>
              <a:rPr lang="en-US" dirty="0"/>
              <a:t> element in the document to display the text of the element that follows the heading:</a:t>
            </a:r>
            <a:br>
              <a:rPr lang="en-US" dirty="0"/>
            </a:br>
            <a:r>
              <a:rPr lang="en-US" dirty="0">
                <a:latin typeface="Courier New" panose="02070309020205020404" pitchFamily="49" charset="0"/>
                <a:cs typeface="Courier New" panose="02070309020205020404" pitchFamily="49" charset="0"/>
              </a:rPr>
              <a:t>$("h1").click(e =&gt;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console.log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e.target</a:t>
            </a:r>
            <a:r>
              <a:rPr lang="en-US" dirty="0">
                <a:latin typeface="Courier New" panose="02070309020205020404" pitchFamily="49" charset="0"/>
                <a:cs typeface="Courier New" panose="02070309020205020404" pitchFamily="49" charset="0"/>
              </a:rPr>
              <a:t>).next().text());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lvl="1"/>
            <a:r>
              <a:rPr lang="en-US" dirty="0"/>
              <a:t>The heading clicked is stored in the </a:t>
            </a:r>
            <a:r>
              <a:rPr lang="en-US" dirty="0" err="1">
                <a:latin typeface="Courier New" panose="02070309020205020404" pitchFamily="49" charset="0"/>
                <a:cs typeface="Courier New" panose="02070309020205020404" pitchFamily="49" charset="0"/>
              </a:rPr>
              <a:t>e.target</a:t>
            </a:r>
            <a:r>
              <a:rPr lang="en-US" dirty="0"/>
              <a:t> property, the </a:t>
            </a:r>
            <a:r>
              <a:rPr lang="en-US" dirty="0">
                <a:latin typeface="Courier New" panose="02070309020205020404" pitchFamily="49" charset="0"/>
                <a:cs typeface="Courier New" panose="02070309020205020404" pitchFamily="49" charset="0"/>
              </a:rPr>
              <a:t>next()</a:t>
            </a:r>
            <a:r>
              <a:rPr lang="en-US" dirty="0"/>
              <a:t> method selects the next sibling element, and the </a:t>
            </a:r>
            <a:r>
              <a:rPr lang="en-US" dirty="0">
                <a:latin typeface="Courier New" panose="02070309020205020404" pitchFamily="49" charset="0"/>
                <a:cs typeface="Courier New" panose="02070309020205020404" pitchFamily="49" charset="0"/>
              </a:rPr>
              <a:t>text()</a:t>
            </a:r>
            <a:r>
              <a:rPr lang="en-US" dirty="0"/>
              <a:t> method displays the text stored within that sibling</a:t>
            </a:r>
          </a:p>
          <a:p>
            <a:pPr lvl="1"/>
            <a:r>
              <a:rPr lang="en-US" dirty="0"/>
              <a:t>The event object property must be placed within the jQuery selector so that jQuery handles the associated methods</a:t>
            </a:r>
          </a:p>
        </p:txBody>
      </p:sp>
    </p:spTree>
    <p:extLst>
      <p:ext uri="{BB962C8B-B14F-4D97-AF65-F5344CB8AC3E}">
        <p14:creationId xmlns:p14="http://schemas.microsoft.com/office/powerpoint/2010/main" val="415172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DDBD-5AA2-C348-A954-37113CDA92E3}"/>
              </a:ext>
            </a:extLst>
          </p:cNvPr>
          <p:cNvSpPr>
            <a:spLocks noGrp="1"/>
          </p:cNvSpPr>
          <p:nvPr>
            <p:ph type="title"/>
          </p:nvPr>
        </p:nvSpPr>
        <p:spPr/>
        <p:txBody>
          <a:bodyPr/>
          <a:lstStyle/>
          <a:p>
            <a:r>
              <a:rPr lang="en-US" dirty="0"/>
              <a:t>Handling Events with jQuery (2 of 6)</a:t>
            </a:r>
          </a:p>
        </p:txBody>
      </p:sp>
      <p:pic>
        <p:nvPicPr>
          <p:cNvPr id="6" name="Picture Placeholder 5" descr="A code block with code for applying the j Query click method. Program code. In the code, the words in the variable names are merged. Line 1, Forward slash, forward slash, Run once the page is loaded and ready. Line 2: Dollar, left parenthesis, left parenthesis, right parenthesis, equals, right single angle bracket, left brace. Line 3: Blank. Line 4, indented once: Forward slash, forward slash, Add click events to each question in the F A Q. Line 5, indented once: Dollar, left parenthesis, left double quotation mark, d l hash f a q character space, d t, right double quotation mark, right parenthesis, dot, click, left parenthesis, e, equals, right single angle bracket, left brace. Line 6, indented once: Right brace, right parenthesis, semicolon. Line 7: Blank. Line 8: Right brace, right parenthesis, semicolon. In line 5 of the above code, all d t elements nested with the d l hash f a q element are selected. In this line, e is the event object for the click method.">
            <a:extLst>
              <a:ext uri="{FF2B5EF4-FFF2-40B4-BE49-F238E27FC236}">
                <a16:creationId xmlns:a16="http://schemas.microsoft.com/office/drawing/2014/main" id="{7E5FC31F-CF22-6942-8747-3229FCB6B2DD}"/>
              </a:ext>
            </a:extLst>
          </p:cNvPr>
          <p:cNvPicPr>
            <a:picLocks noGrp="1" noChangeAspect="1"/>
          </p:cNvPicPr>
          <p:nvPr>
            <p:ph type="pic" sz="quarter" idx="10"/>
          </p:nvPr>
        </p:nvPicPr>
        <p:blipFill>
          <a:blip r:embed="rId2"/>
          <a:stretch>
            <a:fillRect/>
          </a:stretch>
        </p:blipFill>
        <p:spPr>
          <a:xfrm>
            <a:off x="731519" y="1619556"/>
            <a:ext cx="6672829" cy="3522460"/>
          </a:xfrm>
        </p:spPr>
      </p:pic>
      <p:sp>
        <p:nvSpPr>
          <p:cNvPr id="4" name="Text Placeholder 3">
            <a:extLst>
              <a:ext uri="{FF2B5EF4-FFF2-40B4-BE49-F238E27FC236}">
                <a16:creationId xmlns:a16="http://schemas.microsoft.com/office/drawing/2014/main" id="{CA19642F-78DC-F840-BB12-8295A94C9AA3}"/>
              </a:ext>
            </a:extLst>
          </p:cNvPr>
          <p:cNvSpPr>
            <a:spLocks noGrp="1"/>
          </p:cNvSpPr>
          <p:nvPr>
            <p:ph type="body" sz="quarter" idx="11"/>
          </p:nvPr>
        </p:nvSpPr>
        <p:spPr>
          <a:xfrm>
            <a:off x="1696915" y="5442438"/>
            <a:ext cx="9758463" cy="436382"/>
          </a:xfrm>
        </p:spPr>
        <p:txBody>
          <a:bodyPr/>
          <a:lstStyle/>
          <a:p>
            <a:r>
              <a:rPr lang="en-US" dirty="0"/>
              <a:t>Figure 12-11 Apply the jQuery </a:t>
            </a:r>
            <a:r>
              <a:rPr lang="en-US" dirty="0">
                <a:latin typeface="Courier New" panose="02070309020205020404" pitchFamily="49" charset="0"/>
                <a:cs typeface="Courier New" panose="02070309020205020404" pitchFamily="49" charset="0"/>
              </a:rPr>
              <a:t>click()</a:t>
            </a:r>
            <a:r>
              <a:rPr lang="en-US" dirty="0"/>
              <a:t> method</a:t>
            </a:r>
          </a:p>
        </p:txBody>
      </p:sp>
    </p:spTree>
    <p:extLst>
      <p:ext uri="{BB962C8B-B14F-4D97-AF65-F5344CB8AC3E}">
        <p14:creationId xmlns:p14="http://schemas.microsoft.com/office/powerpoint/2010/main" val="911635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DDBD-5AA2-C348-A954-37113CDA92E3}"/>
              </a:ext>
            </a:extLst>
          </p:cNvPr>
          <p:cNvSpPr>
            <a:spLocks noGrp="1"/>
          </p:cNvSpPr>
          <p:nvPr>
            <p:ph type="title"/>
          </p:nvPr>
        </p:nvSpPr>
        <p:spPr/>
        <p:txBody>
          <a:bodyPr/>
          <a:lstStyle/>
          <a:p>
            <a:r>
              <a:rPr lang="en-US" dirty="0"/>
              <a:t>Handling Events with jQuery (3 of 6)</a:t>
            </a:r>
          </a:p>
        </p:txBody>
      </p:sp>
      <p:pic>
        <p:nvPicPr>
          <p:cNvPr id="6" name="Picture Placeholder 5" descr="A code block with code for toggling the class attribute on and off. Program code. In the code, the words in the variable names are merged, and the code contains the following keywords: let. Line 1: Forward slash, forward slash, Add click events to each question in the F A Q. Line 2: Dollar, left parenthesis, left double quotation mark, d l hash f a q character space d t, right double quotation mark, right parenthesis, dot, click, left parenthesis, e, equals, right single angle bracket, left brace. Line 3: Blank. Line 4, indented once: Forward slash, forward slash, Alternate between hiding and showing the answer. Line 5, indented once: let, question, equals, dollar, left parenthesis, e, dot, target, right parenthesis, semicolon. Line 6, indented once: let, answer, equals, dollar, left parenthesis, question, dot, next, left parenthesis, right parenthesis, right parenthesis, semicolon. Line 7: Blank. Line 8, indented once: Dollar, left parenthesis, question, right parenthesis, dot, toggle Class, left parenthesis, left double quotation mark, hidden Answer, right double quotation mark, right parenthesis, semicolon. Line 9: Blank. Line 10: Right brace, right parenthesis, semicolon. In line 5 of the above code, the question is the target of the click event. In line 6, the answer follows the question in the DOM. In line 8, the code alternates between deleting and adding the hidden Answer class to the question.">
            <a:extLst>
              <a:ext uri="{FF2B5EF4-FFF2-40B4-BE49-F238E27FC236}">
                <a16:creationId xmlns:a16="http://schemas.microsoft.com/office/drawing/2014/main" id="{27E38B6E-48FC-934A-85E5-DDEC91993433}"/>
              </a:ext>
            </a:extLst>
          </p:cNvPr>
          <p:cNvPicPr>
            <a:picLocks noGrp="1" noChangeAspect="1"/>
          </p:cNvPicPr>
          <p:nvPr>
            <p:ph type="pic" sz="quarter" idx="10"/>
          </p:nvPr>
        </p:nvPicPr>
        <p:blipFill>
          <a:blip r:embed="rId2"/>
          <a:stretch>
            <a:fillRect/>
          </a:stretch>
        </p:blipFill>
        <p:spPr>
          <a:xfrm>
            <a:off x="731520" y="1619556"/>
            <a:ext cx="8830332" cy="3451208"/>
          </a:xfrm>
        </p:spPr>
      </p:pic>
      <p:sp>
        <p:nvSpPr>
          <p:cNvPr id="4" name="Text Placeholder 3">
            <a:extLst>
              <a:ext uri="{FF2B5EF4-FFF2-40B4-BE49-F238E27FC236}">
                <a16:creationId xmlns:a16="http://schemas.microsoft.com/office/drawing/2014/main" id="{CA19642F-78DC-F840-BB12-8295A94C9AA3}"/>
              </a:ext>
            </a:extLst>
          </p:cNvPr>
          <p:cNvSpPr>
            <a:spLocks noGrp="1"/>
          </p:cNvSpPr>
          <p:nvPr>
            <p:ph type="body" sz="quarter" idx="11"/>
          </p:nvPr>
        </p:nvSpPr>
        <p:spPr>
          <a:xfrm>
            <a:off x="3121269" y="5442438"/>
            <a:ext cx="8334109" cy="436382"/>
          </a:xfrm>
        </p:spPr>
        <p:txBody>
          <a:bodyPr/>
          <a:lstStyle/>
          <a:p>
            <a:r>
              <a:rPr lang="en-US" dirty="0"/>
              <a:t>Figure 12-12 Toggling the </a:t>
            </a:r>
            <a:r>
              <a:rPr lang="en-US" dirty="0">
                <a:latin typeface="Courier New" panose="02070309020205020404" pitchFamily="49" charset="0"/>
                <a:cs typeface="Courier New" panose="02070309020205020404" pitchFamily="49" charset="0"/>
              </a:rPr>
              <a:t>class</a:t>
            </a:r>
            <a:r>
              <a:rPr lang="en-US" dirty="0"/>
              <a:t> attribute on and off</a:t>
            </a:r>
          </a:p>
        </p:txBody>
      </p:sp>
    </p:spTree>
    <p:extLst>
      <p:ext uri="{BB962C8B-B14F-4D97-AF65-F5344CB8AC3E}">
        <p14:creationId xmlns:p14="http://schemas.microsoft.com/office/powerpoint/2010/main" val="3227572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DDBD-5AA2-C348-A954-37113CDA92E3}"/>
              </a:ext>
            </a:extLst>
          </p:cNvPr>
          <p:cNvSpPr>
            <a:spLocks noGrp="1"/>
          </p:cNvSpPr>
          <p:nvPr>
            <p:ph type="title"/>
          </p:nvPr>
        </p:nvSpPr>
        <p:spPr/>
        <p:txBody>
          <a:bodyPr/>
          <a:lstStyle/>
          <a:p>
            <a:r>
              <a:rPr lang="en-US" dirty="0"/>
              <a:t>Handling Events with jQuery (4 of 6)</a:t>
            </a:r>
          </a:p>
        </p:txBody>
      </p:sp>
      <p:pic>
        <p:nvPicPr>
          <p:cNvPr id="6" name="Picture Placeholder 5" descr="A code block with code for displaying and hiding an F A Q answer. Program code. In the code, the words in the variable names are merged, and the code contains the following keywords: let. Line 1: Forward slash, forward slash, Alternate between hiding and showing the answer. Line 2: let, question, equals, dollar, left parenthesis, e, dot, target, right parenthesis, semicolon. Line 3: let, answer, equals, dollar, left parenthesis, question, dot, next, left parenthesis, right parenthesis, right parenthesis, semicolon. Line 4: Blank. Line 5: Dollar, left parenthesis, question, right parenthesis, dot, toggle Class, left parenthesis, left double quotation mark, hidden Answer, right double quotation mark, right parenthesis, semicolon. Line 6: Blank. Line 7: if, left parenthesis, dollar, left parenthesis, question, right parenthesis, dot, has Class, left parenthesis, left double quotation mark, hidden Answer, right double quotation mark, right parenthesis, right parenthesis, left brace. Line 8, indented once: Dollar, left parenthesis, answer, right parenthesis, dot, hide, left parenthesis, right parenthesis, semicolon. Line 9: Right brace, else, left brace. Line 10, indented once: Dollar, left parenthesis, answer, right parenthesis, dot, show, left parenthesis, right parenthesis, semicolon. Line 11: Right brace. Line 8 in the above code hides the answer on the page. Line 10 displays the answer on the page.">
            <a:extLst>
              <a:ext uri="{FF2B5EF4-FFF2-40B4-BE49-F238E27FC236}">
                <a16:creationId xmlns:a16="http://schemas.microsoft.com/office/drawing/2014/main" id="{095F04B8-D00E-6248-9B44-8B99926334C1}"/>
              </a:ext>
            </a:extLst>
          </p:cNvPr>
          <p:cNvPicPr>
            <a:picLocks noGrp="1" noChangeAspect="1"/>
          </p:cNvPicPr>
          <p:nvPr>
            <p:ph type="pic" sz="quarter" idx="10"/>
          </p:nvPr>
        </p:nvPicPr>
        <p:blipFill>
          <a:blip r:embed="rId2"/>
          <a:stretch>
            <a:fillRect/>
          </a:stretch>
        </p:blipFill>
        <p:spPr>
          <a:xfrm>
            <a:off x="731519" y="1619557"/>
            <a:ext cx="9980399" cy="3587158"/>
          </a:xfrm>
        </p:spPr>
      </p:pic>
      <p:sp>
        <p:nvSpPr>
          <p:cNvPr id="4" name="Text Placeholder 3">
            <a:extLst>
              <a:ext uri="{FF2B5EF4-FFF2-40B4-BE49-F238E27FC236}">
                <a16:creationId xmlns:a16="http://schemas.microsoft.com/office/drawing/2014/main" id="{CA19642F-78DC-F840-BB12-8295A94C9AA3}"/>
              </a:ext>
            </a:extLst>
          </p:cNvPr>
          <p:cNvSpPr>
            <a:spLocks noGrp="1"/>
          </p:cNvSpPr>
          <p:nvPr>
            <p:ph type="body" sz="quarter" idx="11"/>
          </p:nvPr>
        </p:nvSpPr>
        <p:spPr>
          <a:xfrm>
            <a:off x="3253154" y="5486400"/>
            <a:ext cx="8202224" cy="392420"/>
          </a:xfrm>
        </p:spPr>
        <p:txBody>
          <a:bodyPr/>
          <a:lstStyle/>
          <a:p>
            <a:r>
              <a:rPr lang="en-US" dirty="0"/>
              <a:t>Figure 12-13 Displaying and hiding an FAQ answer</a:t>
            </a:r>
          </a:p>
        </p:txBody>
      </p:sp>
    </p:spTree>
    <p:extLst>
      <p:ext uri="{BB962C8B-B14F-4D97-AF65-F5344CB8AC3E}">
        <p14:creationId xmlns:p14="http://schemas.microsoft.com/office/powerpoint/2010/main" val="3217427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DDBD-5AA2-C348-A954-37113CDA92E3}"/>
              </a:ext>
            </a:extLst>
          </p:cNvPr>
          <p:cNvSpPr>
            <a:spLocks noGrp="1"/>
          </p:cNvSpPr>
          <p:nvPr>
            <p:ph type="title"/>
          </p:nvPr>
        </p:nvSpPr>
        <p:spPr/>
        <p:txBody>
          <a:bodyPr/>
          <a:lstStyle/>
          <a:p>
            <a:r>
              <a:rPr lang="en-US" dirty="0"/>
              <a:t>Handling Events with jQuery (5 of 6)</a:t>
            </a:r>
          </a:p>
        </p:txBody>
      </p:sp>
      <p:pic>
        <p:nvPicPr>
          <p:cNvPr id="6" name="Picture Placeholder 5" descr="A screenshot of the F A Q section on the web page. Clicking the plus symbol to the right of the question changes it to a dash symbol and displays the answer below the question.">
            <a:extLst>
              <a:ext uri="{FF2B5EF4-FFF2-40B4-BE49-F238E27FC236}">
                <a16:creationId xmlns:a16="http://schemas.microsoft.com/office/drawing/2014/main" id="{58C23F7C-300D-BE4E-8745-D2C844EEC74F}"/>
              </a:ext>
            </a:extLst>
          </p:cNvPr>
          <p:cNvPicPr>
            <a:picLocks noGrp="1" noChangeAspect="1"/>
          </p:cNvPicPr>
          <p:nvPr>
            <p:ph type="pic" sz="quarter" idx="10"/>
          </p:nvPr>
        </p:nvPicPr>
        <p:blipFill>
          <a:blip r:embed="rId2"/>
          <a:stretch>
            <a:fillRect/>
          </a:stretch>
        </p:blipFill>
        <p:spPr>
          <a:xfrm>
            <a:off x="731520" y="1619557"/>
            <a:ext cx="10725940" cy="2904942"/>
          </a:xfrm>
        </p:spPr>
      </p:pic>
      <p:sp>
        <p:nvSpPr>
          <p:cNvPr id="4" name="Text Placeholder 3">
            <a:extLst>
              <a:ext uri="{FF2B5EF4-FFF2-40B4-BE49-F238E27FC236}">
                <a16:creationId xmlns:a16="http://schemas.microsoft.com/office/drawing/2014/main" id="{CA19642F-78DC-F840-BB12-8295A94C9AA3}"/>
              </a:ext>
            </a:extLst>
          </p:cNvPr>
          <p:cNvSpPr>
            <a:spLocks noGrp="1"/>
          </p:cNvSpPr>
          <p:nvPr>
            <p:ph type="body" sz="quarter" idx="11"/>
          </p:nvPr>
        </p:nvSpPr>
        <p:spPr>
          <a:xfrm>
            <a:off x="3323492" y="5206715"/>
            <a:ext cx="5609493" cy="672105"/>
          </a:xfrm>
        </p:spPr>
        <p:txBody>
          <a:bodyPr/>
          <a:lstStyle/>
          <a:p>
            <a:r>
              <a:rPr lang="en-US" dirty="0"/>
              <a:t>Figure 12-14 Displaying an answer in the FAQ</a:t>
            </a:r>
          </a:p>
        </p:txBody>
      </p:sp>
    </p:spTree>
    <p:extLst>
      <p:ext uri="{BB962C8B-B14F-4D97-AF65-F5344CB8AC3E}">
        <p14:creationId xmlns:p14="http://schemas.microsoft.com/office/powerpoint/2010/main" val="167098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3572-9E24-464B-918F-0B14B611DCC6}"/>
              </a:ext>
            </a:extLst>
          </p:cNvPr>
          <p:cNvSpPr>
            <a:spLocks noGrp="1"/>
          </p:cNvSpPr>
          <p:nvPr>
            <p:ph type="title"/>
          </p:nvPr>
        </p:nvSpPr>
        <p:spPr/>
        <p:txBody>
          <a:bodyPr/>
          <a:lstStyle/>
          <a:p>
            <a:r>
              <a:rPr lang="en-US" dirty="0"/>
              <a:t>Chapter Objectives</a:t>
            </a:r>
          </a:p>
        </p:txBody>
      </p:sp>
      <p:sp>
        <p:nvSpPr>
          <p:cNvPr id="3" name="Text Placeholder 2">
            <a:extLst>
              <a:ext uri="{FF2B5EF4-FFF2-40B4-BE49-F238E27FC236}">
                <a16:creationId xmlns:a16="http://schemas.microsoft.com/office/drawing/2014/main" id="{BA38DCA3-733D-394F-95F4-90C2A94CB3CA}"/>
              </a:ext>
            </a:extLst>
          </p:cNvPr>
          <p:cNvSpPr>
            <a:spLocks noGrp="1"/>
          </p:cNvSpPr>
          <p:nvPr>
            <p:ph type="body" sz="quarter" idx="17"/>
          </p:nvPr>
        </p:nvSpPr>
        <p:spPr/>
        <p:txBody>
          <a:bodyPr>
            <a:normAutofit/>
          </a:bodyPr>
          <a:lstStyle/>
          <a:p>
            <a:pPr marL="0" indent="0">
              <a:buNone/>
            </a:pPr>
            <a:r>
              <a:rPr lang="en-US" dirty="0"/>
              <a:t>By the end of this chapter, you should be able to:</a:t>
            </a:r>
            <a:br>
              <a:rPr lang="en-US" dirty="0"/>
            </a:br>
            <a:endParaRPr lang="en-US" dirty="0"/>
          </a:p>
          <a:p>
            <a:pPr>
              <a:spcAft>
                <a:spcPts val="1200"/>
              </a:spcAft>
            </a:pPr>
            <a:r>
              <a:rPr lang="en-US" dirty="0"/>
              <a:t>Use the jQuery library to apply jQuery methods to a selection of elements.</a:t>
            </a:r>
          </a:p>
          <a:p>
            <a:pPr>
              <a:spcAft>
                <a:spcPts val="1200"/>
              </a:spcAft>
            </a:pPr>
            <a:r>
              <a:rPr lang="en-US" dirty="0"/>
              <a:t>Modify the contents and structure of the DOM using jQuery.</a:t>
            </a:r>
          </a:p>
          <a:p>
            <a:pPr>
              <a:spcAft>
                <a:spcPts val="1200"/>
              </a:spcAft>
            </a:pPr>
            <a:r>
              <a:rPr lang="en-US" dirty="0"/>
              <a:t>Manage browser events using jQuery.</a:t>
            </a:r>
          </a:p>
          <a:p>
            <a:pPr>
              <a:spcAft>
                <a:spcPts val="1200"/>
              </a:spcAft>
            </a:pPr>
            <a:r>
              <a:rPr lang="en-US" dirty="0"/>
              <a:t>Create effects and animations using jQuery methods.</a:t>
            </a:r>
          </a:p>
          <a:p>
            <a:pPr>
              <a:spcAft>
                <a:spcPts val="1200"/>
              </a:spcAft>
            </a:pPr>
            <a:r>
              <a:rPr lang="en-US" dirty="0"/>
              <a:t>Apply jQuery Plugins, such as jQuery UI, to create specialized animations.</a:t>
            </a:r>
          </a:p>
        </p:txBody>
      </p:sp>
    </p:spTree>
    <p:extLst>
      <p:ext uri="{BB962C8B-B14F-4D97-AF65-F5344CB8AC3E}">
        <p14:creationId xmlns:p14="http://schemas.microsoft.com/office/powerpoint/2010/main" val="3536948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2A25-689D-BD42-A75C-3D90CC735804}"/>
              </a:ext>
            </a:extLst>
          </p:cNvPr>
          <p:cNvSpPr>
            <a:spLocks noGrp="1"/>
          </p:cNvSpPr>
          <p:nvPr>
            <p:ph type="title"/>
          </p:nvPr>
        </p:nvSpPr>
        <p:spPr/>
        <p:txBody>
          <a:bodyPr/>
          <a:lstStyle/>
          <a:p>
            <a:r>
              <a:rPr lang="en-US" dirty="0"/>
              <a:t>Handling Events with jQuery (6 of 6)</a:t>
            </a:r>
          </a:p>
        </p:txBody>
      </p:sp>
      <p:sp>
        <p:nvSpPr>
          <p:cNvPr id="3" name="Text Placeholder 2">
            <a:extLst>
              <a:ext uri="{FF2B5EF4-FFF2-40B4-BE49-F238E27FC236}">
                <a16:creationId xmlns:a16="http://schemas.microsoft.com/office/drawing/2014/main" id="{7E6D9EF2-2F79-1840-AAC7-1160FC2473D2}"/>
              </a:ext>
            </a:extLst>
          </p:cNvPr>
          <p:cNvSpPr>
            <a:spLocks noGrp="1"/>
          </p:cNvSpPr>
          <p:nvPr>
            <p:ph type="body" sz="quarter" idx="17"/>
          </p:nvPr>
        </p:nvSpPr>
        <p:spPr/>
        <p:txBody>
          <a:bodyPr/>
          <a:lstStyle/>
          <a:p>
            <a:r>
              <a:rPr lang="en-US" dirty="0"/>
              <a:t>Managing jQuery efficiently</a:t>
            </a:r>
          </a:p>
          <a:p>
            <a:pPr lvl="1"/>
            <a:r>
              <a:rPr lang="en-US" dirty="0"/>
              <a:t>Use a minified version of jQuery</a:t>
            </a:r>
          </a:p>
          <a:p>
            <a:pPr lvl="1"/>
            <a:r>
              <a:rPr lang="en-US" dirty="0"/>
              <a:t>Use a CDN</a:t>
            </a:r>
          </a:p>
          <a:p>
            <a:pPr lvl="1"/>
            <a:r>
              <a:rPr lang="en-US" dirty="0"/>
              <a:t>Use selectors efficiently by chaining methods together</a:t>
            </a:r>
          </a:p>
          <a:p>
            <a:pPr lvl="1"/>
            <a:r>
              <a:rPr lang="en-US" dirty="0"/>
              <a:t>Ensure that you apply jQuery (not JavaScript) methods to jQuery objects, and vice versa</a:t>
            </a:r>
          </a:p>
          <a:p>
            <a:pPr lvl="1"/>
            <a:r>
              <a:rPr lang="en-US" dirty="0"/>
              <a:t>Use standard HTML, CSS, and JavaScript in preference to the jQuery library</a:t>
            </a:r>
          </a:p>
        </p:txBody>
      </p:sp>
    </p:spTree>
    <p:extLst>
      <p:ext uri="{BB962C8B-B14F-4D97-AF65-F5344CB8AC3E}">
        <p14:creationId xmlns:p14="http://schemas.microsoft.com/office/powerpoint/2010/main" val="1623883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AB3A-39F6-EE4A-8B69-B77535A3EF68}"/>
              </a:ext>
            </a:extLst>
          </p:cNvPr>
          <p:cNvSpPr>
            <a:spLocks noGrp="1"/>
          </p:cNvSpPr>
          <p:nvPr>
            <p:ph type="title"/>
          </p:nvPr>
        </p:nvSpPr>
        <p:spPr/>
        <p:txBody>
          <a:bodyPr/>
          <a:lstStyle/>
          <a:p>
            <a:r>
              <a:rPr lang="en-US" dirty="0"/>
              <a:t>Activity 12.1: Knowledge Check</a:t>
            </a:r>
          </a:p>
        </p:txBody>
      </p:sp>
      <p:sp>
        <p:nvSpPr>
          <p:cNvPr id="3" name="Text Placeholder 2">
            <a:extLst>
              <a:ext uri="{FF2B5EF4-FFF2-40B4-BE49-F238E27FC236}">
                <a16:creationId xmlns:a16="http://schemas.microsoft.com/office/drawing/2014/main" id="{4155DB1B-BEC4-D141-96EF-83BF7E8065F2}"/>
              </a:ext>
            </a:extLst>
          </p:cNvPr>
          <p:cNvSpPr>
            <a:spLocks noGrp="1"/>
          </p:cNvSpPr>
          <p:nvPr>
            <p:ph type="body" sz="quarter" idx="17"/>
          </p:nvPr>
        </p:nvSpPr>
        <p:spPr/>
        <p:txBody>
          <a:bodyPr/>
          <a:lstStyle/>
          <a:p>
            <a:pPr marL="457200" indent="-457200">
              <a:buFont typeface="+mj-lt"/>
              <a:buAutoNum type="arabicPeriod"/>
            </a:pPr>
            <a:r>
              <a:rPr lang="en-US" dirty="0"/>
              <a:t>What elements will be targeted by the following jQuery selectors?</a:t>
            </a:r>
            <a:br>
              <a:rPr lang="en-US" dirty="0"/>
            </a:br>
            <a:br>
              <a:rPr lang="en-US" dirty="0"/>
            </a:br>
            <a:r>
              <a:rPr lang="en-US" dirty="0">
                <a:latin typeface="Courier New" panose="02070309020205020404" pitchFamily="49" charset="0"/>
                <a:cs typeface="Courier New" panose="02070309020205020404" pitchFamily="49" charset="0"/>
              </a:rPr>
              <a:t>$("dd &gt; p, dt &gt; p")</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article.inspirational</a:t>
            </a:r>
            <a:r>
              <a:rPr lang="en-US" dirty="0">
                <a:latin typeface="Courier New" panose="02070309020205020404" pitchFamily="49" charset="0"/>
                <a:cs typeface="Courier New" panose="02070309020205020404" pitchFamily="49" charset="0"/>
              </a:rPr>
              <a:t> p")[1]</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article#happy</a:t>
            </a:r>
            <a:r>
              <a:rPr lang="en-US" dirty="0">
                <a:latin typeface="Courier New" panose="02070309020205020404" pitchFamily="49" charset="0"/>
                <a:cs typeface="Courier New" panose="02070309020205020404" pitchFamily="49" charset="0"/>
              </a:rPr>
              <a:t>").siblings("article").has("ul")</a:t>
            </a:r>
            <a:br>
              <a:rPr lang="en-US" dirty="0"/>
            </a:br>
            <a:endParaRPr lang="en-US" dirty="0"/>
          </a:p>
          <a:p>
            <a:pPr marL="457200" indent="-457200">
              <a:buFont typeface="+mj-lt"/>
              <a:buAutoNum type="arabicPeriod"/>
            </a:pPr>
            <a:r>
              <a:rPr lang="en-US" dirty="0"/>
              <a:t>Compare handling events with jQuery to handling events with standard JavaScript.</a:t>
            </a:r>
          </a:p>
        </p:txBody>
      </p:sp>
    </p:spTree>
    <p:extLst>
      <p:ext uri="{BB962C8B-B14F-4D97-AF65-F5344CB8AC3E}">
        <p14:creationId xmlns:p14="http://schemas.microsoft.com/office/powerpoint/2010/main" val="424706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AB3A-39F6-EE4A-8B69-B77535A3EF68}"/>
              </a:ext>
            </a:extLst>
          </p:cNvPr>
          <p:cNvSpPr>
            <a:spLocks noGrp="1"/>
          </p:cNvSpPr>
          <p:nvPr>
            <p:ph type="title"/>
          </p:nvPr>
        </p:nvSpPr>
        <p:spPr/>
        <p:txBody>
          <a:bodyPr/>
          <a:lstStyle/>
          <a:p>
            <a:r>
              <a:rPr lang="en-US" dirty="0"/>
              <a:t>Activity 12.1: Knowledge Check Answers (1 of 2)</a:t>
            </a:r>
          </a:p>
        </p:txBody>
      </p:sp>
      <p:sp>
        <p:nvSpPr>
          <p:cNvPr id="3" name="Text Placeholder 2">
            <a:extLst>
              <a:ext uri="{FF2B5EF4-FFF2-40B4-BE49-F238E27FC236}">
                <a16:creationId xmlns:a16="http://schemas.microsoft.com/office/drawing/2014/main" id="{4155DB1B-BEC4-D141-96EF-83BF7E8065F2}"/>
              </a:ext>
            </a:extLst>
          </p:cNvPr>
          <p:cNvSpPr>
            <a:spLocks noGrp="1"/>
          </p:cNvSpPr>
          <p:nvPr>
            <p:ph type="body" sz="quarter" idx="17"/>
          </p:nvPr>
        </p:nvSpPr>
        <p:spPr/>
        <p:txBody>
          <a:bodyPr/>
          <a:lstStyle/>
          <a:p>
            <a:pPr marL="457200" indent="-457200">
              <a:buFont typeface="+mj-lt"/>
              <a:buAutoNum type="arabicPeriod"/>
            </a:pPr>
            <a:r>
              <a:rPr lang="en-US" dirty="0"/>
              <a:t>What elements will be targeted by the following jQuery selectors?</a:t>
            </a:r>
            <a:br>
              <a:rPr lang="en-US" dirty="0"/>
            </a:br>
            <a:br>
              <a:rPr lang="en-US" dirty="0"/>
            </a:br>
            <a:r>
              <a:rPr lang="en-US" dirty="0">
                <a:latin typeface="Courier New" panose="02070309020205020404" pitchFamily="49" charset="0"/>
                <a:cs typeface="Courier New" panose="02070309020205020404" pitchFamily="49" charset="0"/>
              </a:rPr>
              <a:t>$("dd &gt; p, dt &gt; p")</a:t>
            </a:r>
            <a:br>
              <a:rPr lang="en-US" dirty="0"/>
            </a:br>
            <a:br>
              <a:rPr lang="en-US" dirty="0"/>
            </a:br>
            <a:r>
              <a:rPr lang="en-US" dirty="0"/>
              <a:t>This selects elements that are nested as direct children of either a </a:t>
            </a:r>
            <a:r>
              <a:rPr lang="en-US" dirty="0">
                <a:latin typeface="Courier New" panose="02070309020205020404" pitchFamily="49" charset="0"/>
                <a:cs typeface="Courier New" panose="02070309020205020404" pitchFamily="49" charset="0"/>
              </a:rPr>
              <a:t>dt</a:t>
            </a:r>
            <a:r>
              <a:rPr lang="en-US" dirty="0"/>
              <a:t> or a </a:t>
            </a:r>
            <a:r>
              <a:rPr lang="en-US" dirty="0">
                <a:latin typeface="Courier New" panose="02070309020205020404" pitchFamily="49" charset="0"/>
                <a:cs typeface="Courier New" panose="02070309020205020404" pitchFamily="49" charset="0"/>
              </a:rPr>
              <a:t>dd</a:t>
            </a:r>
            <a:r>
              <a:rPr lang="en-US" dirty="0"/>
              <a:t> element.</a:t>
            </a:r>
            <a:br>
              <a:rPr lang="en-US" dirty="0"/>
            </a:br>
            <a:br>
              <a:rPr lang="en-US" dirty="0"/>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article.inspirational</a:t>
            </a:r>
            <a:r>
              <a:rPr lang="en-US" dirty="0">
                <a:latin typeface="Courier New" panose="02070309020205020404" pitchFamily="49" charset="0"/>
                <a:cs typeface="Courier New" panose="02070309020205020404" pitchFamily="49" charset="0"/>
              </a:rPr>
              <a:t> p")[1]</a:t>
            </a:r>
            <a:br>
              <a:rPr lang="en-US" dirty="0"/>
            </a:br>
            <a:br>
              <a:rPr lang="en-US" dirty="0"/>
            </a:br>
            <a:r>
              <a:rPr lang="en-US" dirty="0"/>
              <a:t>This selects the second paragraph within an article element of the "inspirational" class.</a:t>
            </a:r>
            <a:br>
              <a:rPr lang="en-US" dirty="0"/>
            </a:br>
            <a:br>
              <a:rPr lang="en-US" dirty="0"/>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article#happy</a:t>
            </a:r>
            <a:r>
              <a:rPr lang="en-US" dirty="0">
                <a:latin typeface="Courier New" panose="02070309020205020404" pitchFamily="49" charset="0"/>
                <a:cs typeface="Courier New" panose="02070309020205020404" pitchFamily="49" charset="0"/>
              </a:rPr>
              <a:t>").siblings("article").has("ul")</a:t>
            </a:r>
            <a:br>
              <a:rPr lang="en-US" dirty="0"/>
            </a:br>
            <a:br>
              <a:rPr lang="en-US" dirty="0"/>
            </a:br>
            <a:r>
              <a:rPr lang="en-US" dirty="0"/>
              <a:t>This selects elements that meet all three of the following conditions: (1) they are siblings of the article with the </a:t>
            </a:r>
            <a:r>
              <a:rPr lang="en-US" dirty="0">
                <a:latin typeface="Courier New" panose="02070309020205020404" pitchFamily="49" charset="0"/>
                <a:cs typeface="Courier New" panose="02070309020205020404" pitchFamily="49" charset="0"/>
              </a:rPr>
              <a:t>id</a:t>
            </a:r>
            <a:r>
              <a:rPr lang="en-US" dirty="0"/>
              <a:t> "happy," (2) they are articles, and (3) they contain unordered lists.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787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AB3A-39F6-EE4A-8B69-B77535A3EF68}"/>
              </a:ext>
            </a:extLst>
          </p:cNvPr>
          <p:cNvSpPr>
            <a:spLocks noGrp="1"/>
          </p:cNvSpPr>
          <p:nvPr>
            <p:ph type="title"/>
          </p:nvPr>
        </p:nvSpPr>
        <p:spPr/>
        <p:txBody>
          <a:bodyPr/>
          <a:lstStyle/>
          <a:p>
            <a:r>
              <a:rPr lang="en-US" dirty="0"/>
              <a:t>Activity 12.1: Knowledge Check Answers (2 of 2)</a:t>
            </a:r>
          </a:p>
        </p:txBody>
      </p:sp>
      <p:sp>
        <p:nvSpPr>
          <p:cNvPr id="3" name="Text Placeholder 2">
            <a:extLst>
              <a:ext uri="{FF2B5EF4-FFF2-40B4-BE49-F238E27FC236}">
                <a16:creationId xmlns:a16="http://schemas.microsoft.com/office/drawing/2014/main" id="{4155DB1B-BEC4-D141-96EF-83BF7E8065F2}"/>
              </a:ext>
            </a:extLst>
          </p:cNvPr>
          <p:cNvSpPr>
            <a:spLocks noGrp="1"/>
          </p:cNvSpPr>
          <p:nvPr>
            <p:ph type="body" sz="quarter" idx="17"/>
          </p:nvPr>
        </p:nvSpPr>
        <p:spPr/>
        <p:txBody>
          <a:bodyPr/>
          <a:lstStyle/>
          <a:p>
            <a:pPr marL="457200" indent="-457200">
              <a:buFont typeface="+mj-lt"/>
              <a:buAutoNum type="arabicPeriod" startAt="2"/>
            </a:pPr>
            <a:r>
              <a:rPr lang="en-US" dirty="0"/>
              <a:t>Compare handling events with jQuery to handling events with standard JavaScript.</a:t>
            </a:r>
            <a:br>
              <a:rPr lang="en-US" dirty="0"/>
            </a:br>
            <a:br>
              <a:rPr lang="en-US" dirty="0"/>
            </a:br>
            <a:r>
              <a:rPr lang="en-US" dirty="0"/>
              <a:t>Both accomplish the same goal, but there are some important differences. Firstly, the syntax for a jQuery event handler is the same as that for applying a method to selected elements, not the </a:t>
            </a:r>
            <a:r>
              <a:rPr lang="en-US" i="1" dirty="0" err="1">
                <a:latin typeface="Courier New" panose="02070309020205020404" pitchFamily="49" charset="0"/>
                <a:cs typeface="Courier New" panose="02070309020205020404" pitchFamily="49" charset="0"/>
              </a:rPr>
              <a:t>element</a:t>
            </a:r>
            <a:r>
              <a:rPr lang="en-US" dirty="0" err="1">
                <a:latin typeface="Courier New" panose="02070309020205020404" pitchFamily="49" charset="0"/>
                <a:cs typeface="Courier New" panose="02070309020205020404" pitchFamily="49" charset="0"/>
              </a:rPr>
              <a:t>.on</a:t>
            </a:r>
            <a:r>
              <a:rPr lang="en-US" i="1" dirty="0" err="1">
                <a:latin typeface="Courier New" panose="02070309020205020404" pitchFamily="49" charset="0"/>
                <a:cs typeface="Courier New" panose="02070309020205020404" pitchFamily="49" charset="0"/>
              </a:rPr>
              <a:t>event</a:t>
            </a: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function</a:t>
            </a:r>
            <a:r>
              <a:rPr lang="en-US" dirty="0"/>
              <a:t> pattern used in plain JavaScript. Next, jQuery does not support event listeners that respond to events during the capture phase; it only responds during the bubbling phase.</a:t>
            </a:r>
            <a:br>
              <a:rPr lang="en-US" dirty="0"/>
            </a:br>
            <a:br>
              <a:rPr lang="en-US" dirty="0"/>
            </a:br>
            <a:r>
              <a:rPr lang="en-US" dirty="0"/>
              <a:t>jQuery event handling is like that in JavaScript in that an event object is passed as an object of the handler function, and that object has similar properties and methods. However, event object properties must be placed within the jQuery selector, </a:t>
            </a:r>
            <a:r>
              <a:rPr lang="en-US" dirty="0">
                <a:latin typeface="Courier New" panose="02070309020205020404" pitchFamily="49" charset="0"/>
                <a:cs typeface="Courier New" panose="02070309020205020404" pitchFamily="49" charset="0"/>
              </a:rPr>
              <a:t>$()</a:t>
            </a:r>
            <a:r>
              <a:rPr lang="en-US" dirty="0"/>
              <a:t>, so that jQuery handles the methods associated with the event target.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848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A43E-FAC0-DC48-B4A4-2434B82B0F99}"/>
              </a:ext>
            </a:extLst>
          </p:cNvPr>
          <p:cNvSpPr>
            <a:spLocks noGrp="1"/>
          </p:cNvSpPr>
          <p:nvPr>
            <p:ph type="title"/>
          </p:nvPr>
        </p:nvSpPr>
        <p:spPr/>
        <p:txBody>
          <a:bodyPr/>
          <a:lstStyle/>
          <a:p>
            <a:r>
              <a:rPr lang="en-US" dirty="0"/>
              <a:t>Working with Effects and Animations (1 of 10)</a:t>
            </a:r>
          </a:p>
        </p:txBody>
      </p:sp>
      <p:sp>
        <p:nvSpPr>
          <p:cNvPr id="3" name="Text Placeholder 2">
            <a:extLst>
              <a:ext uri="{FF2B5EF4-FFF2-40B4-BE49-F238E27FC236}">
                <a16:creationId xmlns:a16="http://schemas.microsoft.com/office/drawing/2014/main" id="{0FD4C991-D3FB-EB4C-A3C6-9988C65E8FB7}"/>
              </a:ext>
            </a:extLst>
          </p:cNvPr>
          <p:cNvSpPr>
            <a:spLocks noGrp="1"/>
          </p:cNvSpPr>
          <p:nvPr>
            <p:ph type="body" sz="quarter" idx="17"/>
          </p:nvPr>
        </p:nvSpPr>
        <p:spPr/>
        <p:txBody>
          <a:bodyPr/>
          <a:lstStyle/>
          <a:p>
            <a:r>
              <a:rPr lang="en-US" b="1" dirty="0">
                <a:solidFill>
                  <a:srgbClr val="004A78"/>
                </a:solidFill>
              </a:rPr>
              <a:t>jQuery effects </a:t>
            </a:r>
            <a:r>
              <a:rPr lang="en-US" dirty="0"/>
              <a:t>are methods that apply a visual effect to an element selection, e.g.:</a:t>
            </a:r>
            <a:br>
              <a:rPr lang="en-US" dirty="0"/>
            </a:br>
            <a:r>
              <a:rPr lang="en-US" dirty="0">
                <a:latin typeface="Courier New" panose="02070309020205020404" pitchFamily="49" charset="0"/>
                <a:cs typeface="Courier New" panose="02070309020205020404" pitchFamily="49" charset="0"/>
              </a:rPr>
              <a:t>show(</a:t>
            </a:r>
            <a:r>
              <a:rPr lang="en-US" i="1" dirty="0">
                <a:latin typeface="Courier New" panose="02070309020205020404" pitchFamily="49" charset="0"/>
                <a:cs typeface="Courier New" panose="02070309020205020404" pitchFamily="49" charset="0"/>
              </a:rPr>
              <a:t>speed</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easing</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callback</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hide(</a:t>
            </a:r>
            <a:r>
              <a:rPr lang="en-US" i="1" dirty="0">
                <a:latin typeface="Courier New" panose="02070309020205020404" pitchFamily="49" charset="0"/>
                <a:cs typeface="Courier New" panose="02070309020205020404" pitchFamily="49" charset="0"/>
              </a:rPr>
              <a:t>speed</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easing</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callback</a:t>
            </a:r>
            <a:r>
              <a:rPr lang="en-US" dirty="0">
                <a:latin typeface="Courier New" panose="02070309020205020404" pitchFamily="49" charset="0"/>
                <a:cs typeface="Courier New" panose="02070309020205020404" pitchFamily="49" charset="0"/>
              </a:rPr>
              <a:t>)</a:t>
            </a:r>
          </a:p>
          <a:p>
            <a:pPr lvl="1"/>
            <a:r>
              <a:rPr lang="en-US" i="1" dirty="0">
                <a:latin typeface="Courier New" panose="02070309020205020404" pitchFamily="49" charset="0"/>
                <a:cs typeface="Courier New" panose="02070309020205020404" pitchFamily="49" charset="0"/>
              </a:rPr>
              <a:t>speed</a:t>
            </a:r>
            <a:r>
              <a:rPr lang="en-US" dirty="0"/>
              <a:t> is </a:t>
            </a:r>
            <a:r>
              <a:rPr lang="en-US" dirty="0">
                <a:latin typeface="Courier New" panose="02070309020205020404" pitchFamily="49" charset="0"/>
                <a:cs typeface="Courier New" panose="02070309020205020404" pitchFamily="49" charset="0"/>
              </a:rPr>
              <a:t>slow</a:t>
            </a:r>
            <a:r>
              <a:rPr lang="en-US" dirty="0"/>
              <a:t>, </a:t>
            </a:r>
            <a:r>
              <a:rPr lang="en-US" dirty="0">
                <a:latin typeface="Courier New" panose="02070309020205020404" pitchFamily="49" charset="0"/>
                <a:cs typeface="Courier New" panose="02070309020205020404" pitchFamily="49" charset="0"/>
              </a:rPr>
              <a:t>fast</a:t>
            </a:r>
            <a:r>
              <a:rPr lang="en-US" dirty="0"/>
              <a:t>, or the length of the effect in milliseconds</a:t>
            </a:r>
          </a:p>
          <a:p>
            <a:pPr lvl="1"/>
            <a:r>
              <a:rPr lang="en-US" i="1" dirty="0">
                <a:latin typeface="Courier New" panose="02070309020205020404" pitchFamily="49" charset="0"/>
                <a:cs typeface="Courier New" panose="02070309020205020404" pitchFamily="49" charset="0"/>
              </a:rPr>
              <a:t>easing</a:t>
            </a:r>
            <a:r>
              <a:rPr lang="en-US" dirty="0"/>
              <a:t> is </a:t>
            </a:r>
            <a:r>
              <a:rPr lang="en-US" dirty="0">
                <a:latin typeface="Courier New" panose="02070309020205020404" pitchFamily="49" charset="0"/>
                <a:cs typeface="Courier New" panose="02070309020205020404" pitchFamily="49" charset="0"/>
              </a:rPr>
              <a:t>swing</a:t>
            </a:r>
            <a:r>
              <a:rPr lang="en-US" dirty="0"/>
              <a:t> (slow at the ends and faster in the middle, the default) or </a:t>
            </a:r>
            <a:r>
              <a:rPr lang="en-US" dirty="0">
                <a:latin typeface="Courier New" panose="02070309020205020404" pitchFamily="49" charset="0"/>
                <a:cs typeface="Courier New" panose="02070309020205020404" pitchFamily="49" charset="0"/>
              </a:rPr>
              <a:t>linear</a:t>
            </a:r>
            <a:r>
              <a:rPr lang="en-US" dirty="0"/>
              <a:t> (constant rate for the effect)</a:t>
            </a:r>
          </a:p>
          <a:p>
            <a:pPr lvl="1"/>
            <a:r>
              <a:rPr lang="en-US" i="1" dirty="0">
                <a:latin typeface="Courier New" panose="02070309020205020404" pitchFamily="49" charset="0"/>
                <a:cs typeface="Courier New" panose="02070309020205020404" pitchFamily="49" charset="0"/>
              </a:rPr>
              <a:t>callback</a:t>
            </a:r>
            <a:r>
              <a:rPr lang="en-US" dirty="0"/>
              <a:t> is a function that is run after the effect is completed</a:t>
            </a:r>
          </a:p>
          <a:p>
            <a:r>
              <a:rPr lang="en-US" dirty="0"/>
              <a:t>The </a:t>
            </a:r>
            <a:r>
              <a:rPr lang="en-US" dirty="0">
                <a:latin typeface="Courier New" panose="02070309020205020404" pitchFamily="49" charset="0"/>
                <a:cs typeface="Courier New" panose="02070309020205020404" pitchFamily="49" charset="0"/>
              </a:rPr>
              <a:t>hide()</a:t>
            </a:r>
            <a:r>
              <a:rPr lang="en-US" dirty="0"/>
              <a:t> method reduces the size of the selected elements to 0 pixels and the opacity to 0 (transparent); the </a:t>
            </a:r>
            <a:r>
              <a:rPr lang="en-US" dirty="0">
                <a:latin typeface="Courier New" panose="02070309020205020404" pitchFamily="49" charset="0"/>
                <a:cs typeface="Courier New" panose="02070309020205020404" pitchFamily="49" charset="0"/>
              </a:rPr>
              <a:t>show()</a:t>
            </a:r>
            <a:r>
              <a:rPr lang="en-US" dirty="0"/>
              <a:t> method increases the elements' size to their default and their opacity to 1 (opaque)</a:t>
            </a:r>
          </a:p>
          <a:p>
            <a:r>
              <a:rPr lang="en-US" dirty="0"/>
              <a:t>Other jQuery effects support the </a:t>
            </a:r>
            <a:r>
              <a:rPr lang="en-US" i="1" dirty="0">
                <a:latin typeface="Courier New" panose="02070309020205020404" pitchFamily="49" charset="0"/>
                <a:cs typeface="Courier New" panose="02070309020205020404" pitchFamily="49" charset="0"/>
              </a:rPr>
              <a:t>speed</a:t>
            </a:r>
            <a:r>
              <a:rPr lang="en-US" dirty="0"/>
              <a:t>, </a:t>
            </a:r>
            <a:r>
              <a:rPr lang="en-US" i="1" dirty="0">
                <a:latin typeface="Courier New" panose="02070309020205020404" pitchFamily="49" charset="0"/>
                <a:cs typeface="Courier New" panose="02070309020205020404" pitchFamily="49" charset="0"/>
              </a:rPr>
              <a:t>easing</a:t>
            </a:r>
            <a:r>
              <a:rPr lang="en-US" dirty="0"/>
              <a:t>, and </a:t>
            </a:r>
            <a:r>
              <a:rPr lang="en-US" i="1" dirty="0">
                <a:latin typeface="Courier New" panose="02070309020205020404" pitchFamily="49" charset="0"/>
                <a:cs typeface="Courier New" panose="02070309020205020404" pitchFamily="49" charset="0"/>
              </a:rPr>
              <a:t>callback</a:t>
            </a:r>
            <a:r>
              <a:rPr lang="en-US" dirty="0"/>
              <a:t> parameters</a:t>
            </a:r>
          </a:p>
        </p:txBody>
      </p:sp>
    </p:spTree>
    <p:extLst>
      <p:ext uri="{BB962C8B-B14F-4D97-AF65-F5344CB8AC3E}">
        <p14:creationId xmlns:p14="http://schemas.microsoft.com/office/powerpoint/2010/main" val="3846583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FCC5-AB6B-B04F-80DA-18BDC7BEE7C4}"/>
              </a:ext>
            </a:extLst>
          </p:cNvPr>
          <p:cNvSpPr>
            <a:spLocks noGrp="1"/>
          </p:cNvSpPr>
          <p:nvPr>
            <p:ph type="title"/>
          </p:nvPr>
        </p:nvSpPr>
        <p:spPr/>
        <p:txBody>
          <a:bodyPr/>
          <a:lstStyle/>
          <a:p>
            <a:r>
              <a:rPr lang="en-US" dirty="0"/>
              <a:t>Working with Effects and Animations (2 of 10)</a:t>
            </a:r>
          </a:p>
        </p:txBody>
      </p:sp>
      <p:pic>
        <p:nvPicPr>
          <p:cNvPr id="6" name="Picture Placeholder 5" descr="A code block with code for setting the duration of a j Query effect. Program code. In the code, the words in the variable names are merged, and the code contains the following keywords: if, else. Line 1: if, left parenthesis, dollar, question, right parenthesis, dot, has Class, left parenthesis, left double quotation mark, hidden Answer, right double quotation mark, right parenthesis, right parenthesis, left brace. Line 2, indented once: Dollar, left parenthesis, answer, right parenthesis, dot, hide, left parenthesis, 600, right parenthesis, semicolon. Line 3: Right brace, else, left brace. Line 4, indented once: Dollar, left parenthesis, answer, right parenthesis, dot, show, left parenthesis, 600, right parenthesis, semicolon. Line 5: Right brace. In lines 2 and 4 of the above code, the duration of the effects is set to 0.6 seconds.">
            <a:extLst>
              <a:ext uri="{FF2B5EF4-FFF2-40B4-BE49-F238E27FC236}">
                <a16:creationId xmlns:a16="http://schemas.microsoft.com/office/drawing/2014/main" id="{5C566E9B-4F30-4546-B817-197182EA3D4A}"/>
              </a:ext>
            </a:extLst>
          </p:cNvPr>
          <p:cNvPicPr>
            <a:picLocks noGrp="1" noChangeAspect="1"/>
          </p:cNvPicPr>
          <p:nvPr>
            <p:ph type="pic" sz="quarter" idx="10"/>
          </p:nvPr>
        </p:nvPicPr>
        <p:blipFill>
          <a:blip r:embed="rId2"/>
          <a:stretch>
            <a:fillRect/>
          </a:stretch>
        </p:blipFill>
        <p:spPr>
          <a:xfrm>
            <a:off x="731519" y="1619556"/>
            <a:ext cx="7331825" cy="1961585"/>
          </a:xfrm>
        </p:spPr>
      </p:pic>
      <p:sp>
        <p:nvSpPr>
          <p:cNvPr id="4" name="Text Placeholder 3">
            <a:extLst>
              <a:ext uri="{FF2B5EF4-FFF2-40B4-BE49-F238E27FC236}">
                <a16:creationId xmlns:a16="http://schemas.microsoft.com/office/drawing/2014/main" id="{EF8D140B-D922-8C49-83C0-459A721E509F}"/>
              </a:ext>
            </a:extLst>
          </p:cNvPr>
          <p:cNvSpPr>
            <a:spLocks noGrp="1"/>
          </p:cNvSpPr>
          <p:nvPr>
            <p:ph type="body" sz="quarter" idx="11"/>
          </p:nvPr>
        </p:nvSpPr>
        <p:spPr/>
        <p:txBody>
          <a:bodyPr/>
          <a:lstStyle/>
          <a:p>
            <a:r>
              <a:rPr lang="en-US" dirty="0"/>
              <a:t>Figure 12-15 Setting the duration of a jQuery effect</a:t>
            </a:r>
          </a:p>
        </p:txBody>
      </p:sp>
    </p:spTree>
    <p:extLst>
      <p:ext uri="{BB962C8B-B14F-4D97-AF65-F5344CB8AC3E}">
        <p14:creationId xmlns:p14="http://schemas.microsoft.com/office/powerpoint/2010/main" val="2588632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FCC5-AB6B-B04F-80DA-18BDC7BEE7C4}"/>
              </a:ext>
            </a:extLst>
          </p:cNvPr>
          <p:cNvSpPr>
            <a:spLocks noGrp="1"/>
          </p:cNvSpPr>
          <p:nvPr>
            <p:ph type="title"/>
          </p:nvPr>
        </p:nvSpPr>
        <p:spPr/>
        <p:txBody>
          <a:bodyPr/>
          <a:lstStyle/>
          <a:p>
            <a:r>
              <a:rPr lang="en-US" dirty="0"/>
              <a:t>Working with Effects and Animations (3 of 10)</a:t>
            </a:r>
          </a:p>
        </p:txBody>
      </p:sp>
      <p:pic>
        <p:nvPicPr>
          <p:cNvPr id="6" name="Picture Placeholder 5" descr="A code block with code for using the slide Up and slide Down methods. Program code. In the code, the words in the variable names are merged, and the code contains the following keywords: if, else. Line 1: if, left parenthesis, dollar, left parenthesis, question, right parenthesis, dot, has Class, left parenthesis, left double quotation mark, hidden Answer, right double quotation mark, right parenthesis, right parenthesis, left brace. Line 2, indented once: dollar, left parenthesis, answer, right parenthesis, dot, slide Up, left parenthesis, 600, right parenthesis, semicolon. Line 3: Right brace, else, left brace. Line 4, indented once: dollar, left parenthesis, answer, right parenthesis, dot, slide Down, left parenthesis, 600, right parenthesis, semicolon. Line 5: Right brace. In line 2 of the above code, the answer is hidden by sliding up. In line 5, the answer is revealed by sliding down.">
            <a:extLst>
              <a:ext uri="{FF2B5EF4-FFF2-40B4-BE49-F238E27FC236}">
                <a16:creationId xmlns:a16="http://schemas.microsoft.com/office/drawing/2014/main" id="{A0D01F37-F919-AE46-A777-5A3C85F57A9C}"/>
              </a:ext>
            </a:extLst>
          </p:cNvPr>
          <p:cNvPicPr>
            <a:picLocks noGrp="1" noChangeAspect="1"/>
          </p:cNvPicPr>
          <p:nvPr>
            <p:ph type="pic" sz="quarter" idx="10"/>
          </p:nvPr>
        </p:nvPicPr>
        <p:blipFill>
          <a:blip r:embed="rId2"/>
          <a:stretch>
            <a:fillRect/>
          </a:stretch>
        </p:blipFill>
        <p:spPr>
          <a:xfrm>
            <a:off x="731520" y="1619557"/>
            <a:ext cx="6747452" cy="2879666"/>
          </a:xfrm>
        </p:spPr>
      </p:pic>
      <p:sp>
        <p:nvSpPr>
          <p:cNvPr id="4" name="Text Placeholder 3">
            <a:extLst>
              <a:ext uri="{FF2B5EF4-FFF2-40B4-BE49-F238E27FC236}">
                <a16:creationId xmlns:a16="http://schemas.microsoft.com/office/drawing/2014/main" id="{EF8D140B-D922-8C49-83C0-459A721E509F}"/>
              </a:ext>
            </a:extLst>
          </p:cNvPr>
          <p:cNvSpPr>
            <a:spLocks noGrp="1"/>
          </p:cNvSpPr>
          <p:nvPr>
            <p:ph type="body" sz="quarter" idx="11"/>
          </p:nvPr>
        </p:nvSpPr>
        <p:spPr>
          <a:xfrm>
            <a:off x="1222131" y="5206715"/>
            <a:ext cx="10233247" cy="672105"/>
          </a:xfrm>
        </p:spPr>
        <p:txBody>
          <a:bodyPr/>
          <a:lstStyle/>
          <a:p>
            <a:r>
              <a:rPr lang="en-US" dirty="0"/>
              <a:t>Figure 12-17 Using the </a:t>
            </a:r>
            <a:r>
              <a:rPr lang="en-US" dirty="0" err="1">
                <a:latin typeface="Courier New" panose="02070309020205020404" pitchFamily="49" charset="0"/>
                <a:cs typeface="Courier New" panose="02070309020205020404" pitchFamily="49" charset="0"/>
              </a:rPr>
              <a:t>slideUp</a:t>
            </a:r>
            <a:r>
              <a:rPr lang="en-US" dirty="0">
                <a:latin typeface="Courier New" panose="02070309020205020404" pitchFamily="49" charset="0"/>
                <a:cs typeface="Courier New" panose="02070309020205020404" pitchFamily="49" charset="0"/>
              </a:rPr>
              <a:t>()</a:t>
            </a:r>
            <a:r>
              <a:rPr lang="en-US" dirty="0"/>
              <a:t> and </a:t>
            </a:r>
            <a:r>
              <a:rPr lang="en-US" dirty="0" err="1">
                <a:latin typeface="Courier New" panose="02070309020205020404" pitchFamily="49" charset="0"/>
                <a:cs typeface="Courier New" panose="02070309020205020404" pitchFamily="49" charset="0"/>
              </a:rPr>
              <a:t>slideDown</a:t>
            </a:r>
            <a:r>
              <a:rPr lang="en-US" dirty="0">
                <a:latin typeface="Courier New" panose="02070309020205020404" pitchFamily="49" charset="0"/>
                <a:cs typeface="Courier New" panose="02070309020205020404" pitchFamily="49" charset="0"/>
              </a:rPr>
              <a:t>()</a:t>
            </a:r>
            <a:r>
              <a:rPr lang="en-US" dirty="0"/>
              <a:t> methods</a:t>
            </a:r>
          </a:p>
        </p:txBody>
      </p:sp>
    </p:spTree>
    <p:extLst>
      <p:ext uri="{BB962C8B-B14F-4D97-AF65-F5344CB8AC3E}">
        <p14:creationId xmlns:p14="http://schemas.microsoft.com/office/powerpoint/2010/main" val="4175028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A82E-D60C-9E4B-9B20-C4A7A5695C91}"/>
              </a:ext>
            </a:extLst>
          </p:cNvPr>
          <p:cNvSpPr>
            <a:spLocks noGrp="1"/>
          </p:cNvSpPr>
          <p:nvPr>
            <p:ph type="title"/>
          </p:nvPr>
        </p:nvSpPr>
        <p:spPr/>
        <p:txBody>
          <a:bodyPr/>
          <a:lstStyle/>
          <a:p>
            <a:r>
              <a:rPr lang="en-US" dirty="0"/>
              <a:t>Working with Effects and Animations (4 of 10)</a:t>
            </a:r>
          </a:p>
        </p:txBody>
      </p:sp>
      <p:sp>
        <p:nvSpPr>
          <p:cNvPr id="3" name="Text Placeholder 2">
            <a:extLst>
              <a:ext uri="{FF2B5EF4-FFF2-40B4-BE49-F238E27FC236}">
                <a16:creationId xmlns:a16="http://schemas.microsoft.com/office/drawing/2014/main" id="{6B8F3970-B4FC-9C4C-979A-B8577D851F07}"/>
              </a:ext>
            </a:extLst>
          </p:cNvPr>
          <p:cNvSpPr>
            <a:spLocks noGrp="1"/>
          </p:cNvSpPr>
          <p:nvPr>
            <p:ph type="body" sz="quarter" idx="17"/>
          </p:nvPr>
        </p:nvSpPr>
        <p:spPr/>
        <p:txBody>
          <a:bodyPr>
            <a:normAutofit/>
          </a:bodyPr>
          <a:lstStyle/>
          <a:p>
            <a:r>
              <a:rPr lang="en-US" dirty="0"/>
              <a:t>Chaining effects</a:t>
            </a:r>
          </a:p>
          <a:p>
            <a:pPr lvl="1"/>
            <a:r>
              <a:rPr lang="en-US" dirty="0"/>
              <a:t>Chaining jQuery effects creates a queue in which selected elements exhibit one effect after another in succession</a:t>
            </a:r>
          </a:p>
          <a:p>
            <a:pPr lvl="1"/>
            <a:r>
              <a:rPr lang="en-US" dirty="0"/>
              <a:t>Sample effects chain:</a:t>
            </a:r>
            <a:br>
              <a:rPr lang="en-US" dirty="0"/>
            </a:b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selector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slideDown</a:t>
            </a:r>
            <a:r>
              <a:rPr lang="en-US" dirty="0">
                <a:latin typeface="Courier New" panose="02070309020205020404" pitchFamily="49" charset="0"/>
                <a:cs typeface="Courier New" panose="02070309020205020404" pitchFamily="49" charset="0"/>
              </a:rPr>
              <a:t>(500)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fadeOut</a:t>
            </a:r>
            <a:r>
              <a:rPr lang="en-US" dirty="0">
                <a:latin typeface="Courier New" panose="02070309020205020404" pitchFamily="49" charset="0"/>
                <a:cs typeface="Courier New" panose="02070309020205020404" pitchFamily="49" charset="0"/>
              </a:rPr>
              <a:t>(100).</a:t>
            </a:r>
            <a:r>
              <a:rPr lang="en-US" dirty="0" err="1">
                <a:latin typeface="Courier New" panose="02070309020205020404" pitchFamily="49" charset="0"/>
                <a:cs typeface="Courier New" panose="02070309020205020404" pitchFamily="49" charset="0"/>
              </a:rPr>
              <a:t>fadeIn</a:t>
            </a:r>
            <a:r>
              <a:rPr lang="en-US" dirty="0">
                <a:latin typeface="Courier New" panose="02070309020205020404" pitchFamily="49" charset="0"/>
                <a:cs typeface="Courier New" panose="02070309020205020404" pitchFamily="49" charset="0"/>
              </a:rPr>
              <a:t>(100).</a:t>
            </a:r>
            <a:r>
              <a:rPr lang="en-US" dirty="0" err="1">
                <a:latin typeface="Courier New" panose="02070309020205020404" pitchFamily="49" charset="0"/>
                <a:cs typeface="Courier New" panose="02070309020205020404" pitchFamily="49" charset="0"/>
              </a:rPr>
              <a:t>fadeOut</a:t>
            </a:r>
            <a:r>
              <a:rPr lang="en-US" dirty="0">
                <a:latin typeface="Courier New" panose="02070309020205020404" pitchFamily="49" charset="0"/>
                <a:cs typeface="Courier New" panose="02070309020205020404" pitchFamily="49" charset="0"/>
              </a:rPr>
              <a:t>(100).</a:t>
            </a:r>
            <a:r>
              <a:rPr lang="en-US" dirty="0" err="1">
                <a:latin typeface="Courier New" panose="02070309020205020404" pitchFamily="49" charset="0"/>
                <a:cs typeface="Courier New" panose="02070309020205020404" pitchFamily="49" charset="0"/>
              </a:rPr>
              <a:t>fadeIn</a:t>
            </a:r>
            <a:r>
              <a:rPr lang="en-US" dirty="0">
                <a:latin typeface="Courier New" panose="02070309020205020404" pitchFamily="49" charset="0"/>
                <a:cs typeface="Courier New" panose="02070309020205020404" pitchFamily="49" charset="0"/>
              </a:rPr>
              <a:t>(100)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fadeOut</a:t>
            </a:r>
            <a:r>
              <a:rPr lang="en-US" dirty="0">
                <a:latin typeface="Courier New" panose="02070309020205020404" pitchFamily="49" charset="0"/>
                <a:cs typeface="Courier New" panose="02070309020205020404" pitchFamily="49" charset="0"/>
              </a:rPr>
              <a:t>(100).</a:t>
            </a:r>
            <a:r>
              <a:rPr lang="en-US" dirty="0" err="1">
                <a:latin typeface="Courier New" panose="02070309020205020404" pitchFamily="49" charset="0"/>
                <a:cs typeface="Courier New" panose="02070309020205020404" pitchFamily="49" charset="0"/>
              </a:rPr>
              <a:t>fadeIn</a:t>
            </a:r>
            <a:r>
              <a:rPr lang="en-US" dirty="0">
                <a:latin typeface="Courier New" panose="02070309020205020404" pitchFamily="49" charset="0"/>
                <a:cs typeface="Courier New" panose="02070309020205020404" pitchFamily="49" charset="0"/>
              </a:rPr>
              <a:t>(100).</a:t>
            </a:r>
            <a:r>
              <a:rPr lang="en-US" dirty="0" err="1">
                <a:latin typeface="Courier New" panose="02070309020205020404" pitchFamily="49" charset="0"/>
                <a:cs typeface="Courier New" panose="02070309020205020404" pitchFamily="49" charset="0"/>
              </a:rPr>
              <a:t>fadeOut</a:t>
            </a:r>
            <a:r>
              <a:rPr lang="en-US" dirty="0">
                <a:latin typeface="Courier New" panose="02070309020205020404" pitchFamily="49" charset="0"/>
                <a:cs typeface="Courier New" panose="02070309020205020404" pitchFamily="49" charset="0"/>
              </a:rPr>
              <a:t>(100).</a:t>
            </a:r>
            <a:r>
              <a:rPr lang="en-US" dirty="0" err="1">
                <a:latin typeface="Courier New" panose="02070309020205020404" pitchFamily="49" charset="0"/>
                <a:cs typeface="Courier New" panose="02070309020205020404" pitchFamily="49" charset="0"/>
              </a:rPr>
              <a:t>fadeIn</a:t>
            </a:r>
            <a:r>
              <a:rPr lang="en-US" dirty="0">
                <a:latin typeface="Courier New" panose="02070309020205020404" pitchFamily="49" charset="0"/>
                <a:cs typeface="Courier New" panose="02070309020205020404" pitchFamily="49" charset="0"/>
              </a:rPr>
              <a:t>(100);</a:t>
            </a:r>
          </a:p>
          <a:p>
            <a:pPr lvl="1"/>
            <a:r>
              <a:rPr lang="en-US" dirty="0"/>
              <a:t>Callback functions can be interspersed within an effects chain so that a function is run as soon as one effect concludes but before the next effect begins</a:t>
            </a:r>
          </a:p>
          <a:p>
            <a:pPr lvl="1"/>
            <a:r>
              <a:rPr lang="en-US" dirty="0"/>
              <a:t>Sample code that causes caption text to fade out and a different caption to fade in:</a:t>
            </a:r>
            <a:br>
              <a:rPr lang="en-US" dirty="0"/>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div#caption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fadeOut</a:t>
            </a:r>
            <a:r>
              <a:rPr lang="en-US" dirty="0">
                <a:latin typeface="Courier New" panose="02070309020205020404" pitchFamily="49" charset="0"/>
                <a:cs typeface="Courier New" panose="02070309020205020404" pitchFamily="49" charset="0"/>
              </a:rPr>
              <a:t>(1000, () =&gt;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div#caption</a:t>
            </a:r>
            <a:r>
              <a:rPr lang="en-US" dirty="0">
                <a:latin typeface="Courier New" panose="02070309020205020404" pitchFamily="49" charset="0"/>
                <a:cs typeface="Courier New" panose="02070309020205020404" pitchFamily="49" charset="0"/>
              </a:rPr>
              <a:t>").text("New caption");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fadeIn</a:t>
            </a:r>
            <a:r>
              <a:rPr lang="en-US" dirty="0">
                <a:latin typeface="Courier New" panose="02070309020205020404" pitchFamily="49" charset="0"/>
                <a:cs typeface="Courier New" panose="02070309020205020404" pitchFamily="49" charset="0"/>
              </a:rPr>
              <a:t>(1000);</a:t>
            </a:r>
          </a:p>
        </p:txBody>
      </p:sp>
    </p:spTree>
    <p:extLst>
      <p:ext uri="{BB962C8B-B14F-4D97-AF65-F5344CB8AC3E}">
        <p14:creationId xmlns:p14="http://schemas.microsoft.com/office/powerpoint/2010/main" val="3319709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73B0-E96D-6C46-8885-660F96FDB5DC}"/>
              </a:ext>
            </a:extLst>
          </p:cNvPr>
          <p:cNvSpPr>
            <a:spLocks noGrp="1"/>
          </p:cNvSpPr>
          <p:nvPr>
            <p:ph type="title"/>
          </p:nvPr>
        </p:nvSpPr>
        <p:spPr/>
        <p:txBody>
          <a:bodyPr/>
          <a:lstStyle/>
          <a:p>
            <a:r>
              <a:rPr lang="en-US" dirty="0"/>
              <a:t>Working with Effects and Animations (5 of 10)</a:t>
            </a:r>
          </a:p>
        </p:txBody>
      </p:sp>
      <p:sp>
        <p:nvSpPr>
          <p:cNvPr id="3" name="Text Placeholder 2">
            <a:extLst>
              <a:ext uri="{FF2B5EF4-FFF2-40B4-BE49-F238E27FC236}">
                <a16:creationId xmlns:a16="http://schemas.microsoft.com/office/drawing/2014/main" id="{B70D96F3-3FA6-5C41-8A08-F99B1CE31905}"/>
              </a:ext>
            </a:extLst>
          </p:cNvPr>
          <p:cNvSpPr>
            <a:spLocks noGrp="1"/>
          </p:cNvSpPr>
          <p:nvPr>
            <p:ph type="body" sz="quarter" idx="17"/>
          </p:nvPr>
        </p:nvSpPr>
        <p:spPr/>
        <p:txBody>
          <a:bodyPr/>
          <a:lstStyle/>
          <a:p>
            <a:r>
              <a:rPr lang="en-US" dirty="0"/>
              <a:t>Creating custom effects with </a:t>
            </a:r>
            <a:r>
              <a:rPr lang="en-US" dirty="0">
                <a:latin typeface="Courier New" panose="02070309020205020404" pitchFamily="49" charset="0"/>
                <a:cs typeface="Courier New" panose="02070309020205020404" pitchFamily="49" charset="0"/>
              </a:rPr>
              <a:t>animate</a:t>
            </a:r>
          </a:p>
          <a:p>
            <a:pPr lvl="1"/>
            <a:r>
              <a:rPr lang="en-US" b="1" dirty="0">
                <a:solidFill>
                  <a:srgbClr val="004A78"/>
                </a:solidFill>
              </a:rPr>
              <a:t>jQuery animation</a:t>
            </a:r>
            <a:r>
              <a:rPr lang="en-US" dirty="0"/>
              <a:t>: a visual effect accomplished by gradually changing the values of a collection of CSS properties over a specified time interval</a:t>
            </a:r>
          </a:p>
          <a:p>
            <a:pPr lvl="1"/>
            <a:r>
              <a:rPr lang="en-US" dirty="0"/>
              <a:t>Syntax for creating an animation using the </a:t>
            </a:r>
            <a:r>
              <a:rPr lang="en-US" dirty="0">
                <a:latin typeface="Courier New" panose="02070309020205020404" pitchFamily="49" charset="0"/>
                <a:cs typeface="Courier New" panose="02070309020205020404" pitchFamily="49" charset="0"/>
              </a:rPr>
              <a:t>animate()</a:t>
            </a:r>
            <a:r>
              <a:rPr lang="en-US" dirty="0"/>
              <a:t> method:</a:t>
            </a:r>
            <a:br>
              <a:rPr lang="en-US" dirty="0"/>
            </a:b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selector</a:t>
            </a:r>
            <a:r>
              <a:rPr lang="en-US" dirty="0">
                <a:latin typeface="Courier New" panose="02070309020205020404" pitchFamily="49" charset="0"/>
                <a:cs typeface="Courier New" panose="02070309020205020404" pitchFamily="49" charset="0"/>
              </a:rPr>
              <a:t>).animate({</a:t>
            </a:r>
            <a:r>
              <a:rPr lang="en-US" i="1" dirty="0">
                <a:latin typeface="Courier New" panose="02070309020205020404" pitchFamily="49" charset="0"/>
                <a:cs typeface="Courier New" panose="02070309020205020404" pitchFamily="49" charset="0"/>
              </a:rPr>
              <a:t>properties</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duration</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callback</a:t>
            </a:r>
            <a:r>
              <a:rPr lang="en-US" dirty="0">
                <a:latin typeface="Courier New" panose="02070309020205020404" pitchFamily="49" charset="0"/>
                <a:cs typeface="Courier New" panose="02070309020205020404" pitchFamily="49" charset="0"/>
              </a:rPr>
              <a:t>)</a:t>
            </a:r>
          </a:p>
          <a:p>
            <a:pPr lvl="2"/>
            <a:r>
              <a:rPr lang="en-US" i="1" dirty="0">
                <a:latin typeface="Courier New" panose="02070309020205020404" pitchFamily="49" charset="0"/>
                <a:cs typeface="Courier New" panose="02070309020205020404" pitchFamily="49" charset="0"/>
              </a:rPr>
              <a:t>properties</a:t>
            </a:r>
            <a:r>
              <a:rPr lang="en-US" dirty="0"/>
              <a:t> is an object literal of CSS properties and their values</a:t>
            </a:r>
          </a:p>
          <a:p>
            <a:pPr lvl="2"/>
            <a:r>
              <a:rPr lang="en-US" i="1" dirty="0">
                <a:latin typeface="Courier New" panose="02070309020205020404" pitchFamily="49" charset="0"/>
                <a:cs typeface="Courier New" panose="02070309020205020404" pitchFamily="49" charset="0"/>
              </a:rPr>
              <a:t>duration</a:t>
            </a:r>
            <a:r>
              <a:rPr lang="en-US" dirty="0"/>
              <a:t> is </a:t>
            </a:r>
            <a:r>
              <a:rPr lang="en-US" dirty="0">
                <a:latin typeface="Courier New" panose="02070309020205020404" pitchFamily="49" charset="0"/>
                <a:cs typeface="Courier New" panose="02070309020205020404" pitchFamily="49" charset="0"/>
              </a:rPr>
              <a:t>slow</a:t>
            </a:r>
            <a:r>
              <a:rPr lang="en-US" dirty="0"/>
              <a:t>, </a:t>
            </a:r>
            <a:r>
              <a:rPr lang="en-US" dirty="0">
                <a:latin typeface="Courier New" panose="02070309020205020404" pitchFamily="49" charset="0"/>
                <a:cs typeface="Courier New" panose="02070309020205020404" pitchFamily="49" charset="0"/>
              </a:rPr>
              <a:t>fast</a:t>
            </a:r>
            <a:r>
              <a:rPr lang="en-US" dirty="0"/>
              <a:t>, or a time interval in milliseconds</a:t>
            </a:r>
          </a:p>
          <a:p>
            <a:pPr lvl="2"/>
            <a:r>
              <a:rPr lang="en-US" i="1" dirty="0">
                <a:latin typeface="Courier New" panose="02070309020205020404" pitchFamily="49" charset="0"/>
                <a:cs typeface="Courier New" panose="02070309020205020404" pitchFamily="49" charset="0"/>
              </a:rPr>
              <a:t>callback</a:t>
            </a:r>
            <a:r>
              <a:rPr lang="en-US" dirty="0"/>
              <a:t> is a function that is run once the animation is concluded</a:t>
            </a:r>
          </a:p>
          <a:p>
            <a:pPr lvl="1"/>
            <a:r>
              <a:rPr lang="en-US" dirty="0"/>
              <a:t>An animation must have a starting condition to build upon, either from the style sheet or within the jQuery code</a:t>
            </a:r>
          </a:p>
          <a:p>
            <a:pPr lvl="1"/>
            <a:r>
              <a:rPr lang="en-US" dirty="0"/>
              <a:t>Property values that include units must be quoted; property values that are numeric do not</a:t>
            </a:r>
          </a:p>
        </p:txBody>
      </p:sp>
    </p:spTree>
    <p:extLst>
      <p:ext uri="{BB962C8B-B14F-4D97-AF65-F5344CB8AC3E}">
        <p14:creationId xmlns:p14="http://schemas.microsoft.com/office/powerpoint/2010/main" val="3258032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73B0-E96D-6C46-8885-660F96FDB5DC}"/>
              </a:ext>
            </a:extLst>
          </p:cNvPr>
          <p:cNvSpPr>
            <a:spLocks noGrp="1"/>
          </p:cNvSpPr>
          <p:nvPr>
            <p:ph type="title"/>
          </p:nvPr>
        </p:nvSpPr>
        <p:spPr/>
        <p:txBody>
          <a:bodyPr/>
          <a:lstStyle/>
          <a:p>
            <a:r>
              <a:rPr lang="en-US" dirty="0"/>
              <a:t>Working with Effects and Animations (6 of 10)</a:t>
            </a:r>
          </a:p>
        </p:txBody>
      </p:sp>
      <p:sp>
        <p:nvSpPr>
          <p:cNvPr id="3" name="Text Placeholder 2">
            <a:extLst>
              <a:ext uri="{FF2B5EF4-FFF2-40B4-BE49-F238E27FC236}">
                <a16:creationId xmlns:a16="http://schemas.microsoft.com/office/drawing/2014/main" id="{B70D96F3-3FA6-5C41-8A08-F99B1CE31905}"/>
              </a:ext>
            </a:extLst>
          </p:cNvPr>
          <p:cNvSpPr>
            <a:spLocks noGrp="1"/>
          </p:cNvSpPr>
          <p:nvPr>
            <p:ph type="body" sz="quarter" idx="17"/>
          </p:nvPr>
        </p:nvSpPr>
        <p:spPr/>
        <p:txBody>
          <a:bodyPr/>
          <a:lstStyle/>
          <a:p>
            <a:r>
              <a:rPr lang="en-US" dirty="0"/>
              <a:t>Creating custom effects with </a:t>
            </a:r>
            <a:r>
              <a:rPr lang="en-US" dirty="0">
                <a:latin typeface="Courier New" panose="02070309020205020404" pitchFamily="49" charset="0"/>
                <a:cs typeface="Courier New" panose="02070309020205020404" pitchFamily="49" charset="0"/>
              </a:rPr>
              <a:t>animate</a:t>
            </a:r>
            <a:r>
              <a:rPr lang="en-US" dirty="0"/>
              <a:t> (continued) </a:t>
            </a:r>
            <a:endParaRPr lang="en-US" dirty="0">
              <a:latin typeface="Courier New" panose="02070309020205020404" pitchFamily="49" charset="0"/>
              <a:cs typeface="Courier New" panose="02070309020205020404" pitchFamily="49" charset="0"/>
            </a:endParaRPr>
          </a:p>
          <a:p>
            <a:pPr lvl="1"/>
            <a:r>
              <a:rPr lang="en-US" dirty="0"/>
              <a:t>Sample code to animate a heading so it appears to grow larger and darker:</a:t>
            </a:r>
            <a:br>
              <a:rPr lang="en-US" dirty="0"/>
            </a:br>
            <a:r>
              <a:rPr lang="en-US" dirty="0">
                <a:latin typeface="Courier New" panose="02070309020205020404" pitchFamily="49" charset="0"/>
                <a:cs typeface="Courier New" panose="02070309020205020404" pitchFamily="49" charset="0"/>
              </a:rPr>
              <a:t>$("h1.caption").</a:t>
            </a:r>
            <a:r>
              <a:rPr lang="en-US" dirty="0" err="1">
                <a:latin typeface="Courier New" panose="02070309020205020404" pitchFamily="49" charset="0"/>
                <a:cs typeface="Courier New" panose="02070309020205020404" pitchFamily="49" charset="0"/>
              </a:rPr>
              <a:t>css</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fontSize</a:t>
            </a:r>
            <a:r>
              <a:rPr lang="en-US" dirty="0">
                <a:latin typeface="Courier New" panose="02070309020205020404" pitchFamily="49" charset="0"/>
                <a:cs typeface="Courier New" panose="02070309020205020404" pitchFamily="49" charset="0"/>
              </a:rPr>
              <a:t>: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width: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opacity: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.animate({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fontSize</a:t>
            </a:r>
            <a:r>
              <a:rPr lang="en-US" dirty="0">
                <a:latin typeface="Courier New" panose="02070309020205020404" pitchFamily="49" charset="0"/>
                <a:cs typeface="Courier New" panose="02070309020205020404" pitchFamily="49" charset="0"/>
              </a:rPr>
              <a:t>: "2em",</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width: "800px",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opacity: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500)</a:t>
            </a:r>
          </a:p>
          <a:p>
            <a:pPr lvl="1"/>
            <a:r>
              <a:rPr lang="en-US" dirty="0"/>
              <a:t>A CSS property can be changed relative to its current value using the </a:t>
            </a:r>
            <a:r>
              <a:rPr lang="en-US" dirty="0">
                <a:latin typeface="Courier New" panose="02070309020205020404" pitchFamily="49" charset="0"/>
                <a:cs typeface="Courier New" panose="02070309020205020404" pitchFamily="49" charset="0"/>
              </a:rPr>
              <a:t>+=</a:t>
            </a:r>
            <a:r>
              <a:rPr lang="en-US" dirty="0"/>
              <a:t> and </a:t>
            </a:r>
            <a:r>
              <a:rPr lang="en-US" dirty="0">
                <a:latin typeface="Courier New" panose="02070309020205020404" pitchFamily="49" charset="0"/>
                <a:cs typeface="Courier New" panose="02070309020205020404" pitchFamily="49" charset="0"/>
              </a:rPr>
              <a:t>-=</a:t>
            </a:r>
            <a:r>
              <a:rPr lang="en-US" dirty="0"/>
              <a:t> operators</a:t>
            </a:r>
          </a:p>
        </p:txBody>
      </p:sp>
    </p:spTree>
    <p:extLst>
      <p:ext uri="{BB962C8B-B14F-4D97-AF65-F5344CB8AC3E}">
        <p14:creationId xmlns:p14="http://schemas.microsoft.com/office/powerpoint/2010/main" val="387695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57B3-A756-C64B-9589-5E237E3A7FAB}"/>
              </a:ext>
            </a:extLst>
          </p:cNvPr>
          <p:cNvSpPr>
            <a:spLocks noGrp="1"/>
          </p:cNvSpPr>
          <p:nvPr>
            <p:ph type="title"/>
          </p:nvPr>
        </p:nvSpPr>
        <p:spPr/>
        <p:txBody>
          <a:bodyPr/>
          <a:lstStyle/>
          <a:p>
            <a:r>
              <a:rPr lang="en-US" dirty="0"/>
              <a:t>Getting Started with jQuery (1 of 4)</a:t>
            </a:r>
          </a:p>
        </p:txBody>
      </p:sp>
      <p:sp>
        <p:nvSpPr>
          <p:cNvPr id="3" name="Text Placeholder 2">
            <a:extLst>
              <a:ext uri="{FF2B5EF4-FFF2-40B4-BE49-F238E27FC236}">
                <a16:creationId xmlns:a16="http://schemas.microsoft.com/office/drawing/2014/main" id="{119B30E8-CBA4-3645-BF4C-54425B6730A5}"/>
              </a:ext>
            </a:extLst>
          </p:cNvPr>
          <p:cNvSpPr>
            <a:spLocks noGrp="1"/>
          </p:cNvSpPr>
          <p:nvPr>
            <p:ph type="body" sz="quarter" idx="17"/>
          </p:nvPr>
        </p:nvSpPr>
        <p:spPr/>
        <p:txBody>
          <a:bodyPr/>
          <a:lstStyle/>
          <a:p>
            <a:r>
              <a:rPr lang="en-US" b="1" dirty="0">
                <a:solidFill>
                  <a:srgbClr val="004A78"/>
                </a:solidFill>
              </a:rPr>
              <a:t>jQuery</a:t>
            </a:r>
            <a:r>
              <a:rPr lang="en-US" dirty="0"/>
              <a:t> is a highly successful, free </a:t>
            </a:r>
            <a:r>
              <a:rPr lang="en-US" b="1" dirty="0">
                <a:solidFill>
                  <a:srgbClr val="004A78"/>
                </a:solidFill>
              </a:rPr>
              <a:t>JavaScript library </a:t>
            </a:r>
            <a:r>
              <a:rPr lang="en-US" dirty="0"/>
              <a:t>(organized collection of JavaScript code) that was originally developed to facilitate cross-browser compatibility</a:t>
            </a:r>
          </a:p>
          <a:p>
            <a:r>
              <a:rPr lang="en-US" dirty="0"/>
              <a:t>jQuery's core features:</a:t>
            </a:r>
          </a:p>
          <a:p>
            <a:pPr lvl="1"/>
            <a:r>
              <a:rPr lang="en-US" dirty="0"/>
              <a:t>Easier DOM navigation and manipulation</a:t>
            </a:r>
          </a:p>
          <a:p>
            <a:pPr lvl="1"/>
            <a:r>
              <a:rPr lang="en-US" dirty="0"/>
              <a:t>Tools for event management</a:t>
            </a:r>
          </a:p>
          <a:p>
            <a:pPr lvl="1"/>
            <a:r>
              <a:rPr lang="en-US" dirty="0"/>
              <a:t>Animation effects</a:t>
            </a:r>
          </a:p>
          <a:p>
            <a:pPr lvl="1"/>
            <a:r>
              <a:rPr lang="en-US" dirty="0"/>
              <a:t>Widgets such as photo slideshows, calendars, and web form controls</a:t>
            </a:r>
          </a:p>
          <a:p>
            <a:pPr lvl="1"/>
            <a:r>
              <a:rPr lang="en-US" dirty="0"/>
              <a:t>Easier AJAX request creation and response handling</a:t>
            </a:r>
          </a:p>
          <a:p>
            <a:r>
              <a:rPr lang="en-US" dirty="0"/>
              <a:t>Collections of third-party jQuery plugins for front-end development are also available</a:t>
            </a:r>
          </a:p>
          <a:p>
            <a:r>
              <a:rPr lang="en-US" dirty="0"/>
              <a:t>Versions of jQuery</a:t>
            </a:r>
          </a:p>
          <a:p>
            <a:pPr lvl="1"/>
            <a:r>
              <a:rPr lang="en-US" dirty="0"/>
              <a:t>Has gone through several releases since its initial release in August 2006</a:t>
            </a:r>
          </a:p>
          <a:p>
            <a:pPr lvl="1"/>
            <a:r>
              <a:rPr lang="en-US" dirty="0"/>
              <a:t>Current version is 3.6.0</a:t>
            </a:r>
          </a:p>
        </p:txBody>
      </p:sp>
    </p:spTree>
    <p:extLst>
      <p:ext uri="{BB962C8B-B14F-4D97-AF65-F5344CB8AC3E}">
        <p14:creationId xmlns:p14="http://schemas.microsoft.com/office/powerpoint/2010/main" val="2064435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73B0-E96D-6C46-8885-660F96FDB5DC}"/>
              </a:ext>
            </a:extLst>
          </p:cNvPr>
          <p:cNvSpPr>
            <a:spLocks noGrp="1"/>
          </p:cNvSpPr>
          <p:nvPr>
            <p:ph type="title"/>
          </p:nvPr>
        </p:nvSpPr>
        <p:spPr/>
        <p:txBody>
          <a:bodyPr/>
          <a:lstStyle/>
          <a:p>
            <a:r>
              <a:rPr lang="en-US" dirty="0"/>
              <a:t>Working with Effects and Animations (7 of 10)</a:t>
            </a:r>
          </a:p>
        </p:txBody>
      </p:sp>
      <p:sp>
        <p:nvSpPr>
          <p:cNvPr id="3" name="Text Placeholder 2">
            <a:extLst>
              <a:ext uri="{FF2B5EF4-FFF2-40B4-BE49-F238E27FC236}">
                <a16:creationId xmlns:a16="http://schemas.microsoft.com/office/drawing/2014/main" id="{B70D96F3-3FA6-5C41-8A08-F99B1CE31905}"/>
              </a:ext>
            </a:extLst>
          </p:cNvPr>
          <p:cNvSpPr>
            <a:spLocks noGrp="1"/>
          </p:cNvSpPr>
          <p:nvPr>
            <p:ph type="body" sz="quarter" idx="17"/>
          </p:nvPr>
        </p:nvSpPr>
        <p:spPr/>
        <p:txBody>
          <a:bodyPr/>
          <a:lstStyle/>
          <a:p>
            <a:r>
              <a:rPr lang="en-US" dirty="0"/>
              <a:t>Creating custom effects with </a:t>
            </a:r>
            <a:r>
              <a:rPr lang="en-US" dirty="0">
                <a:latin typeface="Courier New" panose="02070309020205020404" pitchFamily="49" charset="0"/>
                <a:cs typeface="Courier New" panose="02070309020205020404" pitchFamily="49" charset="0"/>
              </a:rPr>
              <a:t>animate</a:t>
            </a:r>
            <a:r>
              <a:rPr lang="en-US" dirty="0"/>
              <a:t> (continued) </a:t>
            </a:r>
            <a:endParaRPr lang="en-US" dirty="0">
              <a:latin typeface="Courier New" panose="02070309020205020404" pitchFamily="49" charset="0"/>
              <a:cs typeface="Courier New" panose="02070309020205020404" pitchFamily="49" charset="0"/>
            </a:endParaRPr>
          </a:p>
          <a:p>
            <a:pPr lvl="1"/>
            <a:r>
              <a:rPr lang="en-US" dirty="0"/>
              <a:t>Property values can be entered using keywords</a:t>
            </a:r>
          </a:p>
          <a:p>
            <a:pPr lvl="2"/>
            <a:r>
              <a:rPr lang="en-US" dirty="0">
                <a:latin typeface="Courier New" panose="02070309020205020404" pitchFamily="49" charset="0"/>
                <a:cs typeface="Courier New" panose="02070309020205020404" pitchFamily="49" charset="0"/>
              </a:rPr>
              <a:t>hide</a:t>
            </a:r>
            <a:r>
              <a:rPr lang="en-US" dirty="0"/>
              <a:t>: changes the CSS property value to zero</a:t>
            </a:r>
          </a:p>
          <a:p>
            <a:pPr lvl="2"/>
            <a:r>
              <a:rPr lang="en-US" dirty="0">
                <a:latin typeface="Courier New" panose="02070309020205020404" pitchFamily="49" charset="0"/>
                <a:cs typeface="Courier New" panose="02070309020205020404" pitchFamily="49" charset="0"/>
              </a:rPr>
              <a:t>show</a:t>
            </a:r>
            <a:r>
              <a:rPr lang="en-US" dirty="0"/>
              <a:t>: restores the CSS property value to its original condition</a:t>
            </a:r>
          </a:p>
          <a:p>
            <a:pPr lvl="2"/>
            <a:r>
              <a:rPr lang="en-US" dirty="0">
                <a:latin typeface="Courier New" panose="02070309020205020404" pitchFamily="49" charset="0"/>
                <a:cs typeface="Courier New" panose="02070309020205020404" pitchFamily="49" charset="0"/>
              </a:rPr>
              <a:t>toggle</a:t>
            </a:r>
            <a:r>
              <a:rPr lang="en-US" dirty="0"/>
              <a:t>: switches the CSS property value between zero and its initial condition</a:t>
            </a:r>
          </a:p>
          <a:p>
            <a:pPr lvl="1"/>
            <a:r>
              <a:rPr lang="en-US" dirty="0"/>
              <a:t>Sample code that toggles the font size and opacity of the h1.caption elements between zero and their initial condition, alternately hiding and revealing the headings:</a:t>
            </a:r>
            <a:br>
              <a:rPr lang="en-US" dirty="0"/>
            </a:br>
            <a:r>
              <a:rPr lang="en-US" dirty="0">
                <a:latin typeface="Courier New" panose="02070309020205020404" pitchFamily="49" charset="0"/>
                <a:cs typeface="Courier New" panose="02070309020205020404" pitchFamily="49" charset="0"/>
              </a:rPr>
              <a:t>$("h1").animate({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fontSize</a:t>
            </a:r>
            <a:r>
              <a:rPr lang="en-US" dirty="0">
                <a:latin typeface="Courier New" panose="02070309020205020404" pitchFamily="49" charset="0"/>
                <a:cs typeface="Courier New" panose="02070309020205020404" pitchFamily="49" charset="0"/>
              </a:rPr>
              <a:t>: "toggle"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opacity: "toggle"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500);</a:t>
            </a:r>
          </a:p>
        </p:txBody>
      </p:sp>
    </p:spTree>
    <p:extLst>
      <p:ext uri="{BB962C8B-B14F-4D97-AF65-F5344CB8AC3E}">
        <p14:creationId xmlns:p14="http://schemas.microsoft.com/office/powerpoint/2010/main" val="4254789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3155-2339-D244-9396-E411CFF1DB80}"/>
              </a:ext>
            </a:extLst>
          </p:cNvPr>
          <p:cNvSpPr>
            <a:spLocks noGrp="1"/>
          </p:cNvSpPr>
          <p:nvPr>
            <p:ph type="title"/>
          </p:nvPr>
        </p:nvSpPr>
        <p:spPr/>
        <p:txBody>
          <a:bodyPr/>
          <a:lstStyle/>
          <a:p>
            <a:r>
              <a:rPr lang="en-US" dirty="0"/>
              <a:t>Working with Effects and Animations (8 of 10)</a:t>
            </a:r>
          </a:p>
        </p:txBody>
      </p:sp>
      <p:pic>
        <p:nvPicPr>
          <p:cNvPr id="6" name="Picture Placeholder 5" descr="A code block with code for applying an animate method. Program code. In the code, the words in the variable names are merged. Line 1: Forward slash, forward slash, Run once the page is loaded and ready. Line 2: Dollar, left parenthesis, left parenthesis, right parenthesis, equals, right single angle bracket, left brace. Line 3: Blank. Line 4, indented once: Forward slash, forward slash, Animate the h 1 heading. Line 5, indented once: Dollar, left parenthesis, left double quotation mark, section, right single angle bracket, h 1, right double quotation mark, right parenthesis, dot, c s s, left parenthesis, left brace. Line 6, indented twice: font Size, colon, 0, comma. Line 7, indented twice: opacity, colon, 0. Line 8, indented once: Right brace, right parenthesis. Line 9, indented once: dot, animate, left parenthesis, left brace. Line 10, indented twice: font Size, colon, left double quotation mark, 2. 3 e m, right double quotation mark, comma. line 11, indented twice: opacity, colon, 1. Line 12, indented once: Right brace, comma, 600, right parenthesis, semicolon. Line 13: Blank. Line 14, indented once: Forward slash, forward slash, Add click events to each question in the F A Q. Line 15, indented once: Dollar, left parenthesis, left double quotation mark, d l hash f a q d t, right double quotation mark, right parenthesis, dot, click, left parenthesis, e, equals, right single angle bracket, left brace. In the above code, lines 5 to 8 set the initial font size and opacity of the heading to zero. Lines 9 to 12 increase the font size and the opacity over a 0.6-second interval.">
            <a:extLst>
              <a:ext uri="{FF2B5EF4-FFF2-40B4-BE49-F238E27FC236}">
                <a16:creationId xmlns:a16="http://schemas.microsoft.com/office/drawing/2014/main" id="{F6830DAC-DB95-EE40-8342-2FB9034FDC53}"/>
              </a:ext>
            </a:extLst>
          </p:cNvPr>
          <p:cNvPicPr>
            <a:picLocks noGrp="1" noChangeAspect="1"/>
          </p:cNvPicPr>
          <p:nvPr>
            <p:ph type="pic" sz="quarter" idx="10"/>
          </p:nvPr>
        </p:nvPicPr>
        <p:blipFill>
          <a:blip r:embed="rId2"/>
          <a:stretch>
            <a:fillRect/>
          </a:stretch>
        </p:blipFill>
        <p:spPr>
          <a:xfrm>
            <a:off x="731518" y="1619555"/>
            <a:ext cx="7711838" cy="3499302"/>
          </a:xfrm>
        </p:spPr>
      </p:pic>
      <p:sp>
        <p:nvSpPr>
          <p:cNvPr id="4" name="Text Placeholder 3">
            <a:extLst>
              <a:ext uri="{FF2B5EF4-FFF2-40B4-BE49-F238E27FC236}">
                <a16:creationId xmlns:a16="http://schemas.microsoft.com/office/drawing/2014/main" id="{C2507762-FD6B-DB4B-8A9D-4ED01A0C23A6}"/>
              </a:ext>
            </a:extLst>
          </p:cNvPr>
          <p:cNvSpPr>
            <a:spLocks noGrp="1"/>
          </p:cNvSpPr>
          <p:nvPr>
            <p:ph type="body" sz="quarter" idx="11"/>
          </p:nvPr>
        </p:nvSpPr>
        <p:spPr>
          <a:xfrm>
            <a:off x="2400300" y="5477608"/>
            <a:ext cx="5627077" cy="401212"/>
          </a:xfrm>
        </p:spPr>
        <p:txBody>
          <a:bodyPr/>
          <a:lstStyle/>
          <a:p>
            <a:r>
              <a:rPr lang="en-US" dirty="0"/>
              <a:t>Figure 12-18 Applying an </a:t>
            </a:r>
            <a:r>
              <a:rPr lang="en-US" dirty="0">
                <a:latin typeface="Courier New" panose="02070309020205020404" pitchFamily="49" charset="0"/>
                <a:cs typeface="Courier New" panose="02070309020205020404" pitchFamily="49" charset="0"/>
              </a:rPr>
              <a:t>animate()</a:t>
            </a:r>
            <a:r>
              <a:rPr lang="en-US" dirty="0"/>
              <a:t> method</a:t>
            </a:r>
          </a:p>
        </p:txBody>
      </p:sp>
    </p:spTree>
    <p:extLst>
      <p:ext uri="{BB962C8B-B14F-4D97-AF65-F5344CB8AC3E}">
        <p14:creationId xmlns:p14="http://schemas.microsoft.com/office/powerpoint/2010/main" val="4051929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10A1-709B-A64A-B51C-63823E670492}"/>
              </a:ext>
            </a:extLst>
          </p:cNvPr>
          <p:cNvSpPr>
            <a:spLocks noGrp="1"/>
          </p:cNvSpPr>
          <p:nvPr>
            <p:ph type="title"/>
          </p:nvPr>
        </p:nvSpPr>
        <p:spPr/>
        <p:txBody>
          <a:bodyPr/>
          <a:lstStyle/>
          <a:p>
            <a:r>
              <a:rPr lang="en-US" dirty="0"/>
              <a:t>Working with Effects and Animations (9 of 10)</a:t>
            </a:r>
          </a:p>
        </p:txBody>
      </p:sp>
      <p:sp>
        <p:nvSpPr>
          <p:cNvPr id="3" name="Text Placeholder 2">
            <a:extLst>
              <a:ext uri="{FF2B5EF4-FFF2-40B4-BE49-F238E27FC236}">
                <a16:creationId xmlns:a16="http://schemas.microsoft.com/office/drawing/2014/main" id="{4E24B36E-37B2-0444-9568-D6B819BC6BD7}"/>
              </a:ext>
            </a:extLst>
          </p:cNvPr>
          <p:cNvSpPr>
            <a:spLocks noGrp="1"/>
          </p:cNvSpPr>
          <p:nvPr>
            <p:ph type="body" sz="quarter" idx="17"/>
          </p:nvPr>
        </p:nvSpPr>
        <p:spPr/>
        <p:txBody>
          <a:bodyPr>
            <a:normAutofit/>
          </a:bodyPr>
          <a:lstStyle/>
          <a:p>
            <a:r>
              <a:rPr lang="en-US" dirty="0"/>
              <a:t>Controlling the animation queue</a:t>
            </a:r>
          </a:p>
          <a:p>
            <a:pPr lvl="1"/>
            <a:r>
              <a:rPr lang="en-US" dirty="0"/>
              <a:t>Animation effects placed within a queue are run in order, with each animation starting as soon as the preceding one finishes</a:t>
            </a:r>
          </a:p>
          <a:p>
            <a:pPr lvl="1"/>
            <a:r>
              <a:rPr lang="en-US" dirty="0"/>
              <a:t>jQuery methods can be used to control the queue by delaying, halting, or removing a queued animation</a:t>
            </a:r>
          </a:p>
          <a:p>
            <a:pPr lvl="1"/>
            <a:r>
              <a:rPr lang="en-US" dirty="0"/>
              <a:t>Sample code to shift the </a:t>
            </a:r>
            <a:r>
              <a:rPr lang="en-US" dirty="0" err="1">
                <a:latin typeface="Courier New" panose="02070309020205020404" pitchFamily="49" charset="0"/>
                <a:cs typeface="Courier New" panose="02070309020205020404" pitchFamily="49" charset="0"/>
              </a:rPr>
              <a:t>div.box</a:t>
            </a:r>
            <a:r>
              <a:rPr lang="en-US" dirty="0"/>
              <a:t> element when the mouse pointer moves over it:</a:t>
            </a:r>
            <a:br>
              <a:rPr lang="en-US" dirty="0"/>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div.box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mouseenter</a:t>
            </a:r>
            <a:r>
              <a:rPr lang="en-US" dirty="0">
                <a:latin typeface="Courier New" panose="02070309020205020404" pitchFamily="49" charset="0"/>
                <a:cs typeface="Courier New" panose="02070309020205020404" pitchFamily="49" charset="0"/>
              </a:rPr>
              <a:t>( e =&gt;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e.target</a:t>
            </a:r>
            <a:r>
              <a:rPr lang="en-US" dirty="0">
                <a:latin typeface="Courier New" panose="02070309020205020404" pitchFamily="49" charset="0"/>
                <a:cs typeface="Courier New" panose="02070309020205020404" pitchFamily="49" charset="0"/>
              </a:rPr>
              <a:t>).animate({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left: "+=20px"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1000)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lvl="1"/>
            <a:r>
              <a:rPr lang="en-US" dirty="0"/>
              <a:t>Sample code to stop the animation when the pointer leaves the box:</a:t>
            </a:r>
            <a:br>
              <a:rPr lang="en-US" dirty="0"/>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div.box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mouseout</a:t>
            </a:r>
            <a:r>
              <a:rPr lang="en-US" dirty="0">
                <a:latin typeface="Courier New" panose="02070309020205020404" pitchFamily="49" charset="0"/>
                <a:cs typeface="Courier New" panose="02070309020205020404" pitchFamily="49" charset="0"/>
              </a:rPr>
              <a:t>( e =&gt;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e.target</a:t>
            </a:r>
            <a:r>
              <a:rPr lang="en-US" dirty="0">
                <a:latin typeface="Courier New" panose="02070309020205020404" pitchFamily="49" charset="0"/>
                <a:cs typeface="Courier New" panose="02070309020205020404" pitchFamily="49" charset="0"/>
              </a:rPr>
              <a:t>).stop()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57041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10A1-709B-A64A-B51C-63823E670492}"/>
              </a:ext>
            </a:extLst>
          </p:cNvPr>
          <p:cNvSpPr>
            <a:spLocks noGrp="1"/>
          </p:cNvSpPr>
          <p:nvPr>
            <p:ph type="title"/>
          </p:nvPr>
        </p:nvSpPr>
        <p:spPr/>
        <p:txBody>
          <a:bodyPr/>
          <a:lstStyle/>
          <a:p>
            <a:r>
              <a:rPr lang="en-US" dirty="0"/>
              <a:t>Working with Effects and Animations (10 of 10)</a:t>
            </a:r>
          </a:p>
        </p:txBody>
      </p:sp>
      <p:sp>
        <p:nvSpPr>
          <p:cNvPr id="3" name="Text Placeholder 2">
            <a:extLst>
              <a:ext uri="{FF2B5EF4-FFF2-40B4-BE49-F238E27FC236}">
                <a16:creationId xmlns:a16="http://schemas.microsoft.com/office/drawing/2014/main" id="{4E24B36E-37B2-0444-9568-D6B819BC6BD7}"/>
              </a:ext>
            </a:extLst>
          </p:cNvPr>
          <p:cNvSpPr>
            <a:spLocks noGrp="1"/>
          </p:cNvSpPr>
          <p:nvPr>
            <p:ph type="body" sz="quarter" idx="17"/>
          </p:nvPr>
        </p:nvSpPr>
        <p:spPr/>
        <p:txBody>
          <a:bodyPr>
            <a:normAutofit/>
          </a:bodyPr>
          <a:lstStyle/>
          <a:p>
            <a:r>
              <a:rPr lang="en-US" dirty="0"/>
              <a:t>Controlling the animation queue (continued)</a:t>
            </a:r>
          </a:p>
          <a:p>
            <a:pPr lvl="1"/>
            <a:r>
              <a:rPr lang="en-US" dirty="0"/>
              <a:t>The queue for each animation can be given a unique name that can be referenced in the </a:t>
            </a:r>
            <a:r>
              <a:rPr lang="en-US" dirty="0" err="1">
                <a:latin typeface="Courier New" panose="02070309020205020404" pitchFamily="49" charset="0"/>
                <a:cs typeface="Courier New" panose="02070309020205020404" pitchFamily="49" charset="0"/>
              </a:rPr>
              <a:t>clearQueue</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delay()</a:t>
            </a:r>
            <a:r>
              <a:rPr lang="en-US" dirty="0"/>
              <a:t>, </a:t>
            </a:r>
            <a:r>
              <a:rPr lang="en-US" dirty="0">
                <a:latin typeface="Courier New" panose="02070309020205020404" pitchFamily="49" charset="0"/>
                <a:cs typeface="Courier New" panose="02070309020205020404" pitchFamily="49" charset="0"/>
              </a:rPr>
              <a:t>dequeue()</a:t>
            </a:r>
            <a:r>
              <a:rPr lang="en-US" dirty="0"/>
              <a:t>, </a:t>
            </a:r>
            <a:r>
              <a:rPr lang="en-US" dirty="0">
                <a:latin typeface="Courier New" panose="02070309020205020404" pitchFamily="49" charset="0"/>
                <a:cs typeface="Courier New" panose="02070309020205020404" pitchFamily="49" charset="0"/>
              </a:rPr>
              <a:t>finish()</a:t>
            </a:r>
            <a:r>
              <a:rPr lang="en-US" dirty="0"/>
              <a:t>, </a:t>
            </a:r>
            <a:r>
              <a:rPr lang="en-US" dirty="0">
                <a:latin typeface="Courier New" panose="02070309020205020404" pitchFamily="49" charset="0"/>
                <a:cs typeface="Courier New" panose="02070309020205020404" pitchFamily="49" charset="0"/>
              </a:rPr>
              <a:t>queue()</a:t>
            </a:r>
            <a:r>
              <a:rPr lang="en-US" dirty="0"/>
              <a:t>, and </a:t>
            </a:r>
            <a:r>
              <a:rPr lang="en-US" dirty="0">
                <a:latin typeface="Courier New" panose="02070309020205020404" pitchFamily="49" charset="0"/>
                <a:cs typeface="Courier New" panose="02070309020205020404" pitchFamily="49" charset="0"/>
              </a:rPr>
              <a:t>stop()</a:t>
            </a:r>
            <a:r>
              <a:rPr lang="en-US" dirty="0"/>
              <a:t> methods</a:t>
            </a:r>
          </a:p>
          <a:p>
            <a:r>
              <a:rPr lang="en-US" dirty="0"/>
              <a:t>Libraries versus frameworks</a:t>
            </a:r>
          </a:p>
          <a:p>
            <a:pPr lvl="1"/>
            <a:r>
              <a:rPr lang="en-US" dirty="0"/>
              <a:t>A library is a reusable collection of code that is often directed toward one use or purpose</a:t>
            </a:r>
          </a:p>
          <a:p>
            <a:pPr lvl="2"/>
            <a:r>
              <a:rPr lang="en-US" dirty="0"/>
              <a:t>The developer "calls" on the library to perform tasks or get information</a:t>
            </a:r>
          </a:p>
          <a:p>
            <a:pPr lvl="1"/>
            <a:r>
              <a:rPr lang="en-US" dirty="0"/>
              <a:t>A framework (e.g., </a:t>
            </a:r>
            <a:r>
              <a:rPr lang="en-US" dirty="0" err="1"/>
              <a:t>React.js</a:t>
            </a:r>
            <a:r>
              <a:rPr lang="en-US" dirty="0"/>
              <a:t>, </a:t>
            </a:r>
            <a:r>
              <a:rPr lang="en-US" dirty="0" err="1"/>
              <a:t>Vue.js</a:t>
            </a:r>
            <a:r>
              <a:rPr lang="en-US" dirty="0"/>
              <a:t>, </a:t>
            </a:r>
            <a:r>
              <a:rPr lang="en-US" dirty="0" err="1"/>
              <a:t>Angular.js</a:t>
            </a:r>
            <a:r>
              <a:rPr lang="en-US" dirty="0"/>
              <a:t>) encompasses all the tools you need in application development</a:t>
            </a:r>
          </a:p>
          <a:p>
            <a:pPr lvl="2"/>
            <a:r>
              <a:rPr lang="en-US" dirty="0"/>
              <a:t>Might contain several libraries and scripts plus other tools</a:t>
            </a:r>
          </a:p>
          <a:p>
            <a:pPr lvl="2"/>
            <a:r>
              <a:rPr lang="en-US" dirty="0"/>
              <a:t>The framework organizes these tools for the developer and the developer provides the code</a:t>
            </a:r>
          </a:p>
          <a:p>
            <a:pPr lvl="2"/>
            <a:r>
              <a:rPr lang="en-US" dirty="0"/>
              <a:t>The code does not call on the framework; it is a part of the framework</a:t>
            </a:r>
          </a:p>
        </p:txBody>
      </p:sp>
    </p:spTree>
    <p:extLst>
      <p:ext uri="{BB962C8B-B14F-4D97-AF65-F5344CB8AC3E}">
        <p14:creationId xmlns:p14="http://schemas.microsoft.com/office/powerpoint/2010/main" val="1241243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939F-1ECE-7A4E-B5CD-BBF234F5A69E}"/>
              </a:ext>
            </a:extLst>
          </p:cNvPr>
          <p:cNvSpPr>
            <a:spLocks noGrp="1"/>
          </p:cNvSpPr>
          <p:nvPr>
            <p:ph type="title"/>
          </p:nvPr>
        </p:nvSpPr>
        <p:spPr/>
        <p:txBody>
          <a:bodyPr/>
          <a:lstStyle/>
          <a:p>
            <a:r>
              <a:rPr lang="en-US" dirty="0"/>
              <a:t>Activity 12.2: Think, Pair, and Share</a:t>
            </a:r>
          </a:p>
        </p:txBody>
      </p:sp>
      <p:sp>
        <p:nvSpPr>
          <p:cNvPr id="3" name="Text Placeholder 2">
            <a:extLst>
              <a:ext uri="{FF2B5EF4-FFF2-40B4-BE49-F238E27FC236}">
                <a16:creationId xmlns:a16="http://schemas.microsoft.com/office/drawing/2014/main" id="{2199EAF5-5243-254F-9882-54455964F2FC}"/>
              </a:ext>
            </a:extLst>
          </p:cNvPr>
          <p:cNvSpPr>
            <a:spLocks noGrp="1"/>
          </p:cNvSpPr>
          <p:nvPr>
            <p:ph type="body" sz="quarter" idx="17"/>
          </p:nvPr>
        </p:nvSpPr>
        <p:spPr/>
        <p:txBody>
          <a:bodyPr/>
          <a:lstStyle/>
          <a:p>
            <a:r>
              <a:rPr lang="en-US" dirty="0"/>
              <a:t>Form pairs/groups of two to four class members.</a:t>
            </a:r>
          </a:p>
          <a:p>
            <a:r>
              <a:rPr lang="en-US" dirty="0"/>
              <a:t>As a group, choose a web page element that you'd like to practice animating using jQuery, and then write the HTML and CSS code required to display and style that element.</a:t>
            </a:r>
          </a:p>
          <a:p>
            <a:r>
              <a:rPr lang="en-US" dirty="0"/>
              <a:t>Using the jQuery library, write JavaScript code that applies some chained effects and at least one custom animation to the element. Optionally, embellish the effects/animations further by adding functions that run during the sequence.</a:t>
            </a:r>
          </a:p>
          <a:p>
            <a:r>
              <a:rPr lang="en-US" dirty="0"/>
              <a:t>View and enjoy the effects and animations you have created, tweaking the code if necessary to achieve their desired appearance.</a:t>
            </a:r>
          </a:p>
        </p:txBody>
      </p:sp>
    </p:spTree>
    <p:extLst>
      <p:ext uri="{BB962C8B-B14F-4D97-AF65-F5344CB8AC3E}">
        <p14:creationId xmlns:p14="http://schemas.microsoft.com/office/powerpoint/2010/main" val="673827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0606-CE6E-8C4B-B9BD-00DAEFF8DEB1}"/>
              </a:ext>
            </a:extLst>
          </p:cNvPr>
          <p:cNvSpPr>
            <a:spLocks noGrp="1"/>
          </p:cNvSpPr>
          <p:nvPr>
            <p:ph type="title"/>
          </p:nvPr>
        </p:nvSpPr>
        <p:spPr/>
        <p:txBody>
          <a:bodyPr/>
          <a:lstStyle/>
          <a:p>
            <a:r>
              <a:rPr lang="en-US" dirty="0"/>
              <a:t>Exploring jQuery Plugins (1 of 6)</a:t>
            </a:r>
          </a:p>
        </p:txBody>
      </p:sp>
      <p:sp>
        <p:nvSpPr>
          <p:cNvPr id="3" name="Text Placeholder 2">
            <a:extLst>
              <a:ext uri="{FF2B5EF4-FFF2-40B4-BE49-F238E27FC236}">
                <a16:creationId xmlns:a16="http://schemas.microsoft.com/office/drawing/2014/main" id="{91C0C8C0-DE64-9548-AB9C-7DCF0A5FFBC7}"/>
              </a:ext>
            </a:extLst>
          </p:cNvPr>
          <p:cNvSpPr>
            <a:spLocks noGrp="1"/>
          </p:cNvSpPr>
          <p:nvPr>
            <p:ph type="body" sz="quarter" idx="17"/>
          </p:nvPr>
        </p:nvSpPr>
        <p:spPr/>
        <p:txBody>
          <a:bodyPr/>
          <a:lstStyle/>
          <a:p>
            <a:r>
              <a:rPr lang="en-US" b="1" dirty="0">
                <a:solidFill>
                  <a:srgbClr val="004A78"/>
                </a:solidFill>
              </a:rPr>
              <a:t>jQuery plugins </a:t>
            </a:r>
            <a:r>
              <a:rPr lang="en-US" dirty="0"/>
              <a:t>can be downloaded from the web to achieve more advanced effects or perform other tasks</a:t>
            </a:r>
          </a:p>
          <a:p>
            <a:r>
              <a:rPr lang="en-US" dirty="0"/>
              <a:t>Steps to using a jQuery plugin:</a:t>
            </a:r>
          </a:p>
          <a:p>
            <a:pPr lvl="1"/>
            <a:r>
              <a:rPr lang="en-US" dirty="0"/>
              <a:t>Read the documentation and view demos</a:t>
            </a:r>
          </a:p>
          <a:p>
            <a:pPr lvl="1"/>
            <a:r>
              <a:rPr lang="en-US" dirty="0"/>
              <a:t>Download the plugin files to your site or create a link to a CDN hosting the plugin</a:t>
            </a:r>
          </a:p>
          <a:p>
            <a:pPr lvl="1"/>
            <a:r>
              <a:rPr lang="en-US" dirty="0"/>
              <a:t>Edit the HTML and CSS code to load the required files for the plugin, placing the </a:t>
            </a:r>
            <a:r>
              <a:rPr lang="en-US" dirty="0">
                <a:latin typeface="Courier New" panose="02070309020205020404" pitchFamily="49" charset="0"/>
                <a:cs typeface="Courier New" panose="02070309020205020404" pitchFamily="49" charset="0"/>
              </a:rPr>
              <a:t>script</a:t>
            </a:r>
            <a:r>
              <a:rPr lang="en-US" dirty="0"/>
              <a:t> element for the plugin after the one for the jQuery library</a:t>
            </a:r>
          </a:p>
          <a:p>
            <a:pPr lvl="1"/>
            <a:r>
              <a:rPr lang="en-US" dirty="0"/>
              <a:t>Edit the JavaScript code to utilize the plugin</a:t>
            </a:r>
          </a:p>
          <a:p>
            <a:r>
              <a:rPr lang="en-US" b="1" dirty="0">
                <a:solidFill>
                  <a:srgbClr val="004A78"/>
                </a:solidFill>
              </a:rPr>
              <a:t>jQuery UI</a:t>
            </a:r>
            <a:r>
              <a:rPr lang="en-US" dirty="0"/>
              <a:t>: the most popular jQuery plugin, which expands the functionality of jQuery with a large collection of functions and methods for creating specialized user interfaces</a:t>
            </a:r>
          </a:p>
        </p:txBody>
      </p:sp>
    </p:spTree>
    <p:extLst>
      <p:ext uri="{BB962C8B-B14F-4D97-AF65-F5344CB8AC3E}">
        <p14:creationId xmlns:p14="http://schemas.microsoft.com/office/powerpoint/2010/main" val="1690134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885B-4C28-A240-A312-B55A72459BE8}"/>
              </a:ext>
            </a:extLst>
          </p:cNvPr>
          <p:cNvSpPr>
            <a:spLocks noGrp="1"/>
          </p:cNvSpPr>
          <p:nvPr>
            <p:ph type="title"/>
          </p:nvPr>
        </p:nvSpPr>
        <p:spPr/>
        <p:txBody>
          <a:bodyPr/>
          <a:lstStyle/>
          <a:p>
            <a:r>
              <a:rPr lang="en-US" dirty="0"/>
              <a:t>Exploring jQuery Plugins (2 of 6)</a:t>
            </a:r>
          </a:p>
        </p:txBody>
      </p:sp>
      <p:pic>
        <p:nvPicPr>
          <p:cNvPr id="6" name="Picture Placeholder 5" descr="A screenshot of the J Query website. The image shows how the link to the minified j Query U I build can be copied. On the j Query website, the link to the minified build of the last j Query U I library is selected. In the screenshot, the  current version is j Query U I 1.12. The Code Integration overlay is displayed along with a link. Click the link to copy the script code.">
            <a:extLst>
              <a:ext uri="{FF2B5EF4-FFF2-40B4-BE49-F238E27FC236}">
                <a16:creationId xmlns:a16="http://schemas.microsoft.com/office/drawing/2014/main" id="{6F6615C2-6945-874F-8A3A-FBCF34845DBD}"/>
              </a:ext>
            </a:extLst>
          </p:cNvPr>
          <p:cNvPicPr>
            <a:picLocks noGrp="1" noChangeAspect="1"/>
          </p:cNvPicPr>
          <p:nvPr>
            <p:ph type="pic" sz="quarter" idx="10"/>
          </p:nvPr>
        </p:nvPicPr>
        <p:blipFill>
          <a:blip r:embed="rId2"/>
          <a:stretch>
            <a:fillRect/>
          </a:stretch>
        </p:blipFill>
        <p:spPr>
          <a:xfrm>
            <a:off x="731519" y="1619556"/>
            <a:ext cx="7470649" cy="3587159"/>
          </a:xfrm>
        </p:spPr>
      </p:pic>
      <p:sp>
        <p:nvSpPr>
          <p:cNvPr id="4" name="Text Placeholder 3">
            <a:extLst>
              <a:ext uri="{FF2B5EF4-FFF2-40B4-BE49-F238E27FC236}">
                <a16:creationId xmlns:a16="http://schemas.microsoft.com/office/drawing/2014/main" id="{5E86A95D-54F3-7543-86E5-B976517B305C}"/>
              </a:ext>
            </a:extLst>
          </p:cNvPr>
          <p:cNvSpPr>
            <a:spLocks noGrp="1"/>
          </p:cNvSpPr>
          <p:nvPr>
            <p:ph type="body" sz="quarter" idx="11"/>
          </p:nvPr>
        </p:nvSpPr>
        <p:spPr>
          <a:xfrm>
            <a:off x="1521070" y="5574322"/>
            <a:ext cx="6339254" cy="304497"/>
          </a:xfrm>
        </p:spPr>
        <p:txBody>
          <a:bodyPr/>
          <a:lstStyle/>
          <a:p>
            <a:r>
              <a:rPr lang="en-US" dirty="0"/>
              <a:t>Figure 12-20 Copying the link to the minified jQuery UI build</a:t>
            </a:r>
          </a:p>
        </p:txBody>
      </p:sp>
    </p:spTree>
    <p:extLst>
      <p:ext uri="{BB962C8B-B14F-4D97-AF65-F5344CB8AC3E}">
        <p14:creationId xmlns:p14="http://schemas.microsoft.com/office/powerpoint/2010/main" val="1795574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885B-4C28-A240-A312-B55A72459BE8}"/>
              </a:ext>
            </a:extLst>
          </p:cNvPr>
          <p:cNvSpPr>
            <a:spLocks noGrp="1"/>
          </p:cNvSpPr>
          <p:nvPr>
            <p:ph type="title"/>
          </p:nvPr>
        </p:nvSpPr>
        <p:spPr/>
        <p:txBody>
          <a:bodyPr/>
          <a:lstStyle/>
          <a:p>
            <a:r>
              <a:rPr lang="en-US" dirty="0"/>
              <a:t>Exploring jQuery Plugins (3 of 6)</a:t>
            </a:r>
          </a:p>
        </p:txBody>
      </p:sp>
      <p:pic>
        <p:nvPicPr>
          <p:cNvPr id="6" name="Picture Placeholder 5" descr="A code block with code for linking to the minified j Query U I build. Program code. In the code, the words in the variable names are merged, and the code contains the following keywords: title, link, script, head. Line 1, indented once: Left single angle bracket, title, right single angle bracket, Bonsai Expressions F A Q, left single angle bracket, forward slash, title, right single angle bracket. Line 2, indented once: Left single angle bracket, link, r e l, equals, left double quotation mark, stylesheet, right double quotation mark, h ref, equals, left double quotation mark, styles, dot, c s s, right double quotation mark, forward slash, right single angle bracket. Line 3, indented once: Left single angle bracket, script, s r c, equals, left double quotation mark, h t t p s, colon, double slash, code, dot, j query, dot, com, forward slash, j query hyphen 3 dot 6 dot 0 dot m i n dot j s, right double quotation mark. Line 4, indented twice: integrity, equals, left double quotation mark, s h a 256, hyphen, forward slash, x U j plus 3 0 J U 5 E x l q 6 G S Y G S H k 7 t P X i k y n 57 0 g E v D e j forward slash m 4 equals, right double quotation mark. Line 5, indented once: cross origin, equals, left double quotation mark, anonymous, right double quotation mark, right single angle bracket. Line 6, indented once: Left single angle bracket, forward slash, script, right single angle bracket. Line 7, indented once: Left single angle bracket, script, s r c, equals, left single angle bracket, h t t p s, colon, double slash, code, dot, j query, dot, com, forward slash, u i, forward slash, 1.12.1, forward slash, j query hyphen u i dot min dot j s, right double quotation mark. Line 8, indented twice: integrity, equals, left double quotation mark, sha 256 hyphen V a z p 972 C w t e k A s v g P B S U w P F K d r w D 3 u n U f S G V Y r a h U q U, equals, right double quotation mark. Line 9, indented twice: cross origin, equals, left double quotation mark, anonymous, right double quotation mark, right single angle bracket. Line 10, indented once: Left single angle bracket, forward slash, script, right single angle bracket. Line 11, indented once: Left single angle bracket, script, s r c, equals, left double quotation mark, j s 12 dot j s, right double quotation mark, right single angle bracket, left single angle bracket, forward slash, script, right single angle bracket. Line 12: Left single angle bracket, forward slash, head, right single angle bracket. In the above code, lines 7 to 10 contain the link to the minified version of the j Query U I library.">
            <a:extLst>
              <a:ext uri="{FF2B5EF4-FFF2-40B4-BE49-F238E27FC236}">
                <a16:creationId xmlns:a16="http://schemas.microsoft.com/office/drawing/2014/main" id="{AD0780A1-6CFD-4942-8F4D-717FD974140E}"/>
              </a:ext>
            </a:extLst>
          </p:cNvPr>
          <p:cNvPicPr>
            <a:picLocks noGrp="1" noChangeAspect="1"/>
          </p:cNvPicPr>
          <p:nvPr>
            <p:ph type="pic" sz="quarter" idx="10"/>
          </p:nvPr>
        </p:nvPicPr>
        <p:blipFill>
          <a:blip r:embed="rId2"/>
          <a:stretch>
            <a:fillRect/>
          </a:stretch>
        </p:blipFill>
        <p:spPr>
          <a:xfrm>
            <a:off x="731519" y="1619557"/>
            <a:ext cx="10728479" cy="2940568"/>
          </a:xfrm>
        </p:spPr>
      </p:pic>
      <p:sp>
        <p:nvSpPr>
          <p:cNvPr id="4" name="Text Placeholder 3">
            <a:extLst>
              <a:ext uri="{FF2B5EF4-FFF2-40B4-BE49-F238E27FC236}">
                <a16:creationId xmlns:a16="http://schemas.microsoft.com/office/drawing/2014/main" id="{5E86A95D-54F3-7543-86E5-B976517B305C}"/>
              </a:ext>
            </a:extLst>
          </p:cNvPr>
          <p:cNvSpPr>
            <a:spLocks noGrp="1"/>
          </p:cNvSpPr>
          <p:nvPr>
            <p:ph type="body" sz="quarter" idx="11"/>
          </p:nvPr>
        </p:nvSpPr>
        <p:spPr>
          <a:xfrm>
            <a:off x="3182816" y="5206715"/>
            <a:ext cx="6040316" cy="672105"/>
          </a:xfrm>
        </p:spPr>
        <p:txBody>
          <a:bodyPr/>
          <a:lstStyle/>
          <a:p>
            <a:r>
              <a:rPr lang="en-US" dirty="0"/>
              <a:t>Figure 12-21 Linking to the minified jQuery UI build</a:t>
            </a:r>
          </a:p>
        </p:txBody>
      </p:sp>
    </p:spTree>
    <p:extLst>
      <p:ext uri="{BB962C8B-B14F-4D97-AF65-F5344CB8AC3E}">
        <p14:creationId xmlns:p14="http://schemas.microsoft.com/office/powerpoint/2010/main" val="727821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A109-AA0B-CA44-85AD-B1190ABEA27F}"/>
              </a:ext>
            </a:extLst>
          </p:cNvPr>
          <p:cNvSpPr>
            <a:spLocks noGrp="1"/>
          </p:cNvSpPr>
          <p:nvPr>
            <p:ph type="title"/>
          </p:nvPr>
        </p:nvSpPr>
        <p:spPr/>
        <p:txBody>
          <a:bodyPr/>
          <a:lstStyle/>
          <a:p>
            <a:r>
              <a:rPr lang="en-US" dirty="0"/>
              <a:t>Exploring jQuery Plugins (4 of 6)</a:t>
            </a:r>
          </a:p>
        </p:txBody>
      </p:sp>
      <p:sp>
        <p:nvSpPr>
          <p:cNvPr id="3" name="Text Placeholder 2">
            <a:extLst>
              <a:ext uri="{FF2B5EF4-FFF2-40B4-BE49-F238E27FC236}">
                <a16:creationId xmlns:a16="http://schemas.microsoft.com/office/drawing/2014/main" id="{352E9F5A-7695-C84B-899A-9E42995FB260}"/>
              </a:ext>
            </a:extLst>
          </p:cNvPr>
          <p:cNvSpPr>
            <a:spLocks noGrp="1"/>
          </p:cNvSpPr>
          <p:nvPr>
            <p:ph type="body" sz="quarter" idx="17"/>
          </p:nvPr>
        </p:nvSpPr>
        <p:spPr/>
        <p:txBody>
          <a:bodyPr/>
          <a:lstStyle/>
          <a:p>
            <a:r>
              <a:rPr lang="en-US" dirty="0"/>
              <a:t>Syntax for the jQuery UI library's </a:t>
            </a:r>
            <a:r>
              <a:rPr lang="en-US" dirty="0">
                <a:latin typeface="Courier New" panose="02070309020205020404" pitchFamily="49" charset="0"/>
                <a:cs typeface="Courier New" panose="02070309020205020404" pitchFamily="49" charset="0"/>
              </a:rPr>
              <a:t>effect()</a:t>
            </a:r>
            <a:r>
              <a:rPr lang="en-US" dirty="0"/>
              <a:t> method:</a:t>
            </a:r>
            <a:br>
              <a:rPr lang="en-US" dirty="0"/>
            </a:br>
            <a:r>
              <a:rPr lang="en-US" dirty="0">
                <a:latin typeface="Courier New" panose="02070309020205020404" pitchFamily="49" charset="0"/>
                <a:cs typeface="Courier New" panose="02070309020205020404" pitchFamily="49" charset="0"/>
              </a:rPr>
              <a:t>effect(</a:t>
            </a:r>
            <a:r>
              <a:rPr lang="en-US" i="1" dirty="0">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options</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speed</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callback</a:t>
            </a:r>
            <a:r>
              <a:rPr lang="en-US" dirty="0">
                <a:latin typeface="Courier New" panose="02070309020205020404" pitchFamily="49" charset="0"/>
                <a:cs typeface="Courier New" panose="02070309020205020404" pitchFamily="49" charset="0"/>
              </a:rPr>
              <a:t>)</a:t>
            </a:r>
          </a:p>
          <a:p>
            <a:pPr lvl="1"/>
            <a:r>
              <a:rPr lang="en-US" i="1" dirty="0">
                <a:latin typeface="Courier New" panose="02070309020205020404" pitchFamily="49" charset="0"/>
                <a:cs typeface="Courier New" panose="02070309020205020404" pitchFamily="49" charset="0"/>
              </a:rPr>
              <a:t>type</a:t>
            </a:r>
            <a:r>
              <a:rPr lang="en-US" dirty="0"/>
              <a:t> is the type of effect</a:t>
            </a:r>
          </a:p>
          <a:p>
            <a:pPr lvl="1"/>
            <a:r>
              <a:rPr lang="en-US" i="1" dirty="0">
                <a:latin typeface="Courier New" panose="02070309020205020404" pitchFamily="49" charset="0"/>
                <a:cs typeface="Courier New" panose="02070309020205020404" pitchFamily="49" charset="0"/>
              </a:rPr>
              <a:t>options</a:t>
            </a:r>
            <a:r>
              <a:rPr lang="en-US" dirty="0"/>
              <a:t> is an object containing parameter values for the effect type</a:t>
            </a:r>
          </a:p>
          <a:p>
            <a:pPr lvl="1"/>
            <a:r>
              <a:rPr lang="en-US" i="1" dirty="0">
                <a:latin typeface="Courier New" panose="02070309020205020404" pitchFamily="49" charset="0"/>
                <a:cs typeface="Courier New" panose="02070309020205020404" pitchFamily="49" charset="0"/>
              </a:rPr>
              <a:t>speed</a:t>
            </a:r>
            <a:r>
              <a:rPr lang="en-US" dirty="0"/>
              <a:t> is the speed of the effect</a:t>
            </a:r>
          </a:p>
          <a:p>
            <a:pPr lvl="1"/>
            <a:r>
              <a:rPr lang="en-US" i="1" dirty="0">
                <a:latin typeface="Courier New" panose="02070309020205020404" pitchFamily="49" charset="0"/>
                <a:cs typeface="Courier New" panose="02070309020205020404" pitchFamily="49" charset="0"/>
              </a:rPr>
              <a:t>callback</a:t>
            </a:r>
            <a:r>
              <a:rPr lang="en-US" dirty="0"/>
              <a:t> is a function that will be run once the effect is over</a:t>
            </a:r>
          </a:p>
          <a:p>
            <a:r>
              <a:rPr lang="en-US" dirty="0"/>
              <a:t>Syntax for a sample effect type, the </a:t>
            </a:r>
            <a:r>
              <a:rPr lang="en-US" dirty="0">
                <a:latin typeface="Courier New" panose="02070309020205020404" pitchFamily="49" charset="0"/>
                <a:cs typeface="Courier New" panose="02070309020205020404" pitchFamily="49" charset="0"/>
              </a:rPr>
              <a:t>clip()</a:t>
            </a:r>
            <a:r>
              <a:rPr lang="en-US" dirty="0"/>
              <a:t> method:</a:t>
            </a:r>
            <a:br>
              <a:rPr lang="en-US" dirty="0"/>
            </a:br>
            <a:r>
              <a:rPr lang="en-US" dirty="0">
                <a:latin typeface="Courier New" panose="02070309020205020404" pitchFamily="49" charset="0"/>
                <a:cs typeface="Courier New" panose="02070309020205020404" pitchFamily="49" charset="0"/>
              </a:rPr>
              <a:t>effect("clip",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mode: </a:t>
            </a:r>
            <a:r>
              <a:rPr lang="en-US" i="1" dirty="0">
                <a:latin typeface="Courier New" panose="02070309020205020404" pitchFamily="49" charset="0"/>
                <a:cs typeface="Courier New" panose="02070309020205020404" pitchFamily="49" charset="0"/>
              </a:rPr>
              <a:t>mode</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direction: </a:t>
            </a:r>
            <a:r>
              <a:rPr lang="en-US" i="1" dirty="0">
                <a:latin typeface="Courier New" panose="02070309020205020404" pitchFamily="49" charset="0"/>
                <a:cs typeface="Courier New" panose="02070309020205020404" pitchFamily="49" charset="0"/>
              </a:rPr>
              <a:t>direction</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speed</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callback</a:t>
            </a:r>
            <a:r>
              <a:rPr lang="en-US" dirty="0">
                <a:latin typeface="Courier New" panose="02070309020205020404" pitchFamily="49" charset="0"/>
                <a:cs typeface="Courier New" panose="02070309020205020404" pitchFamily="49" charset="0"/>
              </a:rPr>
              <a:t>)</a:t>
            </a:r>
          </a:p>
          <a:p>
            <a:pPr lvl="1"/>
            <a:r>
              <a:rPr lang="en-US" i="1" dirty="0">
                <a:latin typeface="Courier New" panose="02070309020205020404" pitchFamily="49" charset="0"/>
                <a:cs typeface="Courier New" panose="02070309020205020404" pitchFamily="49" charset="0"/>
              </a:rPr>
              <a:t>mode</a:t>
            </a:r>
            <a:r>
              <a:rPr lang="en-US" dirty="0"/>
              <a:t> is either </a:t>
            </a:r>
            <a:r>
              <a:rPr lang="en-US" dirty="0">
                <a:latin typeface="Courier New" panose="02070309020205020404" pitchFamily="49" charset="0"/>
                <a:cs typeface="Courier New" panose="02070309020205020404" pitchFamily="49" charset="0"/>
              </a:rPr>
              <a:t>hide</a:t>
            </a:r>
            <a:r>
              <a:rPr lang="en-US" dirty="0"/>
              <a:t> or </a:t>
            </a:r>
            <a:r>
              <a:rPr lang="en-US" dirty="0">
                <a:latin typeface="Courier New" panose="02070309020205020404" pitchFamily="49" charset="0"/>
                <a:cs typeface="Courier New" panose="02070309020205020404" pitchFamily="49" charset="0"/>
              </a:rPr>
              <a:t>show</a:t>
            </a:r>
            <a:r>
              <a:rPr lang="en-US" dirty="0"/>
              <a:t> </a:t>
            </a:r>
          </a:p>
          <a:p>
            <a:pPr lvl="1"/>
            <a:r>
              <a:rPr lang="en-US" i="1" dirty="0">
                <a:latin typeface="Courier New" panose="02070309020205020404" pitchFamily="49" charset="0"/>
                <a:cs typeface="Courier New" panose="02070309020205020404" pitchFamily="49" charset="0"/>
              </a:rPr>
              <a:t>direction</a:t>
            </a:r>
            <a:r>
              <a:rPr lang="en-US" dirty="0"/>
              <a:t> is </a:t>
            </a:r>
            <a:r>
              <a:rPr lang="en-US" dirty="0">
                <a:latin typeface="Courier New" panose="02070309020205020404" pitchFamily="49" charset="0"/>
                <a:cs typeface="Courier New" panose="02070309020205020404" pitchFamily="49" charset="0"/>
              </a:rPr>
              <a:t>vertical</a:t>
            </a:r>
            <a:r>
              <a:rPr lang="en-US" dirty="0"/>
              <a:t> (the default) or </a:t>
            </a:r>
            <a:r>
              <a:rPr lang="en-US" dirty="0">
                <a:latin typeface="Courier New" panose="02070309020205020404" pitchFamily="49" charset="0"/>
                <a:cs typeface="Courier New" panose="02070309020205020404" pitchFamily="49" charset="0"/>
              </a:rPr>
              <a:t>horizontal</a:t>
            </a:r>
          </a:p>
        </p:txBody>
      </p:sp>
    </p:spTree>
    <p:extLst>
      <p:ext uri="{BB962C8B-B14F-4D97-AF65-F5344CB8AC3E}">
        <p14:creationId xmlns:p14="http://schemas.microsoft.com/office/powerpoint/2010/main" val="2391394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1D35-2206-934C-93E5-3AE5FDA63DD4}"/>
              </a:ext>
            </a:extLst>
          </p:cNvPr>
          <p:cNvSpPr>
            <a:spLocks noGrp="1"/>
          </p:cNvSpPr>
          <p:nvPr>
            <p:ph type="title"/>
          </p:nvPr>
        </p:nvSpPr>
        <p:spPr/>
        <p:txBody>
          <a:bodyPr/>
          <a:lstStyle/>
          <a:p>
            <a:r>
              <a:rPr lang="en-US" dirty="0"/>
              <a:t>Exploring jQuery Plugins (5 of 6)</a:t>
            </a:r>
          </a:p>
        </p:txBody>
      </p:sp>
      <p:pic>
        <p:nvPicPr>
          <p:cNvPr id="6" name="Picture Placeholder 5" descr="A code block with code for adding the clip effect from the j Query U I. Program code. In the code, the words in the variable names are merged. Line 1: dot, animate, left parenthesis, left brace. Line 2, indented once: font Size, colon, left double quotation mark, 2.3 e m, right double quotation mark, comma. Line 3, indented once: opacity, colon, 1. Line 4: Right brace, comma, 600, right parenthesis, semicolon. Line 5: Blank. Line 6: Forward slash, forward slash, Reveal the questions when the page opens. Line 7: Dollar, left parenthesis, left double quotation mark, d l hash f a q, right double quotation mark. Line 8: dot, hide, left parenthesis, right parenthesis. Line 9: dot, effect, left parenthesis, left double quotation mark, clip, right double quotation mark, comma, left brace. Line 10, indented once: mode, colon, left double quotation mark, show, right double quotation mark, comma. Line 11, indented once: direction, colon, left double quotation mark, horizontal, right double quotation mark. Line 12: Right brace, comma, 600, right parenthesis, semicolon. Line 13: Blank. Line 14: Forward slash, forward slash, Add click events to each question in the F A Q. Line 15: Dollar, left parenthesis, left double quotation mark, d l hash f a q d t, right double quotation mark, right parenthesis, dot, click, left parenthesis, e, equals, right single angle bracket, left brace. In the above code, line 8 initially hides the questions when the page opens. Lines 9 to 12 reveal the questions by clipping the content horizontally.">
            <a:extLst>
              <a:ext uri="{FF2B5EF4-FFF2-40B4-BE49-F238E27FC236}">
                <a16:creationId xmlns:a16="http://schemas.microsoft.com/office/drawing/2014/main" id="{5FF35ED5-E23C-2C46-AB13-976F68AE0BC3}"/>
              </a:ext>
            </a:extLst>
          </p:cNvPr>
          <p:cNvPicPr>
            <a:picLocks noGrp="1" noChangeAspect="1"/>
          </p:cNvPicPr>
          <p:nvPr>
            <p:ph type="pic" sz="quarter" idx="10"/>
          </p:nvPr>
        </p:nvPicPr>
        <p:blipFill>
          <a:blip r:embed="rId2"/>
          <a:stretch>
            <a:fillRect/>
          </a:stretch>
        </p:blipFill>
        <p:spPr>
          <a:xfrm>
            <a:off x="731519" y="1619556"/>
            <a:ext cx="8189551" cy="3587159"/>
          </a:xfrm>
        </p:spPr>
      </p:pic>
      <p:sp>
        <p:nvSpPr>
          <p:cNvPr id="4" name="Text Placeholder 3">
            <a:extLst>
              <a:ext uri="{FF2B5EF4-FFF2-40B4-BE49-F238E27FC236}">
                <a16:creationId xmlns:a16="http://schemas.microsoft.com/office/drawing/2014/main" id="{E662AA2A-F715-364E-9488-BEB7B2A9E8CF}"/>
              </a:ext>
            </a:extLst>
          </p:cNvPr>
          <p:cNvSpPr>
            <a:spLocks noGrp="1"/>
          </p:cNvSpPr>
          <p:nvPr>
            <p:ph type="body" sz="quarter" idx="11"/>
          </p:nvPr>
        </p:nvSpPr>
        <p:spPr>
          <a:xfrm>
            <a:off x="3015762" y="5521569"/>
            <a:ext cx="8439616" cy="357251"/>
          </a:xfrm>
        </p:spPr>
        <p:txBody>
          <a:bodyPr/>
          <a:lstStyle/>
          <a:p>
            <a:r>
              <a:rPr lang="en-US" dirty="0"/>
              <a:t>Figure 12-23 Adding the clip effect from the jQuery UI</a:t>
            </a:r>
          </a:p>
        </p:txBody>
      </p:sp>
    </p:spTree>
    <p:extLst>
      <p:ext uri="{BB962C8B-B14F-4D97-AF65-F5344CB8AC3E}">
        <p14:creationId xmlns:p14="http://schemas.microsoft.com/office/powerpoint/2010/main" val="352495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46340-DCA8-7F41-8ECD-9185926A6FE7}"/>
              </a:ext>
            </a:extLst>
          </p:cNvPr>
          <p:cNvSpPr>
            <a:spLocks noGrp="1"/>
          </p:cNvSpPr>
          <p:nvPr>
            <p:ph type="title"/>
          </p:nvPr>
        </p:nvSpPr>
        <p:spPr/>
        <p:txBody>
          <a:bodyPr/>
          <a:lstStyle/>
          <a:p>
            <a:r>
              <a:rPr lang="en-US" dirty="0"/>
              <a:t>Getting Started with jQuery (2 of 4)</a:t>
            </a:r>
          </a:p>
        </p:txBody>
      </p:sp>
      <p:sp>
        <p:nvSpPr>
          <p:cNvPr id="3" name="Text Placeholder 2">
            <a:extLst>
              <a:ext uri="{FF2B5EF4-FFF2-40B4-BE49-F238E27FC236}">
                <a16:creationId xmlns:a16="http://schemas.microsoft.com/office/drawing/2014/main" id="{AE9ECD73-2EFC-D04F-B199-2FC0785DB6A2}"/>
              </a:ext>
            </a:extLst>
          </p:cNvPr>
          <p:cNvSpPr>
            <a:spLocks noGrp="1"/>
          </p:cNvSpPr>
          <p:nvPr>
            <p:ph type="body" sz="quarter" idx="17"/>
          </p:nvPr>
        </p:nvSpPr>
        <p:spPr/>
        <p:txBody>
          <a:bodyPr/>
          <a:lstStyle/>
          <a:p>
            <a:r>
              <a:rPr lang="en-US" dirty="0"/>
              <a:t>Loading jQuery</a:t>
            </a:r>
          </a:p>
          <a:p>
            <a:pPr lvl="1"/>
            <a:r>
              <a:rPr lang="en-US" dirty="0"/>
              <a:t>Accessible as either a .</a:t>
            </a:r>
            <a:r>
              <a:rPr lang="en-US" dirty="0" err="1"/>
              <a:t>js</a:t>
            </a:r>
            <a:r>
              <a:rPr lang="en-US" dirty="0"/>
              <a:t> file downloaded to your website or a file residing on a </a:t>
            </a:r>
            <a:r>
              <a:rPr lang="en-US" b="1" dirty="0">
                <a:solidFill>
                  <a:srgbClr val="004A78"/>
                </a:solidFill>
              </a:rPr>
              <a:t>Content Delivery Network (CDN)</a:t>
            </a:r>
          </a:p>
          <a:p>
            <a:pPr lvl="2"/>
            <a:r>
              <a:rPr lang="en-US" dirty="0"/>
              <a:t>Using a CDN is the best practice unless your app needs to work offline</a:t>
            </a:r>
          </a:p>
          <a:p>
            <a:pPr lvl="1"/>
            <a:r>
              <a:rPr lang="en-US" dirty="0"/>
              <a:t>jQuery recommends that links to the CDN include </a:t>
            </a:r>
            <a:r>
              <a:rPr lang="en-US" b="1" dirty="0" err="1">
                <a:solidFill>
                  <a:srgbClr val="004A78"/>
                </a:solidFill>
              </a:rPr>
              <a:t>subresource</a:t>
            </a:r>
            <a:r>
              <a:rPr lang="en-US" b="1" dirty="0">
                <a:solidFill>
                  <a:srgbClr val="004A78"/>
                </a:solidFill>
              </a:rPr>
              <a:t> integrity checking (SRI)</a:t>
            </a:r>
          </a:p>
          <a:p>
            <a:pPr lvl="1"/>
            <a:r>
              <a:rPr lang="en-US" dirty="0"/>
              <a:t>jQuery library versions:</a:t>
            </a:r>
          </a:p>
          <a:p>
            <a:pPr lvl="2"/>
            <a:r>
              <a:rPr lang="en-US" dirty="0"/>
              <a:t>Uncompressed or minified (for faster performance)</a:t>
            </a:r>
          </a:p>
          <a:p>
            <a:pPr lvl="2"/>
            <a:r>
              <a:rPr lang="en-US" b="1" dirty="0">
                <a:solidFill>
                  <a:srgbClr val="004A78"/>
                </a:solidFill>
              </a:rPr>
              <a:t>Normal jQuery build </a:t>
            </a:r>
            <a:r>
              <a:rPr lang="en-US" dirty="0"/>
              <a:t>(full features of the library) or </a:t>
            </a:r>
            <a:r>
              <a:rPr lang="en-US" b="1" dirty="0">
                <a:solidFill>
                  <a:srgbClr val="004A78"/>
                </a:solidFill>
              </a:rPr>
              <a:t>slim jQuery build </a:t>
            </a:r>
            <a:r>
              <a:rPr lang="en-US" dirty="0"/>
              <a:t>(lacks features such as AJAX and some animation tools)</a:t>
            </a:r>
          </a:p>
          <a:p>
            <a:pPr lvl="1"/>
            <a:r>
              <a:rPr lang="en-US" dirty="0"/>
              <a:t>Is jQuery still relevant?</a:t>
            </a:r>
          </a:p>
          <a:p>
            <a:pPr lvl="2"/>
            <a:r>
              <a:rPr lang="en-US" dirty="0"/>
              <a:t>Many features have been supplanted by JavaScript, CSS, or the Fetch API</a:t>
            </a:r>
          </a:p>
          <a:p>
            <a:pPr lvl="2"/>
            <a:r>
              <a:rPr lang="en-US" dirty="0"/>
              <a:t>Important to be familiar with it because it is still widely used in top websites</a:t>
            </a:r>
          </a:p>
        </p:txBody>
      </p:sp>
    </p:spTree>
    <p:extLst>
      <p:ext uri="{BB962C8B-B14F-4D97-AF65-F5344CB8AC3E}">
        <p14:creationId xmlns:p14="http://schemas.microsoft.com/office/powerpoint/2010/main" val="41125933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F481-48C5-444B-88B5-EBB626C76209}"/>
              </a:ext>
            </a:extLst>
          </p:cNvPr>
          <p:cNvSpPr>
            <a:spLocks noGrp="1"/>
          </p:cNvSpPr>
          <p:nvPr>
            <p:ph type="title"/>
          </p:nvPr>
        </p:nvSpPr>
        <p:spPr/>
        <p:txBody>
          <a:bodyPr/>
          <a:lstStyle/>
          <a:p>
            <a:r>
              <a:rPr lang="en-US" dirty="0"/>
              <a:t>Exploring jQuery Plugins (6 of 6)</a:t>
            </a:r>
          </a:p>
        </p:txBody>
      </p:sp>
      <p:sp>
        <p:nvSpPr>
          <p:cNvPr id="3" name="Text Placeholder 2">
            <a:extLst>
              <a:ext uri="{FF2B5EF4-FFF2-40B4-BE49-F238E27FC236}">
                <a16:creationId xmlns:a16="http://schemas.microsoft.com/office/drawing/2014/main" id="{2C969427-4F68-5241-B7C0-12FDD69507DA}"/>
              </a:ext>
            </a:extLst>
          </p:cNvPr>
          <p:cNvSpPr>
            <a:spLocks noGrp="1"/>
          </p:cNvSpPr>
          <p:nvPr>
            <p:ph type="body" sz="quarter" idx="17"/>
          </p:nvPr>
        </p:nvSpPr>
        <p:spPr/>
        <p:txBody>
          <a:bodyPr/>
          <a:lstStyle/>
          <a:p>
            <a:r>
              <a:rPr lang="en-US" dirty="0"/>
              <a:t>Becoming a professional</a:t>
            </a:r>
          </a:p>
          <a:p>
            <a:pPr lvl="1"/>
            <a:r>
              <a:rPr lang="en-US" dirty="0"/>
              <a:t>Choose an area of specialization and master skills in that area</a:t>
            </a:r>
          </a:p>
          <a:p>
            <a:pPr lvl="1"/>
            <a:r>
              <a:rPr lang="en-US" dirty="0"/>
              <a:t>Learn more broad technical skills, especially programming in HTML, CSS, and JavaScript</a:t>
            </a:r>
          </a:p>
          <a:p>
            <a:pPr lvl="2"/>
            <a:r>
              <a:rPr lang="en-US" dirty="0"/>
              <a:t>Knowledge of CSS frameworks and back-end languages (Ruby, PHP, SQL Server) is also important</a:t>
            </a:r>
          </a:p>
          <a:p>
            <a:pPr lvl="1"/>
            <a:r>
              <a:rPr lang="en-US" dirty="0"/>
              <a:t>Practice coding skills and submit code samples to GitHub</a:t>
            </a:r>
          </a:p>
          <a:p>
            <a:pPr lvl="1"/>
            <a:r>
              <a:rPr lang="en-US" dirty="0"/>
              <a:t>Create a portfolio of your coding projects and place it online for prospective employers to view</a:t>
            </a:r>
          </a:p>
        </p:txBody>
      </p:sp>
    </p:spTree>
    <p:extLst>
      <p:ext uri="{BB962C8B-B14F-4D97-AF65-F5344CB8AC3E}">
        <p14:creationId xmlns:p14="http://schemas.microsoft.com/office/powerpoint/2010/main" val="3091922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9A57-33CD-8340-93D4-EA7BDF2ACBA8}"/>
              </a:ext>
            </a:extLst>
          </p:cNvPr>
          <p:cNvSpPr>
            <a:spLocks noGrp="1"/>
          </p:cNvSpPr>
          <p:nvPr>
            <p:ph type="title"/>
          </p:nvPr>
        </p:nvSpPr>
        <p:spPr/>
        <p:txBody>
          <a:bodyPr/>
          <a:lstStyle/>
          <a:p>
            <a:r>
              <a:rPr lang="en-US" dirty="0"/>
              <a:t>Activity 12.3: Discussion Questions</a:t>
            </a:r>
          </a:p>
        </p:txBody>
      </p:sp>
      <p:sp>
        <p:nvSpPr>
          <p:cNvPr id="3" name="Text Placeholder 2">
            <a:extLst>
              <a:ext uri="{FF2B5EF4-FFF2-40B4-BE49-F238E27FC236}">
                <a16:creationId xmlns:a16="http://schemas.microsoft.com/office/drawing/2014/main" id="{FD7BA563-D378-7941-B537-AA1CD39445BA}"/>
              </a:ext>
            </a:extLst>
          </p:cNvPr>
          <p:cNvSpPr>
            <a:spLocks noGrp="1"/>
          </p:cNvSpPr>
          <p:nvPr>
            <p:ph type="body" sz="quarter" idx="17"/>
          </p:nvPr>
        </p:nvSpPr>
        <p:spPr/>
        <p:txBody>
          <a:bodyPr/>
          <a:lstStyle/>
          <a:p>
            <a:r>
              <a:rPr lang="en-US" dirty="0"/>
              <a:t>Discuss the advantages of using jQuery as compared to using a code library maintained by your organization.</a:t>
            </a:r>
            <a:br>
              <a:rPr lang="en-US" dirty="0"/>
            </a:br>
            <a:endParaRPr lang="en-US" dirty="0"/>
          </a:p>
          <a:p>
            <a:r>
              <a:rPr lang="en-US" dirty="0"/>
              <a:t>Discuss the advantages and disadvantages of using effects in a mobile app. Is there such a thing as too many (or too few) effects? Why or why not?</a:t>
            </a:r>
          </a:p>
        </p:txBody>
      </p:sp>
    </p:spTree>
    <p:extLst>
      <p:ext uri="{BB962C8B-B14F-4D97-AF65-F5344CB8AC3E}">
        <p14:creationId xmlns:p14="http://schemas.microsoft.com/office/powerpoint/2010/main" val="3941664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0AC0-963C-0644-AAC6-221100782C7D}"/>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6F990867-9769-104A-B6D5-355B52EA5C00}"/>
              </a:ext>
            </a:extLst>
          </p:cNvPr>
          <p:cNvSpPr>
            <a:spLocks noGrp="1"/>
          </p:cNvSpPr>
          <p:nvPr>
            <p:ph type="body" sz="quarter" idx="17"/>
          </p:nvPr>
        </p:nvSpPr>
        <p:spPr/>
        <p:txBody>
          <a:bodyPr/>
          <a:lstStyle/>
          <a:p>
            <a:r>
              <a:rPr lang="en-US" dirty="0"/>
              <a:t>Chapter 12 makes the argument that, although jQuery's functionality now largely overlaps that of standard JavaScript and CSS, it is still useful to be familiar with this library. What do you think about this: is it worthwhile for you to invest time in gaining fluency with using the jQuery library? Why or why not?</a:t>
            </a:r>
            <a:br>
              <a:rPr lang="en-US" dirty="0"/>
            </a:br>
            <a:endParaRPr lang="en-US" dirty="0"/>
          </a:p>
          <a:p>
            <a:r>
              <a:rPr lang="en-US" dirty="0"/>
              <a:t>Do you enjoy the types of effects and animations available in jQuery as a website user? Which, if any, would you like to use in your own web development?</a:t>
            </a:r>
          </a:p>
        </p:txBody>
      </p:sp>
    </p:spTree>
    <p:extLst>
      <p:ext uri="{BB962C8B-B14F-4D97-AF65-F5344CB8AC3E}">
        <p14:creationId xmlns:p14="http://schemas.microsoft.com/office/powerpoint/2010/main" val="516519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3572-9E24-464B-918F-0B14B611DCC6}"/>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BA38DCA3-733D-394F-95F4-90C2A94CB3CA}"/>
              </a:ext>
            </a:extLst>
          </p:cNvPr>
          <p:cNvSpPr>
            <a:spLocks noGrp="1"/>
          </p:cNvSpPr>
          <p:nvPr>
            <p:ph type="body" sz="quarter" idx="17"/>
          </p:nvPr>
        </p:nvSpPr>
        <p:spPr/>
        <p:txBody>
          <a:bodyPr>
            <a:normAutofit/>
          </a:bodyPr>
          <a:lstStyle/>
          <a:p>
            <a:r>
              <a:rPr lang="en-US" dirty="0"/>
              <a:t>Now that the lesson has ended, you should have learned to:</a:t>
            </a:r>
          </a:p>
          <a:p>
            <a:pPr lvl="1"/>
            <a:r>
              <a:rPr lang="en-US" dirty="0"/>
              <a:t>Use the jQuery library to apply jQuery methods to a selection of elements.</a:t>
            </a:r>
          </a:p>
          <a:p>
            <a:pPr lvl="1"/>
            <a:r>
              <a:rPr lang="en-US" dirty="0"/>
              <a:t>Modify the contents and structure of the DOM using jQuery.</a:t>
            </a:r>
          </a:p>
          <a:p>
            <a:pPr lvl="1"/>
            <a:r>
              <a:rPr lang="en-US" dirty="0"/>
              <a:t>Manage browser events using jQuery.</a:t>
            </a:r>
          </a:p>
          <a:p>
            <a:pPr lvl="1"/>
            <a:r>
              <a:rPr lang="en-US" dirty="0"/>
              <a:t>Create effects and animations using jQuery methods.</a:t>
            </a:r>
          </a:p>
          <a:p>
            <a:pPr lvl="1"/>
            <a:r>
              <a:rPr lang="en-US" dirty="0"/>
              <a:t>Apply jQuery Plugins, such as jQuery UI, to create specialized animations.</a:t>
            </a:r>
          </a:p>
        </p:txBody>
      </p:sp>
    </p:spTree>
    <p:extLst>
      <p:ext uri="{BB962C8B-B14F-4D97-AF65-F5344CB8AC3E}">
        <p14:creationId xmlns:p14="http://schemas.microsoft.com/office/powerpoint/2010/main" val="125479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B672-1602-7B4D-9300-2E31B6ABD4CA}"/>
              </a:ext>
            </a:extLst>
          </p:cNvPr>
          <p:cNvSpPr>
            <a:spLocks noGrp="1"/>
          </p:cNvSpPr>
          <p:nvPr>
            <p:ph type="title"/>
          </p:nvPr>
        </p:nvSpPr>
        <p:spPr/>
        <p:txBody>
          <a:bodyPr/>
          <a:lstStyle/>
          <a:p>
            <a:r>
              <a:rPr lang="en-US" dirty="0"/>
              <a:t>Getting Started with jQuery (3 of 4)</a:t>
            </a:r>
          </a:p>
        </p:txBody>
      </p:sp>
      <p:pic>
        <p:nvPicPr>
          <p:cNvPr id="6" name="Picture Placeholder 5" descr="A screenshot of the j Query website. The image shows how the link to the minified j Query build can be copied. On the j Query website, the link to the minified build of the most current j Query release is selected. The Code Integration overlay is displayed with a link to the j Query file. This link is clicked to copy the script code.">
            <a:extLst>
              <a:ext uri="{FF2B5EF4-FFF2-40B4-BE49-F238E27FC236}">
                <a16:creationId xmlns:a16="http://schemas.microsoft.com/office/drawing/2014/main" id="{17E45125-392E-BB46-A62D-1EF28BE89669}"/>
              </a:ext>
            </a:extLst>
          </p:cNvPr>
          <p:cNvPicPr>
            <a:picLocks noGrp="1" noChangeAspect="1"/>
          </p:cNvPicPr>
          <p:nvPr>
            <p:ph type="pic" sz="quarter" idx="10"/>
          </p:nvPr>
        </p:nvPicPr>
        <p:blipFill>
          <a:blip r:embed="rId2"/>
          <a:stretch>
            <a:fillRect/>
          </a:stretch>
        </p:blipFill>
        <p:spPr>
          <a:xfrm>
            <a:off x="731519" y="1619556"/>
            <a:ext cx="7676211" cy="3589711"/>
          </a:xfrm>
        </p:spPr>
      </p:pic>
      <p:sp>
        <p:nvSpPr>
          <p:cNvPr id="4" name="Text Placeholder 3">
            <a:extLst>
              <a:ext uri="{FF2B5EF4-FFF2-40B4-BE49-F238E27FC236}">
                <a16:creationId xmlns:a16="http://schemas.microsoft.com/office/drawing/2014/main" id="{6A95DAE3-7C92-3246-87BF-C5AA1EC7B514}"/>
              </a:ext>
            </a:extLst>
          </p:cNvPr>
          <p:cNvSpPr>
            <a:spLocks noGrp="1"/>
          </p:cNvSpPr>
          <p:nvPr>
            <p:ph type="body" sz="quarter" idx="11"/>
          </p:nvPr>
        </p:nvSpPr>
        <p:spPr>
          <a:xfrm>
            <a:off x="7478972" y="5206715"/>
            <a:ext cx="3976406" cy="672105"/>
          </a:xfrm>
        </p:spPr>
        <p:txBody>
          <a:bodyPr/>
          <a:lstStyle/>
          <a:p>
            <a:r>
              <a:rPr lang="en-US" dirty="0"/>
              <a:t>Figure 12-3 Copying the link to the minified jQuery build</a:t>
            </a:r>
          </a:p>
        </p:txBody>
      </p:sp>
    </p:spTree>
    <p:extLst>
      <p:ext uri="{BB962C8B-B14F-4D97-AF65-F5344CB8AC3E}">
        <p14:creationId xmlns:p14="http://schemas.microsoft.com/office/powerpoint/2010/main" val="289812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B672-1602-7B4D-9300-2E31B6ABD4CA}"/>
              </a:ext>
            </a:extLst>
          </p:cNvPr>
          <p:cNvSpPr>
            <a:spLocks noGrp="1"/>
          </p:cNvSpPr>
          <p:nvPr>
            <p:ph type="title"/>
          </p:nvPr>
        </p:nvSpPr>
        <p:spPr/>
        <p:txBody>
          <a:bodyPr/>
          <a:lstStyle/>
          <a:p>
            <a:r>
              <a:rPr lang="en-US" dirty="0"/>
              <a:t>Getting Started with jQuery (4 of 4)</a:t>
            </a:r>
          </a:p>
        </p:txBody>
      </p:sp>
      <p:pic>
        <p:nvPicPr>
          <p:cNvPr id="6" name="Picture Placeholder 5" descr="A code block with code for the script elements in the document head. Program code. In the code, the words in the variable names are merged, and the code contains the following keywords: meta, title, link, script, head. Line 1, indented once: left single angle bracket, meta, charset, equals, left double quotation mark, u t f hyphen 8, right double quotation mark, forward slash, right single angle bracket. Line 2, indented once: meta, name, equals, left double angle quotation mark, viewport, right double angle quotation mark, content, equals, left double quotation mark, width, equals, device hyphen width, comma, initial hyphen scale, equals, 1.0, right double quotation mark, right single angle bracket. Line 3, indented once: Left single angle bracket, title, right single angle bracket, Bonsai Expressions F A Q, left single angle bracket, forward slash, title, right single angle bracket. Line 4, indented once: link, r e l, equals, left single double quotation mark, stylesheet, right single double quotation mark, h ref, equals, left double quotation mark, styles, dot, c s s, right double quotation mark, forward slash, right single angle bracket. Line 5, indented once: left single angle bracket, script, s r c, equals, left double quotation mark, h t t p s, colon, double slash, code, dot, j query, dot, com, forward slash, j query hyphen 3, dot, 6, dot, 0, min, dot, j s, right double quotation mark. Line 6, indented twice: integrity, equals, left double quotation mark, s h a 256 hyphen, forward slash, x U j plus 3 0 J U 5 y E x l q 6 G S Y G S H k 7 t P X i k y n S 7 o g E v D e j forward slash m 4 equals, right double quotation mark. Line 7, indented twice: cross origin, equals, left double quotation mark, anonymous, right double quotation mark, right single angle bracket. Line 8, indented once: left single angle bracket, forward slash, script, right single angle bracket. Line 9, indented once: left single angle bracket, script, s r c, equals, left double quotation mark, j s 12 dot j s, right double quotation mark, right single angle bracket, left single angle bracket, forward slash, script, right single angle bracket. Line 10: left single angle bracket, forward slash, head, right single angle bracket. In the above code, line 5 links to the minified version of the core j Query file. In lines 6 and 7, the integrity and cross origin attributes ensure that the C D N has not been tampered with.">
            <a:extLst>
              <a:ext uri="{FF2B5EF4-FFF2-40B4-BE49-F238E27FC236}">
                <a16:creationId xmlns:a16="http://schemas.microsoft.com/office/drawing/2014/main" id="{AC58F045-18A5-6D42-9EA6-29F6D157578D}"/>
              </a:ext>
            </a:extLst>
          </p:cNvPr>
          <p:cNvPicPr>
            <a:picLocks noGrp="1" noChangeAspect="1"/>
          </p:cNvPicPr>
          <p:nvPr>
            <p:ph type="pic" sz="quarter" idx="10"/>
          </p:nvPr>
        </p:nvPicPr>
        <p:blipFill>
          <a:blip r:embed="rId2"/>
          <a:stretch>
            <a:fillRect/>
          </a:stretch>
        </p:blipFill>
        <p:spPr>
          <a:xfrm>
            <a:off x="731520" y="1619556"/>
            <a:ext cx="9355724" cy="3415582"/>
          </a:xfrm>
        </p:spPr>
      </p:pic>
      <p:sp>
        <p:nvSpPr>
          <p:cNvPr id="4" name="Text Placeholder 3">
            <a:extLst>
              <a:ext uri="{FF2B5EF4-FFF2-40B4-BE49-F238E27FC236}">
                <a16:creationId xmlns:a16="http://schemas.microsoft.com/office/drawing/2014/main" id="{6A95DAE3-7C92-3246-87BF-C5AA1EC7B514}"/>
              </a:ext>
            </a:extLst>
          </p:cNvPr>
          <p:cNvSpPr>
            <a:spLocks noGrp="1"/>
          </p:cNvSpPr>
          <p:nvPr>
            <p:ph type="body" sz="quarter" idx="11"/>
          </p:nvPr>
        </p:nvSpPr>
        <p:spPr>
          <a:xfrm>
            <a:off x="7478972" y="5206715"/>
            <a:ext cx="3976406" cy="672105"/>
          </a:xfrm>
        </p:spPr>
        <p:txBody>
          <a:bodyPr/>
          <a:lstStyle/>
          <a:p>
            <a:r>
              <a:rPr lang="en-US" dirty="0"/>
              <a:t>Figure 12-4 Script elements in the document head</a:t>
            </a:r>
          </a:p>
        </p:txBody>
      </p:sp>
    </p:spTree>
    <p:extLst>
      <p:ext uri="{BB962C8B-B14F-4D97-AF65-F5344CB8AC3E}">
        <p14:creationId xmlns:p14="http://schemas.microsoft.com/office/powerpoint/2010/main" val="165155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8FB2-A857-7C4E-8DFD-68D32EDDEE3E}"/>
              </a:ext>
            </a:extLst>
          </p:cNvPr>
          <p:cNvSpPr>
            <a:spLocks noGrp="1"/>
          </p:cNvSpPr>
          <p:nvPr>
            <p:ph type="title"/>
          </p:nvPr>
        </p:nvSpPr>
        <p:spPr/>
        <p:txBody>
          <a:bodyPr/>
          <a:lstStyle/>
          <a:p>
            <a:r>
              <a:rPr lang="en-US" dirty="0"/>
              <a:t>Working with jQuery Selectors (1 of 8)</a:t>
            </a:r>
          </a:p>
        </p:txBody>
      </p:sp>
      <p:sp>
        <p:nvSpPr>
          <p:cNvPr id="3" name="Text Placeholder 2">
            <a:extLst>
              <a:ext uri="{FF2B5EF4-FFF2-40B4-BE49-F238E27FC236}">
                <a16:creationId xmlns:a16="http://schemas.microsoft.com/office/drawing/2014/main" id="{DAB38E60-29B0-0642-8798-48B01BB69669}"/>
              </a:ext>
            </a:extLst>
          </p:cNvPr>
          <p:cNvSpPr>
            <a:spLocks noGrp="1"/>
          </p:cNvSpPr>
          <p:nvPr>
            <p:ph type="body" sz="quarter" idx="17"/>
          </p:nvPr>
        </p:nvSpPr>
        <p:spPr/>
        <p:txBody>
          <a:bodyPr>
            <a:normAutofit/>
          </a:bodyPr>
          <a:lstStyle/>
          <a:p>
            <a:r>
              <a:rPr lang="en-US" dirty="0"/>
              <a:t>General syntax for jQuery commands:</a:t>
            </a:r>
            <a:br>
              <a:rPr lang="en-US" dirty="0"/>
            </a:b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selector</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action</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parameters</a:t>
            </a:r>
            <a:r>
              <a:rPr lang="en-US" dirty="0">
                <a:latin typeface="Courier New" panose="02070309020205020404" pitchFamily="49" charset="0"/>
                <a:cs typeface="Courier New" panose="02070309020205020404" pitchFamily="49" charset="0"/>
              </a:rPr>
              <a:t>)</a:t>
            </a:r>
          </a:p>
          <a:p>
            <a:pPr lvl="1"/>
            <a:r>
              <a:rPr lang="en-US" i="1" dirty="0">
                <a:latin typeface="Courier New" panose="02070309020205020404" pitchFamily="49" charset="0"/>
                <a:cs typeface="Courier New" panose="02070309020205020404" pitchFamily="49" charset="0"/>
              </a:rPr>
              <a:t>selector</a:t>
            </a:r>
            <a:r>
              <a:rPr lang="en-US" dirty="0"/>
              <a:t> references a selection of elements from the web page document</a:t>
            </a:r>
          </a:p>
          <a:p>
            <a:pPr lvl="1"/>
            <a:r>
              <a:rPr lang="en-US" i="1" dirty="0">
                <a:latin typeface="Courier New" panose="02070309020205020404" pitchFamily="49" charset="0"/>
                <a:cs typeface="Courier New" panose="02070309020205020404" pitchFamily="49" charset="0"/>
              </a:rPr>
              <a:t>action</a:t>
            </a:r>
            <a:r>
              <a:rPr lang="en-US" dirty="0"/>
              <a:t> is an action performed on that selection</a:t>
            </a:r>
          </a:p>
          <a:p>
            <a:pPr lvl="1"/>
            <a:r>
              <a:rPr lang="en-US" i="1" dirty="0">
                <a:latin typeface="Courier New" panose="02070309020205020404" pitchFamily="49" charset="0"/>
                <a:cs typeface="Courier New" panose="02070309020205020404" pitchFamily="49" charset="0"/>
              </a:rPr>
              <a:t>parameters</a:t>
            </a:r>
            <a:r>
              <a:rPr lang="en-US" dirty="0"/>
              <a:t> are parameter values associated with that action, such as functions</a:t>
            </a:r>
          </a:p>
          <a:p>
            <a:r>
              <a:rPr lang="en-US" dirty="0"/>
              <a:t>Sample code to apply the </a:t>
            </a:r>
            <a:r>
              <a:rPr lang="en-US" dirty="0">
                <a:latin typeface="Courier New" panose="02070309020205020404" pitchFamily="49" charset="0"/>
                <a:cs typeface="Courier New" panose="02070309020205020404" pitchFamily="49" charset="0"/>
              </a:rPr>
              <a:t>ready()</a:t>
            </a:r>
            <a:r>
              <a:rPr lang="en-US" dirty="0"/>
              <a:t> action to the web document when it is loaded and read:</a:t>
            </a:r>
            <a:br>
              <a:rPr lang="en-US" dirty="0"/>
            </a:br>
            <a:r>
              <a:rPr lang="en-US" dirty="0">
                <a:latin typeface="Courier New" panose="02070309020205020404" pitchFamily="49" charset="0"/>
                <a:cs typeface="Courier New" panose="02070309020205020404" pitchFamily="49" charset="0"/>
              </a:rPr>
              <a:t>$(document).ready(</a:t>
            </a:r>
            <a:r>
              <a:rPr lang="en-US" i="1" dirty="0">
                <a:latin typeface="Courier New" panose="02070309020205020404" pitchFamily="49" charset="0"/>
                <a:cs typeface="Courier New" panose="02070309020205020404" pitchFamily="49" charset="0"/>
              </a:rPr>
              <a:t>function</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jQuery statements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br>
              <a:rPr lang="en-US" dirty="0"/>
            </a:br>
            <a:br>
              <a:rPr lang="en-US" dirty="0"/>
            </a:br>
            <a:r>
              <a:rPr lang="en-US" dirty="0"/>
              <a:t>or (with later versions of jQuery):</a:t>
            </a:r>
            <a:br>
              <a:rPr lang="en-US" dirty="0"/>
            </a:b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function</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jQuery statements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6387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F7BB-8D45-2F40-88D0-F3594FCC1ABF}"/>
              </a:ext>
            </a:extLst>
          </p:cNvPr>
          <p:cNvSpPr>
            <a:spLocks noGrp="1"/>
          </p:cNvSpPr>
          <p:nvPr>
            <p:ph type="title"/>
          </p:nvPr>
        </p:nvSpPr>
        <p:spPr/>
        <p:txBody>
          <a:bodyPr/>
          <a:lstStyle/>
          <a:p>
            <a:r>
              <a:rPr lang="en-US" dirty="0"/>
              <a:t>Working with jQuery Selectors (2 of 8)</a:t>
            </a:r>
          </a:p>
        </p:txBody>
      </p:sp>
      <p:pic>
        <p:nvPicPr>
          <p:cNvPr id="6" name="Picture Placeholder 5" descr="A code block with code for running a function when the document is ready. Program code. In the code, the words in the variable names are merged. Line 1, indented once: Filename, colon, j s 12, dot, j s. Line 2: Asterisk, forward slash. Line 3: Blank. Line 4: Forward slash, forward slash, Run once the page is loaded and ready. Line 5: Dollar, left parenthesis, left parenthesis, right parenthesis, equals, right single angle bracket, left brace. Line 6: Blank. Line 7: Right brace, right parenthesis, semicolon. In the above, the dollar symbol in line 5 indicates that what follows should be interpreted as a j Query command. In this line, an anonymous function is run when the page is ready.">
            <a:extLst>
              <a:ext uri="{FF2B5EF4-FFF2-40B4-BE49-F238E27FC236}">
                <a16:creationId xmlns:a16="http://schemas.microsoft.com/office/drawing/2014/main" id="{3464B62E-993E-5B4D-BE3F-65C770BAD8FD}"/>
              </a:ext>
            </a:extLst>
          </p:cNvPr>
          <p:cNvPicPr>
            <a:picLocks noGrp="1" noChangeAspect="1"/>
          </p:cNvPicPr>
          <p:nvPr>
            <p:ph type="pic" sz="quarter" idx="10"/>
          </p:nvPr>
        </p:nvPicPr>
        <p:blipFill>
          <a:blip r:embed="rId2"/>
          <a:stretch>
            <a:fillRect/>
          </a:stretch>
        </p:blipFill>
        <p:spPr>
          <a:xfrm>
            <a:off x="731520" y="1619556"/>
            <a:ext cx="8688544" cy="3237451"/>
          </a:xfrm>
        </p:spPr>
      </p:pic>
      <p:sp>
        <p:nvSpPr>
          <p:cNvPr id="4" name="Text Placeholder 3">
            <a:extLst>
              <a:ext uri="{FF2B5EF4-FFF2-40B4-BE49-F238E27FC236}">
                <a16:creationId xmlns:a16="http://schemas.microsoft.com/office/drawing/2014/main" id="{385256E1-1B48-4A44-95FD-1B77B6CDC760}"/>
              </a:ext>
            </a:extLst>
          </p:cNvPr>
          <p:cNvSpPr>
            <a:spLocks noGrp="1"/>
          </p:cNvSpPr>
          <p:nvPr>
            <p:ph type="body" sz="quarter" idx="11"/>
          </p:nvPr>
        </p:nvSpPr>
        <p:spPr>
          <a:xfrm>
            <a:off x="7478972" y="5206715"/>
            <a:ext cx="3976406" cy="672105"/>
          </a:xfrm>
        </p:spPr>
        <p:txBody>
          <a:bodyPr/>
          <a:lstStyle/>
          <a:p>
            <a:r>
              <a:rPr lang="en-US" dirty="0"/>
              <a:t>Figure 12-5 Running a function when the document is ready</a:t>
            </a:r>
          </a:p>
        </p:txBody>
      </p:sp>
    </p:spTree>
    <p:extLst>
      <p:ext uri="{BB962C8B-B14F-4D97-AF65-F5344CB8AC3E}">
        <p14:creationId xmlns:p14="http://schemas.microsoft.com/office/powerpoint/2010/main" val="429354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AC05-3FE4-2A48-AB49-FC0C8D4E87AB}"/>
              </a:ext>
            </a:extLst>
          </p:cNvPr>
          <p:cNvSpPr>
            <a:spLocks noGrp="1"/>
          </p:cNvSpPr>
          <p:nvPr>
            <p:ph type="title"/>
          </p:nvPr>
        </p:nvSpPr>
        <p:spPr/>
        <p:txBody>
          <a:bodyPr/>
          <a:lstStyle/>
          <a:p>
            <a:r>
              <a:rPr lang="en-US" dirty="0"/>
              <a:t>Working with jQuery Selectors (3 of 8)</a:t>
            </a:r>
          </a:p>
        </p:txBody>
      </p:sp>
      <p:sp>
        <p:nvSpPr>
          <p:cNvPr id="3" name="Text Placeholder 2">
            <a:extLst>
              <a:ext uri="{FF2B5EF4-FFF2-40B4-BE49-F238E27FC236}">
                <a16:creationId xmlns:a16="http://schemas.microsoft.com/office/drawing/2014/main" id="{0A57F241-1337-2846-A581-D6D498C56124}"/>
              </a:ext>
            </a:extLst>
          </p:cNvPr>
          <p:cNvSpPr>
            <a:spLocks noGrp="1"/>
          </p:cNvSpPr>
          <p:nvPr>
            <p:ph type="body" sz="quarter" idx="17"/>
          </p:nvPr>
        </p:nvSpPr>
        <p:spPr/>
        <p:txBody>
          <a:bodyPr/>
          <a:lstStyle/>
          <a:p>
            <a:r>
              <a:rPr lang="en-US" dirty="0"/>
              <a:t>Selecting elements from the DOM</a:t>
            </a:r>
          </a:p>
          <a:p>
            <a:pPr lvl="1"/>
            <a:r>
              <a:rPr lang="en-US" dirty="0"/>
              <a:t>The jQuery </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selector</a:t>
            </a:r>
            <a:r>
              <a:rPr lang="en-US" dirty="0">
                <a:latin typeface="Courier New" panose="02070309020205020404" pitchFamily="49" charset="0"/>
                <a:cs typeface="Courier New" panose="02070309020205020404" pitchFamily="49" charset="0"/>
              </a:rPr>
              <a:t>)</a:t>
            </a:r>
            <a:r>
              <a:rPr lang="en-US" dirty="0"/>
              <a:t> expression references a selection of elements based on CSS selector patterns</a:t>
            </a:r>
          </a:p>
          <a:p>
            <a:pPr lvl="1"/>
            <a:r>
              <a:rPr lang="en-US" dirty="0"/>
              <a:t>Sample expressions:</a:t>
            </a:r>
          </a:p>
          <a:p>
            <a:pPr lvl="2"/>
            <a:r>
              <a:rPr lang="en-US" dirty="0">
                <a:latin typeface="Courier New" panose="02070309020205020404" pitchFamily="49" charset="0"/>
                <a:cs typeface="Courier New" panose="02070309020205020404" pitchFamily="49" charset="0"/>
              </a:rPr>
              <a:t>$("dd &gt; p")</a:t>
            </a:r>
            <a:r>
              <a:rPr lang="en-US" dirty="0"/>
              <a:t> returns an array of all paragraphs nested as direct children of the </a:t>
            </a:r>
            <a:r>
              <a:rPr lang="en-US" dirty="0">
                <a:latin typeface="Courier New" panose="02070309020205020404" pitchFamily="49" charset="0"/>
                <a:cs typeface="Courier New" panose="02070309020205020404" pitchFamily="49" charset="0"/>
              </a:rPr>
              <a:t>dd</a:t>
            </a:r>
            <a:r>
              <a:rPr lang="en-US" dirty="0"/>
              <a:t> element</a:t>
            </a:r>
          </a:p>
          <a:p>
            <a:pPr lvl="2"/>
            <a:r>
              <a:rPr lang="en-US" dirty="0">
                <a:latin typeface="Courier New" panose="02070309020205020404" pitchFamily="49" charset="0"/>
                <a:cs typeface="Courier New" panose="02070309020205020404" pitchFamily="49" charset="0"/>
              </a:rPr>
              <a:t>$("dd &gt; p, dt &gt; p")</a:t>
            </a:r>
            <a:r>
              <a:rPr lang="en-US" dirty="0"/>
              <a:t> returns paragraphs that are direct children of a </a:t>
            </a:r>
            <a:r>
              <a:rPr lang="en-US" dirty="0">
                <a:latin typeface="Courier New" panose="02070309020205020404" pitchFamily="49" charset="0"/>
                <a:cs typeface="Courier New" panose="02070309020205020404" pitchFamily="49" charset="0"/>
              </a:rPr>
              <a:t>dt</a:t>
            </a:r>
            <a:r>
              <a:rPr lang="en-US" dirty="0"/>
              <a:t> or </a:t>
            </a:r>
            <a:r>
              <a:rPr lang="en-US" dirty="0">
                <a:latin typeface="Courier New" panose="02070309020205020404" pitchFamily="49" charset="0"/>
                <a:cs typeface="Courier New" panose="02070309020205020404" pitchFamily="49" charset="0"/>
              </a:rPr>
              <a:t>dd</a:t>
            </a:r>
            <a:r>
              <a:rPr lang="en-US" dirty="0"/>
              <a:t> element</a:t>
            </a:r>
          </a:p>
          <a:p>
            <a:pPr lvl="2"/>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article.story</a:t>
            </a:r>
            <a:r>
              <a:rPr lang="en-US" dirty="0">
                <a:latin typeface="Courier New" panose="02070309020205020404" pitchFamily="49" charset="0"/>
                <a:cs typeface="Courier New" panose="02070309020205020404" pitchFamily="49" charset="0"/>
              </a:rPr>
              <a:t> p")</a:t>
            </a:r>
            <a:r>
              <a:rPr lang="en-US" dirty="0"/>
              <a:t> selects all paragraphs nested within </a:t>
            </a:r>
            <a:r>
              <a:rPr lang="en-US" dirty="0">
                <a:latin typeface="Courier New" panose="02070309020205020404" pitchFamily="49" charset="0"/>
                <a:cs typeface="Courier New" panose="02070309020205020404" pitchFamily="49" charset="0"/>
              </a:rPr>
              <a:t>article</a:t>
            </a:r>
            <a:r>
              <a:rPr lang="en-US" dirty="0"/>
              <a:t> elements belonging to the story class</a:t>
            </a:r>
          </a:p>
          <a:p>
            <a:pPr lvl="2"/>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article.story</a:t>
            </a:r>
            <a:r>
              <a:rPr lang="en-US" dirty="0">
                <a:latin typeface="Courier New" panose="02070309020205020404" pitchFamily="49" charset="0"/>
                <a:cs typeface="Courier New" panose="02070309020205020404" pitchFamily="49" charset="0"/>
              </a:rPr>
              <a:t> p")[0]</a:t>
            </a:r>
            <a:r>
              <a:rPr lang="en-US" dirty="0"/>
              <a:t> selects the first paragraph within an </a:t>
            </a:r>
            <a:r>
              <a:rPr lang="en-US" dirty="0">
                <a:latin typeface="Courier New" panose="02070309020205020404" pitchFamily="49" charset="0"/>
                <a:cs typeface="Courier New" panose="02070309020205020404" pitchFamily="49" charset="0"/>
              </a:rPr>
              <a:t>article</a:t>
            </a:r>
            <a:r>
              <a:rPr lang="en-US" dirty="0"/>
              <a:t> element because the selected elements can be treated as items within an array</a:t>
            </a:r>
          </a:p>
        </p:txBody>
      </p:sp>
    </p:spTree>
    <p:extLst>
      <p:ext uri="{BB962C8B-B14F-4D97-AF65-F5344CB8AC3E}">
        <p14:creationId xmlns:p14="http://schemas.microsoft.com/office/powerpoint/2010/main" val="1282303411"/>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Accessible_PPT_Template_Cengage</Template>
  <TotalTime>0</TotalTime>
  <Words>3885</Words>
  <Application>Microsoft Office PowerPoint</Application>
  <PresentationFormat>Widescreen</PresentationFormat>
  <Paragraphs>244</Paragraphs>
  <Slides>43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vt:lpstr>
      <vt:lpstr>Calibri</vt:lpstr>
      <vt:lpstr>Courier New</vt:lpstr>
      <vt:lpstr>Helvetica</vt:lpstr>
      <vt:lpstr>Open Sans</vt:lpstr>
      <vt:lpstr>Summer Font</vt:lpstr>
      <vt:lpstr>Office Theme</vt:lpstr>
      <vt:lpstr>JavaScript for Web Warriors, 7e  Chapter 12: Introducing jQuery</vt:lpstr>
      <vt:lpstr>Chapter Objectives</vt:lpstr>
      <vt:lpstr>Getting Started with jQuery (1 of 4)</vt:lpstr>
      <vt:lpstr>Getting Started with jQuery (2 of 4)</vt:lpstr>
      <vt:lpstr>Getting Started with jQuery (3 of 4)</vt:lpstr>
      <vt:lpstr>Getting Started with jQuery (4 of 4)</vt:lpstr>
      <vt:lpstr>Working with jQuery Selectors (1 of 8)</vt:lpstr>
      <vt:lpstr>Working with jQuery Selectors (2 of 8)</vt:lpstr>
      <vt:lpstr>Working with jQuery Selectors (3 of 8)</vt:lpstr>
      <vt:lpstr>Working with jQuery Selectors (4 of 8)</vt:lpstr>
      <vt:lpstr>Working with jQuery Selectors (5 of 8)</vt:lpstr>
      <vt:lpstr>Working with jQuery Selectors (6 of 8)</vt:lpstr>
      <vt:lpstr>Working with jQuery Selectors (7 of 8)</vt:lpstr>
      <vt:lpstr>Working with jQuery Selectors (8 of 8)</vt:lpstr>
      <vt:lpstr>Handling Events with jQuery (1 of 6)</vt:lpstr>
      <vt:lpstr>Handling Events with jQuery (2 of 6)</vt:lpstr>
      <vt:lpstr>Handling Events with jQuery (3 of 6)</vt:lpstr>
      <vt:lpstr>Handling Events with jQuery (4 of 6)</vt:lpstr>
      <vt:lpstr>Handling Events with jQuery (5 of 6)</vt:lpstr>
      <vt:lpstr>Handling Events with jQuery (6 of 6)</vt:lpstr>
      <vt:lpstr>Activity 12.1: Knowledge Check</vt:lpstr>
      <vt:lpstr>Activity 12.1: Knowledge Check Answers (1 of 2)</vt:lpstr>
      <vt:lpstr>Activity 12.1: Knowledge Check Answers (2 of 2)</vt:lpstr>
      <vt:lpstr>Working with Effects and Animations (1 of 10)</vt:lpstr>
      <vt:lpstr>Working with Effects and Animations (2 of 10)</vt:lpstr>
      <vt:lpstr>Working with Effects and Animations (3 of 10)</vt:lpstr>
      <vt:lpstr>Working with Effects and Animations (4 of 10)</vt:lpstr>
      <vt:lpstr>Working with Effects and Animations (5 of 10)</vt:lpstr>
      <vt:lpstr>Working with Effects and Animations (6 of 10)</vt:lpstr>
      <vt:lpstr>Working with Effects and Animations (7 of 10)</vt:lpstr>
      <vt:lpstr>Working with Effects and Animations (8 of 10)</vt:lpstr>
      <vt:lpstr>Working with Effects and Animations (9 of 10)</vt:lpstr>
      <vt:lpstr>Working with Effects and Animations (10 of 10)</vt:lpstr>
      <vt:lpstr>Activity 12.2: Think, Pair, and Share</vt:lpstr>
      <vt:lpstr>Exploring jQuery Plugins (1 of 6)</vt:lpstr>
      <vt:lpstr>Exploring jQuery Plugins (2 of 6)</vt:lpstr>
      <vt:lpstr>Exploring jQuery Plugins (3 of 6)</vt:lpstr>
      <vt:lpstr>Exploring jQuery Plugins (4 of 6)</vt:lpstr>
      <vt:lpstr>Exploring jQuery Plugins (5 of 6)</vt:lpstr>
      <vt:lpstr>Exploring jQuery Plugins (6 of 6)</vt:lpstr>
      <vt:lpstr>Activity 12.3: Discussion Questions</vt:lpstr>
      <vt:lpstr>Self-Assessment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2021-06-16T16:04:02Z</dcterms:created>
  <dcterms:modified xsi:type="dcterms:W3CDTF">2021-07-30T20:06:58Z</dcterms:modified>
</cp:coreProperties>
</file>