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9" r:id="rId2"/>
    <p:sldId id="370" r:id="rId3"/>
    <p:sldId id="530" r:id="rId4"/>
    <p:sldId id="531" r:id="rId5"/>
    <p:sldId id="543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4" r:id="rId16"/>
    <p:sldId id="545" r:id="rId17"/>
    <p:sldId id="546" r:id="rId18"/>
    <p:sldId id="575" r:id="rId19"/>
    <p:sldId id="576" r:id="rId20"/>
    <p:sldId id="577" r:id="rId21"/>
    <p:sldId id="583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2" r:id="rId36"/>
    <p:sldId id="343" r:id="rId37"/>
    <p:sldId id="344" r:id="rId38"/>
    <p:sldId id="340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4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703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6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08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3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3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5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9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1F72A-EC62-474F-8203-57A85D020046}"/>
              </a:ext>
            </a:extLst>
          </p:cNvPr>
          <p:cNvSpPr txBox="1"/>
          <p:nvPr/>
        </p:nvSpPr>
        <p:spPr>
          <a:xfrm>
            <a:off x="378372" y="409903"/>
            <a:ext cx="96484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Dan 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linkovi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(CSS Links)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Linkovi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u CSS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dekorišu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najčešće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pomoću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4 pseudo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prave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pseudo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link: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a:link { 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   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klasa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definiše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koji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nikad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posećen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posetioca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a:visited { 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nakon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klika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njega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a:hover { 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predje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mišem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njega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a:active { 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 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trenutku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klika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81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37806"/>
            <a:ext cx="10731638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53" y="1095602"/>
            <a:ext cx="9640388" cy="5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8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::first-line (:first-line)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2052918"/>
            <a:ext cx="11813176" cy="4195481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Za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stilizovanje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prve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linije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teksta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nekog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elementa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moguće</a:t>
            </a:r>
            <a:r>
              <a:rPr lang="en-US" b="1" dirty="0">
                <a:solidFill>
                  <a:srgbClr val="FFFF00"/>
                </a:solidFill>
              </a:rPr>
              <a:t> je </a:t>
            </a:r>
            <a:r>
              <a:rPr lang="en-US" b="1" dirty="0" err="1">
                <a:solidFill>
                  <a:srgbClr val="FFFF00"/>
                </a:solidFill>
              </a:rPr>
              <a:t>koristiti</a:t>
            </a:r>
            <a:r>
              <a:rPr lang="en-US" b="1" dirty="0">
                <a:solidFill>
                  <a:srgbClr val="FFFF00"/>
                </a:solidFill>
              </a:rPr>
              <a:t> CSS </a:t>
            </a:r>
            <a:r>
              <a:rPr lang="en-US" b="1" dirty="0" err="1">
                <a:solidFill>
                  <a:srgbClr val="FFFF00"/>
                </a:solidFill>
              </a:rPr>
              <a:t>selektor</a:t>
            </a:r>
            <a:r>
              <a:rPr lang="en-US" b="1" dirty="0">
                <a:solidFill>
                  <a:srgbClr val="FFFF00"/>
                </a:solidFill>
              </a:rPr>
              <a:t> ::first-line.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p::first-line { </a:t>
            </a:r>
          </a:p>
          <a:p>
            <a:pPr marL="0" indent="0">
              <a:buNone/>
            </a:pPr>
            <a:r>
              <a:rPr lang="en-US" dirty="0"/>
              <a:t>text-transform: uppercase;</a:t>
            </a:r>
          </a:p>
          <a:p>
            <a:pPr marL="0" indent="0">
              <a:buNone/>
            </a:pPr>
            <a:r>
              <a:rPr lang="en-US" dirty="0"/>
              <a:t>font-weight: bold;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9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" y="444137"/>
            <a:ext cx="11416938" cy="61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587828"/>
            <a:ext cx="988255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7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::selection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err="1"/>
              <a:t>Pseudoelementi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selektovan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To je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postići</a:t>
            </a:r>
            <a:r>
              <a:rPr lang="en-US" dirty="0"/>
              <a:t> </a:t>
            </a:r>
            <a:r>
              <a:rPr lang="en-US" dirty="0" err="1"/>
              <a:t>zahvaljujući</a:t>
            </a:r>
            <a:r>
              <a:rPr lang="en-US" dirty="0"/>
              <a:t> </a:t>
            </a:r>
            <a:r>
              <a:rPr lang="en-US" dirty="0" err="1"/>
              <a:t>pseudoelementu</a:t>
            </a:r>
            <a:r>
              <a:rPr lang="en-US" dirty="0"/>
              <a:t> ::selection</a:t>
            </a:r>
          </a:p>
        </p:txBody>
      </p:sp>
    </p:spTree>
    <p:extLst>
      <p:ext uri="{BB962C8B-B14F-4D97-AF65-F5344CB8AC3E}">
        <p14:creationId xmlns:p14="http://schemas.microsoft.com/office/powerpoint/2010/main" val="54096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14" y="666205"/>
            <a:ext cx="11025365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6" y="378824"/>
            <a:ext cx="10920548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0"/>
            <a:ext cx="9404723" cy="140053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FF00"/>
                </a:solidFill>
              </a:rPr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52" y="1608781"/>
            <a:ext cx="11763602" cy="4948773"/>
          </a:xfrm>
        </p:spPr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vi</a:t>
            </a:r>
            <a:r>
              <a:rPr lang="sr-Latn-RS" dirty="0">
                <a:solidFill>
                  <a:srgbClr val="FFFF00"/>
                </a:solidFill>
              </a:rPr>
              <a:t>še css selektora gadjaju jedan html element</a:t>
            </a:r>
            <a:r>
              <a:rPr lang="sr-Latn-RS" dirty="0"/>
              <a:t>, </a:t>
            </a:r>
            <a:r>
              <a:rPr lang="sr-Latn-RS" dirty="0">
                <a:solidFill>
                  <a:srgbClr val="FFFF00"/>
                </a:solidFill>
              </a:rPr>
              <a:t>selektor koji ima najveću specificiti vrednost će pobediti i njegov efekat će se primeniti.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sz="2800" dirty="0"/>
              <a:t>Kalkulacija </a:t>
            </a:r>
          </a:p>
          <a:p>
            <a:pPr marL="0" indent="0">
              <a:buNone/>
            </a:pPr>
            <a:endParaRPr lang="sr-Latn-RS" sz="2800" dirty="0"/>
          </a:p>
          <a:p>
            <a:pPr marL="0" indent="0">
              <a:buNone/>
            </a:pPr>
            <a:r>
              <a:rPr lang="sr-Latn-RS" dirty="0"/>
              <a:t>Sama kalkulacija se sastoji od 4 vrednosti</a:t>
            </a:r>
          </a:p>
          <a:p>
            <a:pPr marL="0" indent="0" algn="ctr">
              <a:buNone/>
            </a:pPr>
            <a:r>
              <a:rPr lang="sr-Latn-R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a,b,c,d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>
                <a:solidFill>
                  <a:srgbClr val="FFFF00"/>
                </a:solidFill>
              </a:rPr>
              <a:t>Vrednost u koloni a je najbitnija</a:t>
            </a:r>
          </a:p>
          <a:p>
            <a:pPr marL="0" indent="0">
              <a:buNone/>
            </a:pPr>
            <a:endParaRPr lang="sr-Latn-R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803" y="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35" y="1031966"/>
            <a:ext cx="11672162" cy="5826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Ako neki element ima </a:t>
            </a:r>
            <a:r>
              <a:rPr lang="sr-Latn-RS" dirty="0">
                <a:solidFill>
                  <a:srgbClr val="FFFF00"/>
                </a:solidFill>
              </a:rPr>
              <a:t>inline style</a:t>
            </a:r>
            <a:r>
              <a:rPr lang="sr-Latn-RS" dirty="0"/>
              <a:t>, dodajemo </a:t>
            </a:r>
            <a:r>
              <a:rPr lang="sr-Latn-RS" dirty="0">
                <a:solidFill>
                  <a:srgbClr val="FFFF00"/>
                </a:solidFill>
              </a:rPr>
              <a:t>a koloni 1 pod i automatski pobedjuje </a:t>
            </a:r>
          </a:p>
          <a:p>
            <a:endParaRPr lang="sr-Latn-RS" dirty="0"/>
          </a:p>
          <a:p>
            <a:pPr marL="0" indent="0" algn="ctr">
              <a:buNone/>
            </a:pPr>
            <a:r>
              <a:rPr lang="en-US" sz="2800" b="1" dirty="0"/>
              <a:t>1,0,0,0 points</a:t>
            </a:r>
            <a:endParaRPr lang="sr-Latn-RS" sz="2800" b="1" dirty="0"/>
          </a:p>
          <a:p>
            <a:pPr marL="0" indent="0" algn="ctr">
              <a:buNone/>
            </a:pPr>
            <a:endParaRPr lang="sr-Latn-RS" sz="2800" b="1" dirty="0"/>
          </a:p>
          <a:p>
            <a:pPr marL="0" indent="0">
              <a:buNone/>
            </a:pPr>
            <a:r>
              <a:rPr lang="sr-Latn-RS" dirty="0">
                <a:solidFill>
                  <a:srgbClr val="FFFF00"/>
                </a:solidFill>
              </a:rPr>
              <a:t>Za svaki ID dodajemo po 1 bod b koloni</a:t>
            </a:r>
          </a:p>
          <a:p>
            <a:pPr marL="0" indent="0">
              <a:buNone/>
            </a:pPr>
            <a:endParaRPr lang="sr-Latn-RS" dirty="0"/>
          </a:p>
          <a:p>
            <a:pPr marL="0" indent="0" algn="ctr">
              <a:buNone/>
            </a:pPr>
            <a:r>
              <a:rPr lang="en-US" sz="2800" b="1" dirty="0"/>
              <a:t>0,1,0,0 points</a:t>
            </a:r>
            <a:endParaRPr lang="sr-Latn-RS" sz="2800" b="1" dirty="0"/>
          </a:p>
          <a:p>
            <a:pPr marL="0" indent="0" algn="ctr">
              <a:buNone/>
            </a:pPr>
            <a:endParaRPr lang="sr-Latn-RS" sz="2800" b="1" dirty="0"/>
          </a:p>
          <a:p>
            <a:pPr marL="0" indent="0">
              <a:buNone/>
            </a:pPr>
            <a:r>
              <a:rPr lang="sr-Latn-RS" dirty="0">
                <a:solidFill>
                  <a:srgbClr val="FFFF00"/>
                </a:solidFill>
              </a:rPr>
              <a:t>Za svaki class dodajemo po 1 bod c koloni</a:t>
            </a:r>
          </a:p>
          <a:p>
            <a:pPr marL="0" indent="0">
              <a:buNone/>
            </a:pPr>
            <a:endParaRPr lang="sr-Latn-RS" dirty="0"/>
          </a:p>
          <a:p>
            <a:pPr marL="0" indent="0" algn="ctr">
              <a:buNone/>
            </a:pPr>
            <a:r>
              <a:rPr lang="en-US" sz="2800" b="1" dirty="0"/>
              <a:t>0,0,1,0 points</a:t>
            </a:r>
            <a:endParaRPr lang="sr-Latn-RS" sz="2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7052B-BADA-4997-BFE7-F7A0191BCF4D}"/>
              </a:ext>
            </a:extLst>
          </p:cNvPr>
          <p:cNvSpPr txBox="1"/>
          <p:nvPr/>
        </p:nvSpPr>
        <p:spPr>
          <a:xfrm>
            <a:off x="315310" y="388883"/>
            <a:ext cx="97746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Pseudo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moramo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navoditi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zadanim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redosledom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Primer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ispravnog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redosleda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pseudo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klasa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a:link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text-decoration: none;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color: red;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a:visited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text-decoration: none;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color: green;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a:hover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text-decoration: underline;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color: blue;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a:active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text-decoration: underline;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 bi se 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uklonila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potrebno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text-decoration: none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može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ponovo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vratiti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text-decoration: underline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82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sr-Latn-RS" dirty="0">
                <a:solidFill>
                  <a:srgbClr val="FFFF00"/>
                </a:solidFill>
              </a:rPr>
              <a:t>Za svaki element ili pseudo element dodajemo po 1 bod d koloni</a:t>
            </a:r>
          </a:p>
          <a:p>
            <a:endParaRPr lang="sr-Latn-RS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800" b="1" dirty="0"/>
              <a:t>0,0,0,1 points</a:t>
            </a:r>
          </a:p>
        </p:txBody>
      </p:sp>
    </p:spTree>
    <p:extLst>
      <p:ext uri="{BB962C8B-B14F-4D97-AF65-F5344CB8AC3E}">
        <p14:creationId xmlns:p14="http://schemas.microsoft.com/office/powerpoint/2010/main" val="267614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0"/>
            <a:ext cx="1175657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!important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err="1"/>
              <a:t>Najja</a:t>
            </a:r>
            <a:r>
              <a:rPr lang="sr-Latn-RS" b="1" dirty="0"/>
              <a:t>či je, čak i od inline-a</a:t>
            </a:r>
          </a:p>
          <a:p>
            <a:endParaRPr lang="sr-Latn-RS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style=””</a:t>
            </a:r>
            <a:endParaRPr lang="sr-Latn-RS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r-Latn-RS" dirty="0"/>
              <a:t>Ako imamo style atribut u nekom elementu, on će biti jači i od extrernal i od stylesheet-a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Id</a:t>
            </a:r>
            <a:endParaRPr lang="sr-Latn-R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r-Latn-RS" dirty="0"/>
              <a:t>Id ima vrednost 100 i odmah je ispod inline atributa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class/pseudo-class/attributes</a:t>
            </a:r>
            <a:endParaRPr lang="sr-Latn-R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r-Latn-RS" dirty="0"/>
              <a:t>Sledeći po jačini je class, koji nosi 10 poena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Type</a:t>
            </a:r>
            <a:r>
              <a:rPr lang="sr-Latn-RS" sz="2800" b="1" dirty="0">
                <a:solidFill>
                  <a:srgbClr val="FFFF00"/>
                </a:solidFill>
              </a:rPr>
              <a:t>-selektor po nazivu</a:t>
            </a:r>
          </a:p>
          <a:p>
            <a:pPr marL="0" indent="0">
              <a:buNone/>
            </a:pPr>
            <a:r>
              <a:rPr lang="sr-Latn-RS" dirty="0"/>
              <a:t>Nosi samo 1 poen</a:t>
            </a:r>
          </a:p>
          <a:p>
            <a:pPr marL="0" indent="0">
              <a:buNone/>
            </a:pPr>
            <a:endParaRPr lang="sr-Latn-R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01783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9817" y="2651761"/>
            <a:ext cx="12022183" cy="5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9817" y="4127863"/>
            <a:ext cx="12022183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9817" y="5499463"/>
            <a:ext cx="12022183" cy="653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0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2E4C5-7CC1-420E-8715-7A343DE9FD41}"/>
              </a:ext>
            </a:extLst>
          </p:cNvPr>
          <p:cNvSpPr txBox="1"/>
          <p:nvPr/>
        </p:nvSpPr>
        <p:spPr>
          <a:xfrm>
            <a:off x="189186" y="367862"/>
            <a:ext cx="9921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Stilizovanje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(tables)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border, background-color, padding, margin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ova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veoma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važna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stilizovanje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atribute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moguće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postavljati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nivou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table 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nivou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pojedinačnih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redova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pojedinačnih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ćelija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td)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Takođe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važno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zapamtite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HTML5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putem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CSS-a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40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D781C-6781-43C9-8645-A061DA24E079}"/>
              </a:ext>
            </a:extLst>
          </p:cNvPr>
          <p:cNvSpPr txBox="1"/>
          <p:nvPr/>
        </p:nvSpPr>
        <p:spPr>
          <a:xfrm>
            <a:off x="588579" y="409903"/>
            <a:ext cx="7630511" cy="447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5FD1E-2FB0-4DD8-A009-F863197A9210}"/>
              </a:ext>
            </a:extLst>
          </p:cNvPr>
          <p:cNvSpPr txBox="1"/>
          <p:nvPr/>
        </p:nvSpPr>
        <p:spPr>
          <a:xfrm>
            <a:off x="451945" y="409903"/>
            <a:ext cx="452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u CSS-u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zadaju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sl.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F6F8A763-CA80-48D3-8D08-B16243E6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3" t="37787" r="39592" b="47813"/>
          <a:stretch>
            <a:fillRect/>
          </a:stretch>
        </p:blipFill>
        <p:spPr bwMode="auto">
          <a:xfrm>
            <a:off x="279619" y="3834129"/>
            <a:ext cx="2841953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C44B4-3DA7-473B-AE37-9DBB7DFA538D}"/>
              </a:ext>
            </a:extLst>
          </p:cNvPr>
          <p:cNvSpPr txBox="1"/>
          <p:nvPr/>
        </p:nvSpPr>
        <p:spPr>
          <a:xfrm>
            <a:off x="279619" y="1271752"/>
            <a:ext cx="5616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Ivice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izgledaju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ovako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5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B7352-82B0-40D1-8D78-3B7B79E3BC98}"/>
              </a:ext>
            </a:extLst>
          </p:cNvPr>
          <p:cNvSpPr txBox="1"/>
          <p:nvPr/>
        </p:nvSpPr>
        <p:spPr>
          <a:xfrm>
            <a:off x="1" y="420414"/>
            <a:ext cx="10026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border-collapse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veoma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često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korišćeno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collapse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prouzrokuje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susedne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ćelije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„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prilepe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između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između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prostora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između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susednih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postavlja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jedinstveni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okvir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suprotnom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svaka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ćelija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posebni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okvir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7B896-2E62-41D8-9CB3-3AB8597A1CC6}"/>
              </a:ext>
            </a:extLst>
          </p:cNvPr>
          <p:cNvSpPr txBox="1"/>
          <p:nvPr/>
        </p:nvSpPr>
        <p:spPr>
          <a:xfrm>
            <a:off x="346842" y="3048000"/>
            <a:ext cx="5444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Primer: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135DAC01-5140-4D94-9061-D1517D06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5" t="37787" r="40463" b="48854"/>
          <a:stretch>
            <a:fillRect/>
          </a:stretch>
        </p:blipFill>
        <p:spPr bwMode="auto">
          <a:xfrm>
            <a:off x="5202621" y="3241949"/>
            <a:ext cx="2306254" cy="146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61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E26F6-CF80-4823-8295-06AA0DD61F2E}"/>
              </a:ext>
            </a:extLst>
          </p:cNvPr>
          <p:cNvSpPr txBox="1"/>
          <p:nvPr/>
        </p:nvSpPr>
        <p:spPr>
          <a:xfrm>
            <a:off x="462455" y="704193"/>
            <a:ext cx="7725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border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želimo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okvir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radimo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sl.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način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4CD8FFA2-592F-4081-A16C-E03C621D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3" t="38297" r="40315" b="49893"/>
          <a:stretch>
            <a:fillRect/>
          </a:stretch>
        </p:blipFill>
        <p:spPr bwMode="auto">
          <a:xfrm>
            <a:off x="560222" y="4120800"/>
            <a:ext cx="2351143" cy="137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51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F4786-9C29-44FD-ABA7-6FA2939BE7CF}"/>
              </a:ext>
            </a:extLst>
          </p:cNvPr>
          <p:cNvSpPr txBox="1"/>
          <p:nvPr/>
        </p:nvSpPr>
        <p:spPr>
          <a:xfrm>
            <a:off x="483476" y="420414"/>
            <a:ext cx="73677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width,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zadavanje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visine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širine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može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vršiti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različitim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jedinicama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Primer: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width: 100%;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height: 50px;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401D4138-6AE2-48A8-AE91-1AB07E3E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3" t="30595" r="574" b="47815"/>
          <a:stretch>
            <a:fillRect/>
          </a:stretch>
        </p:blipFill>
        <p:spPr bwMode="auto">
          <a:xfrm>
            <a:off x="4513700" y="2758473"/>
            <a:ext cx="4031210" cy="202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52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5093A-735C-43E6-850B-4E650E81D092}"/>
              </a:ext>
            </a:extLst>
          </p:cNvPr>
          <p:cNvSpPr txBox="1"/>
          <p:nvPr/>
        </p:nvSpPr>
        <p:spPr>
          <a:xfrm>
            <a:off x="588579" y="472966"/>
            <a:ext cx="75464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text-align, vertical-align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ova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koriste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bi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odredilo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poravnavanje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sadržaja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ćelija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Horizonzalno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poravnanje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putem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komande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text-align (left, right, center)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Primer: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width: 100%;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height: 50px;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text-align: right;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F6494520-EAFE-429E-B79B-064D242E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3" t="30086" b="48061"/>
          <a:stretch>
            <a:fillRect/>
          </a:stretch>
        </p:blipFill>
        <p:spPr bwMode="auto">
          <a:xfrm>
            <a:off x="4922016" y="2536168"/>
            <a:ext cx="3822590" cy="225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389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158A6-26F9-47FC-88FB-F19BADC29125}"/>
              </a:ext>
            </a:extLst>
          </p:cNvPr>
          <p:cNvSpPr txBox="1"/>
          <p:nvPr/>
        </p:nvSpPr>
        <p:spPr>
          <a:xfrm>
            <a:off x="693683" y="567559"/>
            <a:ext cx="83452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Vertikalno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poravnanje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pomoć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vertical-align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čije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najčešće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korišćene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top, middle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bottom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black;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width: 100%;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td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height: 50px;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vertical-align: bottom;}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317" name="Picture 1">
            <a:extLst>
              <a:ext uri="{FF2B5EF4-FFF2-40B4-BE49-F238E27FC236}">
                <a16:creationId xmlns:a16="http://schemas.microsoft.com/office/drawing/2014/main" id="{E98B1F52-EB6E-4145-9772-F9CDF8A4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t="30370" r="723" b="35213"/>
          <a:stretch>
            <a:fillRect/>
          </a:stretch>
        </p:blipFill>
        <p:spPr bwMode="auto">
          <a:xfrm>
            <a:off x="4866290" y="2609741"/>
            <a:ext cx="3678620" cy="215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439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D9709-BE92-4A64-87D9-1BFEFF0A63CC}"/>
              </a:ext>
            </a:extLst>
          </p:cNvPr>
          <p:cNvSpPr txBox="1"/>
          <p:nvPr/>
        </p:nvSpPr>
        <p:spPr>
          <a:xfrm>
            <a:off x="420414" y="399393"/>
            <a:ext cx="8429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padding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koristimo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bismo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uvukli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tekst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odnosu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table, td,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border: 1px solid #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text-align: left;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border-collapse: collapse;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width: 100%;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td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padding: 15px;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34585362-78BD-467C-BD24-2099CAC6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3" t="38051" b="38562"/>
          <a:stretch>
            <a:fillRect/>
          </a:stretch>
        </p:blipFill>
        <p:spPr bwMode="auto">
          <a:xfrm>
            <a:off x="4536308" y="2701991"/>
            <a:ext cx="3220325" cy="17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5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" y="127824"/>
            <a:ext cx="9404723" cy="1400530"/>
          </a:xfrm>
        </p:spPr>
        <p:txBody>
          <a:bodyPr/>
          <a:lstStyle/>
          <a:p>
            <a:r>
              <a:rPr lang="en-US" b="1" dirty="0" err="1"/>
              <a:t>Pseudoelementi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28354"/>
            <a:ext cx="12192000" cy="532964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Pseudoklase</a:t>
            </a:r>
            <a:r>
              <a:rPr lang="en-US" dirty="0"/>
              <a:t> se </a:t>
            </a:r>
            <a:r>
              <a:rPr lang="en-US" b="1" dirty="0" err="1">
                <a:solidFill>
                  <a:srgbClr val="FFFF00"/>
                </a:solidFill>
              </a:rPr>
              <a:t>koriste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za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selektovanje</a:t>
            </a:r>
            <a:r>
              <a:rPr lang="en-US" b="1" dirty="0">
                <a:solidFill>
                  <a:srgbClr val="FFFF00"/>
                </a:solidFill>
              </a:rPr>
              <a:t> </a:t>
            </a:r>
            <a:r>
              <a:rPr lang="en-US" b="1" i="1" dirty="0" err="1">
                <a:solidFill>
                  <a:srgbClr val="FFFF00"/>
                </a:solidFill>
              </a:rPr>
              <a:t>regularnih</a:t>
            </a:r>
            <a:r>
              <a:rPr lang="en-US" b="1" dirty="0">
                <a:solidFill>
                  <a:srgbClr val="FFFF00"/>
                </a:solidFill>
              </a:rPr>
              <a:t> HTML </a:t>
            </a:r>
            <a:r>
              <a:rPr lang="en-US" b="1" dirty="0" err="1">
                <a:solidFill>
                  <a:srgbClr val="FFFF00"/>
                </a:solidFill>
              </a:rPr>
              <a:t>elemenata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Za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razliku</a:t>
            </a:r>
            <a:r>
              <a:rPr lang="en-US" dirty="0">
                <a:solidFill>
                  <a:srgbClr val="FFFF00"/>
                </a:solidFill>
              </a:rPr>
              <a:t> od </a:t>
            </a:r>
            <a:r>
              <a:rPr lang="en-US" dirty="0" err="1">
                <a:solidFill>
                  <a:srgbClr val="FFFF00"/>
                </a:solidFill>
              </a:rPr>
              <a:t>pseudoklasa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pseudoelementi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kreiraju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nove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elemente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koji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nisu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navedeni</a:t>
            </a:r>
            <a:r>
              <a:rPr lang="en-US" dirty="0">
                <a:solidFill>
                  <a:srgbClr val="FFFF00"/>
                </a:solidFill>
              </a:rPr>
              <a:t> u HTML </a:t>
            </a:r>
            <a:r>
              <a:rPr lang="en-US" dirty="0" err="1">
                <a:solidFill>
                  <a:srgbClr val="FFFF00"/>
                </a:solidFill>
              </a:rPr>
              <a:t>strukturi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dokumenta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 CSS3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sledeći</a:t>
            </a:r>
            <a:r>
              <a:rPr lang="en-US" dirty="0"/>
              <a:t> </a:t>
            </a:r>
            <a:r>
              <a:rPr lang="en-US" dirty="0" err="1"/>
              <a:t>pseudoelementi</a:t>
            </a:r>
            <a:r>
              <a:rPr lang="en-US" dirty="0"/>
              <a:t>:</a:t>
            </a:r>
          </a:p>
          <a:p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::after (:after)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::before (:before)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::first-letter (:first-letter)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::first-line (:first-line)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::selection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53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225E7-FF23-4D94-A3BF-621CD2F98691}"/>
              </a:ext>
            </a:extLst>
          </p:cNvPr>
          <p:cNvSpPr txBox="1"/>
          <p:nvPr/>
        </p:nvSpPr>
        <p:spPr>
          <a:xfrm>
            <a:off x="536028" y="515007"/>
            <a:ext cx="7283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zadajemo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pomoću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background-color:color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background-color: #4CAF50;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color: white;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607AEFE9-E95C-4122-A939-8439962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6" t="39584" r="1149" b="50139"/>
          <a:stretch>
            <a:fillRect/>
          </a:stretch>
        </p:blipFill>
        <p:spPr bwMode="auto">
          <a:xfrm>
            <a:off x="1485134" y="3765879"/>
            <a:ext cx="3717487" cy="15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6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56501-DB7F-46FA-96CF-87A73987EF33}"/>
              </a:ext>
            </a:extLst>
          </p:cNvPr>
          <p:cNvSpPr txBox="1"/>
          <p:nvPr/>
        </p:nvSpPr>
        <p:spPr>
          <a:xfrm>
            <a:off x="126125" y="430924"/>
            <a:ext cx="9827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Display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Prikaz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zauzimaju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određeni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prostor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pravougaonog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oblika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ekranu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postoje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razlike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tome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pravougaonici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formiraju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uglavnom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blok-elemente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engl.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block elements)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podrazumevana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deklaracija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display: block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linijske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engl.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inline elements)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podrazumevana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deklaracija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prikaza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display:inline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13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370A9-516D-4BA6-89B1-347D13A3CAED}"/>
              </a:ext>
            </a:extLst>
          </p:cNvPr>
          <p:cNvSpPr txBox="1"/>
          <p:nvPr/>
        </p:nvSpPr>
        <p:spPr>
          <a:xfrm>
            <a:off x="231228" y="515007"/>
            <a:ext cx="8692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Blok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(block- level elements)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Blok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uvek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počinju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novom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zauzimaju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red od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početka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kraja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(full width).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9DB7D-B631-482D-B061-2A5AAA28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4" y="1992335"/>
            <a:ext cx="5886450" cy="53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1E3F59-4FAD-4895-A67F-EAB70204EC60}"/>
              </a:ext>
            </a:extLst>
          </p:cNvPr>
          <p:cNvSpPr txBox="1"/>
          <p:nvPr/>
        </p:nvSpPr>
        <p:spPr>
          <a:xfrm>
            <a:off x="441434" y="3037490"/>
            <a:ext cx="7073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Blok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&lt;h1&gt; - &lt;h6&gt;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&lt;form&gt;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&lt;header&gt;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&lt;footer&gt;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&lt;section&gt;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959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F7928-54E0-4026-AB3A-6E987A46F5E8}"/>
              </a:ext>
            </a:extLst>
          </p:cNvPr>
          <p:cNvSpPr txBox="1"/>
          <p:nvPr/>
        </p:nvSpPr>
        <p:spPr>
          <a:xfrm>
            <a:off x="283779" y="472966"/>
            <a:ext cx="7882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Linijski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(inline elements)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Linijski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počinju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novom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zauzimaju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onoliko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koliko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neophodno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izgleda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ED194-8BA2-42FC-BB9F-5E85F909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7" y="2725299"/>
            <a:ext cx="1096854" cy="722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CF531-75AC-4082-B940-1F98ABAE5D1F}"/>
              </a:ext>
            </a:extLst>
          </p:cNvPr>
          <p:cNvSpPr txBox="1"/>
          <p:nvPr/>
        </p:nvSpPr>
        <p:spPr>
          <a:xfrm>
            <a:off x="448167" y="3846786"/>
            <a:ext cx="6541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Linijski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&lt;span&gt;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&lt;a&gt;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Tabele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linijski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5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877A0-F692-4187-A284-596337983BCA}"/>
              </a:ext>
            </a:extLst>
          </p:cNvPr>
          <p:cNvSpPr txBox="1"/>
          <p:nvPr/>
        </p:nvSpPr>
        <p:spPr>
          <a:xfrm>
            <a:off x="126124" y="557048"/>
            <a:ext cx="97746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Uloga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tagova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DIV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Veća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fleksibilnost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dobija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izradu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dizajna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Web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nova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DIV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SPAN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okviru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HTML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Tagovi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&lt;/div&gt;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služe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deo HTML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kojim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nalazi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između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odredemo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stilom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unutar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tagova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&lt;/div&gt;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treba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primeniti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drugi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HTML red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(html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naredbe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„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nosač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 tog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stila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koristi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tagova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&lt;span&gt;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&lt;/span&gt;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okviru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jedanog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tagova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&lt;/div&gt;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može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ugnježden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drugi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tagova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&lt;div&gt;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&lt;/div&gt;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2447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FDB56-CB91-4805-9371-2D1F14387AFD}"/>
              </a:ext>
            </a:extLst>
          </p:cNvPr>
          <p:cNvSpPr txBox="1"/>
          <p:nvPr/>
        </p:nvSpPr>
        <p:spPr>
          <a:xfrm>
            <a:off x="441434" y="325821"/>
            <a:ext cx="88602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postavljanjem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njihovog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position.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Moguće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četiri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static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relative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absolute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fixed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Statičko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(static)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podrazumevano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kojima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atributa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position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postavljena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statičko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podrazumeva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uklapaju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takozvani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engl.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normal flow)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nivoa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postavljaju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ispod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drugog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linijski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slažu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drugi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720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8716-9AF4-4E81-963F-744E83371684}"/>
              </a:ext>
            </a:extLst>
          </p:cNvPr>
          <p:cNvSpPr txBox="1"/>
          <p:nvPr/>
        </p:nvSpPr>
        <p:spPr>
          <a:xfrm>
            <a:off x="238059" y="1939159"/>
            <a:ext cx="9690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Relativno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(relative)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omogućava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pomere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odnosu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statičku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izmeste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normalnog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čemu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nikako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utiče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ostalih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Koordinate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svojstvima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top, left, bottom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right</a:t>
            </a:r>
          </a:p>
        </p:txBody>
      </p:sp>
    </p:spTree>
    <p:extLst>
      <p:ext uri="{BB962C8B-B14F-4D97-AF65-F5344CB8AC3E}">
        <p14:creationId xmlns:p14="http://schemas.microsoft.com/office/powerpoint/2010/main" val="2172134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F7449-84EE-4C08-ABAA-0A4416448974}"/>
              </a:ext>
            </a:extLst>
          </p:cNvPr>
          <p:cNvSpPr txBox="1"/>
          <p:nvPr/>
        </p:nvSpPr>
        <p:spPr>
          <a:xfrm>
            <a:off x="252248" y="683172"/>
            <a:ext cx="8975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Apsolutno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(absolute)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do toga da se element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okviru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nekog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šireg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što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zadaju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njegove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koordinate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odnosu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širi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element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Fiksno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pozicioniranje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(fixed)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donekle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slično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apsolutnom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element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odnosu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ekran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pregledača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pomera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prilikom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skrolovanja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stranice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Najčešće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koristi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fiksiranje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naslova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potpisa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stranice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73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8168F-D15E-491E-BCC9-8C57BBE6C63D}"/>
              </a:ext>
            </a:extLst>
          </p:cNvPr>
          <p:cNvSpPr txBox="1"/>
          <p:nvPr/>
        </p:nvSpPr>
        <p:spPr>
          <a:xfrm>
            <a:off x="546538" y="546538"/>
            <a:ext cx="810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Plutajući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(float)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386" name="Picture 1">
            <a:extLst>
              <a:ext uri="{FF2B5EF4-FFF2-40B4-BE49-F238E27FC236}">
                <a16:creationId xmlns:a16="http://schemas.microsoft.com/office/drawing/2014/main" id="{62BA4456-2C5E-4A2F-B44B-90D0C462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0" t="58669" r="63350" b="27248"/>
          <a:stretch>
            <a:fillRect/>
          </a:stretch>
        </p:blipFill>
        <p:spPr bwMode="auto">
          <a:xfrm>
            <a:off x="181851" y="1579726"/>
            <a:ext cx="335597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51C39-4F9E-4D03-A332-CE74042AA0E0}"/>
              </a:ext>
            </a:extLst>
          </p:cNvPr>
          <p:cNvSpPr txBox="1"/>
          <p:nvPr/>
        </p:nvSpPr>
        <p:spPr>
          <a:xfrm>
            <a:off x="4067504" y="1397876"/>
            <a:ext cx="5465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mogu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„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plutajući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„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lebdeći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podese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pomeraju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levi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kraj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okružujućeg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ostali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sadržaj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„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obmotava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njih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slično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što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tekst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obmotava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novinama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7D727-51B8-4655-AB3B-8D8EF7E2A67D}"/>
              </a:ext>
            </a:extLst>
          </p:cNvPr>
          <p:cNvSpPr txBox="1"/>
          <p:nvPr/>
        </p:nvSpPr>
        <p:spPr>
          <a:xfrm>
            <a:off x="108279" y="4185390"/>
            <a:ext cx="8257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postiže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float,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čije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left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right.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susedna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vrednost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float,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pozicioniraju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drugoga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36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54F86-5BD6-4A96-A30C-DE357685AD47}"/>
              </a:ext>
            </a:extLst>
          </p:cNvPr>
          <p:cNvSpPr txBox="1"/>
          <p:nvPr/>
        </p:nvSpPr>
        <p:spPr>
          <a:xfrm>
            <a:off x="210207" y="714703"/>
            <a:ext cx="8092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Kontrola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ponašanja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float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elemenata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(Clear)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želi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da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lebdeći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element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složi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ispod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 ne pored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drugog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lebdećeg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elementa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potrebno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navesti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clear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Komentari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 CSS-u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Komentari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u CSS-u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pišu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sledeći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način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komentar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.*/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9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1293" y="5486400"/>
            <a:ext cx="6100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Sadržaj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koji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ovaj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način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dodaje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definiše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korišćenjem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svojstva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content.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Takođe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dodati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sadržaj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je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moguće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stilizovati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želji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71554" y="1881051"/>
            <a:ext cx="2579916" cy="395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635931" y="1867989"/>
            <a:ext cx="1541418" cy="448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6" y="1632857"/>
            <a:ext cx="11625943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::before (:before)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18"/>
            <a:ext cx="11861074" cy="4195481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Pseudoelement</a:t>
            </a:r>
            <a:r>
              <a:rPr lang="en-US" b="1" dirty="0">
                <a:solidFill>
                  <a:srgbClr val="FFFF00"/>
                </a:solidFill>
              </a:rPr>
              <a:t> ::before </a:t>
            </a:r>
            <a:r>
              <a:rPr lang="en-US" b="1" dirty="0" err="1">
                <a:solidFill>
                  <a:srgbClr val="FFFF00"/>
                </a:solidFill>
              </a:rPr>
              <a:t>dodaje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određeni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sadržaj</a:t>
            </a:r>
            <a:r>
              <a:rPr lang="en-US" b="1" dirty="0">
                <a:solidFill>
                  <a:srgbClr val="FFFF00"/>
                </a:solidFill>
              </a:rPr>
              <a:t> pre </a:t>
            </a:r>
            <a:r>
              <a:rPr lang="en-US" b="1" dirty="0" err="1">
                <a:solidFill>
                  <a:srgbClr val="FFFF00"/>
                </a:solidFill>
              </a:rPr>
              <a:t>selektovanog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elementa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rečima</a:t>
            </a:r>
            <a:r>
              <a:rPr lang="en-US" dirty="0"/>
              <a:t>, </a:t>
            </a:r>
            <a:r>
              <a:rPr lang="en-US" dirty="0" err="1"/>
              <a:t>pseudoelement</a:t>
            </a:r>
            <a:r>
              <a:rPr lang="en-US" dirty="0"/>
              <a:t> ::before 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efekat</a:t>
            </a:r>
            <a:r>
              <a:rPr lang="en-US" dirty="0"/>
              <a:t> </a:t>
            </a:r>
            <a:r>
              <a:rPr lang="en-US" dirty="0" err="1"/>
              <a:t>identičan</a:t>
            </a:r>
            <a:r>
              <a:rPr lang="en-US" dirty="0"/>
              <a:t> </a:t>
            </a:r>
            <a:r>
              <a:rPr lang="en-US" dirty="0" err="1"/>
              <a:t>pseudoelementu</a:t>
            </a:r>
            <a:r>
              <a:rPr lang="en-US" dirty="0"/>
              <a:t> ::after, s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razlika</a:t>
            </a:r>
            <a:r>
              <a:rPr lang="en-US" dirty="0"/>
              <a:t> u </a:t>
            </a:r>
            <a:r>
              <a:rPr lang="en-US" dirty="0" err="1"/>
              <a:t>poziciji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6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8" y="261257"/>
            <a:ext cx="11691256" cy="63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452718"/>
            <a:ext cx="9907143" cy="1400530"/>
          </a:xfrm>
        </p:spPr>
        <p:txBody>
          <a:bodyPr/>
          <a:lstStyle/>
          <a:p>
            <a:r>
              <a:rPr lang="en-US" b="1" dirty="0"/>
              <a:t>::first-letter (:first-letter)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2052918"/>
            <a:ext cx="11743509" cy="4195481"/>
          </a:xfrm>
        </p:spPr>
        <p:txBody>
          <a:bodyPr/>
          <a:lstStyle/>
          <a:p>
            <a:r>
              <a:rPr lang="en-US" dirty="0" err="1"/>
              <a:t>Pseudoelement</a:t>
            </a:r>
            <a:r>
              <a:rPr lang="en-US" dirty="0"/>
              <a:t> ::first-letter 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za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stilizovanje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prvog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slova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selektovanih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elemenata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/* CSS3 syntax */</a:t>
            </a:r>
          </a:p>
          <a:p>
            <a:pPr marL="0" indent="0">
              <a:buNone/>
            </a:pPr>
            <a:r>
              <a:rPr lang="en-US" dirty="0"/>
              <a:t>::first-letter { style properties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6986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951</Words>
  <Application>Microsoft Office PowerPoint</Application>
  <PresentationFormat>Widescreen</PresentationFormat>
  <Paragraphs>314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Pseudoelementi </vt:lpstr>
      <vt:lpstr>PowerPoint Presentation</vt:lpstr>
      <vt:lpstr>Rezultat</vt:lpstr>
      <vt:lpstr>::before (:before) </vt:lpstr>
      <vt:lpstr>PowerPoint Presentation</vt:lpstr>
      <vt:lpstr>PowerPoint Presentation</vt:lpstr>
      <vt:lpstr>::first-letter (:first-letter) </vt:lpstr>
      <vt:lpstr>Primer</vt:lpstr>
      <vt:lpstr>PowerPoint Presentation</vt:lpstr>
      <vt:lpstr>::first-line (:first-line) </vt:lpstr>
      <vt:lpstr>PowerPoint Presentation</vt:lpstr>
      <vt:lpstr>PowerPoint Presentation</vt:lpstr>
      <vt:lpstr>::selection </vt:lpstr>
      <vt:lpstr>PowerPoint Presentation</vt:lpstr>
      <vt:lpstr>PowerPoint Presentation</vt:lpstr>
      <vt:lpstr>Specificity</vt:lpstr>
      <vt:lpstr>Specificity</vt:lpstr>
      <vt:lpstr>Specificity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Suzana</dc:creator>
  <cp:lastModifiedBy>Suzana</cp:lastModifiedBy>
  <cp:revision>1</cp:revision>
  <dcterms:created xsi:type="dcterms:W3CDTF">2019-03-11T15:29:46Z</dcterms:created>
  <dcterms:modified xsi:type="dcterms:W3CDTF">2019-03-11T15:31:13Z</dcterms:modified>
</cp:coreProperties>
</file>