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7"/>
  </p:notesMasterIdLst>
  <p:handoutMasterIdLst>
    <p:handoutMasterId r:id="rId8"/>
  </p:handoutMasterIdLst>
  <p:sldIdLst>
    <p:sldId id="11088188" r:id="rId2"/>
    <p:sldId id="11088189" r:id="rId3"/>
    <p:sldId id="11088190" r:id="rId4"/>
    <p:sldId id="11088191" r:id="rId5"/>
    <p:sldId id="1108819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FF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59" autoAdjust="0"/>
    <p:restoredTop sz="81618" autoAdjust="0"/>
  </p:normalViewPr>
  <p:slideViewPr>
    <p:cSldViewPr>
      <p:cViewPr varScale="1">
        <p:scale>
          <a:sx n="61" d="100"/>
          <a:sy n="61" d="100"/>
        </p:scale>
        <p:origin x="807" y="30"/>
      </p:cViewPr>
      <p:guideLst/>
    </p:cSldViewPr>
  </p:slideViewPr>
  <p:outlineViewPr>
    <p:cViewPr>
      <p:scale>
        <a:sx n="33" d="100"/>
        <a:sy n="33" d="100"/>
      </p:scale>
      <p:origin x="0" y="-21888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5895" cy="7589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test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71C778-1789-43B3-984C-DCFE29D303C3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A09A45-EBB8-4D90-BA56-CF0C71A69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55174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test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ED731A-9687-4D82-8B9E-669F99FA719E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D70D76-8D12-4CBF-94A1-CE5B19134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50373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D70D76-8D12-4CBF-94A1-CE5B19134EA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8429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图片 25">
            <a:extLst>
              <a:ext uri="{FF2B5EF4-FFF2-40B4-BE49-F238E27FC236}">
                <a16:creationId xmlns:a16="http://schemas.microsoft.com/office/drawing/2014/main" id="{DD7288A6-67DB-4C1A-98D0-B088DAF7F49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31800" y="241410"/>
            <a:ext cx="2772075" cy="762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34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BME1101 -《生物医学工程学导论》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L1: Introduction to Biomedical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CE3F2-4AEB-D446-A39E-E6B6B04BE5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690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3" y="365125"/>
            <a:ext cx="76835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BME1101 -《生物医学工程学导论》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L1: Introduction to Biomedical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CE3F2-4AEB-D446-A39E-E6B6B04BE5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1087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1424" y="2996952"/>
            <a:ext cx="10363200" cy="1362075"/>
          </a:xfrm>
          <a:prstGeom prst="rect">
            <a:avLst/>
          </a:prstGeom>
        </p:spPr>
        <p:txBody>
          <a:bodyPr anchor="t"/>
          <a:lstStyle>
            <a:lvl1pPr algn="ctr">
              <a:defRPr sz="3200" b="1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448426"/>
            <a:ext cx="284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 eaLnBrk="0" hangingPunct="0">
              <a:defRPr/>
            </a:pPr>
            <a:r>
              <a:rPr lang="en-US">
                <a:solidFill>
                  <a:srgbClr val="000000"/>
                </a:solidFill>
              </a:rPr>
              <a:t>BME1101 -《生物医学工程学导论》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78817" y="6448426"/>
            <a:ext cx="4224867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>
                <a:solidFill>
                  <a:srgbClr val="000000"/>
                </a:solidFill>
                <a:latin typeface="Arial" panose="020B0604020202020204" pitchFamily="34" charset="0"/>
              </a:rPr>
              <a:t>L1: Introduction to Biomedical Engineering</a:t>
            </a: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448426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FDF21E3F-8594-4FB2-8697-6A5D382CB450}" type="slidenum">
              <a:rPr lang="en-US" altLang="zh-CN">
                <a:solidFill>
                  <a:srgbClr val="000000"/>
                </a:solidFill>
                <a:latin typeface="Arial" panose="020B0604020202020204" pitchFamily="34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3218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BME1101 -《生物医学工程学导论》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L1: Introduction to Biomedical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CE3F2-4AEB-D446-A39E-E6B6B04BE5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879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5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70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BME1101 -《生物医学工程学导论》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L1: Introduction to Biomedical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CE3F2-4AEB-D446-A39E-E6B6B04BE5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140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5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825625"/>
            <a:ext cx="515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BME1101 -《生物医学工程学导论》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L1: Introduction to Biomedical Engineering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CE3F2-4AEB-D446-A39E-E6B6B04BE5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713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9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9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9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BME1101 -《生物医学工程学导论》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L1: Introduction to Biomedical Engineering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CE3F2-4AEB-D446-A39E-E6B6B04BE5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162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113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BME1101 -《生物医学工程学导论》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L1: Introduction to Biomedical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CE3F2-4AEB-D446-A39E-E6B6B04BE5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935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BME1101 -《生物医学工程学导论》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L1: Introduction to Biomedical Engineering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CE3F2-4AEB-D446-A39E-E6B6B04BE5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069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22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32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22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BME1101 -《生物医学工程学导论》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L1: Introduction to Biomedical Engineering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CE3F2-4AEB-D446-A39E-E6B6B04BE5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96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22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32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22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BME1101 -《生物医学工程学导论》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L1: Introduction to Biomedical Engineering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CE3F2-4AEB-D446-A39E-E6B6B04BE5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600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32"/>
            <a:ext cx="10515600" cy="9388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29175" y="6356357"/>
            <a:ext cx="33393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r>
              <a:rPr lang="en-US"/>
              <a:t>BME1101 -《生物医学工程学导论》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7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r>
              <a:rPr lang="en-US"/>
              <a:t>L1: Introduction to Biomedical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fld id="{521CE3F2-4AEB-D446-A39E-E6B6B04BE5C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774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21" r:id="rId12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Gill Sans MT" charset="0"/>
          <a:ea typeface="Gill Sans MT" charset="0"/>
          <a:cs typeface="Gill Sans MT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222876DA-B3F1-482A-9681-15B3540D6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Egate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</a:t>
            </a:r>
            <a:r>
              <a:rPr lang="zh-CN" altLang="en-US" dirty="0"/>
              <a:t>互动教学平台 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en-US" altLang="zh-CN" dirty="0"/>
              <a:t> BME1101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A04C09-585E-4800-A4A2-4EF2A380C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CE3F2-4AEB-D446-A39E-E6B6B04BE5C1}" type="slidenum">
              <a:rPr lang="en-US" smtClean="0"/>
              <a:t>1</a:t>
            </a:fld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B6394BF-0DB9-4D34-B01F-63661C3D06BE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8803" y="1171575"/>
            <a:ext cx="12030075" cy="568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745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2084BB9-1104-40DA-9722-F69E8E035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课程项目的日程安排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24D1687-3896-4043-A609-F90009966E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b="1" dirty="0"/>
              <a:t>11</a:t>
            </a:r>
            <a:r>
              <a:rPr lang="zh-CN" altLang="en-US" b="1" dirty="0"/>
              <a:t>月</a:t>
            </a:r>
            <a:r>
              <a:rPr lang="en-US" b="1" dirty="0"/>
              <a:t>6</a:t>
            </a:r>
            <a:r>
              <a:rPr lang="zh-CN" altLang="en-US" b="1" dirty="0"/>
              <a:t>日</a:t>
            </a:r>
            <a:r>
              <a:rPr lang="en-US" b="1" dirty="0"/>
              <a:t>:</a:t>
            </a:r>
            <a:r>
              <a:rPr lang="zh-CN" altLang="en-US" dirty="0"/>
              <a:t>发放本项目给学生</a:t>
            </a:r>
            <a:endParaRPr lang="en-US" dirty="0"/>
          </a:p>
          <a:p>
            <a:pPr lvl="0"/>
            <a:r>
              <a:rPr lang="en-US" b="1" dirty="0">
                <a:solidFill>
                  <a:srgbClr val="FF0000"/>
                </a:solidFill>
              </a:rPr>
              <a:t>11</a:t>
            </a:r>
            <a:r>
              <a:rPr lang="zh-CN" altLang="en-US" b="1" dirty="0">
                <a:solidFill>
                  <a:srgbClr val="FF0000"/>
                </a:solidFill>
              </a:rPr>
              <a:t>月</a:t>
            </a:r>
            <a:r>
              <a:rPr lang="en-US" b="1" dirty="0">
                <a:solidFill>
                  <a:srgbClr val="FF0000"/>
                </a:solidFill>
              </a:rPr>
              <a:t>27</a:t>
            </a:r>
            <a:r>
              <a:rPr lang="zh-CN" altLang="en-US" b="1" dirty="0">
                <a:solidFill>
                  <a:srgbClr val="FF0000"/>
                </a:solidFill>
              </a:rPr>
              <a:t>日</a:t>
            </a:r>
            <a:r>
              <a:rPr lang="en-US" b="1" dirty="0">
                <a:solidFill>
                  <a:srgbClr val="FF0000"/>
                </a:solidFill>
              </a:rPr>
              <a:t>: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zh-CN" altLang="en-US" dirty="0"/>
              <a:t>上传初步项目计划 （最多</a:t>
            </a:r>
            <a:r>
              <a:rPr lang="en-US" dirty="0"/>
              <a:t>6</a:t>
            </a:r>
            <a:r>
              <a:rPr lang="zh-CN" altLang="en-US" dirty="0"/>
              <a:t>页）到</a:t>
            </a:r>
            <a:r>
              <a:rPr lang="en-US" dirty="0"/>
              <a:t>Blackboard</a:t>
            </a:r>
          </a:p>
          <a:p>
            <a:pPr lvl="0"/>
            <a:r>
              <a:rPr lang="en-US" b="1" dirty="0">
                <a:highlight>
                  <a:srgbClr val="FFFF00"/>
                </a:highlight>
              </a:rPr>
              <a:t>12</a:t>
            </a:r>
            <a:r>
              <a:rPr lang="zh-CN" altLang="en-US" b="1" dirty="0">
                <a:highlight>
                  <a:srgbClr val="FFFF00"/>
                </a:highlight>
              </a:rPr>
              <a:t>月</a:t>
            </a:r>
            <a:r>
              <a:rPr lang="en-US" b="1" dirty="0">
                <a:highlight>
                  <a:srgbClr val="FFFF00"/>
                </a:highlight>
              </a:rPr>
              <a:t>8</a:t>
            </a:r>
            <a:r>
              <a:rPr lang="zh-CN" altLang="en-US" b="1" dirty="0">
                <a:highlight>
                  <a:srgbClr val="FFFF00"/>
                </a:highlight>
              </a:rPr>
              <a:t>日</a:t>
            </a:r>
            <a:r>
              <a:rPr lang="zh-CN" altLang="en-US" dirty="0">
                <a:highlight>
                  <a:srgbClr val="FFFF00"/>
                </a:highlight>
              </a:rPr>
              <a:t>：完成对初步项目计划的中期考核，并提出反馈意见</a:t>
            </a:r>
            <a:endParaRPr lang="en-US" dirty="0">
              <a:highlight>
                <a:srgbClr val="FFFF00"/>
              </a:highlight>
            </a:endParaRPr>
          </a:p>
          <a:p>
            <a:pPr lvl="0"/>
            <a:r>
              <a:rPr lang="en-US" b="1" dirty="0">
                <a:solidFill>
                  <a:srgbClr val="FF0000"/>
                </a:solidFill>
              </a:rPr>
              <a:t>2023</a:t>
            </a:r>
            <a:r>
              <a:rPr lang="zh-CN" altLang="en-US" b="1" dirty="0">
                <a:solidFill>
                  <a:srgbClr val="FF0000"/>
                </a:solidFill>
              </a:rPr>
              <a:t>年</a:t>
            </a:r>
            <a:r>
              <a:rPr lang="en-US" b="1" dirty="0">
                <a:solidFill>
                  <a:srgbClr val="FF0000"/>
                </a:solidFill>
              </a:rPr>
              <a:t>1</a:t>
            </a:r>
            <a:r>
              <a:rPr lang="zh-CN" altLang="en-US" b="1" dirty="0">
                <a:solidFill>
                  <a:srgbClr val="FF0000"/>
                </a:solidFill>
              </a:rPr>
              <a:t>月</a:t>
            </a:r>
            <a:r>
              <a:rPr lang="en-US" b="1" dirty="0">
                <a:solidFill>
                  <a:srgbClr val="FF0000"/>
                </a:solidFill>
              </a:rPr>
              <a:t>1</a:t>
            </a:r>
            <a:r>
              <a:rPr lang="zh-CN" altLang="en-US" b="1" dirty="0">
                <a:solidFill>
                  <a:srgbClr val="FF0000"/>
                </a:solidFill>
              </a:rPr>
              <a:t>日：</a:t>
            </a:r>
            <a:r>
              <a:rPr lang="zh-CN" altLang="en-US" dirty="0"/>
              <a:t>上传最终项目报告</a:t>
            </a:r>
            <a:r>
              <a:rPr lang="en-US" dirty="0"/>
              <a:t>(</a:t>
            </a:r>
            <a:r>
              <a:rPr lang="zh-CN" altLang="en-US" dirty="0"/>
              <a:t>最多</a:t>
            </a:r>
            <a:r>
              <a:rPr lang="en-US" dirty="0"/>
              <a:t>10</a:t>
            </a:r>
            <a:r>
              <a:rPr lang="zh-CN" altLang="en-US" dirty="0"/>
              <a:t>页，可以再加上一小视频或者</a:t>
            </a:r>
            <a:r>
              <a:rPr lang="en-US" dirty="0"/>
              <a:t>PPT</a:t>
            </a:r>
            <a:r>
              <a:rPr lang="zh-CN" altLang="en-US" dirty="0"/>
              <a:t>文件帮助解释报告</a:t>
            </a:r>
            <a:r>
              <a:rPr lang="en-US" dirty="0"/>
              <a:t>) </a:t>
            </a:r>
            <a:r>
              <a:rPr lang="zh-CN" altLang="en-US" dirty="0"/>
              <a:t>到</a:t>
            </a:r>
            <a:r>
              <a:rPr lang="en-US" dirty="0"/>
              <a:t>Blackboard</a:t>
            </a:r>
          </a:p>
          <a:p>
            <a:pPr lvl="0"/>
            <a:r>
              <a:rPr lang="en-US" b="1" dirty="0"/>
              <a:t>2023</a:t>
            </a:r>
            <a:r>
              <a:rPr lang="zh-CN" altLang="en-US" b="1" dirty="0"/>
              <a:t>年</a:t>
            </a:r>
            <a:r>
              <a:rPr lang="en-US" b="1" dirty="0"/>
              <a:t>1</a:t>
            </a:r>
            <a:r>
              <a:rPr lang="zh-CN" altLang="en-US" b="1" dirty="0"/>
              <a:t>月</a:t>
            </a:r>
            <a:r>
              <a:rPr lang="en-US" b="1" dirty="0"/>
              <a:t>8</a:t>
            </a:r>
            <a:r>
              <a:rPr lang="zh-CN" altLang="en-US" b="1" dirty="0"/>
              <a:t>日</a:t>
            </a:r>
            <a:r>
              <a:rPr lang="zh-CN" altLang="en-US" dirty="0"/>
              <a:t>：完成对最终项目报告的期末考核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zh-CN" altLang="en-US" b="1" dirty="0">
                <a:solidFill>
                  <a:srgbClr val="FF0000"/>
                </a:solidFill>
              </a:rPr>
              <a:t>注意：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zh-CN" altLang="en-US" b="1" dirty="0">
                <a:solidFill>
                  <a:srgbClr val="FF0000"/>
                </a:solidFill>
              </a:rPr>
              <a:t>一个团队只需任意成员提交报告即可！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387752A-7609-4CD7-9E85-6E85455D1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CE3F2-4AEB-D446-A39E-E6B6B04BE5C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552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F57F9-16C7-4805-9599-0B1ACB48D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311"/>
            <a:ext cx="10515600" cy="559333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项目报告样本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24D96C-5424-47C6-9462-67F806014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CE3F2-4AEB-D446-A39E-E6B6B04BE5C1}" type="slidenum">
              <a:rPr lang="en-US" smtClean="0"/>
              <a:t>3</a:t>
            </a:fld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CA30F1D-3ED9-496B-A7ED-4E58D46ACB43}"/>
              </a:ext>
            </a:extLst>
          </p:cNvPr>
          <p:cNvSpPr/>
          <p:nvPr/>
        </p:nvSpPr>
        <p:spPr>
          <a:xfrm>
            <a:off x="2913643" y="731158"/>
            <a:ext cx="5618846" cy="4033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5000"/>
              </a:lnSpc>
            </a:pPr>
            <a:r>
              <a:rPr lang="zh-CN" altLang="en-US" b="1" kern="100" dirty="0">
                <a:latin typeface="Times New Roman" panose="02020603050405020304" pitchFamily="18" charset="0"/>
                <a:ea typeface="SimSun" panose="02010600030101010101" pitchFamily="2" charset="-122"/>
              </a:rPr>
              <a:t>低剂量心脏</a:t>
            </a:r>
            <a:r>
              <a:rPr lang="en-US" b="1" kern="100" dirty="0">
                <a:latin typeface="Times New Roman" panose="02020603050405020304" pitchFamily="18" charset="0"/>
                <a:ea typeface="SimSun" panose="02010600030101010101" pitchFamily="2" charset="-122"/>
              </a:rPr>
              <a:t>CT</a:t>
            </a:r>
            <a:r>
              <a:rPr lang="zh-CN" altLang="en-US" b="1" kern="100" dirty="0">
                <a:latin typeface="Times New Roman" panose="02020603050405020304" pitchFamily="18" charset="0"/>
                <a:ea typeface="SimSun" panose="02010600030101010101" pitchFamily="2" charset="-122"/>
              </a:rPr>
              <a:t>图像降噪的深度学习神经网络方法研究</a:t>
            </a:r>
            <a:endParaRPr lang="en-US" sz="1100" kern="1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98C52BC-956A-4551-B897-069EEAF154A1}"/>
              </a:ext>
            </a:extLst>
          </p:cNvPr>
          <p:cNvSpPr txBox="1"/>
          <p:nvPr/>
        </p:nvSpPr>
        <p:spPr>
          <a:xfrm>
            <a:off x="4507438" y="1219189"/>
            <a:ext cx="3415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XXX, XXX, XXX, XXX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1E34B05-CA03-4AE4-854C-D665FD9FF8FA}"/>
              </a:ext>
            </a:extLst>
          </p:cNvPr>
          <p:cNvSpPr txBox="1"/>
          <p:nvPr/>
        </p:nvSpPr>
        <p:spPr>
          <a:xfrm>
            <a:off x="2989538" y="731158"/>
            <a:ext cx="5464440" cy="454779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F9E57DF-E648-4A30-82EE-231749EFF8CF}"/>
              </a:ext>
            </a:extLst>
          </p:cNvPr>
          <p:cNvSpPr/>
          <p:nvPr/>
        </p:nvSpPr>
        <p:spPr>
          <a:xfrm>
            <a:off x="4431543" y="1219189"/>
            <a:ext cx="2049165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92AD266-13EA-494B-B0CB-52A06DBCF482}"/>
              </a:ext>
            </a:extLst>
          </p:cNvPr>
          <p:cNvSpPr txBox="1"/>
          <p:nvPr/>
        </p:nvSpPr>
        <p:spPr>
          <a:xfrm>
            <a:off x="3060200" y="1683415"/>
            <a:ext cx="44778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摘要</a:t>
            </a:r>
            <a:endParaRPr lang="en-US" altLang="zh-CN" b="1" dirty="0"/>
          </a:p>
          <a:p>
            <a:r>
              <a:rPr lang="en-US" dirty="0"/>
              <a:t>    xxx …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D8B2A4F-57F7-4F16-98DE-E13F29C10B89}"/>
              </a:ext>
            </a:extLst>
          </p:cNvPr>
          <p:cNvSpPr/>
          <p:nvPr/>
        </p:nvSpPr>
        <p:spPr>
          <a:xfrm>
            <a:off x="2984305" y="1683415"/>
            <a:ext cx="5458292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1196535-497F-4A57-A08E-F652D64D8E6A}"/>
              </a:ext>
            </a:extLst>
          </p:cNvPr>
          <p:cNvSpPr/>
          <p:nvPr/>
        </p:nvSpPr>
        <p:spPr>
          <a:xfrm>
            <a:off x="2984305" y="2525710"/>
            <a:ext cx="5458292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000000"/>
                </a:solidFill>
              </a:rPr>
              <a:t>关键词</a:t>
            </a:r>
            <a:r>
              <a:rPr lang="en-US" dirty="0">
                <a:solidFill>
                  <a:srgbClr val="000000"/>
                </a:solidFill>
              </a:rPr>
              <a:t>: Deep learning, Cardiac CT, Denoising, Low dose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135CD7D-7BD6-4DDD-9ACD-7EE412F10441}"/>
              </a:ext>
            </a:extLst>
          </p:cNvPr>
          <p:cNvSpPr txBox="1"/>
          <p:nvPr/>
        </p:nvSpPr>
        <p:spPr>
          <a:xfrm>
            <a:off x="3054052" y="3388423"/>
            <a:ext cx="44778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1. </a:t>
            </a:r>
            <a:r>
              <a:rPr lang="zh-CN" altLang="en-US" b="1" dirty="0"/>
              <a:t>背景介绍</a:t>
            </a:r>
            <a:endParaRPr lang="en-US" altLang="zh-CN" b="1" dirty="0"/>
          </a:p>
          <a:p>
            <a:r>
              <a:rPr lang="en-US" dirty="0"/>
              <a:t>    xxx …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C95FD82-9B80-4867-B201-E27B1D067495}"/>
              </a:ext>
            </a:extLst>
          </p:cNvPr>
          <p:cNvSpPr/>
          <p:nvPr/>
        </p:nvSpPr>
        <p:spPr>
          <a:xfrm>
            <a:off x="2978157" y="3388423"/>
            <a:ext cx="5470588" cy="7589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0CBA8EC-B009-491B-9937-2362B9D50572}"/>
              </a:ext>
            </a:extLst>
          </p:cNvPr>
          <p:cNvSpPr txBox="1"/>
          <p:nvPr/>
        </p:nvSpPr>
        <p:spPr>
          <a:xfrm>
            <a:off x="3047904" y="4262439"/>
            <a:ext cx="44778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2. </a:t>
            </a:r>
            <a:r>
              <a:rPr lang="zh-CN" altLang="en-US" b="1" dirty="0"/>
              <a:t>关键科学（或技术）问题</a:t>
            </a:r>
            <a:endParaRPr lang="en-US" altLang="zh-CN" b="1" dirty="0"/>
          </a:p>
          <a:p>
            <a:r>
              <a:rPr lang="en-US" dirty="0"/>
              <a:t>    xxx …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48D9C1E-AE8D-47D9-9FB1-8500BAE6C2A1}"/>
              </a:ext>
            </a:extLst>
          </p:cNvPr>
          <p:cNvSpPr/>
          <p:nvPr/>
        </p:nvSpPr>
        <p:spPr>
          <a:xfrm>
            <a:off x="2972009" y="4262439"/>
            <a:ext cx="5470588" cy="7589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130C749-C507-4A32-B506-CBA75DEF1D75}"/>
              </a:ext>
            </a:extLst>
          </p:cNvPr>
          <p:cNvSpPr txBox="1"/>
          <p:nvPr/>
        </p:nvSpPr>
        <p:spPr>
          <a:xfrm>
            <a:off x="3047904" y="5125152"/>
            <a:ext cx="44778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3. </a:t>
            </a:r>
            <a:r>
              <a:rPr lang="zh-CN" altLang="en-US" b="1" dirty="0"/>
              <a:t>拟解决方案</a:t>
            </a:r>
            <a:endParaRPr lang="en-US" altLang="zh-CN" b="1" dirty="0"/>
          </a:p>
          <a:p>
            <a:r>
              <a:rPr lang="en-US" dirty="0"/>
              <a:t>    xxx …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96CAFD8-0F93-463C-B97C-076C720C79CA}"/>
              </a:ext>
            </a:extLst>
          </p:cNvPr>
          <p:cNvSpPr/>
          <p:nvPr/>
        </p:nvSpPr>
        <p:spPr>
          <a:xfrm>
            <a:off x="2972009" y="5125152"/>
            <a:ext cx="5470588" cy="7589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3E87EA2-A990-4B31-BCEC-3CCD0AC8E69E}"/>
              </a:ext>
            </a:extLst>
          </p:cNvPr>
          <p:cNvSpPr txBox="1"/>
          <p:nvPr/>
        </p:nvSpPr>
        <p:spPr>
          <a:xfrm>
            <a:off x="3047904" y="5933535"/>
            <a:ext cx="44778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主要参考文献</a:t>
            </a:r>
            <a:endParaRPr lang="en-US" altLang="zh-CN" b="1" dirty="0"/>
          </a:p>
          <a:p>
            <a:r>
              <a:rPr lang="en-US" dirty="0"/>
              <a:t>    xxx …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BF2495C-D3E4-46B1-84BB-2B56E8FFDB2B}"/>
              </a:ext>
            </a:extLst>
          </p:cNvPr>
          <p:cNvSpPr/>
          <p:nvPr/>
        </p:nvSpPr>
        <p:spPr>
          <a:xfrm>
            <a:off x="2972009" y="5933535"/>
            <a:ext cx="5470588" cy="7589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5A1EF62-F52B-44D7-92A1-582B69D0DE87}"/>
              </a:ext>
            </a:extLst>
          </p:cNvPr>
          <p:cNvSpPr txBox="1"/>
          <p:nvPr/>
        </p:nvSpPr>
        <p:spPr>
          <a:xfrm>
            <a:off x="9147355" y="1219189"/>
            <a:ext cx="1669690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注意报告署名</a:t>
            </a:r>
            <a:endParaRPr lang="en-US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1F75881-D500-46F6-A90D-C00FD6559AAE}"/>
              </a:ext>
            </a:extLst>
          </p:cNvPr>
          <p:cNvCxnSpPr>
            <a:endCxn id="43" idx="1"/>
          </p:cNvCxnSpPr>
          <p:nvPr/>
        </p:nvCxnSpPr>
        <p:spPr>
          <a:xfrm>
            <a:off x="6556603" y="1403855"/>
            <a:ext cx="259075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30917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9BF72-FAF2-4214-B8C7-6D2EA7351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如何完成项目报告？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78AE0C-3892-43A1-8574-4F4FB9F30C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5730"/>
            <a:ext cx="10515600" cy="4721233"/>
          </a:xfrm>
          <a:ln>
            <a:solidFill>
              <a:srgbClr val="FF0000"/>
            </a:solidFill>
          </a:ln>
        </p:spPr>
        <p:txBody>
          <a:bodyPr>
            <a:normAutofit fontScale="85000" lnSpcReduction="20000"/>
          </a:bodyPr>
          <a:lstStyle/>
          <a:p>
            <a:r>
              <a:rPr lang="zh-CN" altLang="en-US" dirty="0"/>
              <a:t>自由组队，每队</a:t>
            </a:r>
            <a:r>
              <a:rPr lang="en-US" altLang="zh-CN" dirty="0"/>
              <a:t>3-4</a:t>
            </a:r>
            <a:r>
              <a:rPr lang="zh-CN" altLang="en-US" dirty="0"/>
              <a:t>人</a:t>
            </a:r>
            <a:endParaRPr lang="en-US" altLang="zh-CN" dirty="0"/>
          </a:p>
          <a:p>
            <a:pPr lvl="1"/>
            <a:r>
              <a:rPr lang="zh-CN" altLang="en-US" dirty="0">
                <a:highlight>
                  <a:srgbClr val="FFFF00"/>
                </a:highlight>
              </a:rPr>
              <a:t>尽快</a:t>
            </a:r>
            <a:r>
              <a:rPr lang="en-US" altLang="zh-CN" dirty="0">
                <a:highlight>
                  <a:srgbClr val="FFFF00"/>
                </a:highlight>
              </a:rPr>
              <a:t>email</a:t>
            </a:r>
            <a:r>
              <a:rPr lang="zh-CN" altLang="en-US" dirty="0">
                <a:highlight>
                  <a:srgbClr val="FFFF00"/>
                </a:highlight>
              </a:rPr>
              <a:t>成员名单给曹国华老师</a:t>
            </a:r>
            <a:r>
              <a:rPr lang="en-US" altLang="zh-CN" dirty="0">
                <a:highlight>
                  <a:srgbClr val="FFFF00"/>
                </a:highlight>
              </a:rPr>
              <a:t>caogh@shanghaitech.edu.cn</a:t>
            </a:r>
          </a:p>
          <a:p>
            <a:r>
              <a:rPr lang="zh-CN" altLang="en-US" dirty="0"/>
              <a:t>如何找准问题？</a:t>
            </a:r>
            <a:endParaRPr lang="en-US" altLang="zh-CN" dirty="0"/>
          </a:p>
          <a:p>
            <a:pPr lvl="1"/>
            <a:r>
              <a:rPr lang="zh-CN" altLang="en-US" dirty="0"/>
              <a:t>临床问题 </a:t>
            </a:r>
            <a:r>
              <a:rPr lang="en-US" altLang="zh-CN" dirty="0">
                <a:sym typeface="Wingdings" panose="05000000000000000000" pitchFamily="2" charset="2"/>
              </a:rPr>
              <a:t> </a:t>
            </a:r>
            <a:r>
              <a:rPr lang="zh-CN" altLang="en-US" dirty="0">
                <a:sym typeface="Wingdings" panose="05000000000000000000" pitchFamily="2" charset="2"/>
              </a:rPr>
              <a:t>科学或技术问题</a:t>
            </a:r>
            <a:endParaRPr lang="en-US" altLang="zh-CN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r>
              <a:rPr lang="en-US" altLang="zh-CN" dirty="0">
                <a:sym typeface="Wingdings" panose="05000000000000000000" pitchFamily="2" charset="2"/>
              </a:rPr>
              <a:t>	</a:t>
            </a:r>
            <a:r>
              <a:rPr lang="zh-CN" altLang="en-US" sz="1800" dirty="0">
                <a:sym typeface="Wingdings" panose="05000000000000000000" pitchFamily="2" charset="2"/>
              </a:rPr>
              <a:t>临床问题：脑胶质瘤</a:t>
            </a:r>
            <a:r>
              <a:rPr lang="en-US" altLang="zh-CN" sz="1800" dirty="0">
                <a:sym typeface="Wingdings" panose="05000000000000000000" pitchFamily="2" charset="2"/>
              </a:rPr>
              <a:t>(GBM)</a:t>
            </a:r>
            <a:r>
              <a:rPr lang="zh-CN" altLang="en-US" sz="1800" dirty="0">
                <a:sym typeface="Wingdings" panose="05000000000000000000" pitchFamily="2" charset="2"/>
              </a:rPr>
              <a:t>病人存活率低 </a:t>
            </a:r>
            <a:r>
              <a:rPr lang="en-US" altLang="zh-CN" sz="1800" dirty="0">
                <a:sym typeface="Wingdings" panose="05000000000000000000" pitchFamily="2" charset="2"/>
              </a:rPr>
              <a:t> </a:t>
            </a:r>
          </a:p>
          <a:p>
            <a:pPr marL="457200" lvl="1" indent="0">
              <a:buNone/>
            </a:pPr>
            <a:r>
              <a:rPr lang="en-US" altLang="zh-CN" sz="1800" dirty="0">
                <a:sym typeface="Wingdings" panose="05000000000000000000" pitchFamily="2" charset="2"/>
              </a:rPr>
              <a:t>		</a:t>
            </a:r>
            <a:r>
              <a:rPr lang="zh-CN" altLang="en-US" sz="1800" dirty="0">
                <a:sym typeface="Wingdings" panose="05000000000000000000" pitchFamily="2" charset="2"/>
              </a:rPr>
              <a:t>科学问题：化疗药物递送难以越过脑血屏障 </a:t>
            </a:r>
            <a:r>
              <a:rPr lang="en-US" altLang="zh-CN" sz="1800" dirty="0">
                <a:solidFill>
                  <a:srgbClr val="FF0000"/>
                </a:solidFill>
                <a:sym typeface="Wingdings" panose="05000000000000000000" pitchFamily="2" charset="2"/>
              </a:rPr>
              <a:t></a:t>
            </a:r>
            <a:r>
              <a:rPr lang="zh-CN" altLang="en-US" sz="1800" dirty="0">
                <a:sym typeface="Wingdings" panose="05000000000000000000" pitchFamily="2" charset="2"/>
              </a:rPr>
              <a:t>解决方案：设计药物递送</a:t>
            </a:r>
            <a:endParaRPr lang="en-US" altLang="zh-CN" sz="1800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r>
              <a:rPr lang="en-US" altLang="zh-CN" sz="1800" dirty="0">
                <a:sym typeface="Wingdings" panose="05000000000000000000" pitchFamily="2" charset="2"/>
              </a:rPr>
              <a:t>		</a:t>
            </a:r>
            <a:r>
              <a:rPr lang="zh-CN" altLang="en-US" sz="1800" dirty="0">
                <a:sym typeface="Wingdings" panose="05000000000000000000" pitchFamily="2" charset="2"/>
              </a:rPr>
              <a:t>科学问题：放疗对健康脑组织损伤过大 </a:t>
            </a:r>
            <a:r>
              <a:rPr lang="en-US" altLang="zh-CN" sz="1800" dirty="0">
                <a:solidFill>
                  <a:srgbClr val="FF0000"/>
                </a:solidFill>
                <a:sym typeface="Wingdings" panose="05000000000000000000" pitchFamily="2" charset="2"/>
              </a:rPr>
              <a:t></a:t>
            </a:r>
            <a:r>
              <a:rPr lang="zh-CN" altLang="en-US" sz="1800" dirty="0">
                <a:sym typeface="Wingdings" panose="05000000000000000000" pitchFamily="2" charset="2"/>
              </a:rPr>
              <a:t>解决方案：图像引导精准放疗</a:t>
            </a:r>
            <a:endParaRPr lang="en-US" altLang="zh-CN" sz="1800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r>
              <a:rPr lang="en-US" altLang="zh-CN" sz="1800" dirty="0">
                <a:sym typeface="Wingdings" panose="05000000000000000000" pitchFamily="2" charset="2"/>
              </a:rPr>
              <a:t>		 …</a:t>
            </a:r>
          </a:p>
          <a:p>
            <a:pPr marL="457200" lvl="1" indent="0">
              <a:buNone/>
            </a:pPr>
            <a:r>
              <a:rPr lang="en-US" altLang="zh-CN" dirty="0">
                <a:sym typeface="Wingdings" panose="05000000000000000000" pitchFamily="2" charset="2"/>
              </a:rPr>
              <a:t>	</a:t>
            </a:r>
          </a:p>
          <a:p>
            <a:pPr lvl="1"/>
            <a:r>
              <a:rPr lang="zh-CN" altLang="en-US" dirty="0">
                <a:sym typeface="Wingdings" panose="05000000000000000000" pitchFamily="2" charset="2"/>
              </a:rPr>
              <a:t>科学或技术问题</a:t>
            </a:r>
            <a:endParaRPr lang="en-US" altLang="zh-CN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r>
              <a:rPr lang="en-US" altLang="zh-CN" dirty="0">
                <a:sym typeface="Wingdings" panose="05000000000000000000" pitchFamily="2" charset="2"/>
              </a:rPr>
              <a:t>	</a:t>
            </a:r>
            <a:r>
              <a:rPr lang="zh-CN" altLang="en-US" sz="1600" dirty="0">
                <a:sym typeface="Wingdings" panose="05000000000000000000" pitchFamily="2" charset="2"/>
              </a:rPr>
              <a:t>技术问题： 中低端（</a:t>
            </a:r>
            <a:r>
              <a:rPr lang="en-US" altLang="zh-CN" sz="1600" dirty="0">
                <a:sym typeface="Wingdings" panose="05000000000000000000" pitchFamily="2" charset="2"/>
              </a:rPr>
              <a:t>64</a:t>
            </a:r>
            <a:r>
              <a:rPr lang="zh-CN" altLang="en-US" sz="1600" dirty="0">
                <a:sym typeface="Wingdings" panose="05000000000000000000" pitchFamily="2" charset="2"/>
              </a:rPr>
              <a:t>排及以下）</a:t>
            </a:r>
            <a:r>
              <a:rPr lang="en-US" altLang="zh-CN" sz="1600" dirty="0">
                <a:sym typeface="Wingdings" panose="05000000000000000000" pitchFamily="2" charset="2"/>
              </a:rPr>
              <a:t>CT</a:t>
            </a:r>
            <a:r>
              <a:rPr lang="zh-CN" altLang="en-US" sz="1600" dirty="0">
                <a:sym typeface="Wingdings" panose="05000000000000000000" pitchFamily="2" charset="2"/>
              </a:rPr>
              <a:t>全心脏影像需要拼接多个</a:t>
            </a:r>
            <a:r>
              <a:rPr lang="en-US" altLang="zh-CN" sz="1600" dirty="0">
                <a:sym typeface="Wingdings" panose="05000000000000000000" pitchFamily="2" charset="2"/>
              </a:rPr>
              <a:t>CT</a:t>
            </a:r>
            <a:r>
              <a:rPr lang="zh-CN" altLang="en-US" sz="1600" dirty="0">
                <a:sym typeface="Wingdings" panose="05000000000000000000" pitchFamily="2" charset="2"/>
              </a:rPr>
              <a:t>扫描，但拼接过程中有时像素不匹配导致伪影 </a:t>
            </a:r>
            <a:r>
              <a:rPr lang="en-US" altLang="zh-CN" sz="1600" dirty="0">
                <a:sym typeface="Wingdings" panose="05000000000000000000" pitchFamily="2" charset="2"/>
              </a:rPr>
              <a:t></a:t>
            </a:r>
            <a:r>
              <a:rPr lang="zh-CN" altLang="en-US" sz="1600" dirty="0">
                <a:sym typeface="Wingdings" panose="05000000000000000000" pitchFamily="2" charset="2"/>
              </a:rPr>
              <a:t>解决方案？</a:t>
            </a:r>
            <a:endParaRPr lang="en-US" altLang="zh-CN" sz="1600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altLang="zh-CN" dirty="0"/>
          </a:p>
          <a:p>
            <a:pPr lvl="1"/>
            <a:r>
              <a:rPr lang="zh-CN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更多问题可以从授课老师的上课内容那里得来 </a:t>
            </a:r>
            <a:endParaRPr lang="en-US" altLang="zh-CN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lvl="2"/>
            <a:r>
              <a:rPr lang="zh-CN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迈出自主学习第一步：主动联系老师！</a:t>
            </a:r>
            <a:endParaRPr lang="en-US" altLang="zh-CN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altLang="zh-CN" b="1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r>
              <a:rPr lang="zh-CN" altLang="en-US" b="1" dirty="0">
                <a:sym typeface="Wingdings" panose="05000000000000000000" pitchFamily="2" charset="2"/>
              </a:rPr>
              <a:t>也可以多往下深挖更细小的问题，针对该小问题提解决方案。</a:t>
            </a:r>
            <a:endParaRPr lang="en-US" altLang="zh-CN" b="1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altLang="zh-CN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CE566D-99B0-49BA-8506-2FCAF33BF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CE3F2-4AEB-D446-A39E-E6B6B04BE5C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510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6474F-24E9-45B4-BF00-350EEA20E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更多潜在问题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1FE8B8-268D-420A-8E08-32849C5B9D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168540" cy="4351338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医疗元宇宙：</a:t>
            </a:r>
            <a:endParaRPr lang="en-US" altLang="zh-CN" sz="2000" dirty="0"/>
          </a:p>
          <a:p>
            <a:pPr lvl="1"/>
            <a:r>
              <a:rPr lang="zh-CN" altLang="en-US" sz="1800" dirty="0"/>
              <a:t>体检、诊断、与治疗流程中，每一步骤是什么样的应用场景？需要什么设备与技术？</a:t>
            </a:r>
            <a:endParaRPr lang="en-US" altLang="zh-CN" sz="1800" dirty="0"/>
          </a:p>
          <a:p>
            <a:pPr lvl="2"/>
            <a:r>
              <a:rPr lang="zh-CN" altLang="en-US" sz="1600" dirty="0"/>
              <a:t>诊断设备与技术</a:t>
            </a:r>
            <a:endParaRPr lang="en-US" altLang="zh-CN" sz="1600" dirty="0"/>
          </a:p>
          <a:p>
            <a:pPr lvl="2"/>
            <a:r>
              <a:rPr lang="zh-CN" altLang="en-US" sz="1600" dirty="0"/>
              <a:t>治疗设备与技术</a:t>
            </a:r>
            <a:endParaRPr lang="en-US" altLang="zh-CN" sz="1600" dirty="0"/>
          </a:p>
          <a:p>
            <a:pPr lvl="2"/>
            <a:r>
              <a:rPr lang="zh-CN" altLang="en-US" sz="1600" dirty="0"/>
              <a:t>连接设备与技术</a:t>
            </a:r>
            <a:endParaRPr lang="en-US" altLang="zh-CN" sz="1600" dirty="0"/>
          </a:p>
          <a:p>
            <a:pPr lvl="2"/>
            <a:r>
              <a:rPr lang="zh-CN" altLang="en-US" sz="1600" dirty="0"/>
              <a:t>交互设备与技术</a:t>
            </a:r>
            <a:endParaRPr lang="en-US" altLang="zh-CN" sz="1600" dirty="0"/>
          </a:p>
          <a:p>
            <a:pPr lvl="1"/>
            <a:r>
              <a:rPr lang="zh-CN" altLang="en-US" sz="1800" dirty="0"/>
              <a:t>针对不同性质疾病，需要构建什么样的诊疗流程？需要什么样的技术支撑？</a:t>
            </a:r>
            <a:endParaRPr lang="en-US" altLang="zh-CN" sz="1800" dirty="0"/>
          </a:p>
          <a:p>
            <a:pPr lvl="2"/>
            <a:r>
              <a:rPr lang="zh-CN" altLang="en-US" sz="1600" dirty="0"/>
              <a:t>急性病：脑卒中、车祸与事故</a:t>
            </a:r>
            <a:endParaRPr lang="en-US" altLang="zh-CN" sz="1600" dirty="0"/>
          </a:p>
          <a:p>
            <a:pPr lvl="2"/>
            <a:r>
              <a:rPr lang="zh-CN" altLang="en-US" sz="1600" dirty="0"/>
              <a:t>慢性病：癌症、糖尿病</a:t>
            </a:r>
            <a:endParaRPr lang="en-US" altLang="zh-CN" sz="1600" dirty="0"/>
          </a:p>
          <a:p>
            <a:pPr lvl="2"/>
            <a:r>
              <a:rPr lang="zh-CN" altLang="en-US" sz="1600" dirty="0"/>
              <a:t>康复治疗</a:t>
            </a:r>
            <a:r>
              <a:rPr lang="en-US" altLang="zh-CN" sz="1600" dirty="0"/>
              <a:t>?</a:t>
            </a:r>
          </a:p>
          <a:p>
            <a:endParaRPr lang="en-US" altLang="zh-CN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69861D-5CE8-4255-A79D-B31392FBE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CE3F2-4AEB-D446-A39E-E6B6B04BE5C1}" type="slidenum">
              <a:rPr lang="en-US" smtClean="0"/>
              <a:t>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AB4B97-8011-49AF-8EDD-D670561A4527}"/>
              </a:ext>
            </a:extLst>
          </p:cNvPr>
          <p:cNvSpPr txBox="1"/>
          <p:nvPr/>
        </p:nvSpPr>
        <p:spPr>
          <a:xfrm>
            <a:off x="935140" y="5498312"/>
            <a:ext cx="107011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建议：</a:t>
            </a:r>
            <a:endParaRPr lang="en-US" altLang="zh-CN" b="1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FF0000"/>
                </a:solidFill>
              </a:rPr>
              <a:t>问题不易太泛</a:t>
            </a:r>
            <a:endParaRPr lang="en-US" altLang="zh-CN" b="1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FF0000"/>
                </a:solidFill>
              </a:rPr>
              <a:t>选定某一具体应用场景下，某一具体病例的某一具体临床步骤中，所需用到设备与技术中尚存的关键科学与技术问题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FC224755-688A-4873-9C9D-5D3AD64F50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0320" y="2087386"/>
            <a:ext cx="4514850" cy="247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6026398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Teaching with Pen_template</Template>
  <TotalTime>16741</TotalTime>
  <Words>499</Words>
  <Application>Microsoft Office PowerPoint</Application>
  <PresentationFormat>Widescreen</PresentationFormat>
  <Paragraphs>62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DengXian</vt:lpstr>
      <vt:lpstr>SimSun</vt:lpstr>
      <vt:lpstr>Arial</vt:lpstr>
      <vt:lpstr>Calibri</vt:lpstr>
      <vt:lpstr>Gill Sans MT</vt:lpstr>
      <vt:lpstr>Times New Roman</vt:lpstr>
      <vt:lpstr>Wingdings</vt:lpstr>
      <vt:lpstr>Custom Design</vt:lpstr>
      <vt:lpstr>Egate  互动教学平台  BME1101</vt:lpstr>
      <vt:lpstr>课程项目的日程安排</vt:lpstr>
      <vt:lpstr>项目报告样本</vt:lpstr>
      <vt:lpstr>如何完成项目报告？</vt:lpstr>
      <vt:lpstr>更多潜在问题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Cao, Guohua</dc:creator>
  <cp:lastModifiedBy>Guohua Cao</cp:lastModifiedBy>
  <cp:revision>1380</cp:revision>
  <dcterms:created xsi:type="dcterms:W3CDTF">2013-08-27T01:49:12Z</dcterms:created>
  <dcterms:modified xsi:type="dcterms:W3CDTF">2022-11-10T01:37:12Z</dcterms:modified>
</cp:coreProperties>
</file>