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556" r:id="rId2"/>
    <p:sldId id="615" r:id="rId3"/>
    <p:sldId id="616" r:id="rId4"/>
    <p:sldId id="618" r:id="rId5"/>
    <p:sldId id="619" r:id="rId6"/>
    <p:sldId id="620" r:id="rId7"/>
    <p:sldId id="621" r:id="rId8"/>
    <p:sldId id="632" r:id="rId9"/>
    <p:sldId id="622" r:id="rId10"/>
    <p:sldId id="634" r:id="rId11"/>
    <p:sldId id="624" r:id="rId12"/>
    <p:sldId id="625" r:id="rId13"/>
    <p:sldId id="626" r:id="rId14"/>
    <p:sldId id="633" r:id="rId15"/>
    <p:sldId id="631" r:id="rId16"/>
    <p:sldId id="630" r:id="rId17"/>
    <p:sldId id="635" r:id="rId18"/>
    <p:sldId id="617" r:id="rId19"/>
    <p:sldId id="627" r:id="rId20"/>
    <p:sldId id="628" r:id="rId21"/>
    <p:sldId id="629" r:id="rId22"/>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59"/>
    <p:restoredTop sz="96327"/>
  </p:normalViewPr>
  <p:slideViewPr>
    <p:cSldViewPr snapToGrid="0" snapToObjects="1">
      <p:cViewPr varScale="1">
        <p:scale>
          <a:sx n="128" d="100"/>
          <a:sy n="128" d="100"/>
        </p:scale>
        <p:origin x="52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D53BD-0C22-6941-976A-410DB9A6F1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N"/>
          </a:p>
        </p:txBody>
      </p:sp>
      <p:sp>
        <p:nvSpPr>
          <p:cNvPr id="3" name="Subtitle 2">
            <a:extLst>
              <a:ext uri="{FF2B5EF4-FFF2-40B4-BE49-F238E27FC236}">
                <a16:creationId xmlns:a16="http://schemas.microsoft.com/office/drawing/2014/main" id="{67F5419F-AD66-CF48-9E8E-0EF4D60FBE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4" name="Date Placeholder 3">
            <a:extLst>
              <a:ext uri="{FF2B5EF4-FFF2-40B4-BE49-F238E27FC236}">
                <a16:creationId xmlns:a16="http://schemas.microsoft.com/office/drawing/2014/main" id="{372C745F-68DE-ED48-85BF-E7BF01E4B0DF}"/>
              </a:ext>
            </a:extLst>
          </p:cNvPr>
          <p:cNvSpPr>
            <a:spLocks noGrp="1"/>
          </p:cNvSpPr>
          <p:nvPr>
            <p:ph type="dt" sz="half" idx="10"/>
          </p:nvPr>
        </p:nvSpPr>
        <p:spPr/>
        <p:txBody>
          <a:bodyPr/>
          <a:lstStyle/>
          <a:p>
            <a:fld id="{D9450C18-4141-4F44-8AF3-85082F677DE0}" type="datetimeFigureOut">
              <a:rPr lang="en-CN" smtClean="0"/>
              <a:t>12/17/23</a:t>
            </a:fld>
            <a:endParaRPr lang="en-CN"/>
          </a:p>
        </p:txBody>
      </p:sp>
      <p:sp>
        <p:nvSpPr>
          <p:cNvPr id="5" name="Footer Placeholder 4">
            <a:extLst>
              <a:ext uri="{FF2B5EF4-FFF2-40B4-BE49-F238E27FC236}">
                <a16:creationId xmlns:a16="http://schemas.microsoft.com/office/drawing/2014/main" id="{91660C93-3AEB-E74F-9E51-B45EB402D7DC}"/>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76B766A1-1D57-1E4E-86D2-6FCB96AF086A}"/>
              </a:ext>
            </a:extLst>
          </p:cNvPr>
          <p:cNvSpPr>
            <a:spLocks noGrp="1"/>
          </p:cNvSpPr>
          <p:nvPr>
            <p:ph type="sldNum" sz="quarter" idx="12"/>
          </p:nvPr>
        </p:nvSpPr>
        <p:spPr/>
        <p:txBody>
          <a:bodyPr/>
          <a:lstStyle/>
          <a:p>
            <a:fld id="{7E751432-A2F5-CB4B-A62B-B500647F8156}" type="slidenum">
              <a:rPr lang="en-CN" smtClean="0"/>
              <a:t>‹#›</a:t>
            </a:fld>
            <a:endParaRPr lang="en-CN"/>
          </a:p>
        </p:txBody>
      </p:sp>
    </p:spTree>
    <p:extLst>
      <p:ext uri="{BB962C8B-B14F-4D97-AF65-F5344CB8AC3E}">
        <p14:creationId xmlns:p14="http://schemas.microsoft.com/office/powerpoint/2010/main" val="1418157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CDB73-E915-D34C-99A6-4387A49A664D}"/>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AEE2C1F7-6136-8B4D-AC5E-484AE24BB6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071EFDB6-F80B-AE4F-83A9-E92A60113105}"/>
              </a:ext>
            </a:extLst>
          </p:cNvPr>
          <p:cNvSpPr>
            <a:spLocks noGrp="1"/>
          </p:cNvSpPr>
          <p:nvPr>
            <p:ph type="dt" sz="half" idx="10"/>
          </p:nvPr>
        </p:nvSpPr>
        <p:spPr/>
        <p:txBody>
          <a:bodyPr/>
          <a:lstStyle/>
          <a:p>
            <a:fld id="{D9450C18-4141-4F44-8AF3-85082F677DE0}" type="datetimeFigureOut">
              <a:rPr lang="en-CN" smtClean="0"/>
              <a:t>12/17/23</a:t>
            </a:fld>
            <a:endParaRPr lang="en-CN"/>
          </a:p>
        </p:txBody>
      </p:sp>
      <p:sp>
        <p:nvSpPr>
          <p:cNvPr id="5" name="Footer Placeholder 4">
            <a:extLst>
              <a:ext uri="{FF2B5EF4-FFF2-40B4-BE49-F238E27FC236}">
                <a16:creationId xmlns:a16="http://schemas.microsoft.com/office/drawing/2014/main" id="{6F049D68-79FE-EE4A-9F85-026FD3A2ACCC}"/>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4F818848-962A-CF4D-9395-496290951EAA}"/>
              </a:ext>
            </a:extLst>
          </p:cNvPr>
          <p:cNvSpPr>
            <a:spLocks noGrp="1"/>
          </p:cNvSpPr>
          <p:nvPr>
            <p:ph type="sldNum" sz="quarter" idx="12"/>
          </p:nvPr>
        </p:nvSpPr>
        <p:spPr/>
        <p:txBody>
          <a:bodyPr/>
          <a:lstStyle/>
          <a:p>
            <a:fld id="{7E751432-A2F5-CB4B-A62B-B500647F8156}" type="slidenum">
              <a:rPr lang="en-CN" smtClean="0"/>
              <a:t>‹#›</a:t>
            </a:fld>
            <a:endParaRPr lang="en-CN"/>
          </a:p>
        </p:txBody>
      </p:sp>
    </p:spTree>
    <p:extLst>
      <p:ext uri="{BB962C8B-B14F-4D97-AF65-F5344CB8AC3E}">
        <p14:creationId xmlns:p14="http://schemas.microsoft.com/office/powerpoint/2010/main" val="1073369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D3C548-25BA-4841-BB21-D57E225E0B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A98E2200-1593-0F4A-A360-B03D8D70DD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2EA0D526-BECF-8D4C-B1CF-28A1F11D437D}"/>
              </a:ext>
            </a:extLst>
          </p:cNvPr>
          <p:cNvSpPr>
            <a:spLocks noGrp="1"/>
          </p:cNvSpPr>
          <p:nvPr>
            <p:ph type="dt" sz="half" idx="10"/>
          </p:nvPr>
        </p:nvSpPr>
        <p:spPr/>
        <p:txBody>
          <a:bodyPr/>
          <a:lstStyle/>
          <a:p>
            <a:fld id="{D9450C18-4141-4F44-8AF3-85082F677DE0}" type="datetimeFigureOut">
              <a:rPr lang="en-CN" smtClean="0"/>
              <a:t>12/17/23</a:t>
            </a:fld>
            <a:endParaRPr lang="en-CN"/>
          </a:p>
        </p:txBody>
      </p:sp>
      <p:sp>
        <p:nvSpPr>
          <p:cNvPr id="5" name="Footer Placeholder 4">
            <a:extLst>
              <a:ext uri="{FF2B5EF4-FFF2-40B4-BE49-F238E27FC236}">
                <a16:creationId xmlns:a16="http://schemas.microsoft.com/office/drawing/2014/main" id="{CFBD51CB-0442-3F48-B3AC-1B6E4114D0F8}"/>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19E337FF-6D62-9B4E-9C0E-FA23C1ABB0CA}"/>
              </a:ext>
            </a:extLst>
          </p:cNvPr>
          <p:cNvSpPr>
            <a:spLocks noGrp="1"/>
          </p:cNvSpPr>
          <p:nvPr>
            <p:ph type="sldNum" sz="quarter" idx="12"/>
          </p:nvPr>
        </p:nvSpPr>
        <p:spPr/>
        <p:txBody>
          <a:bodyPr/>
          <a:lstStyle/>
          <a:p>
            <a:fld id="{7E751432-A2F5-CB4B-A62B-B500647F8156}" type="slidenum">
              <a:rPr lang="en-CN" smtClean="0"/>
              <a:t>‹#›</a:t>
            </a:fld>
            <a:endParaRPr lang="en-CN"/>
          </a:p>
        </p:txBody>
      </p:sp>
    </p:spTree>
    <p:extLst>
      <p:ext uri="{BB962C8B-B14F-4D97-AF65-F5344CB8AC3E}">
        <p14:creationId xmlns:p14="http://schemas.microsoft.com/office/powerpoint/2010/main" val="21391803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节标题">
    <p:spTree>
      <p:nvGrpSpPr>
        <p:cNvPr id="1" name=""/>
        <p:cNvGrpSpPr/>
        <p:nvPr/>
      </p:nvGrpSpPr>
      <p:grpSpPr>
        <a:xfrm>
          <a:off x="0" y="0"/>
          <a:ext cx="0" cy="0"/>
          <a:chOff x="0" y="0"/>
          <a:chExt cx="0" cy="0"/>
        </a:xfrm>
      </p:grpSpPr>
      <p:sp>
        <p:nvSpPr>
          <p:cNvPr id="2" name="Title 1"/>
          <p:cNvSpPr>
            <a:spLocks noGrp="1"/>
          </p:cNvSpPr>
          <p:nvPr>
            <p:ph type="title"/>
          </p:nvPr>
        </p:nvSpPr>
        <p:spPr>
          <a:xfrm>
            <a:off x="911424" y="2996952"/>
            <a:ext cx="10363200" cy="1362075"/>
          </a:xfrm>
          <a:prstGeom prst="rect">
            <a:avLst/>
          </a:prstGeom>
        </p:spPr>
        <p:txBody>
          <a:bodyPr anchor="t"/>
          <a:lstStyle>
            <a:lvl1pPr algn="ctr">
              <a:defRPr sz="3200" b="1" cap="all"/>
            </a:lvl1pPr>
          </a:lstStyle>
          <a:p>
            <a:r>
              <a:rPr lang="zh-CN" altLang="en-US"/>
              <a:t>单击此处编辑母版标题样式</a:t>
            </a:r>
            <a:endParaRPr lang="en-US" dirty="0"/>
          </a:p>
        </p:txBody>
      </p:sp>
      <p:sp>
        <p:nvSpPr>
          <p:cNvPr id="3" name="Date Placeholder 3"/>
          <p:cNvSpPr>
            <a:spLocks noGrp="1"/>
          </p:cNvSpPr>
          <p:nvPr>
            <p:ph type="dt" sz="half" idx="10"/>
          </p:nvPr>
        </p:nvSpPr>
        <p:spPr>
          <a:xfrm>
            <a:off x="609600" y="6448426"/>
            <a:ext cx="284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4" name="Footer Placeholder 4"/>
          <p:cNvSpPr>
            <a:spLocks noGrp="1"/>
          </p:cNvSpPr>
          <p:nvPr>
            <p:ph type="ftr" sz="quarter" idx="11"/>
          </p:nvPr>
        </p:nvSpPr>
        <p:spPr>
          <a:xfrm>
            <a:off x="4078817" y="6448426"/>
            <a:ext cx="4224867" cy="365125"/>
          </a:xfrm>
          <a:prstGeom prst="rect">
            <a:avLst/>
          </a:prstGeom>
        </p:spPr>
        <p:txBody>
          <a:bodyPr/>
          <a:lstStyle>
            <a:lvl1pPr algn="l">
              <a:defRPr/>
            </a:lvl1pPr>
          </a:lstStyle>
          <a:p>
            <a:pPr>
              <a:defRPr/>
            </a:pPr>
            <a:r>
              <a:rPr lang="zh-CN" altLang="en-US"/>
              <a:t>上海科技大学</a:t>
            </a:r>
            <a:r>
              <a:rPr lang="en-US" altLang="zh-CN"/>
              <a:t>(</a:t>
            </a:r>
            <a:r>
              <a:rPr lang="zh-CN" altLang="en-US"/>
              <a:t>筹</a:t>
            </a:r>
            <a:r>
              <a:rPr lang="en-US" altLang="zh-CN"/>
              <a:t>)  </a:t>
            </a:r>
            <a:r>
              <a:rPr lang="en-US" altLang="zh-CN" err="1"/>
              <a:t>ShanghaiTech</a:t>
            </a:r>
            <a:r>
              <a:rPr lang="en-US" altLang="zh-CN"/>
              <a:t> University</a:t>
            </a:r>
            <a:endParaRPr lang="en-US"/>
          </a:p>
        </p:txBody>
      </p:sp>
      <p:sp>
        <p:nvSpPr>
          <p:cNvPr id="5" name="Slide Number Placeholder 5"/>
          <p:cNvSpPr>
            <a:spLocks noGrp="1"/>
          </p:cNvSpPr>
          <p:nvPr>
            <p:ph type="sldNum" sz="quarter" idx="12"/>
          </p:nvPr>
        </p:nvSpPr>
        <p:spPr>
          <a:xfrm>
            <a:off x="8737600" y="6448426"/>
            <a:ext cx="2844800" cy="365125"/>
          </a:xfrm>
          <a:prstGeom prst="rect">
            <a:avLst/>
          </a:prstGeom>
        </p:spPr>
        <p:txBody>
          <a:bodyPr/>
          <a:lstStyle>
            <a:lvl1pPr>
              <a:defRPr/>
            </a:lvl1pPr>
          </a:lstStyle>
          <a:p>
            <a:pPr>
              <a:defRPr/>
            </a:pPr>
            <a:fld id="{FDF21E3F-8594-4FB2-8697-6A5D382CB450}" type="slidenum">
              <a:rPr lang="en-US" altLang="zh-CN"/>
              <a:t>‹#›</a:t>
            </a:fld>
            <a:endParaRPr lang="en-US" altLang="zh-CN"/>
          </a:p>
        </p:txBody>
      </p:sp>
    </p:spTree>
    <p:extLst>
      <p:ext uri="{BB962C8B-B14F-4D97-AF65-F5344CB8AC3E}">
        <p14:creationId xmlns:p14="http://schemas.microsoft.com/office/powerpoint/2010/main" val="4264966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61B06-FEE2-8246-94D3-6A50FCA8566E}"/>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78DE0214-9CC2-1944-BEC8-F38869E1D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71B86EAF-8EE2-F749-977C-5F23594DB4DE}"/>
              </a:ext>
            </a:extLst>
          </p:cNvPr>
          <p:cNvSpPr>
            <a:spLocks noGrp="1"/>
          </p:cNvSpPr>
          <p:nvPr>
            <p:ph type="dt" sz="half" idx="10"/>
          </p:nvPr>
        </p:nvSpPr>
        <p:spPr/>
        <p:txBody>
          <a:bodyPr/>
          <a:lstStyle/>
          <a:p>
            <a:fld id="{D9450C18-4141-4F44-8AF3-85082F677DE0}" type="datetimeFigureOut">
              <a:rPr lang="en-CN" smtClean="0"/>
              <a:t>12/17/23</a:t>
            </a:fld>
            <a:endParaRPr lang="en-CN"/>
          </a:p>
        </p:txBody>
      </p:sp>
      <p:sp>
        <p:nvSpPr>
          <p:cNvPr id="5" name="Footer Placeholder 4">
            <a:extLst>
              <a:ext uri="{FF2B5EF4-FFF2-40B4-BE49-F238E27FC236}">
                <a16:creationId xmlns:a16="http://schemas.microsoft.com/office/drawing/2014/main" id="{78C7768F-B98A-6B42-B918-5633B454487A}"/>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4CCB34E0-0007-8044-825A-2D22A476A00F}"/>
              </a:ext>
            </a:extLst>
          </p:cNvPr>
          <p:cNvSpPr>
            <a:spLocks noGrp="1"/>
          </p:cNvSpPr>
          <p:nvPr>
            <p:ph type="sldNum" sz="quarter" idx="12"/>
          </p:nvPr>
        </p:nvSpPr>
        <p:spPr/>
        <p:txBody>
          <a:bodyPr/>
          <a:lstStyle/>
          <a:p>
            <a:fld id="{7E751432-A2F5-CB4B-A62B-B500647F8156}" type="slidenum">
              <a:rPr lang="en-CN" smtClean="0"/>
              <a:t>‹#›</a:t>
            </a:fld>
            <a:endParaRPr lang="en-CN"/>
          </a:p>
        </p:txBody>
      </p:sp>
    </p:spTree>
    <p:extLst>
      <p:ext uri="{BB962C8B-B14F-4D97-AF65-F5344CB8AC3E}">
        <p14:creationId xmlns:p14="http://schemas.microsoft.com/office/powerpoint/2010/main" val="2667365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350F2-38F7-4D46-B595-5985E880F8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2ED4F25A-0B1E-8F40-BB36-C4C7214337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87548-21DE-6846-939B-E642F1630694}"/>
              </a:ext>
            </a:extLst>
          </p:cNvPr>
          <p:cNvSpPr>
            <a:spLocks noGrp="1"/>
          </p:cNvSpPr>
          <p:nvPr>
            <p:ph type="dt" sz="half" idx="10"/>
          </p:nvPr>
        </p:nvSpPr>
        <p:spPr/>
        <p:txBody>
          <a:bodyPr/>
          <a:lstStyle/>
          <a:p>
            <a:fld id="{D9450C18-4141-4F44-8AF3-85082F677DE0}" type="datetimeFigureOut">
              <a:rPr lang="en-CN" smtClean="0"/>
              <a:t>12/17/23</a:t>
            </a:fld>
            <a:endParaRPr lang="en-CN"/>
          </a:p>
        </p:txBody>
      </p:sp>
      <p:sp>
        <p:nvSpPr>
          <p:cNvPr id="5" name="Footer Placeholder 4">
            <a:extLst>
              <a:ext uri="{FF2B5EF4-FFF2-40B4-BE49-F238E27FC236}">
                <a16:creationId xmlns:a16="http://schemas.microsoft.com/office/drawing/2014/main" id="{9F703C9A-6B28-BD4E-AAE9-AC21EBED83A8}"/>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ADAE8341-9792-8F4A-8587-DF66EF2457FC}"/>
              </a:ext>
            </a:extLst>
          </p:cNvPr>
          <p:cNvSpPr>
            <a:spLocks noGrp="1"/>
          </p:cNvSpPr>
          <p:nvPr>
            <p:ph type="sldNum" sz="quarter" idx="12"/>
          </p:nvPr>
        </p:nvSpPr>
        <p:spPr/>
        <p:txBody>
          <a:bodyPr/>
          <a:lstStyle/>
          <a:p>
            <a:fld id="{7E751432-A2F5-CB4B-A62B-B500647F8156}" type="slidenum">
              <a:rPr lang="en-CN" smtClean="0"/>
              <a:t>‹#›</a:t>
            </a:fld>
            <a:endParaRPr lang="en-CN"/>
          </a:p>
        </p:txBody>
      </p:sp>
    </p:spTree>
    <p:extLst>
      <p:ext uri="{BB962C8B-B14F-4D97-AF65-F5344CB8AC3E}">
        <p14:creationId xmlns:p14="http://schemas.microsoft.com/office/powerpoint/2010/main" val="1513969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BA45E-5E27-1C4E-A316-9AFEC9618FBE}"/>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D4EDC7FD-033F-8541-8739-868A799B3A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8EECA410-D0D9-3140-A83D-1BEFF41623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Date Placeholder 4">
            <a:extLst>
              <a:ext uri="{FF2B5EF4-FFF2-40B4-BE49-F238E27FC236}">
                <a16:creationId xmlns:a16="http://schemas.microsoft.com/office/drawing/2014/main" id="{318FC7CA-5BF6-FF40-9B0F-3098F0A77890}"/>
              </a:ext>
            </a:extLst>
          </p:cNvPr>
          <p:cNvSpPr>
            <a:spLocks noGrp="1"/>
          </p:cNvSpPr>
          <p:nvPr>
            <p:ph type="dt" sz="half" idx="10"/>
          </p:nvPr>
        </p:nvSpPr>
        <p:spPr/>
        <p:txBody>
          <a:bodyPr/>
          <a:lstStyle/>
          <a:p>
            <a:fld id="{D9450C18-4141-4F44-8AF3-85082F677DE0}" type="datetimeFigureOut">
              <a:rPr lang="en-CN" smtClean="0"/>
              <a:t>12/17/23</a:t>
            </a:fld>
            <a:endParaRPr lang="en-CN"/>
          </a:p>
        </p:txBody>
      </p:sp>
      <p:sp>
        <p:nvSpPr>
          <p:cNvPr id="6" name="Footer Placeholder 5">
            <a:extLst>
              <a:ext uri="{FF2B5EF4-FFF2-40B4-BE49-F238E27FC236}">
                <a16:creationId xmlns:a16="http://schemas.microsoft.com/office/drawing/2014/main" id="{59DA25B0-E594-624D-AC4C-B390BC15FEDD}"/>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683189DF-E268-3A42-9024-2229D4C80D40}"/>
              </a:ext>
            </a:extLst>
          </p:cNvPr>
          <p:cNvSpPr>
            <a:spLocks noGrp="1"/>
          </p:cNvSpPr>
          <p:nvPr>
            <p:ph type="sldNum" sz="quarter" idx="12"/>
          </p:nvPr>
        </p:nvSpPr>
        <p:spPr/>
        <p:txBody>
          <a:bodyPr/>
          <a:lstStyle/>
          <a:p>
            <a:fld id="{7E751432-A2F5-CB4B-A62B-B500647F8156}" type="slidenum">
              <a:rPr lang="en-CN" smtClean="0"/>
              <a:t>‹#›</a:t>
            </a:fld>
            <a:endParaRPr lang="en-CN"/>
          </a:p>
        </p:txBody>
      </p:sp>
    </p:spTree>
    <p:extLst>
      <p:ext uri="{BB962C8B-B14F-4D97-AF65-F5344CB8AC3E}">
        <p14:creationId xmlns:p14="http://schemas.microsoft.com/office/powerpoint/2010/main" val="183595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F9314-993F-AD4B-A616-9A7DC8AA5B16}"/>
              </a:ext>
            </a:extLst>
          </p:cNvPr>
          <p:cNvSpPr>
            <a:spLocks noGrp="1"/>
          </p:cNvSpPr>
          <p:nvPr>
            <p:ph type="title"/>
          </p:nvPr>
        </p:nvSpPr>
        <p:spPr>
          <a:xfrm>
            <a:off x="839788" y="365125"/>
            <a:ext cx="105156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9A61B988-37F6-DF48-AB06-B7CEC4FE7F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17AFD1-0C36-D34A-9577-3376248711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94DEAAD0-0704-F148-8809-A19BCB4A35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C02C90-356A-1549-831B-C696E87999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7" name="Date Placeholder 6">
            <a:extLst>
              <a:ext uri="{FF2B5EF4-FFF2-40B4-BE49-F238E27FC236}">
                <a16:creationId xmlns:a16="http://schemas.microsoft.com/office/drawing/2014/main" id="{794474E1-30D9-B347-A94E-E86744A2FBFF}"/>
              </a:ext>
            </a:extLst>
          </p:cNvPr>
          <p:cNvSpPr>
            <a:spLocks noGrp="1"/>
          </p:cNvSpPr>
          <p:nvPr>
            <p:ph type="dt" sz="half" idx="10"/>
          </p:nvPr>
        </p:nvSpPr>
        <p:spPr/>
        <p:txBody>
          <a:bodyPr/>
          <a:lstStyle/>
          <a:p>
            <a:fld id="{D9450C18-4141-4F44-8AF3-85082F677DE0}" type="datetimeFigureOut">
              <a:rPr lang="en-CN" smtClean="0"/>
              <a:t>12/17/23</a:t>
            </a:fld>
            <a:endParaRPr lang="en-CN"/>
          </a:p>
        </p:txBody>
      </p:sp>
      <p:sp>
        <p:nvSpPr>
          <p:cNvPr id="8" name="Footer Placeholder 7">
            <a:extLst>
              <a:ext uri="{FF2B5EF4-FFF2-40B4-BE49-F238E27FC236}">
                <a16:creationId xmlns:a16="http://schemas.microsoft.com/office/drawing/2014/main" id="{CA211A5A-EC68-EF49-9325-423CEA8D7F56}"/>
              </a:ext>
            </a:extLst>
          </p:cNvPr>
          <p:cNvSpPr>
            <a:spLocks noGrp="1"/>
          </p:cNvSpPr>
          <p:nvPr>
            <p:ph type="ftr" sz="quarter" idx="11"/>
          </p:nvPr>
        </p:nvSpPr>
        <p:spPr/>
        <p:txBody>
          <a:bodyPr/>
          <a:lstStyle/>
          <a:p>
            <a:endParaRPr lang="en-CN"/>
          </a:p>
        </p:txBody>
      </p:sp>
      <p:sp>
        <p:nvSpPr>
          <p:cNvPr id="9" name="Slide Number Placeholder 8">
            <a:extLst>
              <a:ext uri="{FF2B5EF4-FFF2-40B4-BE49-F238E27FC236}">
                <a16:creationId xmlns:a16="http://schemas.microsoft.com/office/drawing/2014/main" id="{1EC27A66-354E-794B-82FA-62CEAD7298F1}"/>
              </a:ext>
            </a:extLst>
          </p:cNvPr>
          <p:cNvSpPr>
            <a:spLocks noGrp="1"/>
          </p:cNvSpPr>
          <p:nvPr>
            <p:ph type="sldNum" sz="quarter" idx="12"/>
          </p:nvPr>
        </p:nvSpPr>
        <p:spPr/>
        <p:txBody>
          <a:bodyPr/>
          <a:lstStyle/>
          <a:p>
            <a:fld id="{7E751432-A2F5-CB4B-A62B-B500647F8156}" type="slidenum">
              <a:rPr lang="en-CN" smtClean="0"/>
              <a:t>‹#›</a:t>
            </a:fld>
            <a:endParaRPr lang="en-CN"/>
          </a:p>
        </p:txBody>
      </p:sp>
    </p:spTree>
    <p:extLst>
      <p:ext uri="{BB962C8B-B14F-4D97-AF65-F5344CB8AC3E}">
        <p14:creationId xmlns:p14="http://schemas.microsoft.com/office/powerpoint/2010/main" val="3880689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E149B-700D-364A-B1A4-63A0729147C9}"/>
              </a:ext>
            </a:extLst>
          </p:cNvPr>
          <p:cNvSpPr>
            <a:spLocks noGrp="1"/>
          </p:cNvSpPr>
          <p:nvPr>
            <p:ph type="title"/>
          </p:nvPr>
        </p:nvSpPr>
        <p:spPr/>
        <p:txBody>
          <a:bodyPr/>
          <a:lstStyle/>
          <a:p>
            <a:r>
              <a:rPr lang="en-US"/>
              <a:t>Click to edit Master title style</a:t>
            </a:r>
            <a:endParaRPr lang="en-CN"/>
          </a:p>
        </p:txBody>
      </p:sp>
      <p:sp>
        <p:nvSpPr>
          <p:cNvPr id="3" name="Date Placeholder 2">
            <a:extLst>
              <a:ext uri="{FF2B5EF4-FFF2-40B4-BE49-F238E27FC236}">
                <a16:creationId xmlns:a16="http://schemas.microsoft.com/office/drawing/2014/main" id="{29B9F491-B8CE-FD45-9C4F-89A36DA01117}"/>
              </a:ext>
            </a:extLst>
          </p:cNvPr>
          <p:cNvSpPr>
            <a:spLocks noGrp="1"/>
          </p:cNvSpPr>
          <p:nvPr>
            <p:ph type="dt" sz="half" idx="10"/>
          </p:nvPr>
        </p:nvSpPr>
        <p:spPr/>
        <p:txBody>
          <a:bodyPr/>
          <a:lstStyle/>
          <a:p>
            <a:fld id="{D9450C18-4141-4F44-8AF3-85082F677DE0}" type="datetimeFigureOut">
              <a:rPr lang="en-CN" smtClean="0"/>
              <a:t>12/17/23</a:t>
            </a:fld>
            <a:endParaRPr lang="en-CN"/>
          </a:p>
        </p:txBody>
      </p:sp>
      <p:sp>
        <p:nvSpPr>
          <p:cNvPr id="4" name="Footer Placeholder 3">
            <a:extLst>
              <a:ext uri="{FF2B5EF4-FFF2-40B4-BE49-F238E27FC236}">
                <a16:creationId xmlns:a16="http://schemas.microsoft.com/office/drawing/2014/main" id="{9AB02A0C-F6CA-6E43-9246-FA25C19B6166}"/>
              </a:ext>
            </a:extLst>
          </p:cNvPr>
          <p:cNvSpPr>
            <a:spLocks noGrp="1"/>
          </p:cNvSpPr>
          <p:nvPr>
            <p:ph type="ftr" sz="quarter" idx="11"/>
          </p:nvPr>
        </p:nvSpPr>
        <p:spPr/>
        <p:txBody>
          <a:bodyPr/>
          <a:lstStyle/>
          <a:p>
            <a:endParaRPr lang="en-CN"/>
          </a:p>
        </p:txBody>
      </p:sp>
      <p:sp>
        <p:nvSpPr>
          <p:cNvPr id="5" name="Slide Number Placeholder 4">
            <a:extLst>
              <a:ext uri="{FF2B5EF4-FFF2-40B4-BE49-F238E27FC236}">
                <a16:creationId xmlns:a16="http://schemas.microsoft.com/office/drawing/2014/main" id="{3BE45094-1B67-2E4D-9FBE-A6DAAC9E3224}"/>
              </a:ext>
            </a:extLst>
          </p:cNvPr>
          <p:cNvSpPr>
            <a:spLocks noGrp="1"/>
          </p:cNvSpPr>
          <p:nvPr>
            <p:ph type="sldNum" sz="quarter" idx="12"/>
          </p:nvPr>
        </p:nvSpPr>
        <p:spPr/>
        <p:txBody>
          <a:bodyPr/>
          <a:lstStyle/>
          <a:p>
            <a:fld id="{7E751432-A2F5-CB4B-A62B-B500647F8156}" type="slidenum">
              <a:rPr lang="en-CN" smtClean="0"/>
              <a:t>‹#›</a:t>
            </a:fld>
            <a:endParaRPr lang="en-CN"/>
          </a:p>
        </p:txBody>
      </p:sp>
    </p:spTree>
    <p:extLst>
      <p:ext uri="{BB962C8B-B14F-4D97-AF65-F5344CB8AC3E}">
        <p14:creationId xmlns:p14="http://schemas.microsoft.com/office/powerpoint/2010/main" val="393106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BD654B-5778-B34A-97AD-31E200975BBC}"/>
              </a:ext>
            </a:extLst>
          </p:cNvPr>
          <p:cNvSpPr>
            <a:spLocks noGrp="1"/>
          </p:cNvSpPr>
          <p:nvPr>
            <p:ph type="dt" sz="half" idx="10"/>
          </p:nvPr>
        </p:nvSpPr>
        <p:spPr/>
        <p:txBody>
          <a:bodyPr/>
          <a:lstStyle/>
          <a:p>
            <a:fld id="{D9450C18-4141-4F44-8AF3-85082F677DE0}" type="datetimeFigureOut">
              <a:rPr lang="en-CN" smtClean="0"/>
              <a:t>12/17/23</a:t>
            </a:fld>
            <a:endParaRPr lang="en-CN"/>
          </a:p>
        </p:txBody>
      </p:sp>
      <p:sp>
        <p:nvSpPr>
          <p:cNvPr id="3" name="Footer Placeholder 2">
            <a:extLst>
              <a:ext uri="{FF2B5EF4-FFF2-40B4-BE49-F238E27FC236}">
                <a16:creationId xmlns:a16="http://schemas.microsoft.com/office/drawing/2014/main" id="{604EABDC-E7DC-404C-90DA-51E76C213448}"/>
              </a:ext>
            </a:extLst>
          </p:cNvPr>
          <p:cNvSpPr>
            <a:spLocks noGrp="1"/>
          </p:cNvSpPr>
          <p:nvPr>
            <p:ph type="ftr" sz="quarter" idx="11"/>
          </p:nvPr>
        </p:nvSpPr>
        <p:spPr/>
        <p:txBody>
          <a:bodyPr/>
          <a:lstStyle/>
          <a:p>
            <a:endParaRPr lang="en-CN"/>
          </a:p>
        </p:txBody>
      </p:sp>
      <p:sp>
        <p:nvSpPr>
          <p:cNvPr id="4" name="Slide Number Placeholder 3">
            <a:extLst>
              <a:ext uri="{FF2B5EF4-FFF2-40B4-BE49-F238E27FC236}">
                <a16:creationId xmlns:a16="http://schemas.microsoft.com/office/drawing/2014/main" id="{56A21F8F-89A7-6C4C-A170-9A24AA9AAA26}"/>
              </a:ext>
            </a:extLst>
          </p:cNvPr>
          <p:cNvSpPr>
            <a:spLocks noGrp="1"/>
          </p:cNvSpPr>
          <p:nvPr>
            <p:ph type="sldNum" sz="quarter" idx="12"/>
          </p:nvPr>
        </p:nvSpPr>
        <p:spPr/>
        <p:txBody>
          <a:bodyPr/>
          <a:lstStyle/>
          <a:p>
            <a:fld id="{7E751432-A2F5-CB4B-A62B-B500647F8156}" type="slidenum">
              <a:rPr lang="en-CN" smtClean="0"/>
              <a:t>‹#›</a:t>
            </a:fld>
            <a:endParaRPr lang="en-CN"/>
          </a:p>
        </p:txBody>
      </p:sp>
    </p:spTree>
    <p:extLst>
      <p:ext uri="{BB962C8B-B14F-4D97-AF65-F5344CB8AC3E}">
        <p14:creationId xmlns:p14="http://schemas.microsoft.com/office/powerpoint/2010/main" val="2112243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518D6-E3F5-9541-99C6-71521C95A7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9018E8D5-7F8C-354F-9AAC-946393AD37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87BA6BBD-009E-1741-8B82-300EC1D133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B8A7AC-2ED6-084B-91BF-30274547BC77}"/>
              </a:ext>
            </a:extLst>
          </p:cNvPr>
          <p:cNvSpPr>
            <a:spLocks noGrp="1"/>
          </p:cNvSpPr>
          <p:nvPr>
            <p:ph type="dt" sz="half" idx="10"/>
          </p:nvPr>
        </p:nvSpPr>
        <p:spPr/>
        <p:txBody>
          <a:bodyPr/>
          <a:lstStyle/>
          <a:p>
            <a:fld id="{D9450C18-4141-4F44-8AF3-85082F677DE0}" type="datetimeFigureOut">
              <a:rPr lang="en-CN" smtClean="0"/>
              <a:t>12/17/23</a:t>
            </a:fld>
            <a:endParaRPr lang="en-CN"/>
          </a:p>
        </p:txBody>
      </p:sp>
      <p:sp>
        <p:nvSpPr>
          <p:cNvPr id="6" name="Footer Placeholder 5">
            <a:extLst>
              <a:ext uri="{FF2B5EF4-FFF2-40B4-BE49-F238E27FC236}">
                <a16:creationId xmlns:a16="http://schemas.microsoft.com/office/drawing/2014/main" id="{A3FAEE88-2F5C-AB46-BC18-D70A48896AE9}"/>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A095AAF2-245F-9947-949C-9C347F42494C}"/>
              </a:ext>
            </a:extLst>
          </p:cNvPr>
          <p:cNvSpPr>
            <a:spLocks noGrp="1"/>
          </p:cNvSpPr>
          <p:nvPr>
            <p:ph type="sldNum" sz="quarter" idx="12"/>
          </p:nvPr>
        </p:nvSpPr>
        <p:spPr/>
        <p:txBody>
          <a:bodyPr/>
          <a:lstStyle/>
          <a:p>
            <a:fld id="{7E751432-A2F5-CB4B-A62B-B500647F8156}" type="slidenum">
              <a:rPr lang="en-CN" smtClean="0"/>
              <a:t>‹#›</a:t>
            </a:fld>
            <a:endParaRPr lang="en-CN"/>
          </a:p>
        </p:txBody>
      </p:sp>
    </p:spTree>
    <p:extLst>
      <p:ext uri="{BB962C8B-B14F-4D97-AF65-F5344CB8AC3E}">
        <p14:creationId xmlns:p14="http://schemas.microsoft.com/office/powerpoint/2010/main" val="568481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CCA78-3329-E14F-BBDB-131A641EDE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4774D806-B683-414C-ABFC-F4C8EFE19F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87DC2910-123D-FC47-B212-B430F37F6E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63A45C-23DF-9441-B5B3-6411B3A5D1CD}"/>
              </a:ext>
            </a:extLst>
          </p:cNvPr>
          <p:cNvSpPr>
            <a:spLocks noGrp="1"/>
          </p:cNvSpPr>
          <p:nvPr>
            <p:ph type="dt" sz="half" idx="10"/>
          </p:nvPr>
        </p:nvSpPr>
        <p:spPr/>
        <p:txBody>
          <a:bodyPr/>
          <a:lstStyle/>
          <a:p>
            <a:fld id="{D9450C18-4141-4F44-8AF3-85082F677DE0}" type="datetimeFigureOut">
              <a:rPr lang="en-CN" smtClean="0"/>
              <a:t>12/17/23</a:t>
            </a:fld>
            <a:endParaRPr lang="en-CN"/>
          </a:p>
        </p:txBody>
      </p:sp>
      <p:sp>
        <p:nvSpPr>
          <p:cNvPr id="6" name="Footer Placeholder 5">
            <a:extLst>
              <a:ext uri="{FF2B5EF4-FFF2-40B4-BE49-F238E27FC236}">
                <a16:creationId xmlns:a16="http://schemas.microsoft.com/office/drawing/2014/main" id="{CACC0D17-19E9-E44B-926B-50E56A94A5FE}"/>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E49D8A8B-E5AD-0141-9E60-38E6CFE328B9}"/>
              </a:ext>
            </a:extLst>
          </p:cNvPr>
          <p:cNvSpPr>
            <a:spLocks noGrp="1"/>
          </p:cNvSpPr>
          <p:nvPr>
            <p:ph type="sldNum" sz="quarter" idx="12"/>
          </p:nvPr>
        </p:nvSpPr>
        <p:spPr/>
        <p:txBody>
          <a:bodyPr/>
          <a:lstStyle/>
          <a:p>
            <a:fld id="{7E751432-A2F5-CB4B-A62B-B500647F8156}" type="slidenum">
              <a:rPr lang="en-CN" smtClean="0"/>
              <a:t>‹#›</a:t>
            </a:fld>
            <a:endParaRPr lang="en-CN"/>
          </a:p>
        </p:txBody>
      </p:sp>
    </p:spTree>
    <p:extLst>
      <p:ext uri="{BB962C8B-B14F-4D97-AF65-F5344CB8AC3E}">
        <p14:creationId xmlns:p14="http://schemas.microsoft.com/office/powerpoint/2010/main" val="3714140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24C078-9FF6-3343-8346-BA33638227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N"/>
          </a:p>
        </p:txBody>
      </p:sp>
      <p:sp>
        <p:nvSpPr>
          <p:cNvPr id="3" name="Text Placeholder 2">
            <a:extLst>
              <a:ext uri="{FF2B5EF4-FFF2-40B4-BE49-F238E27FC236}">
                <a16:creationId xmlns:a16="http://schemas.microsoft.com/office/drawing/2014/main" id="{5B6E57FF-A564-E346-9421-3B1C8F5F9D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1A300701-A76D-1140-BF89-0BB87B05FC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450C18-4141-4F44-8AF3-85082F677DE0}" type="datetimeFigureOut">
              <a:rPr lang="en-CN" smtClean="0"/>
              <a:t>12/17/23</a:t>
            </a:fld>
            <a:endParaRPr lang="en-CN"/>
          </a:p>
        </p:txBody>
      </p:sp>
      <p:sp>
        <p:nvSpPr>
          <p:cNvPr id="5" name="Footer Placeholder 4">
            <a:extLst>
              <a:ext uri="{FF2B5EF4-FFF2-40B4-BE49-F238E27FC236}">
                <a16:creationId xmlns:a16="http://schemas.microsoft.com/office/drawing/2014/main" id="{C783C5E0-6A54-774B-B2D1-2E6E8F922E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a:extLst>
              <a:ext uri="{FF2B5EF4-FFF2-40B4-BE49-F238E27FC236}">
                <a16:creationId xmlns:a16="http://schemas.microsoft.com/office/drawing/2014/main" id="{69710A56-E13F-E342-9B8D-E8A8BDD977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751432-A2F5-CB4B-A62B-B500647F8156}" type="slidenum">
              <a:rPr lang="en-CN" smtClean="0"/>
              <a:t>‹#›</a:t>
            </a:fld>
            <a:endParaRPr lang="en-CN"/>
          </a:p>
        </p:txBody>
      </p:sp>
    </p:spTree>
    <p:extLst>
      <p:ext uri="{BB962C8B-B14F-4D97-AF65-F5344CB8AC3E}">
        <p14:creationId xmlns:p14="http://schemas.microsoft.com/office/powerpoint/2010/main" val="2091010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95">
            <a:extLst>
              <a:ext uri="{FF2B5EF4-FFF2-40B4-BE49-F238E27FC236}">
                <a16:creationId xmlns:a16="http://schemas.microsoft.com/office/drawing/2014/main" id="{660756BD-4A76-2D46-84F7-E38BE0454130}"/>
              </a:ext>
            </a:extLst>
          </p:cNvPr>
          <p:cNvSpPr/>
          <p:nvPr/>
        </p:nvSpPr>
        <p:spPr>
          <a:xfrm>
            <a:off x="0" y="0"/>
            <a:ext cx="4713514" cy="6858000"/>
          </a:xfrm>
          <a:custGeom>
            <a:avLst/>
            <a:gdLst>
              <a:gd name="connsiteX0" fmla="*/ 0 w 4863611"/>
              <a:gd name="connsiteY0" fmla="*/ 0 h 6858000"/>
              <a:gd name="connsiteX1" fmla="*/ 463109 w 4863611"/>
              <a:gd name="connsiteY1" fmla="*/ 0 h 6858000"/>
              <a:gd name="connsiteX2" fmla="*/ 549889 w 4863611"/>
              <a:gd name="connsiteY2" fmla="*/ 0 h 6858000"/>
              <a:gd name="connsiteX3" fmla="*/ 4863611 w 4863611"/>
              <a:gd name="connsiteY3" fmla="*/ 0 h 6858000"/>
              <a:gd name="connsiteX4" fmla="*/ 1601329 w 4863611"/>
              <a:gd name="connsiteY4" fmla="*/ 6858000 h 6858000"/>
              <a:gd name="connsiteX5" fmla="*/ 549889 w 4863611"/>
              <a:gd name="connsiteY5" fmla="*/ 6858000 h 6858000"/>
              <a:gd name="connsiteX6" fmla="*/ 463109 w 4863611"/>
              <a:gd name="connsiteY6" fmla="*/ 6858000 h 6858000"/>
              <a:gd name="connsiteX7" fmla="*/ 0 w 486361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3611" h="6858000">
                <a:moveTo>
                  <a:pt x="0" y="0"/>
                </a:moveTo>
                <a:lnTo>
                  <a:pt x="463109" y="0"/>
                </a:lnTo>
                <a:lnTo>
                  <a:pt x="549889" y="0"/>
                </a:lnTo>
                <a:lnTo>
                  <a:pt x="4863611" y="0"/>
                </a:lnTo>
                <a:lnTo>
                  <a:pt x="1601329" y="6858000"/>
                </a:lnTo>
                <a:lnTo>
                  <a:pt x="549889" y="6858000"/>
                </a:lnTo>
                <a:lnTo>
                  <a:pt x="463109" y="6858000"/>
                </a:lnTo>
                <a:lnTo>
                  <a:pt x="0" y="6858000"/>
                </a:lnTo>
                <a:close/>
              </a:path>
            </a:pathLst>
          </a:custGeom>
          <a:solidFill>
            <a:srgbClr val="C00000">
              <a:alpha val="955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dirty="0">
              <a:solidFill>
                <a:srgbClr val="FF0000"/>
              </a:solidFill>
              <a:highlight>
                <a:srgbClr val="FFFF00"/>
              </a:highlight>
            </a:endParaRPr>
          </a:p>
        </p:txBody>
      </p:sp>
      <p:sp>
        <p:nvSpPr>
          <p:cNvPr id="12" name="文本框 11"/>
          <p:cNvSpPr txBox="1"/>
          <p:nvPr/>
        </p:nvSpPr>
        <p:spPr>
          <a:xfrm>
            <a:off x="967740" y="2070735"/>
            <a:ext cx="1711325" cy="584775"/>
          </a:xfrm>
          <a:prstGeom prst="rect">
            <a:avLst/>
          </a:prstGeom>
          <a:noFill/>
          <a:ln w="28575" cmpd="sng">
            <a:noFill/>
            <a:prstDash val="solid"/>
          </a:ln>
        </p:spPr>
        <p:txBody>
          <a:bodyPr wrap="square" rtlCol="0">
            <a:spAutoFit/>
          </a:bodyPr>
          <a:lstStyle/>
          <a:p>
            <a:endParaRPr lang="zh-CN" altLang="en-US" sz="3200" dirty="0"/>
          </a:p>
        </p:txBody>
      </p:sp>
      <p:sp>
        <p:nvSpPr>
          <p:cNvPr id="3" name="矩形 2"/>
          <p:cNvSpPr/>
          <p:nvPr/>
        </p:nvSpPr>
        <p:spPr>
          <a:xfrm>
            <a:off x="8942689" y="2171683"/>
            <a:ext cx="2938204" cy="10485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标题 1"/>
          <p:cNvSpPr txBox="1"/>
          <p:nvPr/>
        </p:nvSpPr>
        <p:spPr>
          <a:xfrm>
            <a:off x="8942689" y="1164493"/>
            <a:ext cx="2938204" cy="766879"/>
          </a:xfrm>
          <a:prstGeom prst="rect">
            <a:avLst/>
          </a:prstGeom>
          <a:solidFill>
            <a:srgbClr val="FFFFFF"/>
          </a:solidFill>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solidFill>
                  <a:srgbClr val="A61F24"/>
                </a:solidFill>
                <a:latin typeface="Calibri" panose="020F0502020204030204" pitchFamily="34" charset="0"/>
                <a:ea typeface="微软雅黑" panose="020B0503020204020204" pitchFamily="34" charset="-122"/>
                <a:cs typeface="Calibri" panose="020F0502020204030204" pitchFamily="34" charset="0"/>
              </a:rPr>
              <a:t>Institute of Humanities</a:t>
            </a:r>
            <a:endParaRPr lang="zh-CN" altLang="en-US" sz="2800" b="1" dirty="0">
              <a:solidFill>
                <a:srgbClr val="A61F24"/>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22" name="文本框 21"/>
          <p:cNvSpPr txBox="1"/>
          <p:nvPr/>
        </p:nvSpPr>
        <p:spPr>
          <a:xfrm>
            <a:off x="8446213" y="3013213"/>
            <a:ext cx="3111891" cy="2246769"/>
          </a:xfrm>
          <a:prstGeom prst="rect">
            <a:avLst/>
          </a:prstGeom>
          <a:noFill/>
        </p:spPr>
        <p:txBody>
          <a:bodyPr wrap="square" rtlCol="0">
            <a:spAutoFit/>
          </a:bodyPr>
          <a:lstStyle/>
          <a:p>
            <a:pPr algn="ctr"/>
            <a:r>
              <a:rPr lang="en-US" altLang="zh-CN" sz="2800" b="1" dirty="0">
                <a:latin typeface="Calibri" panose="020F0502020204030204" pitchFamily="34" charset="0"/>
                <a:ea typeface="微软雅黑" panose="020B0503020204020204" pitchFamily="34" charset="-122"/>
                <a:cs typeface="Calibri" panose="020F0502020204030204" pitchFamily="34" charset="0"/>
              </a:rPr>
              <a:t>Zhen Gong</a:t>
            </a:r>
          </a:p>
          <a:p>
            <a:pPr algn="ctr"/>
            <a:r>
              <a:rPr lang="en-US" altLang="zh-CN" sz="2800" dirty="0">
                <a:latin typeface="Calibri" panose="020F0502020204030204" pitchFamily="34" charset="0"/>
                <a:ea typeface="微软雅黑" panose="020B0503020204020204" pitchFamily="34" charset="-122"/>
                <a:cs typeface="Calibri" panose="020F0502020204030204" pitchFamily="34" charset="0"/>
              </a:rPr>
              <a:t>Assistant Professor of English</a:t>
            </a:r>
          </a:p>
          <a:p>
            <a:pPr algn="ctr"/>
            <a:r>
              <a:rPr lang="en-US" altLang="zh-CN" sz="2800" dirty="0" err="1">
                <a:latin typeface="Calibri" panose="020F0502020204030204" pitchFamily="34" charset="0"/>
                <a:ea typeface="微软雅黑" panose="020B0503020204020204" pitchFamily="34" charset="-122"/>
                <a:cs typeface="Calibri" panose="020F0502020204030204" pitchFamily="34" charset="0"/>
              </a:rPr>
              <a:t>gongzhen@shanghaitech.edu.cn</a:t>
            </a:r>
            <a:endParaRPr lang="en-US" altLang="zh-CN" sz="2800" dirty="0">
              <a:latin typeface="Calibri" panose="020F0502020204030204" pitchFamily="34" charset="0"/>
              <a:ea typeface="微软雅黑" panose="020B0503020204020204" pitchFamily="34" charset="-122"/>
              <a:cs typeface="Calibri" panose="020F0502020204030204" pitchFamily="34" charset="0"/>
            </a:endParaRPr>
          </a:p>
        </p:txBody>
      </p:sp>
      <p:sp>
        <p:nvSpPr>
          <p:cNvPr id="5" name="矩形 4"/>
          <p:cNvSpPr/>
          <p:nvPr/>
        </p:nvSpPr>
        <p:spPr>
          <a:xfrm>
            <a:off x="4269407" y="1139295"/>
            <a:ext cx="7478939" cy="338554"/>
          </a:xfrm>
          <a:prstGeom prst="rect">
            <a:avLst/>
          </a:prstGeom>
        </p:spPr>
        <p:txBody>
          <a:bodyPr wrap="square">
            <a:spAutoFit/>
          </a:bodyPr>
          <a:lstStyle/>
          <a:p>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   </a:t>
            </a:r>
          </a:p>
        </p:txBody>
      </p:sp>
      <p:pic>
        <p:nvPicPr>
          <p:cNvPr id="7" name="Picture 6" descr="Logo&#10;&#10;Description automatically generated with low confidence">
            <a:extLst>
              <a:ext uri="{FF2B5EF4-FFF2-40B4-BE49-F238E27FC236}">
                <a16:creationId xmlns:a16="http://schemas.microsoft.com/office/drawing/2014/main" id="{2D00EB36-4122-9A47-8929-6F40CD2A9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0761" y="2452991"/>
            <a:ext cx="1161640" cy="1161640"/>
          </a:xfrm>
          <a:prstGeom prst="rect">
            <a:avLst/>
          </a:prstGeom>
        </p:spPr>
      </p:pic>
      <p:cxnSp>
        <p:nvCxnSpPr>
          <p:cNvPr id="19" name="Straight Connector 18">
            <a:extLst>
              <a:ext uri="{FF2B5EF4-FFF2-40B4-BE49-F238E27FC236}">
                <a16:creationId xmlns:a16="http://schemas.microsoft.com/office/drawing/2014/main" id="{C18E5531-280B-2240-903F-DE0DE30A8765}"/>
              </a:ext>
            </a:extLst>
          </p:cNvPr>
          <p:cNvCxnSpPr>
            <a:cxnSpLocks/>
          </p:cNvCxnSpPr>
          <p:nvPr/>
        </p:nvCxnSpPr>
        <p:spPr>
          <a:xfrm>
            <a:off x="8090196" y="609735"/>
            <a:ext cx="0" cy="1580789"/>
          </a:xfrm>
          <a:prstGeom prst="line">
            <a:avLst/>
          </a:prstGeom>
          <a:ln w="22225">
            <a:solidFill>
              <a:srgbClr val="A61F24"/>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8B1F8E9-C8F7-3E4F-A645-6879EFC939CF}"/>
              </a:ext>
            </a:extLst>
          </p:cNvPr>
          <p:cNvCxnSpPr>
            <a:cxnSpLocks/>
          </p:cNvCxnSpPr>
          <p:nvPr/>
        </p:nvCxnSpPr>
        <p:spPr>
          <a:xfrm>
            <a:off x="8091581" y="3982408"/>
            <a:ext cx="0" cy="1580789"/>
          </a:xfrm>
          <a:prstGeom prst="line">
            <a:avLst/>
          </a:prstGeom>
          <a:ln w="22225">
            <a:solidFill>
              <a:srgbClr val="A61F2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B4090A4-82F2-6B4B-A16A-A42331CBC80A}"/>
              </a:ext>
            </a:extLst>
          </p:cNvPr>
          <p:cNvSpPr txBox="1"/>
          <p:nvPr/>
        </p:nvSpPr>
        <p:spPr>
          <a:xfrm>
            <a:off x="354520" y="1812583"/>
            <a:ext cx="6718940" cy="1477328"/>
          </a:xfrm>
          <a:prstGeom prst="rect">
            <a:avLst/>
          </a:prstGeom>
          <a:noFill/>
        </p:spPr>
        <p:txBody>
          <a:bodyPr wrap="square" rtlCol="0">
            <a:spAutoFit/>
          </a:bodyPr>
          <a:lstStyle/>
          <a:p>
            <a:r>
              <a:rPr lang="en-CN" altLang="zh-CN" sz="4500" b="1" dirty="0">
                <a:solidFill>
                  <a:srgbClr val="A61F24"/>
                </a:solidFill>
                <a:latin typeface="Calibri" panose="020F0502020204030204" pitchFamily="34" charset="0"/>
                <a:ea typeface="微软雅黑" panose="020B0503020204020204" pitchFamily="34" charset="-122"/>
                <a:cs typeface="Calibri" panose="020F0502020204030204" pitchFamily="34" charset="0"/>
              </a:rPr>
              <a:t>Advanced Readings</a:t>
            </a:r>
          </a:p>
          <a:p>
            <a:r>
              <a:rPr lang="en-CN" altLang="zh-CN" sz="4500" b="1" dirty="0">
                <a:solidFill>
                  <a:srgbClr val="A61F24"/>
                </a:solidFill>
                <a:latin typeface="Calibri" panose="020F0502020204030204" pitchFamily="34" charset="0"/>
                <a:ea typeface="微软雅黑" panose="020B0503020204020204" pitchFamily="34" charset="-122"/>
                <a:cs typeface="Calibri" panose="020F0502020204030204" pitchFamily="34" charset="0"/>
              </a:rPr>
              <a:t>Francis Bacon</a:t>
            </a:r>
          </a:p>
        </p:txBody>
      </p:sp>
      <p:sp>
        <p:nvSpPr>
          <p:cNvPr id="6" name="TextBox 5">
            <a:extLst>
              <a:ext uri="{FF2B5EF4-FFF2-40B4-BE49-F238E27FC236}">
                <a16:creationId xmlns:a16="http://schemas.microsoft.com/office/drawing/2014/main" id="{BCE04D89-D399-784D-972B-7EE0C5246AAB}"/>
              </a:ext>
            </a:extLst>
          </p:cNvPr>
          <p:cNvSpPr txBox="1"/>
          <p:nvPr/>
        </p:nvSpPr>
        <p:spPr>
          <a:xfrm>
            <a:off x="354520" y="3510455"/>
            <a:ext cx="5541783" cy="784830"/>
          </a:xfrm>
          <a:prstGeom prst="rect">
            <a:avLst/>
          </a:prstGeom>
          <a:noFill/>
        </p:spPr>
        <p:txBody>
          <a:bodyPr wrap="square" rtlCol="0">
            <a:spAutoFit/>
          </a:bodyPr>
          <a:lstStyle/>
          <a:p>
            <a:r>
              <a:rPr lang="en-CN" sz="4500" b="1" dirty="0"/>
              <a:t>Final Week</a:t>
            </a:r>
          </a:p>
        </p:txBody>
      </p:sp>
    </p:spTree>
    <p:extLst>
      <p:ext uri="{BB962C8B-B14F-4D97-AF65-F5344CB8AC3E}">
        <p14:creationId xmlns:p14="http://schemas.microsoft.com/office/powerpoint/2010/main" val="1445220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95">
            <a:extLst>
              <a:ext uri="{FF2B5EF4-FFF2-40B4-BE49-F238E27FC236}">
                <a16:creationId xmlns:a16="http://schemas.microsoft.com/office/drawing/2014/main" id="{660756BD-4A76-2D46-84F7-E38BE0454130}"/>
              </a:ext>
            </a:extLst>
          </p:cNvPr>
          <p:cNvSpPr/>
          <p:nvPr/>
        </p:nvSpPr>
        <p:spPr>
          <a:xfrm>
            <a:off x="0" y="0"/>
            <a:ext cx="4713514" cy="6858000"/>
          </a:xfrm>
          <a:custGeom>
            <a:avLst/>
            <a:gdLst>
              <a:gd name="connsiteX0" fmla="*/ 0 w 4863611"/>
              <a:gd name="connsiteY0" fmla="*/ 0 h 6858000"/>
              <a:gd name="connsiteX1" fmla="*/ 463109 w 4863611"/>
              <a:gd name="connsiteY1" fmla="*/ 0 h 6858000"/>
              <a:gd name="connsiteX2" fmla="*/ 549889 w 4863611"/>
              <a:gd name="connsiteY2" fmla="*/ 0 h 6858000"/>
              <a:gd name="connsiteX3" fmla="*/ 4863611 w 4863611"/>
              <a:gd name="connsiteY3" fmla="*/ 0 h 6858000"/>
              <a:gd name="connsiteX4" fmla="*/ 1601329 w 4863611"/>
              <a:gd name="connsiteY4" fmla="*/ 6858000 h 6858000"/>
              <a:gd name="connsiteX5" fmla="*/ 549889 w 4863611"/>
              <a:gd name="connsiteY5" fmla="*/ 6858000 h 6858000"/>
              <a:gd name="connsiteX6" fmla="*/ 463109 w 4863611"/>
              <a:gd name="connsiteY6" fmla="*/ 6858000 h 6858000"/>
              <a:gd name="connsiteX7" fmla="*/ 0 w 486361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3611" h="6858000">
                <a:moveTo>
                  <a:pt x="0" y="0"/>
                </a:moveTo>
                <a:lnTo>
                  <a:pt x="463109" y="0"/>
                </a:lnTo>
                <a:lnTo>
                  <a:pt x="549889" y="0"/>
                </a:lnTo>
                <a:lnTo>
                  <a:pt x="4863611" y="0"/>
                </a:lnTo>
                <a:lnTo>
                  <a:pt x="1601329" y="6858000"/>
                </a:lnTo>
                <a:lnTo>
                  <a:pt x="549889" y="6858000"/>
                </a:lnTo>
                <a:lnTo>
                  <a:pt x="463109" y="6858000"/>
                </a:lnTo>
                <a:lnTo>
                  <a:pt x="0" y="6858000"/>
                </a:lnTo>
                <a:close/>
              </a:path>
            </a:pathLst>
          </a:custGeom>
          <a:solidFill>
            <a:srgbClr val="C00000">
              <a:alpha val="955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dirty="0">
              <a:solidFill>
                <a:srgbClr val="FF0000"/>
              </a:solidFill>
              <a:highlight>
                <a:srgbClr val="FFFF00"/>
              </a:highlight>
            </a:endParaRPr>
          </a:p>
        </p:txBody>
      </p:sp>
      <p:sp>
        <p:nvSpPr>
          <p:cNvPr id="12" name="文本框 11"/>
          <p:cNvSpPr txBox="1"/>
          <p:nvPr/>
        </p:nvSpPr>
        <p:spPr>
          <a:xfrm>
            <a:off x="967740" y="2070735"/>
            <a:ext cx="1711325" cy="584775"/>
          </a:xfrm>
          <a:prstGeom prst="rect">
            <a:avLst/>
          </a:prstGeom>
          <a:noFill/>
          <a:ln w="28575" cmpd="sng">
            <a:noFill/>
            <a:prstDash val="solid"/>
          </a:ln>
        </p:spPr>
        <p:txBody>
          <a:bodyPr wrap="square" rtlCol="0">
            <a:spAutoFit/>
          </a:bodyPr>
          <a:lstStyle/>
          <a:p>
            <a:endParaRPr lang="zh-CN" altLang="en-US" sz="3200" dirty="0"/>
          </a:p>
        </p:txBody>
      </p:sp>
      <p:sp>
        <p:nvSpPr>
          <p:cNvPr id="3" name="矩形 2"/>
          <p:cNvSpPr/>
          <p:nvPr/>
        </p:nvSpPr>
        <p:spPr>
          <a:xfrm>
            <a:off x="8942689" y="2171683"/>
            <a:ext cx="2938204" cy="10485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269407" y="1139295"/>
            <a:ext cx="7478939" cy="338554"/>
          </a:xfrm>
          <a:prstGeom prst="rect">
            <a:avLst/>
          </a:prstGeom>
        </p:spPr>
        <p:txBody>
          <a:bodyPr wrap="square">
            <a:spAutoFit/>
          </a:bodyPr>
          <a:lstStyle/>
          <a:p>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   </a:t>
            </a:r>
          </a:p>
        </p:txBody>
      </p:sp>
      <p:pic>
        <p:nvPicPr>
          <p:cNvPr id="7" name="Picture 6" descr="Logo&#10;&#10;Description automatically generated with low confidence">
            <a:extLst>
              <a:ext uri="{FF2B5EF4-FFF2-40B4-BE49-F238E27FC236}">
                <a16:creationId xmlns:a16="http://schemas.microsoft.com/office/drawing/2014/main" id="{2D00EB36-4122-9A47-8929-6F40CD2A9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6706" y="242361"/>
            <a:ext cx="1161640" cy="1161640"/>
          </a:xfrm>
          <a:prstGeom prst="rect">
            <a:avLst/>
          </a:prstGeom>
        </p:spPr>
      </p:pic>
      <p:sp>
        <p:nvSpPr>
          <p:cNvPr id="4" name="TextBox 3">
            <a:extLst>
              <a:ext uri="{FF2B5EF4-FFF2-40B4-BE49-F238E27FC236}">
                <a16:creationId xmlns:a16="http://schemas.microsoft.com/office/drawing/2014/main" id="{1B4090A4-82F2-6B4B-A16A-A42331CBC80A}"/>
              </a:ext>
            </a:extLst>
          </p:cNvPr>
          <p:cNvSpPr txBox="1"/>
          <p:nvPr/>
        </p:nvSpPr>
        <p:spPr>
          <a:xfrm>
            <a:off x="109162" y="104538"/>
            <a:ext cx="6718940" cy="954107"/>
          </a:xfrm>
          <a:prstGeom prst="rect">
            <a:avLst/>
          </a:prstGeom>
          <a:noFill/>
        </p:spPr>
        <p:txBody>
          <a:bodyPr wrap="square" rtlCol="0">
            <a:spAutoFit/>
          </a:bodyPr>
          <a:lstStyle/>
          <a:p>
            <a:r>
              <a:rPr lang="en-CN" altLang="zh-CN" sz="2800" b="1" dirty="0">
                <a:solidFill>
                  <a:srgbClr val="A61F24"/>
                </a:solidFill>
                <a:latin typeface="Calibri" panose="020F0502020204030204" pitchFamily="34" charset="0"/>
                <a:ea typeface="微软雅黑" panose="020B0503020204020204" pitchFamily="34" charset="-122"/>
                <a:cs typeface="Calibri" panose="020F0502020204030204" pitchFamily="34" charset="0"/>
              </a:rPr>
              <a:t>Advanced Readings</a:t>
            </a:r>
          </a:p>
          <a:p>
            <a:r>
              <a:rPr lang="en-CN" altLang="zh-CN" sz="2800" b="1" dirty="0">
                <a:latin typeface="Calibri" panose="020F0502020204030204" pitchFamily="34" charset="0"/>
                <a:ea typeface="微软雅黑" panose="020B0503020204020204" pitchFamily="34" charset="-122"/>
                <a:cs typeface="Calibri" panose="020F0502020204030204" pitchFamily="34" charset="0"/>
              </a:rPr>
              <a:t>Final Week</a:t>
            </a:r>
          </a:p>
        </p:txBody>
      </p:sp>
      <p:sp>
        <p:nvSpPr>
          <p:cNvPr id="2" name="TextBox 1">
            <a:extLst>
              <a:ext uri="{FF2B5EF4-FFF2-40B4-BE49-F238E27FC236}">
                <a16:creationId xmlns:a16="http://schemas.microsoft.com/office/drawing/2014/main" id="{23B66726-0CBD-594A-AAF2-A60769BF8D4D}"/>
              </a:ext>
            </a:extLst>
          </p:cNvPr>
          <p:cNvSpPr txBox="1"/>
          <p:nvPr/>
        </p:nvSpPr>
        <p:spPr>
          <a:xfrm>
            <a:off x="109162" y="934583"/>
            <a:ext cx="11639184" cy="5201424"/>
          </a:xfrm>
          <a:prstGeom prst="rect">
            <a:avLst/>
          </a:prstGeom>
          <a:noFill/>
        </p:spPr>
        <p:txBody>
          <a:bodyPr wrap="square" rtlCol="0">
            <a:spAutoFit/>
          </a:bodyPr>
          <a:lstStyle/>
          <a:p>
            <a:endParaRPr lang="en-US" sz="2800" b="1" dirty="0">
              <a:solidFill>
                <a:srgbClr val="000000"/>
              </a:solidFill>
              <a:latin typeface="Calibri" panose="020F0502020204030204" pitchFamily="34" charset="0"/>
              <a:cs typeface="Calibri" panose="020F0502020204030204" pitchFamily="34" charset="0"/>
            </a:endParaRPr>
          </a:p>
          <a:p>
            <a:pPr marL="514350" indent="-514350">
              <a:buAutoNum type="arabicPeriod"/>
            </a:pPr>
            <a:r>
              <a:rPr lang="en-US" sz="2800" b="1" dirty="0">
                <a:solidFill>
                  <a:srgbClr val="000000"/>
                </a:solidFill>
                <a:latin typeface="Calibri" panose="020F0502020204030204" pitchFamily="34" charset="0"/>
                <a:cs typeface="Calibri" panose="020F0502020204030204" pitchFamily="34" charset="0"/>
              </a:rPr>
              <a:t>How to reference primary and secondary sources in your essay</a:t>
            </a:r>
          </a:p>
          <a:p>
            <a:r>
              <a:rPr lang="en-US" sz="2800" dirty="0">
                <a:solidFill>
                  <a:srgbClr val="000000"/>
                </a:solidFill>
                <a:latin typeface="Calibri" panose="020F0502020204030204" pitchFamily="34" charset="0"/>
                <a:cs typeface="Calibri" panose="020F0502020204030204" pitchFamily="34" charset="0"/>
              </a:rPr>
              <a:t>A few simple exercises:</a:t>
            </a:r>
          </a:p>
          <a:p>
            <a:endParaRPr lang="en-US" sz="2800" dirty="0">
              <a:solidFill>
                <a:srgbClr val="000000"/>
              </a:solidFill>
              <a:latin typeface="Calibri" panose="020F0502020204030204" pitchFamily="34" charset="0"/>
              <a:cs typeface="Calibri" panose="020F0502020204030204" pitchFamily="34" charset="0"/>
            </a:endParaRPr>
          </a:p>
          <a:p>
            <a:r>
              <a:rPr lang="en-US" sz="2800" dirty="0">
                <a:solidFill>
                  <a:srgbClr val="000000"/>
                </a:solidFill>
                <a:latin typeface="Calibri" panose="020F0502020204030204" pitchFamily="34" charset="0"/>
                <a:cs typeface="Calibri" panose="020F0502020204030204" pitchFamily="34" charset="0"/>
              </a:rPr>
              <a:t>Write the citation of the following three sources </a:t>
            </a:r>
          </a:p>
          <a:p>
            <a:pPr marL="514350" indent="-514350">
              <a:buAutoNum type="arabicParenBoth"/>
            </a:pPr>
            <a:r>
              <a:rPr lang="en-US" sz="2800" dirty="0">
                <a:solidFill>
                  <a:srgbClr val="000000"/>
                </a:solidFill>
                <a:latin typeface="Calibri" panose="020F0502020204030204" pitchFamily="34" charset="0"/>
                <a:cs typeface="Calibri" panose="020F0502020204030204" pitchFamily="34" charset="0"/>
              </a:rPr>
              <a:t>You are quoting from pages 190-91 in your version of Bacon’s works</a:t>
            </a:r>
          </a:p>
          <a:p>
            <a:pPr marL="514350" indent="-514350">
              <a:buAutoNum type="arabicParenBoth"/>
            </a:pPr>
            <a:r>
              <a:rPr lang="en-US" sz="2800" dirty="0">
                <a:solidFill>
                  <a:srgbClr val="000000"/>
                </a:solidFill>
                <a:latin typeface="Calibri" panose="020F0502020204030204" pitchFamily="34" charset="0"/>
                <a:cs typeface="Calibri" panose="020F0502020204030204" pitchFamily="34" charset="0"/>
              </a:rPr>
              <a:t>You are quoting from page 173 from </a:t>
            </a:r>
            <a:r>
              <a:rPr lang="en-US" sz="2800" i="1" dirty="0">
                <a:solidFill>
                  <a:srgbClr val="000000"/>
                </a:solidFill>
                <a:latin typeface="Calibri" panose="020F0502020204030204" pitchFamily="34" charset="0"/>
                <a:cs typeface="Calibri" panose="020F0502020204030204" pitchFamily="34" charset="0"/>
              </a:rPr>
              <a:t>Cambridge Companion to Bacon</a:t>
            </a:r>
            <a:endParaRPr lang="en-US" sz="2800" dirty="0">
              <a:solidFill>
                <a:srgbClr val="000000"/>
              </a:solidFill>
              <a:latin typeface="Calibri" panose="020F0502020204030204" pitchFamily="34" charset="0"/>
              <a:cs typeface="Calibri" panose="020F0502020204030204" pitchFamily="34" charset="0"/>
            </a:endParaRPr>
          </a:p>
          <a:p>
            <a:pPr marL="514350" indent="-514350">
              <a:buAutoNum type="arabicParenBoth"/>
            </a:pPr>
            <a:r>
              <a:rPr lang="en-US" sz="2800" dirty="0">
                <a:solidFill>
                  <a:srgbClr val="000000"/>
                </a:solidFill>
                <a:latin typeface="Calibri" panose="020F0502020204030204" pitchFamily="34" charset="0"/>
                <a:cs typeface="Calibri" panose="020F0502020204030204" pitchFamily="34" charset="0"/>
              </a:rPr>
              <a:t>You are quoting from pages 6-7 from the article ‘Christian Hope and Modern Hope’</a:t>
            </a:r>
          </a:p>
          <a:p>
            <a:endParaRPr lang="en-US" sz="2800" dirty="0">
              <a:solidFill>
                <a:srgbClr val="000000"/>
              </a:solidFill>
              <a:latin typeface="Calibri" panose="020F0502020204030204" pitchFamily="34" charset="0"/>
              <a:cs typeface="Calibri" panose="020F0502020204030204" pitchFamily="34" charset="0"/>
            </a:endParaRPr>
          </a:p>
          <a:p>
            <a:pPr marL="514350" indent="-514350">
              <a:buAutoNum type="arabicPeriod"/>
            </a:pPr>
            <a:endParaRPr lang="en-US" sz="2800" dirty="0">
              <a:solidFill>
                <a:srgbClr val="000000"/>
              </a:solidFill>
              <a:latin typeface="Calibri" panose="020F0502020204030204" pitchFamily="34" charset="0"/>
              <a:cs typeface="Calibri" panose="020F0502020204030204" pitchFamily="34" charset="0"/>
            </a:endParaRPr>
          </a:p>
          <a:p>
            <a:endParaRPr lang="en-US" sz="24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12953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95">
            <a:extLst>
              <a:ext uri="{FF2B5EF4-FFF2-40B4-BE49-F238E27FC236}">
                <a16:creationId xmlns:a16="http://schemas.microsoft.com/office/drawing/2014/main" id="{660756BD-4A76-2D46-84F7-E38BE0454130}"/>
              </a:ext>
            </a:extLst>
          </p:cNvPr>
          <p:cNvSpPr/>
          <p:nvPr/>
        </p:nvSpPr>
        <p:spPr>
          <a:xfrm>
            <a:off x="0" y="0"/>
            <a:ext cx="4713514" cy="6858000"/>
          </a:xfrm>
          <a:custGeom>
            <a:avLst/>
            <a:gdLst>
              <a:gd name="connsiteX0" fmla="*/ 0 w 4863611"/>
              <a:gd name="connsiteY0" fmla="*/ 0 h 6858000"/>
              <a:gd name="connsiteX1" fmla="*/ 463109 w 4863611"/>
              <a:gd name="connsiteY1" fmla="*/ 0 h 6858000"/>
              <a:gd name="connsiteX2" fmla="*/ 549889 w 4863611"/>
              <a:gd name="connsiteY2" fmla="*/ 0 h 6858000"/>
              <a:gd name="connsiteX3" fmla="*/ 4863611 w 4863611"/>
              <a:gd name="connsiteY3" fmla="*/ 0 h 6858000"/>
              <a:gd name="connsiteX4" fmla="*/ 1601329 w 4863611"/>
              <a:gd name="connsiteY4" fmla="*/ 6858000 h 6858000"/>
              <a:gd name="connsiteX5" fmla="*/ 549889 w 4863611"/>
              <a:gd name="connsiteY5" fmla="*/ 6858000 h 6858000"/>
              <a:gd name="connsiteX6" fmla="*/ 463109 w 4863611"/>
              <a:gd name="connsiteY6" fmla="*/ 6858000 h 6858000"/>
              <a:gd name="connsiteX7" fmla="*/ 0 w 486361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3611" h="6858000">
                <a:moveTo>
                  <a:pt x="0" y="0"/>
                </a:moveTo>
                <a:lnTo>
                  <a:pt x="463109" y="0"/>
                </a:lnTo>
                <a:lnTo>
                  <a:pt x="549889" y="0"/>
                </a:lnTo>
                <a:lnTo>
                  <a:pt x="4863611" y="0"/>
                </a:lnTo>
                <a:lnTo>
                  <a:pt x="1601329" y="6858000"/>
                </a:lnTo>
                <a:lnTo>
                  <a:pt x="549889" y="6858000"/>
                </a:lnTo>
                <a:lnTo>
                  <a:pt x="463109" y="6858000"/>
                </a:lnTo>
                <a:lnTo>
                  <a:pt x="0" y="6858000"/>
                </a:lnTo>
                <a:close/>
              </a:path>
            </a:pathLst>
          </a:custGeom>
          <a:solidFill>
            <a:srgbClr val="C00000">
              <a:alpha val="955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dirty="0">
              <a:solidFill>
                <a:srgbClr val="FF0000"/>
              </a:solidFill>
              <a:highlight>
                <a:srgbClr val="FFFF00"/>
              </a:highlight>
            </a:endParaRPr>
          </a:p>
        </p:txBody>
      </p:sp>
      <p:sp>
        <p:nvSpPr>
          <p:cNvPr id="12" name="文本框 11"/>
          <p:cNvSpPr txBox="1"/>
          <p:nvPr/>
        </p:nvSpPr>
        <p:spPr>
          <a:xfrm>
            <a:off x="967740" y="2070735"/>
            <a:ext cx="1711325" cy="584775"/>
          </a:xfrm>
          <a:prstGeom prst="rect">
            <a:avLst/>
          </a:prstGeom>
          <a:noFill/>
          <a:ln w="28575" cmpd="sng">
            <a:noFill/>
            <a:prstDash val="solid"/>
          </a:ln>
        </p:spPr>
        <p:txBody>
          <a:bodyPr wrap="square" rtlCol="0">
            <a:spAutoFit/>
          </a:bodyPr>
          <a:lstStyle/>
          <a:p>
            <a:endParaRPr lang="zh-CN" altLang="en-US" sz="3200" dirty="0"/>
          </a:p>
        </p:txBody>
      </p:sp>
      <p:sp>
        <p:nvSpPr>
          <p:cNvPr id="3" name="矩形 2"/>
          <p:cNvSpPr/>
          <p:nvPr/>
        </p:nvSpPr>
        <p:spPr>
          <a:xfrm>
            <a:off x="8942689" y="2171683"/>
            <a:ext cx="2938204" cy="10485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269407" y="1139295"/>
            <a:ext cx="7478939" cy="338554"/>
          </a:xfrm>
          <a:prstGeom prst="rect">
            <a:avLst/>
          </a:prstGeom>
        </p:spPr>
        <p:txBody>
          <a:bodyPr wrap="square">
            <a:spAutoFit/>
          </a:bodyPr>
          <a:lstStyle/>
          <a:p>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   </a:t>
            </a:r>
          </a:p>
        </p:txBody>
      </p:sp>
      <p:pic>
        <p:nvPicPr>
          <p:cNvPr id="7" name="Picture 6" descr="Logo&#10;&#10;Description automatically generated with low confidence">
            <a:extLst>
              <a:ext uri="{FF2B5EF4-FFF2-40B4-BE49-F238E27FC236}">
                <a16:creationId xmlns:a16="http://schemas.microsoft.com/office/drawing/2014/main" id="{2D00EB36-4122-9A47-8929-6F40CD2A9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6706" y="242361"/>
            <a:ext cx="1161640" cy="1161640"/>
          </a:xfrm>
          <a:prstGeom prst="rect">
            <a:avLst/>
          </a:prstGeom>
        </p:spPr>
      </p:pic>
      <p:sp>
        <p:nvSpPr>
          <p:cNvPr id="4" name="TextBox 3">
            <a:extLst>
              <a:ext uri="{FF2B5EF4-FFF2-40B4-BE49-F238E27FC236}">
                <a16:creationId xmlns:a16="http://schemas.microsoft.com/office/drawing/2014/main" id="{1B4090A4-82F2-6B4B-A16A-A42331CBC80A}"/>
              </a:ext>
            </a:extLst>
          </p:cNvPr>
          <p:cNvSpPr txBox="1"/>
          <p:nvPr/>
        </p:nvSpPr>
        <p:spPr>
          <a:xfrm>
            <a:off x="109162" y="104538"/>
            <a:ext cx="6718940" cy="954107"/>
          </a:xfrm>
          <a:prstGeom prst="rect">
            <a:avLst/>
          </a:prstGeom>
          <a:noFill/>
        </p:spPr>
        <p:txBody>
          <a:bodyPr wrap="square" rtlCol="0">
            <a:spAutoFit/>
          </a:bodyPr>
          <a:lstStyle/>
          <a:p>
            <a:r>
              <a:rPr lang="en-CN" altLang="zh-CN" sz="2800" b="1" dirty="0">
                <a:solidFill>
                  <a:srgbClr val="A61F24"/>
                </a:solidFill>
                <a:latin typeface="Calibri" panose="020F0502020204030204" pitchFamily="34" charset="0"/>
                <a:ea typeface="微软雅黑" panose="020B0503020204020204" pitchFamily="34" charset="-122"/>
                <a:cs typeface="Calibri" panose="020F0502020204030204" pitchFamily="34" charset="0"/>
              </a:rPr>
              <a:t>Advanced Readings</a:t>
            </a:r>
          </a:p>
          <a:p>
            <a:r>
              <a:rPr lang="en-CN" altLang="zh-CN" sz="2800" b="1" dirty="0">
                <a:latin typeface="Calibri" panose="020F0502020204030204" pitchFamily="34" charset="0"/>
                <a:ea typeface="微软雅黑" panose="020B0503020204020204" pitchFamily="34" charset="-122"/>
                <a:cs typeface="Calibri" panose="020F0502020204030204" pitchFamily="34" charset="0"/>
              </a:rPr>
              <a:t>Final Week</a:t>
            </a:r>
          </a:p>
        </p:txBody>
      </p:sp>
      <p:sp>
        <p:nvSpPr>
          <p:cNvPr id="2" name="TextBox 1">
            <a:extLst>
              <a:ext uri="{FF2B5EF4-FFF2-40B4-BE49-F238E27FC236}">
                <a16:creationId xmlns:a16="http://schemas.microsoft.com/office/drawing/2014/main" id="{23B66726-0CBD-594A-AAF2-A60769BF8D4D}"/>
              </a:ext>
            </a:extLst>
          </p:cNvPr>
          <p:cNvSpPr txBox="1"/>
          <p:nvPr/>
        </p:nvSpPr>
        <p:spPr>
          <a:xfrm>
            <a:off x="109162" y="934583"/>
            <a:ext cx="11639184" cy="4339650"/>
          </a:xfrm>
          <a:prstGeom prst="rect">
            <a:avLst/>
          </a:prstGeom>
          <a:noFill/>
        </p:spPr>
        <p:txBody>
          <a:bodyPr wrap="square" rtlCol="0">
            <a:spAutoFit/>
          </a:bodyPr>
          <a:lstStyle/>
          <a:p>
            <a:endParaRPr lang="en-US" sz="2800" b="1" dirty="0">
              <a:solidFill>
                <a:srgbClr val="000000"/>
              </a:solidFill>
              <a:latin typeface="Calibri" panose="020F0502020204030204" pitchFamily="34" charset="0"/>
              <a:cs typeface="Calibri" panose="020F0502020204030204" pitchFamily="34" charset="0"/>
            </a:endParaRPr>
          </a:p>
          <a:p>
            <a:r>
              <a:rPr lang="en-US" sz="2800" b="1" dirty="0">
                <a:solidFill>
                  <a:srgbClr val="000000"/>
                </a:solidFill>
                <a:latin typeface="Calibri" panose="020F0502020204030204" pitchFamily="34" charset="0"/>
                <a:cs typeface="Calibri" panose="020F0502020204030204" pitchFamily="34" charset="0"/>
              </a:rPr>
              <a:t>2. Quotations and paraphrases:</a:t>
            </a:r>
          </a:p>
          <a:p>
            <a:endParaRPr lang="en-US" sz="2800" dirty="0">
              <a:solidFill>
                <a:srgbClr val="000000"/>
              </a:solidFill>
              <a:latin typeface="Calibri" panose="020F0502020204030204" pitchFamily="34" charset="0"/>
              <a:cs typeface="Calibri" panose="020F0502020204030204" pitchFamily="34" charset="0"/>
            </a:endParaRPr>
          </a:p>
          <a:p>
            <a:r>
              <a:rPr lang="en-US" sz="2800" dirty="0">
                <a:solidFill>
                  <a:srgbClr val="000000"/>
                </a:solidFill>
                <a:latin typeface="Calibri" panose="020F0502020204030204" pitchFamily="34" charset="0"/>
                <a:cs typeface="Calibri" panose="020F0502020204030204" pitchFamily="34" charset="0"/>
              </a:rPr>
              <a:t>It is important that you introduce your quotations, and comment on the quotation. In doing so, you integrate your quotation into the flow of your argument.</a:t>
            </a:r>
          </a:p>
          <a:p>
            <a:endParaRPr lang="en-US" sz="2800" dirty="0">
              <a:solidFill>
                <a:srgbClr val="000000"/>
              </a:solidFill>
              <a:latin typeface="Calibri" panose="020F0502020204030204" pitchFamily="34" charset="0"/>
              <a:cs typeface="Calibri" panose="020F0502020204030204" pitchFamily="34" charset="0"/>
            </a:endParaRPr>
          </a:p>
          <a:p>
            <a:r>
              <a:rPr lang="en-US" sz="2800" dirty="0">
                <a:solidFill>
                  <a:srgbClr val="000000"/>
                </a:solidFill>
                <a:latin typeface="Calibri" panose="020F0502020204030204" pitchFamily="34" charset="0"/>
                <a:cs typeface="Calibri" panose="020F0502020204030204" pitchFamily="34" charset="0"/>
              </a:rPr>
              <a:t>Let’s look at a bad example and a good example.</a:t>
            </a:r>
          </a:p>
          <a:p>
            <a:pPr marL="514350" indent="-514350">
              <a:buAutoNum type="arabicPeriod"/>
            </a:pPr>
            <a:endParaRPr lang="en-US" sz="2800" dirty="0">
              <a:solidFill>
                <a:srgbClr val="000000"/>
              </a:solidFill>
              <a:latin typeface="Calibri" panose="020F0502020204030204" pitchFamily="34" charset="0"/>
              <a:cs typeface="Calibri" panose="020F0502020204030204" pitchFamily="34" charset="0"/>
            </a:endParaRPr>
          </a:p>
          <a:p>
            <a:endParaRPr lang="en-US" sz="24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6585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95">
            <a:extLst>
              <a:ext uri="{FF2B5EF4-FFF2-40B4-BE49-F238E27FC236}">
                <a16:creationId xmlns:a16="http://schemas.microsoft.com/office/drawing/2014/main" id="{660756BD-4A76-2D46-84F7-E38BE0454130}"/>
              </a:ext>
            </a:extLst>
          </p:cNvPr>
          <p:cNvSpPr/>
          <p:nvPr/>
        </p:nvSpPr>
        <p:spPr>
          <a:xfrm>
            <a:off x="0" y="0"/>
            <a:ext cx="4713514" cy="6858000"/>
          </a:xfrm>
          <a:custGeom>
            <a:avLst/>
            <a:gdLst>
              <a:gd name="connsiteX0" fmla="*/ 0 w 4863611"/>
              <a:gd name="connsiteY0" fmla="*/ 0 h 6858000"/>
              <a:gd name="connsiteX1" fmla="*/ 463109 w 4863611"/>
              <a:gd name="connsiteY1" fmla="*/ 0 h 6858000"/>
              <a:gd name="connsiteX2" fmla="*/ 549889 w 4863611"/>
              <a:gd name="connsiteY2" fmla="*/ 0 h 6858000"/>
              <a:gd name="connsiteX3" fmla="*/ 4863611 w 4863611"/>
              <a:gd name="connsiteY3" fmla="*/ 0 h 6858000"/>
              <a:gd name="connsiteX4" fmla="*/ 1601329 w 4863611"/>
              <a:gd name="connsiteY4" fmla="*/ 6858000 h 6858000"/>
              <a:gd name="connsiteX5" fmla="*/ 549889 w 4863611"/>
              <a:gd name="connsiteY5" fmla="*/ 6858000 h 6858000"/>
              <a:gd name="connsiteX6" fmla="*/ 463109 w 4863611"/>
              <a:gd name="connsiteY6" fmla="*/ 6858000 h 6858000"/>
              <a:gd name="connsiteX7" fmla="*/ 0 w 486361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3611" h="6858000">
                <a:moveTo>
                  <a:pt x="0" y="0"/>
                </a:moveTo>
                <a:lnTo>
                  <a:pt x="463109" y="0"/>
                </a:lnTo>
                <a:lnTo>
                  <a:pt x="549889" y="0"/>
                </a:lnTo>
                <a:lnTo>
                  <a:pt x="4863611" y="0"/>
                </a:lnTo>
                <a:lnTo>
                  <a:pt x="1601329" y="6858000"/>
                </a:lnTo>
                <a:lnTo>
                  <a:pt x="549889" y="6858000"/>
                </a:lnTo>
                <a:lnTo>
                  <a:pt x="463109" y="6858000"/>
                </a:lnTo>
                <a:lnTo>
                  <a:pt x="0" y="6858000"/>
                </a:lnTo>
                <a:close/>
              </a:path>
            </a:pathLst>
          </a:custGeom>
          <a:solidFill>
            <a:srgbClr val="C00000">
              <a:alpha val="955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dirty="0">
              <a:solidFill>
                <a:srgbClr val="FF0000"/>
              </a:solidFill>
              <a:highlight>
                <a:srgbClr val="FFFF00"/>
              </a:highlight>
            </a:endParaRPr>
          </a:p>
        </p:txBody>
      </p:sp>
      <p:sp>
        <p:nvSpPr>
          <p:cNvPr id="12" name="文本框 11"/>
          <p:cNvSpPr txBox="1"/>
          <p:nvPr/>
        </p:nvSpPr>
        <p:spPr>
          <a:xfrm>
            <a:off x="967740" y="2070735"/>
            <a:ext cx="1711325" cy="584775"/>
          </a:xfrm>
          <a:prstGeom prst="rect">
            <a:avLst/>
          </a:prstGeom>
          <a:noFill/>
          <a:ln w="28575" cmpd="sng">
            <a:noFill/>
            <a:prstDash val="solid"/>
          </a:ln>
        </p:spPr>
        <p:txBody>
          <a:bodyPr wrap="square" rtlCol="0">
            <a:spAutoFit/>
          </a:bodyPr>
          <a:lstStyle/>
          <a:p>
            <a:endParaRPr lang="zh-CN" altLang="en-US" sz="3200" dirty="0"/>
          </a:p>
        </p:txBody>
      </p:sp>
      <p:sp>
        <p:nvSpPr>
          <p:cNvPr id="3" name="矩形 2"/>
          <p:cNvSpPr/>
          <p:nvPr/>
        </p:nvSpPr>
        <p:spPr>
          <a:xfrm>
            <a:off x="8942689" y="2171683"/>
            <a:ext cx="2938204" cy="10485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269407" y="1139295"/>
            <a:ext cx="7478939" cy="338554"/>
          </a:xfrm>
          <a:prstGeom prst="rect">
            <a:avLst/>
          </a:prstGeom>
        </p:spPr>
        <p:txBody>
          <a:bodyPr wrap="square">
            <a:spAutoFit/>
          </a:bodyPr>
          <a:lstStyle/>
          <a:p>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   </a:t>
            </a:r>
          </a:p>
        </p:txBody>
      </p:sp>
      <p:pic>
        <p:nvPicPr>
          <p:cNvPr id="7" name="Picture 6" descr="Logo&#10;&#10;Description automatically generated with low confidence">
            <a:extLst>
              <a:ext uri="{FF2B5EF4-FFF2-40B4-BE49-F238E27FC236}">
                <a16:creationId xmlns:a16="http://schemas.microsoft.com/office/drawing/2014/main" id="{2D00EB36-4122-9A47-8929-6F40CD2A9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6706" y="242361"/>
            <a:ext cx="1161640" cy="1161640"/>
          </a:xfrm>
          <a:prstGeom prst="rect">
            <a:avLst/>
          </a:prstGeom>
        </p:spPr>
      </p:pic>
      <p:sp>
        <p:nvSpPr>
          <p:cNvPr id="4" name="TextBox 3">
            <a:extLst>
              <a:ext uri="{FF2B5EF4-FFF2-40B4-BE49-F238E27FC236}">
                <a16:creationId xmlns:a16="http://schemas.microsoft.com/office/drawing/2014/main" id="{1B4090A4-82F2-6B4B-A16A-A42331CBC80A}"/>
              </a:ext>
            </a:extLst>
          </p:cNvPr>
          <p:cNvSpPr txBox="1"/>
          <p:nvPr/>
        </p:nvSpPr>
        <p:spPr>
          <a:xfrm>
            <a:off x="109162" y="104538"/>
            <a:ext cx="6718940" cy="954107"/>
          </a:xfrm>
          <a:prstGeom prst="rect">
            <a:avLst/>
          </a:prstGeom>
          <a:noFill/>
        </p:spPr>
        <p:txBody>
          <a:bodyPr wrap="square" rtlCol="0">
            <a:spAutoFit/>
          </a:bodyPr>
          <a:lstStyle/>
          <a:p>
            <a:r>
              <a:rPr lang="en-CN" altLang="zh-CN" sz="2800" b="1" dirty="0">
                <a:solidFill>
                  <a:srgbClr val="A61F24"/>
                </a:solidFill>
                <a:latin typeface="Calibri" panose="020F0502020204030204" pitchFamily="34" charset="0"/>
                <a:ea typeface="微软雅黑" panose="020B0503020204020204" pitchFamily="34" charset="-122"/>
                <a:cs typeface="Calibri" panose="020F0502020204030204" pitchFamily="34" charset="0"/>
              </a:rPr>
              <a:t>Advanced Readings</a:t>
            </a:r>
          </a:p>
          <a:p>
            <a:r>
              <a:rPr lang="en-CN" altLang="zh-CN" sz="2800" b="1" dirty="0">
                <a:latin typeface="Calibri" panose="020F0502020204030204" pitchFamily="34" charset="0"/>
                <a:ea typeface="微软雅黑" panose="020B0503020204020204" pitchFamily="34" charset="-122"/>
                <a:cs typeface="Calibri" panose="020F0502020204030204" pitchFamily="34" charset="0"/>
              </a:rPr>
              <a:t>Final Week</a:t>
            </a:r>
          </a:p>
        </p:txBody>
      </p:sp>
      <p:sp>
        <p:nvSpPr>
          <p:cNvPr id="2" name="TextBox 1">
            <a:extLst>
              <a:ext uri="{FF2B5EF4-FFF2-40B4-BE49-F238E27FC236}">
                <a16:creationId xmlns:a16="http://schemas.microsoft.com/office/drawing/2014/main" id="{23B66726-0CBD-594A-AAF2-A60769BF8D4D}"/>
              </a:ext>
            </a:extLst>
          </p:cNvPr>
          <p:cNvSpPr txBox="1"/>
          <p:nvPr/>
        </p:nvSpPr>
        <p:spPr>
          <a:xfrm>
            <a:off x="109162" y="934583"/>
            <a:ext cx="11639184" cy="7325082"/>
          </a:xfrm>
          <a:prstGeom prst="rect">
            <a:avLst/>
          </a:prstGeom>
          <a:noFill/>
        </p:spPr>
        <p:txBody>
          <a:bodyPr wrap="square" rtlCol="0">
            <a:spAutoFit/>
          </a:bodyPr>
          <a:lstStyle/>
          <a:p>
            <a:r>
              <a:rPr lang="en-US" sz="2800" b="1" dirty="0">
                <a:solidFill>
                  <a:srgbClr val="000000"/>
                </a:solidFill>
                <a:latin typeface="Calibri" panose="020F0502020204030204" pitchFamily="34" charset="0"/>
                <a:cs typeface="Calibri" panose="020F0502020204030204" pitchFamily="34" charset="0"/>
              </a:rPr>
              <a:t>2. Quotations and paraphrases:</a:t>
            </a:r>
          </a:p>
          <a:p>
            <a:r>
              <a:rPr lang="en-US" sz="2400" b="1" dirty="0">
                <a:solidFill>
                  <a:srgbClr val="000000"/>
                </a:solidFill>
                <a:latin typeface="Calibri" panose="020F0502020204030204" pitchFamily="34" charset="0"/>
                <a:cs typeface="Calibri" panose="020F0502020204030204" pitchFamily="34" charset="0"/>
              </a:rPr>
              <a:t>Bad: </a:t>
            </a:r>
          </a:p>
          <a:p>
            <a:r>
              <a:rPr lang="en-US" sz="2200" dirty="0">
                <a:effectLst/>
                <a:latin typeface="Calibri" panose="020F0502020204030204" pitchFamily="34" charset="0"/>
                <a:cs typeface="Calibri" panose="020F0502020204030204" pitchFamily="34" charset="0"/>
              </a:rPr>
              <a:t>Deborah Tannen writes about academia. Academics believe “that intellectual inquiry is a metaphorical battle. Following from that is a second assumption that the best way to demonstrate intellectual prowess is to criticize, find fault, and attack.” I agree with Tannen. Another point Tannen makes is that…</a:t>
            </a:r>
          </a:p>
          <a:p>
            <a:endParaRPr lang="en-US" sz="2200" dirty="0">
              <a:latin typeface="Calibri" panose="020F0502020204030204" pitchFamily="34" charset="0"/>
              <a:cs typeface="Calibri" panose="020F0502020204030204" pitchFamily="34" charset="0"/>
            </a:endParaRPr>
          </a:p>
          <a:p>
            <a:r>
              <a:rPr lang="en-US" sz="2400" b="1" dirty="0">
                <a:solidFill>
                  <a:srgbClr val="000000"/>
                </a:solidFill>
                <a:latin typeface="Calibri" panose="020F0502020204030204" pitchFamily="34" charset="0"/>
                <a:cs typeface="Calibri" panose="020F0502020204030204" pitchFamily="34" charset="0"/>
              </a:rPr>
              <a:t>Good: </a:t>
            </a:r>
          </a:p>
          <a:p>
            <a:r>
              <a:rPr lang="en-US" sz="2200" dirty="0">
                <a:effectLst/>
                <a:latin typeface="Calibri" panose="020F0502020204030204" pitchFamily="34" charset="0"/>
                <a:cs typeface="Calibri" panose="020F0502020204030204" pitchFamily="34" charset="0"/>
              </a:rPr>
              <a:t>Deborah Tannen, a prominent linguistics professor, complains that academia is too combative. Rather than really listening to others, Tannen insists, academics habitually try to prove one another wrong. As Tannen herself puts it, “We are all driven by our ideological assumption that intellectual inquiry is a metaphorical battle,” that “the best way to demonstrate intellectual prowess is to criticize, find fault, and attack.” In short, Tannen objects that academic communication tends to be a competition for supremacy in which loftier values like truth and consensus get lost. </a:t>
            </a:r>
            <a:endParaRPr lang="en-US" sz="2200" dirty="0">
              <a:latin typeface="Calibri" panose="020F0502020204030204" pitchFamily="34" charset="0"/>
              <a:cs typeface="Calibri" panose="020F0502020204030204" pitchFamily="34" charset="0"/>
            </a:endParaRPr>
          </a:p>
          <a:p>
            <a:r>
              <a:rPr lang="en-US" sz="2200" dirty="0">
                <a:effectLst/>
                <a:latin typeface="Calibri" panose="020F0502020204030204" pitchFamily="34" charset="0"/>
                <a:cs typeface="Calibri" panose="020F0502020204030204" pitchFamily="34" charset="0"/>
              </a:rPr>
              <a:t>	Tannen’s observations ring true to me because I have often felt that the academic pieces I read for class are negative and focus on proving another theorist wrong rather than stating a truth </a:t>
            </a:r>
            <a:endParaRPr lang="en-US" sz="2200" dirty="0">
              <a:latin typeface="Calibri" panose="020F0502020204030204" pitchFamily="34" charset="0"/>
              <a:cs typeface="Calibri" panose="020F0502020204030204" pitchFamily="34" charset="0"/>
            </a:endParaRPr>
          </a:p>
          <a:p>
            <a:endParaRPr lang="en-US" sz="2800" dirty="0"/>
          </a:p>
          <a:p>
            <a:endParaRPr lang="en-US" sz="2800" dirty="0">
              <a:solidFill>
                <a:srgbClr val="000000"/>
              </a:solidFill>
              <a:latin typeface="Calibri" panose="020F0502020204030204" pitchFamily="34" charset="0"/>
              <a:cs typeface="Calibri" panose="020F0502020204030204" pitchFamily="34" charset="0"/>
            </a:endParaRPr>
          </a:p>
          <a:p>
            <a:pPr marL="514350" indent="-514350">
              <a:buAutoNum type="arabicPeriod"/>
            </a:pPr>
            <a:endParaRPr lang="en-US" sz="2800" dirty="0">
              <a:solidFill>
                <a:srgbClr val="000000"/>
              </a:solidFill>
              <a:latin typeface="Calibri" panose="020F0502020204030204" pitchFamily="34" charset="0"/>
              <a:cs typeface="Calibri" panose="020F0502020204030204" pitchFamily="34" charset="0"/>
            </a:endParaRPr>
          </a:p>
          <a:p>
            <a:endParaRPr lang="en-US" sz="24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60441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95">
            <a:extLst>
              <a:ext uri="{FF2B5EF4-FFF2-40B4-BE49-F238E27FC236}">
                <a16:creationId xmlns:a16="http://schemas.microsoft.com/office/drawing/2014/main" id="{660756BD-4A76-2D46-84F7-E38BE0454130}"/>
              </a:ext>
            </a:extLst>
          </p:cNvPr>
          <p:cNvSpPr/>
          <p:nvPr/>
        </p:nvSpPr>
        <p:spPr>
          <a:xfrm>
            <a:off x="0" y="0"/>
            <a:ext cx="4713514" cy="6858000"/>
          </a:xfrm>
          <a:custGeom>
            <a:avLst/>
            <a:gdLst>
              <a:gd name="connsiteX0" fmla="*/ 0 w 4863611"/>
              <a:gd name="connsiteY0" fmla="*/ 0 h 6858000"/>
              <a:gd name="connsiteX1" fmla="*/ 463109 w 4863611"/>
              <a:gd name="connsiteY1" fmla="*/ 0 h 6858000"/>
              <a:gd name="connsiteX2" fmla="*/ 549889 w 4863611"/>
              <a:gd name="connsiteY2" fmla="*/ 0 h 6858000"/>
              <a:gd name="connsiteX3" fmla="*/ 4863611 w 4863611"/>
              <a:gd name="connsiteY3" fmla="*/ 0 h 6858000"/>
              <a:gd name="connsiteX4" fmla="*/ 1601329 w 4863611"/>
              <a:gd name="connsiteY4" fmla="*/ 6858000 h 6858000"/>
              <a:gd name="connsiteX5" fmla="*/ 549889 w 4863611"/>
              <a:gd name="connsiteY5" fmla="*/ 6858000 h 6858000"/>
              <a:gd name="connsiteX6" fmla="*/ 463109 w 4863611"/>
              <a:gd name="connsiteY6" fmla="*/ 6858000 h 6858000"/>
              <a:gd name="connsiteX7" fmla="*/ 0 w 486361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3611" h="6858000">
                <a:moveTo>
                  <a:pt x="0" y="0"/>
                </a:moveTo>
                <a:lnTo>
                  <a:pt x="463109" y="0"/>
                </a:lnTo>
                <a:lnTo>
                  <a:pt x="549889" y="0"/>
                </a:lnTo>
                <a:lnTo>
                  <a:pt x="4863611" y="0"/>
                </a:lnTo>
                <a:lnTo>
                  <a:pt x="1601329" y="6858000"/>
                </a:lnTo>
                <a:lnTo>
                  <a:pt x="549889" y="6858000"/>
                </a:lnTo>
                <a:lnTo>
                  <a:pt x="463109" y="6858000"/>
                </a:lnTo>
                <a:lnTo>
                  <a:pt x="0" y="6858000"/>
                </a:lnTo>
                <a:close/>
              </a:path>
            </a:pathLst>
          </a:custGeom>
          <a:solidFill>
            <a:srgbClr val="C00000">
              <a:alpha val="955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dirty="0">
              <a:solidFill>
                <a:srgbClr val="FF0000"/>
              </a:solidFill>
              <a:highlight>
                <a:srgbClr val="FFFF00"/>
              </a:highlight>
            </a:endParaRPr>
          </a:p>
        </p:txBody>
      </p:sp>
      <p:sp>
        <p:nvSpPr>
          <p:cNvPr id="12" name="文本框 11"/>
          <p:cNvSpPr txBox="1"/>
          <p:nvPr/>
        </p:nvSpPr>
        <p:spPr>
          <a:xfrm>
            <a:off x="967740" y="2070735"/>
            <a:ext cx="1711325" cy="584775"/>
          </a:xfrm>
          <a:prstGeom prst="rect">
            <a:avLst/>
          </a:prstGeom>
          <a:noFill/>
          <a:ln w="28575" cmpd="sng">
            <a:noFill/>
            <a:prstDash val="solid"/>
          </a:ln>
        </p:spPr>
        <p:txBody>
          <a:bodyPr wrap="square" rtlCol="0">
            <a:spAutoFit/>
          </a:bodyPr>
          <a:lstStyle/>
          <a:p>
            <a:endParaRPr lang="zh-CN" altLang="en-US" sz="3200" dirty="0"/>
          </a:p>
        </p:txBody>
      </p:sp>
      <p:sp>
        <p:nvSpPr>
          <p:cNvPr id="3" name="矩形 2"/>
          <p:cNvSpPr/>
          <p:nvPr/>
        </p:nvSpPr>
        <p:spPr>
          <a:xfrm>
            <a:off x="8942689" y="2171683"/>
            <a:ext cx="2938204" cy="10485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269407" y="1139295"/>
            <a:ext cx="7478939" cy="338554"/>
          </a:xfrm>
          <a:prstGeom prst="rect">
            <a:avLst/>
          </a:prstGeom>
        </p:spPr>
        <p:txBody>
          <a:bodyPr wrap="square">
            <a:spAutoFit/>
          </a:bodyPr>
          <a:lstStyle/>
          <a:p>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   </a:t>
            </a:r>
          </a:p>
        </p:txBody>
      </p:sp>
      <p:pic>
        <p:nvPicPr>
          <p:cNvPr id="7" name="Picture 6" descr="Logo&#10;&#10;Description automatically generated with low confidence">
            <a:extLst>
              <a:ext uri="{FF2B5EF4-FFF2-40B4-BE49-F238E27FC236}">
                <a16:creationId xmlns:a16="http://schemas.microsoft.com/office/drawing/2014/main" id="{2D00EB36-4122-9A47-8929-6F40CD2A9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6706" y="242361"/>
            <a:ext cx="1161640" cy="1161640"/>
          </a:xfrm>
          <a:prstGeom prst="rect">
            <a:avLst/>
          </a:prstGeom>
        </p:spPr>
      </p:pic>
      <p:sp>
        <p:nvSpPr>
          <p:cNvPr id="4" name="TextBox 3">
            <a:extLst>
              <a:ext uri="{FF2B5EF4-FFF2-40B4-BE49-F238E27FC236}">
                <a16:creationId xmlns:a16="http://schemas.microsoft.com/office/drawing/2014/main" id="{1B4090A4-82F2-6B4B-A16A-A42331CBC80A}"/>
              </a:ext>
            </a:extLst>
          </p:cNvPr>
          <p:cNvSpPr txBox="1"/>
          <p:nvPr/>
        </p:nvSpPr>
        <p:spPr>
          <a:xfrm>
            <a:off x="109162" y="104538"/>
            <a:ext cx="6718940" cy="954107"/>
          </a:xfrm>
          <a:prstGeom prst="rect">
            <a:avLst/>
          </a:prstGeom>
          <a:noFill/>
        </p:spPr>
        <p:txBody>
          <a:bodyPr wrap="square" rtlCol="0">
            <a:spAutoFit/>
          </a:bodyPr>
          <a:lstStyle/>
          <a:p>
            <a:r>
              <a:rPr lang="en-CN" altLang="zh-CN" sz="2800" b="1" dirty="0">
                <a:solidFill>
                  <a:srgbClr val="A61F24"/>
                </a:solidFill>
                <a:latin typeface="Calibri" panose="020F0502020204030204" pitchFamily="34" charset="0"/>
                <a:ea typeface="微软雅黑" panose="020B0503020204020204" pitchFamily="34" charset="-122"/>
                <a:cs typeface="Calibri" panose="020F0502020204030204" pitchFamily="34" charset="0"/>
              </a:rPr>
              <a:t>Advanced Readings</a:t>
            </a:r>
          </a:p>
          <a:p>
            <a:r>
              <a:rPr lang="en-CN" altLang="zh-CN" sz="2800" b="1" dirty="0">
                <a:latin typeface="Calibri" panose="020F0502020204030204" pitchFamily="34" charset="0"/>
                <a:ea typeface="微软雅黑" panose="020B0503020204020204" pitchFamily="34" charset="-122"/>
                <a:cs typeface="Calibri" panose="020F0502020204030204" pitchFamily="34" charset="0"/>
              </a:rPr>
              <a:t>Final Week</a:t>
            </a:r>
          </a:p>
        </p:txBody>
      </p:sp>
      <p:sp>
        <p:nvSpPr>
          <p:cNvPr id="2" name="TextBox 1">
            <a:extLst>
              <a:ext uri="{FF2B5EF4-FFF2-40B4-BE49-F238E27FC236}">
                <a16:creationId xmlns:a16="http://schemas.microsoft.com/office/drawing/2014/main" id="{23B66726-0CBD-594A-AAF2-A60769BF8D4D}"/>
              </a:ext>
            </a:extLst>
          </p:cNvPr>
          <p:cNvSpPr txBox="1"/>
          <p:nvPr/>
        </p:nvSpPr>
        <p:spPr>
          <a:xfrm>
            <a:off x="109162" y="934583"/>
            <a:ext cx="11639184" cy="5878532"/>
          </a:xfrm>
          <a:prstGeom prst="rect">
            <a:avLst/>
          </a:prstGeom>
          <a:noFill/>
        </p:spPr>
        <p:txBody>
          <a:bodyPr wrap="square" rtlCol="0">
            <a:spAutoFit/>
          </a:bodyPr>
          <a:lstStyle/>
          <a:p>
            <a:r>
              <a:rPr lang="en-US" sz="2800" b="1" dirty="0">
                <a:solidFill>
                  <a:srgbClr val="000000"/>
                </a:solidFill>
                <a:latin typeface="Calibri" panose="020F0502020204030204" pitchFamily="34" charset="0"/>
                <a:cs typeface="Calibri" panose="020F0502020204030204" pitchFamily="34" charset="0"/>
              </a:rPr>
              <a:t>2. Quotations and paraphrases:</a:t>
            </a:r>
          </a:p>
          <a:p>
            <a:endParaRPr lang="en-US" sz="2400" b="1" dirty="0">
              <a:solidFill>
                <a:srgbClr val="000000"/>
              </a:solidFill>
              <a:latin typeface="Calibri" panose="020F0502020204030204" pitchFamily="34" charset="0"/>
              <a:cs typeface="Calibri" panose="020F0502020204030204" pitchFamily="34" charset="0"/>
            </a:endParaRPr>
          </a:p>
          <a:p>
            <a:r>
              <a:rPr lang="en-US" sz="2400" b="1" dirty="0">
                <a:solidFill>
                  <a:srgbClr val="000000"/>
                </a:solidFill>
                <a:latin typeface="Calibri" panose="020F0502020204030204" pitchFamily="34" charset="0"/>
                <a:cs typeface="Calibri" panose="020F0502020204030204" pitchFamily="34" charset="0"/>
              </a:rPr>
              <a:t>Instead of launching directly into a quotation, what we need to do is to introduce the quotation, and after the quotation, we need to give an explanation of the quotation.</a:t>
            </a:r>
          </a:p>
          <a:p>
            <a:endParaRPr lang="en-US" sz="2400" b="1" dirty="0">
              <a:solidFill>
                <a:srgbClr val="000000"/>
              </a:solidFill>
              <a:latin typeface="Calibri" panose="020F0502020204030204" pitchFamily="34" charset="0"/>
              <a:cs typeface="Calibri" panose="020F0502020204030204" pitchFamily="34" charset="0"/>
            </a:endParaRPr>
          </a:p>
          <a:p>
            <a:r>
              <a:rPr lang="en-US" sz="2400" dirty="0">
                <a:solidFill>
                  <a:srgbClr val="000000"/>
                </a:solidFill>
                <a:latin typeface="Calibri" panose="020F0502020204030204" pitchFamily="34" charset="0"/>
                <a:cs typeface="Calibri" panose="020F0502020204030204" pitchFamily="34" charset="0"/>
              </a:rPr>
              <a:t>The </a:t>
            </a:r>
            <a:r>
              <a:rPr lang="en-US" sz="2400" b="1" dirty="0">
                <a:solidFill>
                  <a:srgbClr val="000000"/>
                </a:solidFill>
                <a:latin typeface="Calibri" panose="020F0502020204030204" pitchFamily="34" charset="0"/>
                <a:cs typeface="Calibri" panose="020F0502020204030204" pitchFamily="34" charset="0"/>
              </a:rPr>
              <a:t>introduction</a:t>
            </a:r>
            <a:r>
              <a:rPr lang="en-US" sz="2400" dirty="0">
                <a:solidFill>
                  <a:srgbClr val="000000"/>
                </a:solidFill>
                <a:latin typeface="Calibri" panose="020F0502020204030204" pitchFamily="34" charset="0"/>
                <a:cs typeface="Calibri" panose="020F0502020204030204" pitchFamily="34" charset="0"/>
              </a:rPr>
              <a:t> serves to identify who is speaking (</a:t>
            </a:r>
            <a:r>
              <a:rPr lang="en-US" sz="2400" dirty="0">
                <a:effectLst/>
                <a:latin typeface="Calibri" panose="020F0502020204030204" pitchFamily="34" charset="0"/>
                <a:cs typeface="Calibri" panose="020F0502020204030204" pitchFamily="34" charset="0"/>
              </a:rPr>
              <a:t>a prominent linguistics professor</a:t>
            </a:r>
            <a:r>
              <a:rPr lang="en-US" sz="2400" dirty="0">
                <a:solidFill>
                  <a:srgbClr val="000000"/>
                </a:solidFill>
                <a:latin typeface="Calibri" panose="020F0502020204030204" pitchFamily="34" charset="0"/>
                <a:cs typeface="Calibri" panose="020F0502020204030204" pitchFamily="34" charset="0"/>
              </a:rPr>
              <a:t>) and set up what the quotation says (i.e. topic/context).</a:t>
            </a:r>
          </a:p>
          <a:p>
            <a:endParaRPr lang="en-US" sz="2400" dirty="0">
              <a:solidFill>
                <a:srgbClr val="000000"/>
              </a:solidFill>
              <a:latin typeface="Calibri" panose="020F0502020204030204" pitchFamily="34" charset="0"/>
              <a:cs typeface="Calibri" panose="020F0502020204030204" pitchFamily="34" charset="0"/>
            </a:endParaRPr>
          </a:p>
          <a:p>
            <a:r>
              <a:rPr lang="en-US" sz="2400" dirty="0">
                <a:solidFill>
                  <a:srgbClr val="000000"/>
                </a:solidFill>
                <a:latin typeface="Calibri" panose="020F0502020204030204" pitchFamily="34" charset="0"/>
                <a:cs typeface="Calibri" panose="020F0502020204030204" pitchFamily="34" charset="0"/>
              </a:rPr>
              <a:t>The </a:t>
            </a:r>
            <a:r>
              <a:rPr lang="en-US" sz="2400" b="1" dirty="0">
                <a:solidFill>
                  <a:srgbClr val="000000"/>
                </a:solidFill>
                <a:latin typeface="Calibri" panose="020F0502020204030204" pitchFamily="34" charset="0"/>
                <a:cs typeface="Calibri" panose="020F0502020204030204" pitchFamily="34" charset="0"/>
              </a:rPr>
              <a:t>explanation</a:t>
            </a:r>
            <a:r>
              <a:rPr lang="en-US" sz="2400" dirty="0">
                <a:solidFill>
                  <a:srgbClr val="000000"/>
                </a:solidFill>
                <a:latin typeface="Calibri" panose="020F0502020204030204" pitchFamily="34" charset="0"/>
                <a:cs typeface="Calibri" panose="020F0502020204030204" pitchFamily="34" charset="0"/>
              </a:rPr>
              <a:t> follows the quotation and should explain, in your own words, what you think the quotation argues and/or why it is important.</a:t>
            </a:r>
          </a:p>
          <a:p>
            <a:endParaRPr lang="en-US" sz="2400" b="1" dirty="0">
              <a:solidFill>
                <a:srgbClr val="000000"/>
              </a:solidFill>
              <a:latin typeface="Calibri" panose="020F0502020204030204" pitchFamily="34" charset="0"/>
              <a:cs typeface="Calibri" panose="020F0502020204030204" pitchFamily="34" charset="0"/>
            </a:endParaRPr>
          </a:p>
          <a:p>
            <a:endParaRPr lang="en-US" sz="2800" dirty="0"/>
          </a:p>
          <a:p>
            <a:endParaRPr lang="en-US" sz="2800" dirty="0">
              <a:solidFill>
                <a:srgbClr val="000000"/>
              </a:solidFill>
              <a:latin typeface="Calibri" panose="020F0502020204030204" pitchFamily="34" charset="0"/>
              <a:cs typeface="Calibri" panose="020F0502020204030204" pitchFamily="34" charset="0"/>
            </a:endParaRPr>
          </a:p>
          <a:p>
            <a:pPr marL="514350" indent="-514350">
              <a:buAutoNum type="arabicPeriod"/>
            </a:pPr>
            <a:endParaRPr lang="en-US" sz="2800" dirty="0">
              <a:solidFill>
                <a:srgbClr val="000000"/>
              </a:solidFill>
              <a:latin typeface="Calibri" panose="020F0502020204030204" pitchFamily="34" charset="0"/>
              <a:cs typeface="Calibri" panose="020F0502020204030204" pitchFamily="34" charset="0"/>
            </a:endParaRPr>
          </a:p>
          <a:p>
            <a:endParaRPr lang="en-US" sz="24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53297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967740" y="2070735"/>
            <a:ext cx="1711325" cy="584775"/>
          </a:xfrm>
          <a:prstGeom prst="rect">
            <a:avLst/>
          </a:prstGeom>
          <a:noFill/>
          <a:ln w="28575" cmpd="sng">
            <a:noFill/>
            <a:prstDash val="solid"/>
          </a:ln>
        </p:spPr>
        <p:txBody>
          <a:bodyPr wrap="square" rtlCol="0">
            <a:spAutoFit/>
          </a:bodyPr>
          <a:lstStyle/>
          <a:p>
            <a:endParaRPr lang="zh-CN" altLang="en-US" sz="3200" dirty="0"/>
          </a:p>
        </p:txBody>
      </p:sp>
      <p:sp>
        <p:nvSpPr>
          <p:cNvPr id="3" name="矩形 2"/>
          <p:cNvSpPr/>
          <p:nvPr/>
        </p:nvSpPr>
        <p:spPr>
          <a:xfrm>
            <a:off x="8942689" y="2171683"/>
            <a:ext cx="2938204" cy="10485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269407" y="1139295"/>
            <a:ext cx="7478939" cy="338554"/>
          </a:xfrm>
          <a:prstGeom prst="rect">
            <a:avLst/>
          </a:prstGeom>
        </p:spPr>
        <p:txBody>
          <a:bodyPr wrap="square">
            <a:spAutoFit/>
          </a:bodyPr>
          <a:lstStyle/>
          <a:p>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   </a:t>
            </a:r>
          </a:p>
        </p:txBody>
      </p:sp>
      <p:pic>
        <p:nvPicPr>
          <p:cNvPr id="7" name="Picture 6" descr="Logo&#10;&#10;Description automatically generated with low confidence">
            <a:extLst>
              <a:ext uri="{FF2B5EF4-FFF2-40B4-BE49-F238E27FC236}">
                <a16:creationId xmlns:a16="http://schemas.microsoft.com/office/drawing/2014/main" id="{2D00EB36-4122-9A47-8929-6F40CD2A9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6706" y="242361"/>
            <a:ext cx="1161640" cy="1161640"/>
          </a:xfrm>
          <a:prstGeom prst="rect">
            <a:avLst/>
          </a:prstGeom>
        </p:spPr>
      </p:pic>
      <p:sp>
        <p:nvSpPr>
          <p:cNvPr id="4" name="TextBox 3">
            <a:extLst>
              <a:ext uri="{FF2B5EF4-FFF2-40B4-BE49-F238E27FC236}">
                <a16:creationId xmlns:a16="http://schemas.microsoft.com/office/drawing/2014/main" id="{1B4090A4-82F2-6B4B-A16A-A42331CBC80A}"/>
              </a:ext>
            </a:extLst>
          </p:cNvPr>
          <p:cNvSpPr txBox="1"/>
          <p:nvPr/>
        </p:nvSpPr>
        <p:spPr>
          <a:xfrm>
            <a:off x="109162" y="71499"/>
            <a:ext cx="6718940" cy="954107"/>
          </a:xfrm>
          <a:prstGeom prst="rect">
            <a:avLst/>
          </a:prstGeom>
          <a:noFill/>
        </p:spPr>
        <p:txBody>
          <a:bodyPr wrap="square" rtlCol="0">
            <a:spAutoFit/>
          </a:bodyPr>
          <a:lstStyle/>
          <a:p>
            <a:r>
              <a:rPr lang="en-CN" altLang="zh-CN" sz="2800" b="1" dirty="0">
                <a:solidFill>
                  <a:srgbClr val="A61F24"/>
                </a:solidFill>
                <a:latin typeface="Calibri" panose="020F0502020204030204" pitchFamily="34" charset="0"/>
                <a:ea typeface="微软雅黑" panose="020B0503020204020204" pitchFamily="34" charset="-122"/>
                <a:cs typeface="Calibri" panose="020F0502020204030204" pitchFamily="34" charset="0"/>
              </a:rPr>
              <a:t>Advanced Readings</a:t>
            </a:r>
          </a:p>
          <a:p>
            <a:r>
              <a:rPr lang="en-CN" altLang="zh-CN" sz="2800" b="1" dirty="0">
                <a:latin typeface="Calibri" panose="020F0502020204030204" pitchFamily="34" charset="0"/>
                <a:ea typeface="微软雅黑" panose="020B0503020204020204" pitchFamily="34" charset="-122"/>
                <a:cs typeface="Calibri" panose="020F0502020204030204" pitchFamily="34" charset="0"/>
              </a:rPr>
              <a:t>Final Week</a:t>
            </a:r>
          </a:p>
        </p:txBody>
      </p:sp>
      <p:sp>
        <p:nvSpPr>
          <p:cNvPr id="2" name="TextBox 1">
            <a:extLst>
              <a:ext uri="{FF2B5EF4-FFF2-40B4-BE49-F238E27FC236}">
                <a16:creationId xmlns:a16="http://schemas.microsoft.com/office/drawing/2014/main" id="{23B66726-0CBD-594A-AAF2-A60769BF8D4D}"/>
              </a:ext>
            </a:extLst>
          </p:cNvPr>
          <p:cNvSpPr txBox="1"/>
          <p:nvPr/>
        </p:nvSpPr>
        <p:spPr>
          <a:xfrm>
            <a:off x="109162" y="934583"/>
            <a:ext cx="11639184" cy="4401205"/>
          </a:xfrm>
          <a:prstGeom prst="rect">
            <a:avLst/>
          </a:prstGeom>
          <a:noFill/>
        </p:spPr>
        <p:txBody>
          <a:bodyPr wrap="square" rtlCol="0">
            <a:spAutoFit/>
          </a:bodyPr>
          <a:lstStyle/>
          <a:p>
            <a:r>
              <a:rPr lang="en-US" sz="2800" b="1" dirty="0">
                <a:solidFill>
                  <a:srgbClr val="000000"/>
                </a:solidFill>
                <a:latin typeface="Calibri" panose="020F0502020204030204" pitchFamily="34" charset="0"/>
                <a:cs typeface="Calibri" panose="020F0502020204030204" pitchFamily="34" charset="0"/>
              </a:rPr>
              <a:t>2. Quotations and paraphrases:</a:t>
            </a:r>
          </a:p>
          <a:p>
            <a:endParaRPr lang="en-US" sz="2400" b="1" dirty="0">
              <a:solidFill>
                <a:srgbClr val="000000"/>
              </a:solidFill>
              <a:latin typeface="Calibri" panose="020F0502020204030204" pitchFamily="34" charset="0"/>
              <a:cs typeface="Calibri" panose="020F0502020204030204" pitchFamily="34" charset="0"/>
            </a:endParaRPr>
          </a:p>
          <a:p>
            <a:r>
              <a:rPr lang="en-US" sz="2400" b="1" dirty="0">
                <a:solidFill>
                  <a:srgbClr val="000000"/>
                </a:solidFill>
                <a:latin typeface="Calibri" panose="020F0502020204030204" pitchFamily="34" charset="0"/>
                <a:cs typeface="Calibri" panose="020F0502020204030204" pitchFamily="34" charset="0"/>
              </a:rPr>
              <a:t>Instead of launching directly into a quotation, what we need to do is to introduce the quotation, and after the quotation, we need to give an explanation of the quotation.</a:t>
            </a:r>
          </a:p>
          <a:p>
            <a:endParaRPr lang="en-US" sz="2400" b="1" dirty="0">
              <a:solidFill>
                <a:srgbClr val="000000"/>
              </a:solidFill>
              <a:latin typeface="Calibri" panose="020F0502020204030204" pitchFamily="34" charset="0"/>
              <a:cs typeface="Calibri" panose="020F0502020204030204" pitchFamily="34" charset="0"/>
            </a:endParaRPr>
          </a:p>
          <a:p>
            <a:r>
              <a:rPr lang="en-US" sz="2400" dirty="0">
                <a:solidFill>
                  <a:srgbClr val="000000"/>
                </a:solidFill>
                <a:latin typeface="Calibri" panose="020F0502020204030204" pitchFamily="34" charset="0"/>
                <a:cs typeface="Calibri" panose="020F0502020204030204" pitchFamily="34" charset="0"/>
              </a:rPr>
              <a:t>Introduction template                                           Explanation template</a:t>
            </a:r>
          </a:p>
          <a:p>
            <a:endParaRPr lang="en-US" sz="2400" b="1" dirty="0">
              <a:solidFill>
                <a:srgbClr val="000000"/>
              </a:solidFill>
              <a:latin typeface="Calibri" panose="020F0502020204030204" pitchFamily="34" charset="0"/>
              <a:cs typeface="Calibri" panose="020F0502020204030204" pitchFamily="34" charset="0"/>
            </a:endParaRPr>
          </a:p>
          <a:p>
            <a:endParaRPr lang="en-US" sz="2800" dirty="0"/>
          </a:p>
          <a:p>
            <a:endParaRPr lang="en-US" sz="2800" dirty="0">
              <a:solidFill>
                <a:srgbClr val="000000"/>
              </a:solidFill>
              <a:latin typeface="Calibri" panose="020F0502020204030204" pitchFamily="34" charset="0"/>
              <a:cs typeface="Calibri" panose="020F0502020204030204" pitchFamily="34" charset="0"/>
            </a:endParaRPr>
          </a:p>
          <a:p>
            <a:pPr marL="514350" indent="-514350">
              <a:buAutoNum type="arabicPeriod"/>
            </a:pPr>
            <a:endParaRPr lang="en-US" sz="2800" dirty="0">
              <a:solidFill>
                <a:srgbClr val="000000"/>
              </a:solidFill>
              <a:latin typeface="Calibri" panose="020F0502020204030204" pitchFamily="34" charset="0"/>
              <a:cs typeface="Calibri" panose="020F0502020204030204" pitchFamily="34" charset="0"/>
            </a:endParaRPr>
          </a:p>
          <a:p>
            <a:endParaRPr lang="en-US" sz="2400" dirty="0">
              <a:solidFill>
                <a:srgbClr val="000000"/>
              </a:solidFill>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CB15396B-421D-CDC5-7000-22CC08B90E43}"/>
              </a:ext>
            </a:extLst>
          </p:cNvPr>
          <p:cNvPicPr>
            <a:picLocks noChangeAspect="1"/>
          </p:cNvPicPr>
          <p:nvPr/>
        </p:nvPicPr>
        <p:blipFill>
          <a:blip r:embed="rId3"/>
          <a:stretch>
            <a:fillRect/>
          </a:stretch>
        </p:blipFill>
        <p:spPr>
          <a:xfrm>
            <a:off x="5345591" y="3197567"/>
            <a:ext cx="6147943" cy="2830443"/>
          </a:xfrm>
          <a:prstGeom prst="rect">
            <a:avLst/>
          </a:prstGeom>
        </p:spPr>
      </p:pic>
      <p:pic>
        <p:nvPicPr>
          <p:cNvPr id="10" name="Picture 9">
            <a:extLst>
              <a:ext uri="{FF2B5EF4-FFF2-40B4-BE49-F238E27FC236}">
                <a16:creationId xmlns:a16="http://schemas.microsoft.com/office/drawing/2014/main" id="{04234D33-4235-43C2-9AF8-4B191FCD1A29}"/>
              </a:ext>
            </a:extLst>
          </p:cNvPr>
          <p:cNvPicPr>
            <a:picLocks noChangeAspect="1"/>
          </p:cNvPicPr>
          <p:nvPr/>
        </p:nvPicPr>
        <p:blipFill>
          <a:blip r:embed="rId4"/>
          <a:stretch>
            <a:fillRect/>
          </a:stretch>
        </p:blipFill>
        <p:spPr>
          <a:xfrm>
            <a:off x="109162" y="3220271"/>
            <a:ext cx="4981618" cy="3425328"/>
          </a:xfrm>
          <a:prstGeom prst="rect">
            <a:avLst/>
          </a:prstGeom>
        </p:spPr>
      </p:pic>
    </p:spTree>
    <p:extLst>
      <p:ext uri="{BB962C8B-B14F-4D97-AF65-F5344CB8AC3E}">
        <p14:creationId xmlns:p14="http://schemas.microsoft.com/office/powerpoint/2010/main" val="4112773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95">
            <a:extLst>
              <a:ext uri="{FF2B5EF4-FFF2-40B4-BE49-F238E27FC236}">
                <a16:creationId xmlns:a16="http://schemas.microsoft.com/office/drawing/2014/main" id="{660756BD-4A76-2D46-84F7-E38BE0454130}"/>
              </a:ext>
            </a:extLst>
          </p:cNvPr>
          <p:cNvSpPr/>
          <p:nvPr/>
        </p:nvSpPr>
        <p:spPr>
          <a:xfrm>
            <a:off x="0" y="0"/>
            <a:ext cx="4713514" cy="6858000"/>
          </a:xfrm>
          <a:custGeom>
            <a:avLst/>
            <a:gdLst>
              <a:gd name="connsiteX0" fmla="*/ 0 w 4863611"/>
              <a:gd name="connsiteY0" fmla="*/ 0 h 6858000"/>
              <a:gd name="connsiteX1" fmla="*/ 463109 w 4863611"/>
              <a:gd name="connsiteY1" fmla="*/ 0 h 6858000"/>
              <a:gd name="connsiteX2" fmla="*/ 549889 w 4863611"/>
              <a:gd name="connsiteY2" fmla="*/ 0 h 6858000"/>
              <a:gd name="connsiteX3" fmla="*/ 4863611 w 4863611"/>
              <a:gd name="connsiteY3" fmla="*/ 0 h 6858000"/>
              <a:gd name="connsiteX4" fmla="*/ 1601329 w 4863611"/>
              <a:gd name="connsiteY4" fmla="*/ 6858000 h 6858000"/>
              <a:gd name="connsiteX5" fmla="*/ 549889 w 4863611"/>
              <a:gd name="connsiteY5" fmla="*/ 6858000 h 6858000"/>
              <a:gd name="connsiteX6" fmla="*/ 463109 w 4863611"/>
              <a:gd name="connsiteY6" fmla="*/ 6858000 h 6858000"/>
              <a:gd name="connsiteX7" fmla="*/ 0 w 486361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3611" h="6858000">
                <a:moveTo>
                  <a:pt x="0" y="0"/>
                </a:moveTo>
                <a:lnTo>
                  <a:pt x="463109" y="0"/>
                </a:lnTo>
                <a:lnTo>
                  <a:pt x="549889" y="0"/>
                </a:lnTo>
                <a:lnTo>
                  <a:pt x="4863611" y="0"/>
                </a:lnTo>
                <a:lnTo>
                  <a:pt x="1601329" y="6858000"/>
                </a:lnTo>
                <a:lnTo>
                  <a:pt x="549889" y="6858000"/>
                </a:lnTo>
                <a:lnTo>
                  <a:pt x="463109" y="6858000"/>
                </a:lnTo>
                <a:lnTo>
                  <a:pt x="0" y="6858000"/>
                </a:lnTo>
                <a:close/>
              </a:path>
            </a:pathLst>
          </a:custGeom>
          <a:solidFill>
            <a:srgbClr val="C00000">
              <a:alpha val="955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dirty="0">
              <a:solidFill>
                <a:srgbClr val="FF0000"/>
              </a:solidFill>
              <a:highlight>
                <a:srgbClr val="FFFF00"/>
              </a:highlight>
            </a:endParaRPr>
          </a:p>
        </p:txBody>
      </p:sp>
      <p:sp>
        <p:nvSpPr>
          <p:cNvPr id="12" name="文本框 11"/>
          <p:cNvSpPr txBox="1"/>
          <p:nvPr/>
        </p:nvSpPr>
        <p:spPr>
          <a:xfrm>
            <a:off x="967740" y="2070735"/>
            <a:ext cx="1711325" cy="584775"/>
          </a:xfrm>
          <a:prstGeom prst="rect">
            <a:avLst/>
          </a:prstGeom>
          <a:noFill/>
          <a:ln w="28575" cmpd="sng">
            <a:noFill/>
            <a:prstDash val="solid"/>
          </a:ln>
        </p:spPr>
        <p:txBody>
          <a:bodyPr wrap="square" rtlCol="0">
            <a:spAutoFit/>
          </a:bodyPr>
          <a:lstStyle/>
          <a:p>
            <a:endParaRPr lang="zh-CN" altLang="en-US" sz="3200" dirty="0"/>
          </a:p>
        </p:txBody>
      </p:sp>
      <p:sp>
        <p:nvSpPr>
          <p:cNvPr id="3" name="矩形 2"/>
          <p:cNvSpPr/>
          <p:nvPr/>
        </p:nvSpPr>
        <p:spPr>
          <a:xfrm>
            <a:off x="8942689" y="2171683"/>
            <a:ext cx="2938204" cy="10485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269407" y="1139295"/>
            <a:ext cx="7478939" cy="338554"/>
          </a:xfrm>
          <a:prstGeom prst="rect">
            <a:avLst/>
          </a:prstGeom>
        </p:spPr>
        <p:txBody>
          <a:bodyPr wrap="square">
            <a:spAutoFit/>
          </a:bodyPr>
          <a:lstStyle/>
          <a:p>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   </a:t>
            </a:r>
          </a:p>
        </p:txBody>
      </p:sp>
      <p:pic>
        <p:nvPicPr>
          <p:cNvPr id="7" name="Picture 6" descr="Logo&#10;&#10;Description automatically generated with low confidence">
            <a:extLst>
              <a:ext uri="{FF2B5EF4-FFF2-40B4-BE49-F238E27FC236}">
                <a16:creationId xmlns:a16="http://schemas.microsoft.com/office/drawing/2014/main" id="{2D00EB36-4122-9A47-8929-6F40CD2A9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6706" y="242361"/>
            <a:ext cx="1161640" cy="1161640"/>
          </a:xfrm>
          <a:prstGeom prst="rect">
            <a:avLst/>
          </a:prstGeom>
        </p:spPr>
      </p:pic>
      <p:sp>
        <p:nvSpPr>
          <p:cNvPr id="4" name="TextBox 3">
            <a:extLst>
              <a:ext uri="{FF2B5EF4-FFF2-40B4-BE49-F238E27FC236}">
                <a16:creationId xmlns:a16="http://schemas.microsoft.com/office/drawing/2014/main" id="{1B4090A4-82F2-6B4B-A16A-A42331CBC80A}"/>
              </a:ext>
            </a:extLst>
          </p:cNvPr>
          <p:cNvSpPr txBox="1"/>
          <p:nvPr/>
        </p:nvSpPr>
        <p:spPr>
          <a:xfrm>
            <a:off x="109162" y="104538"/>
            <a:ext cx="6718940" cy="954107"/>
          </a:xfrm>
          <a:prstGeom prst="rect">
            <a:avLst/>
          </a:prstGeom>
          <a:noFill/>
        </p:spPr>
        <p:txBody>
          <a:bodyPr wrap="square" rtlCol="0">
            <a:spAutoFit/>
          </a:bodyPr>
          <a:lstStyle/>
          <a:p>
            <a:r>
              <a:rPr lang="en-CN" altLang="zh-CN" sz="2800" b="1" dirty="0">
                <a:solidFill>
                  <a:srgbClr val="A61F24"/>
                </a:solidFill>
                <a:latin typeface="Calibri" panose="020F0502020204030204" pitchFamily="34" charset="0"/>
                <a:ea typeface="微软雅黑" panose="020B0503020204020204" pitchFamily="34" charset="-122"/>
                <a:cs typeface="Calibri" panose="020F0502020204030204" pitchFamily="34" charset="0"/>
              </a:rPr>
              <a:t>Advanced Readings</a:t>
            </a:r>
          </a:p>
          <a:p>
            <a:r>
              <a:rPr lang="en-CN" altLang="zh-CN" sz="2800" b="1" dirty="0">
                <a:latin typeface="Calibri" panose="020F0502020204030204" pitchFamily="34" charset="0"/>
                <a:ea typeface="微软雅黑" panose="020B0503020204020204" pitchFamily="34" charset="-122"/>
                <a:cs typeface="Calibri" panose="020F0502020204030204" pitchFamily="34" charset="0"/>
              </a:rPr>
              <a:t>Final Week</a:t>
            </a:r>
          </a:p>
        </p:txBody>
      </p:sp>
      <p:sp>
        <p:nvSpPr>
          <p:cNvPr id="2" name="TextBox 1">
            <a:extLst>
              <a:ext uri="{FF2B5EF4-FFF2-40B4-BE49-F238E27FC236}">
                <a16:creationId xmlns:a16="http://schemas.microsoft.com/office/drawing/2014/main" id="{23B66726-0CBD-594A-AAF2-A60769BF8D4D}"/>
              </a:ext>
            </a:extLst>
          </p:cNvPr>
          <p:cNvSpPr txBox="1"/>
          <p:nvPr/>
        </p:nvSpPr>
        <p:spPr>
          <a:xfrm>
            <a:off x="109162" y="934583"/>
            <a:ext cx="11639184" cy="5509200"/>
          </a:xfrm>
          <a:prstGeom prst="rect">
            <a:avLst/>
          </a:prstGeom>
          <a:noFill/>
        </p:spPr>
        <p:txBody>
          <a:bodyPr wrap="square" rtlCol="0">
            <a:spAutoFit/>
          </a:bodyPr>
          <a:lstStyle/>
          <a:p>
            <a:r>
              <a:rPr lang="en-US" sz="2800" b="1" dirty="0">
                <a:solidFill>
                  <a:srgbClr val="000000"/>
                </a:solidFill>
                <a:latin typeface="Calibri" panose="020F0502020204030204" pitchFamily="34" charset="0"/>
                <a:cs typeface="Calibri" panose="020F0502020204030204" pitchFamily="34" charset="0"/>
              </a:rPr>
              <a:t>2. Quotations and paraphrases:</a:t>
            </a:r>
          </a:p>
          <a:p>
            <a:endParaRPr lang="en-US" sz="2400" b="1" dirty="0">
              <a:solidFill>
                <a:srgbClr val="000000"/>
              </a:solidFill>
              <a:latin typeface="Calibri" panose="020F0502020204030204" pitchFamily="34" charset="0"/>
              <a:cs typeface="Calibri" panose="020F0502020204030204" pitchFamily="34" charset="0"/>
            </a:endParaRPr>
          </a:p>
          <a:p>
            <a:r>
              <a:rPr lang="en-US" sz="2400" b="1" dirty="0">
                <a:solidFill>
                  <a:srgbClr val="000000"/>
                </a:solidFill>
                <a:latin typeface="Calibri" panose="020F0502020204030204" pitchFamily="34" charset="0"/>
                <a:cs typeface="Calibri" panose="020F0502020204030204" pitchFamily="34" charset="0"/>
              </a:rPr>
              <a:t>What to quote? </a:t>
            </a:r>
          </a:p>
          <a:p>
            <a:r>
              <a:rPr lang="en-US" sz="2400" dirty="0">
                <a:solidFill>
                  <a:srgbClr val="000000"/>
                </a:solidFill>
                <a:latin typeface="Calibri" panose="020F0502020204030204" pitchFamily="34" charset="0"/>
                <a:cs typeface="Calibri" panose="020F0502020204030204" pitchFamily="34" charset="0"/>
              </a:rPr>
              <a:t>Primary sources! </a:t>
            </a:r>
          </a:p>
          <a:p>
            <a:r>
              <a:rPr lang="en-US" sz="2400" dirty="0">
                <a:solidFill>
                  <a:srgbClr val="000000"/>
                </a:solidFill>
                <a:latin typeface="Calibri" panose="020F0502020204030204" pitchFamily="34" charset="0"/>
                <a:cs typeface="Calibri" panose="020F0502020204030204" pitchFamily="34" charset="0"/>
              </a:rPr>
              <a:t>Peer reviewed journals, academic monographs, book chapters from edited volumes…</a:t>
            </a:r>
          </a:p>
          <a:p>
            <a:endParaRPr lang="en-US" sz="2400" dirty="0">
              <a:solidFill>
                <a:srgbClr val="000000"/>
              </a:solidFill>
              <a:latin typeface="Calibri" panose="020F0502020204030204" pitchFamily="34" charset="0"/>
              <a:cs typeface="Calibri" panose="020F0502020204030204" pitchFamily="34" charset="0"/>
            </a:endParaRPr>
          </a:p>
          <a:p>
            <a:r>
              <a:rPr lang="en-US" sz="2400" b="1" dirty="0">
                <a:solidFill>
                  <a:srgbClr val="000000"/>
                </a:solidFill>
                <a:latin typeface="Calibri" panose="020F0502020204030204" pitchFamily="34" charset="0"/>
                <a:cs typeface="Calibri" panose="020F0502020204030204" pitchFamily="34" charset="0"/>
              </a:rPr>
              <a:t>What not to quote?</a:t>
            </a:r>
          </a:p>
          <a:p>
            <a:r>
              <a:rPr lang="en-US" sz="2400" dirty="0">
                <a:solidFill>
                  <a:srgbClr val="000000"/>
                </a:solidFill>
                <a:latin typeface="Calibri" panose="020F0502020204030204" pitchFamily="34" charset="0"/>
                <a:cs typeface="Calibri" panose="020F0502020204030204" pitchFamily="34" charset="0"/>
              </a:rPr>
              <a:t>Webpages on the internet, even though some might appear professional</a:t>
            </a:r>
          </a:p>
          <a:p>
            <a:r>
              <a:rPr lang="en-US" sz="2400" dirty="0">
                <a:solidFill>
                  <a:srgbClr val="000000"/>
                </a:solidFill>
                <a:latin typeface="Calibri" panose="020F0502020204030204" pitchFamily="34" charset="0"/>
                <a:cs typeface="Calibri" panose="020F0502020204030204" pitchFamily="34" charset="0"/>
              </a:rPr>
              <a:t>Wikipedia, other encyclopedia…</a:t>
            </a:r>
          </a:p>
          <a:p>
            <a:endParaRPr lang="en-US" sz="2400" dirty="0">
              <a:solidFill>
                <a:srgbClr val="000000"/>
              </a:solidFill>
              <a:latin typeface="Calibri" panose="020F0502020204030204" pitchFamily="34" charset="0"/>
              <a:cs typeface="Calibri" panose="020F0502020204030204" pitchFamily="34" charset="0"/>
            </a:endParaRPr>
          </a:p>
          <a:p>
            <a:endParaRPr lang="en-US" sz="2800" dirty="0"/>
          </a:p>
          <a:p>
            <a:endParaRPr lang="en-US" sz="2800" dirty="0">
              <a:solidFill>
                <a:srgbClr val="000000"/>
              </a:solidFill>
              <a:latin typeface="Calibri" panose="020F0502020204030204" pitchFamily="34" charset="0"/>
              <a:cs typeface="Calibri" panose="020F0502020204030204" pitchFamily="34" charset="0"/>
            </a:endParaRPr>
          </a:p>
          <a:p>
            <a:pPr marL="514350" indent="-514350">
              <a:buAutoNum type="arabicPeriod"/>
            </a:pPr>
            <a:endParaRPr lang="en-US" sz="2800" dirty="0">
              <a:solidFill>
                <a:srgbClr val="000000"/>
              </a:solidFill>
              <a:latin typeface="Calibri" panose="020F0502020204030204" pitchFamily="34" charset="0"/>
              <a:cs typeface="Calibri" panose="020F0502020204030204" pitchFamily="34" charset="0"/>
            </a:endParaRPr>
          </a:p>
          <a:p>
            <a:endParaRPr lang="en-US" sz="24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91683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95">
            <a:extLst>
              <a:ext uri="{FF2B5EF4-FFF2-40B4-BE49-F238E27FC236}">
                <a16:creationId xmlns:a16="http://schemas.microsoft.com/office/drawing/2014/main" id="{660756BD-4A76-2D46-84F7-E38BE0454130}"/>
              </a:ext>
            </a:extLst>
          </p:cNvPr>
          <p:cNvSpPr/>
          <p:nvPr/>
        </p:nvSpPr>
        <p:spPr>
          <a:xfrm>
            <a:off x="0" y="0"/>
            <a:ext cx="4713514" cy="6858000"/>
          </a:xfrm>
          <a:custGeom>
            <a:avLst/>
            <a:gdLst>
              <a:gd name="connsiteX0" fmla="*/ 0 w 4863611"/>
              <a:gd name="connsiteY0" fmla="*/ 0 h 6858000"/>
              <a:gd name="connsiteX1" fmla="*/ 463109 w 4863611"/>
              <a:gd name="connsiteY1" fmla="*/ 0 h 6858000"/>
              <a:gd name="connsiteX2" fmla="*/ 549889 w 4863611"/>
              <a:gd name="connsiteY2" fmla="*/ 0 h 6858000"/>
              <a:gd name="connsiteX3" fmla="*/ 4863611 w 4863611"/>
              <a:gd name="connsiteY3" fmla="*/ 0 h 6858000"/>
              <a:gd name="connsiteX4" fmla="*/ 1601329 w 4863611"/>
              <a:gd name="connsiteY4" fmla="*/ 6858000 h 6858000"/>
              <a:gd name="connsiteX5" fmla="*/ 549889 w 4863611"/>
              <a:gd name="connsiteY5" fmla="*/ 6858000 h 6858000"/>
              <a:gd name="connsiteX6" fmla="*/ 463109 w 4863611"/>
              <a:gd name="connsiteY6" fmla="*/ 6858000 h 6858000"/>
              <a:gd name="connsiteX7" fmla="*/ 0 w 486361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3611" h="6858000">
                <a:moveTo>
                  <a:pt x="0" y="0"/>
                </a:moveTo>
                <a:lnTo>
                  <a:pt x="463109" y="0"/>
                </a:lnTo>
                <a:lnTo>
                  <a:pt x="549889" y="0"/>
                </a:lnTo>
                <a:lnTo>
                  <a:pt x="4863611" y="0"/>
                </a:lnTo>
                <a:lnTo>
                  <a:pt x="1601329" y="6858000"/>
                </a:lnTo>
                <a:lnTo>
                  <a:pt x="549889" y="6858000"/>
                </a:lnTo>
                <a:lnTo>
                  <a:pt x="463109" y="6858000"/>
                </a:lnTo>
                <a:lnTo>
                  <a:pt x="0" y="6858000"/>
                </a:lnTo>
                <a:close/>
              </a:path>
            </a:pathLst>
          </a:custGeom>
          <a:solidFill>
            <a:srgbClr val="C00000">
              <a:alpha val="955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dirty="0">
              <a:solidFill>
                <a:srgbClr val="FF0000"/>
              </a:solidFill>
              <a:highlight>
                <a:srgbClr val="FFFF00"/>
              </a:highlight>
            </a:endParaRPr>
          </a:p>
        </p:txBody>
      </p:sp>
      <p:sp>
        <p:nvSpPr>
          <p:cNvPr id="12" name="文本框 11"/>
          <p:cNvSpPr txBox="1"/>
          <p:nvPr/>
        </p:nvSpPr>
        <p:spPr>
          <a:xfrm>
            <a:off x="967740" y="2070735"/>
            <a:ext cx="1711325" cy="584775"/>
          </a:xfrm>
          <a:prstGeom prst="rect">
            <a:avLst/>
          </a:prstGeom>
          <a:noFill/>
          <a:ln w="28575" cmpd="sng">
            <a:noFill/>
            <a:prstDash val="solid"/>
          </a:ln>
        </p:spPr>
        <p:txBody>
          <a:bodyPr wrap="square" rtlCol="0">
            <a:spAutoFit/>
          </a:bodyPr>
          <a:lstStyle/>
          <a:p>
            <a:endParaRPr lang="zh-CN" altLang="en-US" sz="3200" dirty="0"/>
          </a:p>
        </p:txBody>
      </p:sp>
      <p:sp>
        <p:nvSpPr>
          <p:cNvPr id="3" name="矩形 2"/>
          <p:cNvSpPr/>
          <p:nvPr/>
        </p:nvSpPr>
        <p:spPr>
          <a:xfrm>
            <a:off x="8942689" y="2171683"/>
            <a:ext cx="2938204" cy="10485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269407" y="1139295"/>
            <a:ext cx="7478939" cy="338554"/>
          </a:xfrm>
          <a:prstGeom prst="rect">
            <a:avLst/>
          </a:prstGeom>
        </p:spPr>
        <p:txBody>
          <a:bodyPr wrap="square">
            <a:spAutoFit/>
          </a:bodyPr>
          <a:lstStyle/>
          <a:p>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   </a:t>
            </a:r>
          </a:p>
        </p:txBody>
      </p:sp>
      <p:pic>
        <p:nvPicPr>
          <p:cNvPr id="7" name="Picture 6" descr="Logo&#10;&#10;Description automatically generated with low confidence">
            <a:extLst>
              <a:ext uri="{FF2B5EF4-FFF2-40B4-BE49-F238E27FC236}">
                <a16:creationId xmlns:a16="http://schemas.microsoft.com/office/drawing/2014/main" id="{2D00EB36-4122-9A47-8929-6F40CD2A9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6706" y="242361"/>
            <a:ext cx="1161640" cy="1161640"/>
          </a:xfrm>
          <a:prstGeom prst="rect">
            <a:avLst/>
          </a:prstGeom>
        </p:spPr>
      </p:pic>
      <p:sp>
        <p:nvSpPr>
          <p:cNvPr id="4" name="TextBox 3">
            <a:extLst>
              <a:ext uri="{FF2B5EF4-FFF2-40B4-BE49-F238E27FC236}">
                <a16:creationId xmlns:a16="http://schemas.microsoft.com/office/drawing/2014/main" id="{1B4090A4-82F2-6B4B-A16A-A42331CBC80A}"/>
              </a:ext>
            </a:extLst>
          </p:cNvPr>
          <p:cNvSpPr txBox="1"/>
          <p:nvPr/>
        </p:nvSpPr>
        <p:spPr>
          <a:xfrm>
            <a:off x="109162" y="104538"/>
            <a:ext cx="6718940" cy="954107"/>
          </a:xfrm>
          <a:prstGeom prst="rect">
            <a:avLst/>
          </a:prstGeom>
          <a:noFill/>
        </p:spPr>
        <p:txBody>
          <a:bodyPr wrap="square" rtlCol="0">
            <a:spAutoFit/>
          </a:bodyPr>
          <a:lstStyle/>
          <a:p>
            <a:r>
              <a:rPr lang="en-CN" altLang="zh-CN" sz="2800" b="1" dirty="0">
                <a:solidFill>
                  <a:srgbClr val="A61F24"/>
                </a:solidFill>
                <a:latin typeface="Calibri" panose="020F0502020204030204" pitchFamily="34" charset="0"/>
                <a:ea typeface="微软雅黑" panose="020B0503020204020204" pitchFamily="34" charset="-122"/>
                <a:cs typeface="Calibri" panose="020F0502020204030204" pitchFamily="34" charset="0"/>
              </a:rPr>
              <a:t>Advanced Readings</a:t>
            </a:r>
          </a:p>
          <a:p>
            <a:r>
              <a:rPr lang="en-CN" altLang="zh-CN" sz="2800" b="1" dirty="0">
                <a:latin typeface="Calibri" panose="020F0502020204030204" pitchFamily="34" charset="0"/>
                <a:ea typeface="微软雅黑" panose="020B0503020204020204" pitchFamily="34" charset="-122"/>
                <a:cs typeface="Calibri" panose="020F0502020204030204" pitchFamily="34" charset="0"/>
              </a:rPr>
              <a:t>Final Week</a:t>
            </a:r>
          </a:p>
        </p:txBody>
      </p:sp>
      <p:sp>
        <p:nvSpPr>
          <p:cNvPr id="2" name="TextBox 1">
            <a:extLst>
              <a:ext uri="{FF2B5EF4-FFF2-40B4-BE49-F238E27FC236}">
                <a16:creationId xmlns:a16="http://schemas.microsoft.com/office/drawing/2014/main" id="{23B66726-0CBD-594A-AAF2-A60769BF8D4D}"/>
              </a:ext>
            </a:extLst>
          </p:cNvPr>
          <p:cNvSpPr txBox="1"/>
          <p:nvPr/>
        </p:nvSpPr>
        <p:spPr>
          <a:xfrm>
            <a:off x="109162" y="934583"/>
            <a:ext cx="11639184" cy="5509200"/>
          </a:xfrm>
          <a:prstGeom prst="rect">
            <a:avLst/>
          </a:prstGeom>
          <a:noFill/>
        </p:spPr>
        <p:txBody>
          <a:bodyPr wrap="square" rtlCol="0">
            <a:spAutoFit/>
          </a:bodyPr>
          <a:lstStyle/>
          <a:p>
            <a:r>
              <a:rPr lang="en-US" sz="2800" b="1" dirty="0">
                <a:solidFill>
                  <a:srgbClr val="000000"/>
                </a:solidFill>
                <a:latin typeface="Calibri" panose="020F0502020204030204" pitchFamily="34" charset="0"/>
                <a:cs typeface="Calibri" panose="020F0502020204030204" pitchFamily="34" charset="0"/>
              </a:rPr>
              <a:t>2. Quotations and paraphrases:</a:t>
            </a:r>
          </a:p>
          <a:p>
            <a:r>
              <a:rPr lang="en-US" sz="2400" b="1" dirty="0">
                <a:solidFill>
                  <a:srgbClr val="000000"/>
                </a:solidFill>
                <a:latin typeface="Calibri" panose="020F0502020204030204" pitchFamily="34" charset="0"/>
                <a:cs typeface="Calibri" panose="020F0502020204030204" pitchFamily="34" charset="0"/>
              </a:rPr>
              <a:t>Short quotations (&lt;= 40 words)</a:t>
            </a:r>
            <a:r>
              <a:rPr lang="en-US" sz="2400" dirty="0">
                <a:solidFill>
                  <a:srgbClr val="000000"/>
                </a:solidFill>
                <a:latin typeface="Calibri" panose="020F0502020204030204" pitchFamily="34" charset="0"/>
                <a:cs typeface="Calibri" panose="020F0502020204030204" pitchFamily="34" charset="0"/>
              </a:rPr>
              <a:t>:</a:t>
            </a:r>
          </a:p>
          <a:p>
            <a:r>
              <a:rPr lang="en-US" sz="2400" dirty="0">
                <a:solidFill>
                  <a:srgbClr val="000000"/>
                </a:solidFill>
                <a:latin typeface="Calibri" panose="020F0502020204030204" pitchFamily="34" charset="0"/>
                <a:cs typeface="Calibri" panose="020F0502020204030204" pitchFamily="34" charset="0"/>
              </a:rPr>
              <a:t>Quotation mark (‘’)</a:t>
            </a:r>
          </a:p>
          <a:p>
            <a:endParaRPr lang="en-US" sz="2400" b="1" dirty="0">
              <a:solidFill>
                <a:srgbClr val="000000"/>
              </a:solidFill>
              <a:latin typeface="Calibri" panose="020F0502020204030204" pitchFamily="34" charset="0"/>
              <a:cs typeface="Calibri" panose="020F0502020204030204" pitchFamily="34" charset="0"/>
            </a:endParaRPr>
          </a:p>
          <a:p>
            <a:endParaRPr lang="en-US" sz="2400" b="1" dirty="0">
              <a:solidFill>
                <a:srgbClr val="000000"/>
              </a:solidFill>
              <a:latin typeface="Calibri" panose="020F0502020204030204" pitchFamily="34" charset="0"/>
              <a:cs typeface="Calibri" panose="020F0502020204030204" pitchFamily="34" charset="0"/>
            </a:endParaRPr>
          </a:p>
          <a:p>
            <a:endParaRPr lang="en-US" sz="2400" b="1" dirty="0">
              <a:solidFill>
                <a:srgbClr val="000000"/>
              </a:solidFill>
              <a:latin typeface="Calibri" panose="020F0502020204030204" pitchFamily="34" charset="0"/>
              <a:cs typeface="Calibri" panose="020F0502020204030204" pitchFamily="34" charset="0"/>
            </a:endParaRPr>
          </a:p>
          <a:p>
            <a:r>
              <a:rPr lang="en-US" sz="2400" b="1" dirty="0">
                <a:solidFill>
                  <a:srgbClr val="000000"/>
                </a:solidFill>
                <a:latin typeface="Calibri" panose="020F0502020204030204" pitchFamily="34" charset="0"/>
                <a:cs typeface="Calibri" panose="020F0502020204030204" pitchFamily="34" charset="0"/>
              </a:rPr>
              <a:t>Long quotation (&gt;40 words)</a:t>
            </a:r>
            <a:r>
              <a:rPr lang="en-US" sz="2400" dirty="0">
                <a:solidFill>
                  <a:srgbClr val="000000"/>
                </a:solidFill>
                <a:latin typeface="Calibri" panose="020F0502020204030204" pitchFamily="34" charset="0"/>
                <a:cs typeface="Calibri" panose="020F0502020204030204" pitchFamily="34" charset="0"/>
              </a:rPr>
              <a:t>:</a:t>
            </a:r>
          </a:p>
          <a:p>
            <a:r>
              <a:rPr lang="en-US" sz="2400" dirty="0">
                <a:solidFill>
                  <a:srgbClr val="000000"/>
                </a:solidFill>
                <a:latin typeface="Calibri" panose="020F0502020204030204" pitchFamily="34" charset="0"/>
                <a:cs typeface="Calibri" panose="020F0502020204030204" pitchFamily="34" charset="0"/>
              </a:rPr>
              <a:t>No need of quotation mark, </a:t>
            </a:r>
          </a:p>
          <a:p>
            <a:r>
              <a:rPr lang="en-US" sz="2400" dirty="0">
                <a:solidFill>
                  <a:srgbClr val="000000"/>
                </a:solidFill>
                <a:latin typeface="Calibri" panose="020F0502020204030204" pitchFamily="34" charset="0"/>
                <a:cs typeface="Calibri" panose="020F0502020204030204" pitchFamily="34" charset="0"/>
              </a:rPr>
              <a:t>but requires a specific formatting:</a:t>
            </a:r>
          </a:p>
          <a:p>
            <a:endParaRPr lang="en-US" sz="2400" b="1" dirty="0">
              <a:solidFill>
                <a:srgbClr val="000000"/>
              </a:solidFill>
              <a:latin typeface="Calibri" panose="020F0502020204030204" pitchFamily="34" charset="0"/>
              <a:cs typeface="Calibri" panose="020F0502020204030204" pitchFamily="34" charset="0"/>
            </a:endParaRPr>
          </a:p>
          <a:p>
            <a:endParaRPr lang="en-US" sz="2800" dirty="0"/>
          </a:p>
          <a:p>
            <a:endParaRPr lang="en-US" sz="2800" dirty="0">
              <a:solidFill>
                <a:srgbClr val="000000"/>
              </a:solidFill>
              <a:latin typeface="Calibri" panose="020F0502020204030204" pitchFamily="34" charset="0"/>
              <a:cs typeface="Calibri" panose="020F0502020204030204" pitchFamily="34" charset="0"/>
            </a:endParaRPr>
          </a:p>
          <a:p>
            <a:pPr marL="514350" indent="-514350">
              <a:buAutoNum type="arabicPeriod"/>
            </a:pPr>
            <a:endParaRPr lang="en-US" sz="2800" dirty="0">
              <a:solidFill>
                <a:srgbClr val="000000"/>
              </a:solidFill>
              <a:latin typeface="Calibri" panose="020F0502020204030204" pitchFamily="34" charset="0"/>
              <a:cs typeface="Calibri" panose="020F0502020204030204" pitchFamily="34" charset="0"/>
            </a:endParaRPr>
          </a:p>
          <a:p>
            <a:endParaRPr lang="en-US" sz="2400" dirty="0">
              <a:solidFill>
                <a:srgbClr val="000000"/>
              </a:solidFill>
              <a:latin typeface="Calibri" panose="020F0502020204030204" pitchFamily="34" charset="0"/>
              <a:cs typeface="Calibri" panose="020F0502020204030204" pitchFamily="34" charset="0"/>
            </a:endParaRPr>
          </a:p>
        </p:txBody>
      </p:sp>
      <p:pic>
        <p:nvPicPr>
          <p:cNvPr id="8" name="Picture 7" descr="Text, letter&#10;&#10;Description automatically generated">
            <a:extLst>
              <a:ext uri="{FF2B5EF4-FFF2-40B4-BE49-F238E27FC236}">
                <a16:creationId xmlns:a16="http://schemas.microsoft.com/office/drawing/2014/main" id="{98BC1E6C-B9EC-8FB4-11D7-F64A7C85BD56}"/>
              </a:ext>
            </a:extLst>
          </p:cNvPr>
          <p:cNvPicPr>
            <a:picLocks noChangeAspect="1"/>
          </p:cNvPicPr>
          <p:nvPr/>
        </p:nvPicPr>
        <p:blipFill>
          <a:blip r:embed="rId3"/>
          <a:stretch>
            <a:fillRect/>
          </a:stretch>
        </p:blipFill>
        <p:spPr>
          <a:xfrm>
            <a:off x="6344282" y="581591"/>
            <a:ext cx="5536611" cy="5758075"/>
          </a:xfrm>
          <a:prstGeom prst="rect">
            <a:avLst/>
          </a:prstGeom>
        </p:spPr>
      </p:pic>
    </p:spTree>
    <p:extLst>
      <p:ext uri="{BB962C8B-B14F-4D97-AF65-F5344CB8AC3E}">
        <p14:creationId xmlns:p14="http://schemas.microsoft.com/office/powerpoint/2010/main" val="517488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95">
            <a:extLst>
              <a:ext uri="{FF2B5EF4-FFF2-40B4-BE49-F238E27FC236}">
                <a16:creationId xmlns:a16="http://schemas.microsoft.com/office/drawing/2014/main" id="{660756BD-4A76-2D46-84F7-E38BE0454130}"/>
              </a:ext>
            </a:extLst>
          </p:cNvPr>
          <p:cNvSpPr/>
          <p:nvPr/>
        </p:nvSpPr>
        <p:spPr>
          <a:xfrm>
            <a:off x="0" y="0"/>
            <a:ext cx="4713514" cy="6858000"/>
          </a:xfrm>
          <a:custGeom>
            <a:avLst/>
            <a:gdLst>
              <a:gd name="connsiteX0" fmla="*/ 0 w 4863611"/>
              <a:gd name="connsiteY0" fmla="*/ 0 h 6858000"/>
              <a:gd name="connsiteX1" fmla="*/ 463109 w 4863611"/>
              <a:gd name="connsiteY1" fmla="*/ 0 h 6858000"/>
              <a:gd name="connsiteX2" fmla="*/ 549889 w 4863611"/>
              <a:gd name="connsiteY2" fmla="*/ 0 h 6858000"/>
              <a:gd name="connsiteX3" fmla="*/ 4863611 w 4863611"/>
              <a:gd name="connsiteY3" fmla="*/ 0 h 6858000"/>
              <a:gd name="connsiteX4" fmla="*/ 1601329 w 4863611"/>
              <a:gd name="connsiteY4" fmla="*/ 6858000 h 6858000"/>
              <a:gd name="connsiteX5" fmla="*/ 549889 w 4863611"/>
              <a:gd name="connsiteY5" fmla="*/ 6858000 h 6858000"/>
              <a:gd name="connsiteX6" fmla="*/ 463109 w 4863611"/>
              <a:gd name="connsiteY6" fmla="*/ 6858000 h 6858000"/>
              <a:gd name="connsiteX7" fmla="*/ 0 w 486361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3611" h="6858000">
                <a:moveTo>
                  <a:pt x="0" y="0"/>
                </a:moveTo>
                <a:lnTo>
                  <a:pt x="463109" y="0"/>
                </a:lnTo>
                <a:lnTo>
                  <a:pt x="549889" y="0"/>
                </a:lnTo>
                <a:lnTo>
                  <a:pt x="4863611" y="0"/>
                </a:lnTo>
                <a:lnTo>
                  <a:pt x="1601329" y="6858000"/>
                </a:lnTo>
                <a:lnTo>
                  <a:pt x="549889" y="6858000"/>
                </a:lnTo>
                <a:lnTo>
                  <a:pt x="463109" y="6858000"/>
                </a:lnTo>
                <a:lnTo>
                  <a:pt x="0" y="6858000"/>
                </a:lnTo>
                <a:close/>
              </a:path>
            </a:pathLst>
          </a:custGeom>
          <a:solidFill>
            <a:srgbClr val="C00000">
              <a:alpha val="955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dirty="0">
              <a:solidFill>
                <a:srgbClr val="FF0000"/>
              </a:solidFill>
              <a:highlight>
                <a:srgbClr val="FFFF00"/>
              </a:highlight>
            </a:endParaRPr>
          </a:p>
        </p:txBody>
      </p:sp>
      <p:sp>
        <p:nvSpPr>
          <p:cNvPr id="12" name="文本框 11"/>
          <p:cNvSpPr txBox="1"/>
          <p:nvPr/>
        </p:nvSpPr>
        <p:spPr>
          <a:xfrm>
            <a:off x="967740" y="2070735"/>
            <a:ext cx="1711325" cy="584775"/>
          </a:xfrm>
          <a:prstGeom prst="rect">
            <a:avLst/>
          </a:prstGeom>
          <a:noFill/>
          <a:ln w="28575" cmpd="sng">
            <a:noFill/>
            <a:prstDash val="solid"/>
          </a:ln>
        </p:spPr>
        <p:txBody>
          <a:bodyPr wrap="square" rtlCol="0">
            <a:spAutoFit/>
          </a:bodyPr>
          <a:lstStyle/>
          <a:p>
            <a:endParaRPr lang="zh-CN" altLang="en-US" sz="3200" dirty="0"/>
          </a:p>
        </p:txBody>
      </p:sp>
      <p:sp>
        <p:nvSpPr>
          <p:cNvPr id="3" name="矩形 2"/>
          <p:cNvSpPr/>
          <p:nvPr/>
        </p:nvSpPr>
        <p:spPr>
          <a:xfrm>
            <a:off x="8942689" y="2171683"/>
            <a:ext cx="2938204" cy="10485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269407" y="1139295"/>
            <a:ext cx="7478939" cy="338554"/>
          </a:xfrm>
          <a:prstGeom prst="rect">
            <a:avLst/>
          </a:prstGeom>
        </p:spPr>
        <p:txBody>
          <a:bodyPr wrap="square">
            <a:spAutoFit/>
          </a:bodyPr>
          <a:lstStyle/>
          <a:p>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   </a:t>
            </a:r>
          </a:p>
        </p:txBody>
      </p:sp>
      <p:pic>
        <p:nvPicPr>
          <p:cNvPr id="7" name="Picture 6" descr="Logo&#10;&#10;Description automatically generated with low confidence">
            <a:extLst>
              <a:ext uri="{FF2B5EF4-FFF2-40B4-BE49-F238E27FC236}">
                <a16:creationId xmlns:a16="http://schemas.microsoft.com/office/drawing/2014/main" id="{2D00EB36-4122-9A47-8929-6F40CD2A9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6706" y="242361"/>
            <a:ext cx="1161640" cy="1161640"/>
          </a:xfrm>
          <a:prstGeom prst="rect">
            <a:avLst/>
          </a:prstGeom>
        </p:spPr>
      </p:pic>
      <p:sp>
        <p:nvSpPr>
          <p:cNvPr id="4" name="TextBox 3">
            <a:extLst>
              <a:ext uri="{FF2B5EF4-FFF2-40B4-BE49-F238E27FC236}">
                <a16:creationId xmlns:a16="http://schemas.microsoft.com/office/drawing/2014/main" id="{1B4090A4-82F2-6B4B-A16A-A42331CBC80A}"/>
              </a:ext>
            </a:extLst>
          </p:cNvPr>
          <p:cNvSpPr txBox="1"/>
          <p:nvPr/>
        </p:nvSpPr>
        <p:spPr>
          <a:xfrm>
            <a:off x="109162" y="104538"/>
            <a:ext cx="6718940" cy="954107"/>
          </a:xfrm>
          <a:prstGeom prst="rect">
            <a:avLst/>
          </a:prstGeom>
          <a:noFill/>
        </p:spPr>
        <p:txBody>
          <a:bodyPr wrap="square" rtlCol="0">
            <a:spAutoFit/>
          </a:bodyPr>
          <a:lstStyle/>
          <a:p>
            <a:r>
              <a:rPr lang="en-CN" altLang="zh-CN" sz="2800" b="1" dirty="0">
                <a:solidFill>
                  <a:srgbClr val="A61F24"/>
                </a:solidFill>
                <a:latin typeface="Calibri" panose="020F0502020204030204" pitchFamily="34" charset="0"/>
                <a:ea typeface="微软雅黑" panose="020B0503020204020204" pitchFamily="34" charset="-122"/>
                <a:cs typeface="Calibri" panose="020F0502020204030204" pitchFamily="34" charset="0"/>
              </a:rPr>
              <a:t>Advanced Readings</a:t>
            </a:r>
          </a:p>
          <a:p>
            <a:r>
              <a:rPr lang="en-CN" altLang="zh-CN" sz="2800" b="1" dirty="0">
                <a:latin typeface="Calibri" panose="020F0502020204030204" pitchFamily="34" charset="0"/>
                <a:ea typeface="微软雅黑" panose="020B0503020204020204" pitchFamily="34" charset="-122"/>
                <a:cs typeface="Calibri" panose="020F0502020204030204" pitchFamily="34" charset="0"/>
              </a:rPr>
              <a:t>Final Week</a:t>
            </a:r>
          </a:p>
        </p:txBody>
      </p:sp>
      <p:sp>
        <p:nvSpPr>
          <p:cNvPr id="2" name="TextBox 1">
            <a:extLst>
              <a:ext uri="{FF2B5EF4-FFF2-40B4-BE49-F238E27FC236}">
                <a16:creationId xmlns:a16="http://schemas.microsoft.com/office/drawing/2014/main" id="{23B66726-0CBD-594A-AAF2-A60769BF8D4D}"/>
              </a:ext>
            </a:extLst>
          </p:cNvPr>
          <p:cNvSpPr txBox="1"/>
          <p:nvPr/>
        </p:nvSpPr>
        <p:spPr>
          <a:xfrm>
            <a:off x="109162" y="934583"/>
            <a:ext cx="11639184" cy="3293209"/>
          </a:xfrm>
          <a:prstGeom prst="rect">
            <a:avLst/>
          </a:prstGeom>
          <a:noFill/>
        </p:spPr>
        <p:txBody>
          <a:bodyPr wrap="square" rtlCol="0">
            <a:spAutoFit/>
          </a:bodyPr>
          <a:lstStyle/>
          <a:p>
            <a:r>
              <a:rPr lang="en-US" sz="2800" b="1" dirty="0">
                <a:solidFill>
                  <a:srgbClr val="000000"/>
                </a:solidFill>
                <a:latin typeface="Calibri" panose="020F0502020204030204" pitchFamily="34" charset="0"/>
                <a:cs typeface="Calibri" panose="020F0502020204030204" pitchFamily="34" charset="0"/>
              </a:rPr>
              <a:t>2. Quotations and paraphrases:</a:t>
            </a:r>
          </a:p>
          <a:p>
            <a:r>
              <a:rPr lang="en-US" sz="2400" b="1" dirty="0">
                <a:solidFill>
                  <a:srgbClr val="000000"/>
                </a:solidFill>
                <a:latin typeface="Calibri" panose="020F0502020204030204" pitchFamily="34" charset="0"/>
                <a:cs typeface="Calibri" panose="020F0502020204030204" pitchFamily="34" charset="0"/>
              </a:rPr>
              <a:t>Always, always make sure you specify that you</a:t>
            </a:r>
          </a:p>
          <a:p>
            <a:r>
              <a:rPr lang="en-US" sz="2400" b="1" dirty="0">
                <a:solidFill>
                  <a:srgbClr val="000000"/>
                </a:solidFill>
                <a:latin typeface="Calibri" panose="020F0502020204030204" pitchFamily="34" charset="0"/>
                <a:cs typeface="Calibri" panose="020F0502020204030204" pitchFamily="34" charset="0"/>
              </a:rPr>
              <a:t>are quoting from others. Otherwise it will be </a:t>
            </a:r>
          </a:p>
          <a:p>
            <a:r>
              <a:rPr lang="en-US" sz="2400" b="1" dirty="0">
                <a:solidFill>
                  <a:srgbClr val="000000"/>
                </a:solidFill>
                <a:latin typeface="Calibri" panose="020F0502020204030204" pitchFamily="34" charset="0"/>
                <a:cs typeface="Calibri" panose="020F0502020204030204" pitchFamily="34" charset="0"/>
              </a:rPr>
              <a:t>considered as </a:t>
            </a:r>
            <a:r>
              <a:rPr lang="en-US" sz="2400" b="1" dirty="0" err="1">
                <a:solidFill>
                  <a:srgbClr val="000000"/>
                </a:solidFill>
                <a:latin typeface="Calibri" panose="020F0502020204030204" pitchFamily="34" charset="0"/>
                <a:cs typeface="Calibri" panose="020F0502020204030204" pitchFamily="34" charset="0"/>
              </a:rPr>
              <a:t>plagerism</a:t>
            </a:r>
            <a:r>
              <a:rPr lang="en-US" sz="2400" b="1" dirty="0">
                <a:solidFill>
                  <a:srgbClr val="000000"/>
                </a:solidFill>
                <a:latin typeface="Calibri" panose="020F0502020204030204" pitchFamily="34" charset="0"/>
                <a:cs typeface="Calibri" panose="020F0502020204030204" pitchFamily="34" charset="0"/>
              </a:rPr>
              <a:t>.</a:t>
            </a:r>
          </a:p>
          <a:p>
            <a:endParaRPr lang="en-US" sz="2800" dirty="0"/>
          </a:p>
          <a:p>
            <a:endParaRPr lang="en-US" sz="2800" dirty="0">
              <a:solidFill>
                <a:srgbClr val="000000"/>
              </a:solidFill>
              <a:latin typeface="Calibri" panose="020F0502020204030204" pitchFamily="34" charset="0"/>
              <a:cs typeface="Calibri" panose="020F0502020204030204" pitchFamily="34" charset="0"/>
            </a:endParaRPr>
          </a:p>
          <a:p>
            <a:pPr marL="514350" indent="-514350">
              <a:buAutoNum type="arabicPeriod"/>
            </a:pPr>
            <a:endParaRPr lang="en-US" sz="2800" dirty="0">
              <a:solidFill>
                <a:srgbClr val="000000"/>
              </a:solidFill>
              <a:latin typeface="Calibri" panose="020F0502020204030204" pitchFamily="34" charset="0"/>
              <a:cs typeface="Calibri" panose="020F0502020204030204" pitchFamily="34" charset="0"/>
            </a:endParaRPr>
          </a:p>
          <a:p>
            <a:endParaRPr lang="en-US" sz="2400" dirty="0">
              <a:solidFill>
                <a:srgbClr val="000000"/>
              </a:solidFill>
              <a:latin typeface="Calibri" panose="020F0502020204030204" pitchFamily="34" charset="0"/>
              <a:cs typeface="Calibri" panose="020F0502020204030204" pitchFamily="34" charset="0"/>
            </a:endParaRPr>
          </a:p>
        </p:txBody>
      </p:sp>
      <p:pic>
        <p:nvPicPr>
          <p:cNvPr id="9" name="Picture 8" descr="Text&#10;&#10;Description automatically generated">
            <a:extLst>
              <a:ext uri="{FF2B5EF4-FFF2-40B4-BE49-F238E27FC236}">
                <a16:creationId xmlns:a16="http://schemas.microsoft.com/office/drawing/2014/main" id="{F63D4CC4-D1E8-BF7E-EE38-AB4B80103230}"/>
              </a:ext>
            </a:extLst>
          </p:cNvPr>
          <p:cNvPicPr>
            <a:picLocks noChangeAspect="1"/>
          </p:cNvPicPr>
          <p:nvPr/>
        </p:nvPicPr>
        <p:blipFill>
          <a:blip r:embed="rId3"/>
          <a:stretch>
            <a:fillRect/>
          </a:stretch>
        </p:blipFill>
        <p:spPr>
          <a:xfrm>
            <a:off x="3757284" y="2390888"/>
            <a:ext cx="7772400" cy="3673807"/>
          </a:xfrm>
          <a:prstGeom prst="rect">
            <a:avLst/>
          </a:prstGeom>
        </p:spPr>
      </p:pic>
    </p:spTree>
    <p:extLst>
      <p:ext uri="{BB962C8B-B14F-4D97-AF65-F5344CB8AC3E}">
        <p14:creationId xmlns:p14="http://schemas.microsoft.com/office/powerpoint/2010/main" val="2686329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95">
            <a:extLst>
              <a:ext uri="{FF2B5EF4-FFF2-40B4-BE49-F238E27FC236}">
                <a16:creationId xmlns:a16="http://schemas.microsoft.com/office/drawing/2014/main" id="{660756BD-4A76-2D46-84F7-E38BE0454130}"/>
              </a:ext>
            </a:extLst>
          </p:cNvPr>
          <p:cNvSpPr/>
          <p:nvPr/>
        </p:nvSpPr>
        <p:spPr>
          <a:xfrm>
            <a:off x="0" y="0"/>
            <a:ext cx="4713514" cy="6858000"/>
          </a:xfrm>
          <a:custGeom>
            <a:avLst/>
            <a:gdLst>
              <a:gd name="connsiteX0" fmla="*/ 0 w 4863611"/>
              <a:gd name="connsiteY0" fmla="*/ 0 h 6858000"/>
              <a:gd name="connsiteX1" fmla="*/ 463109 w 4863611"/>
              <a:gd name="connsiteY1" fmla="*/ 0 h 6858000"/>
              <a:gd name="connsiteX2" fmla="*/ 549889 w 4863611"/>
              <a:gd name="connsiteY2" fmla="*/ 0 h 6858000"/>
              <a:gd name="connsiteX3" fmla="*/ 4863611 w 4863611"/>
              <a:gd name="connsiteY3" fmla="*/ 0 h 6858000"/>
              <a:gd name="connsiteX4" fmla="*/ 1601329 w 4863611"/>
              <a:gd name="connsiteY4" fmla="*/ 6858000 h 6858000"/>
              <a:gd name="connsiteX5" fmla="*/ 549889 w 4863611"/>
              <a:gd name="connsiteY5" fmla="*/ 6858000 h 6858000"/>
              <a:gd name="connsiteX6" fmla="*/ 463109 w 4863611"/>
              <a:gd name="connsiteY6" fmla="*/ 6858000 h 6858000"/>
              <a:gd name="connsiteX7" fmla="*/ 0 w 486361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3611" h="6858000">
                <a:moveTo>
                  <a:pt x="0" y="0"/>
                </a:moveTo>
                <a:lnTo>
                  <a:pt x="463109" y="0"/>
                </a:lnTo>
                <a:lnTo>
                  <a:pt x="549889" y="0"/>
                </a:lnTo>
                <a:lnTo>
                  <a:pt x="4863611" y="0"/>
                </a:lnTo>
                <a:lnTo>
                  <a:pt x="1601329" y="6858000"/>
                </a:lnTo>
                <a:lnTo>
                  <a:pt x="549889" y="6858000"/>
                </a:lnTo>
                <a:lnTo>
                  <a:pt x="463109" y="6858000"/>
                </a:lnTo>
                <a:lnTo>
                  <a:pt x="0" y="6858000"/>
                </a:lnTo>
                <a:close/>
              </a:path>
            </a:pathLst>
          </a:custGeom>
          <a:solidFill>
            <a:srgbClr val="C00000">
              <a:alpha val="955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dirty="0">
              <a:solidFill>
                <a:srgbClr val="FF0000"/>
              </a:solidFill>
              <a:highlight>
                <a:srgbClr val="FFFF00"/>
              </a:highlight>
            </a:endParaRPr>
          </a:p>
        </p:txBody>
      </p:sp>
      <p:sp>
        <p:nvSpPr>
          <p:cNvPr id="12" name="文本框 11"/>
          <p:cNvSpPr txBox="1"/>
          <p:nvPr/>
        </p:nvSpPr>
        <p:spPr>
          <a:xfrm>
            <a:off x="967740" y="2070735"/>
            <a:ext cx="1711325" cy="584775"/>
          </a:xfrm>
          <a:prstGeom prst="rect">
            <a:avLst/>
          </a:prstGeom>
          <a:noFill/>
          <a:ln w="28575" cmpd="sng">
            <a:noFill/>
            <a:prstDash val="solid"/>
          </a:ln>
        </p:spPr>
        <p:txBody>
          <a:bodyPr wrap="square" rtlCol="0">
            <a:spAutoFit/>
          </a:bodyPr>
          <a:lstStyle/>
          <a:p>
            <a:endParaRPr lang="zh-CN" altLang="en-US" sz="3200" dirty="0"/>
          </a:p>
        </p:txBody>
      </p:sp>
      <p:sp>
        <p:nvSpPr>
          <p:cNvPr id="3" name="矩形 2"/>
          <p:cNvSpPr/>
          <p:nvPr/>
        </p:nvSpPr>
        <p:spPr>
          <a:xfrm>
            <a:off x="8942689" y="2171683"/>
            <a:ext cx="2938204" cy="10485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269407" y="1139295"/>
            <a:ext cx="7478939" cy="338554"/>
          </a:xfrm>
          <a:prstGeom prst="rect">
            <a:avLst/>
          </a:prstGeom>
        </p:spPr>
        <p:txBody>
          <a:bodyPr wrap="square">
            <a:spAutoFit/>
          </a:bodyPr>
          <a:lstStyle/>
          <a:p>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   </a:t>
            </a:r>
          </a:p>
        </p:txBody>
      </p:sp>
      <p:pic>
        <p:nvPicPr>
          <p:cNvPr id="7" name="Picture 6" descr="Logo&#10;&#10;Description automatically generated with low confidence">
            <a:extLst>
              <a:ext uri="{FF2B5EF4-FFF2-40B4-BE49-F238E27FC236}">
                <a16:creationId xmlns:a16="http://schemas.microsoft.com/office/drawing/2014/main" id="{2D00EB36-4122-9A47-8929-6F40CD2A9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6706" y="242361"/>
            <a:ext cx="1161640" cy="1161640"/>
          </a:xfrm>
          <a:prstGeom prst="rect">
            <a:avLst/>
          </a:prstGeom>
        </p:spPr>
      </p:pic>
      <p:sp>
        <p:nvSpPr>
          <p:cNvPr id="4" name="TextBox 3">
            <a:extLst>
              <a:ext uri="{FF2B5EF4-FFF2-40B4-BE49-F238E27FC236}">
                <a16:creationId xmlns:a16="http://schemas.microsoft.com/office/drawing/2014/main" id="{1B4090A4-82F2-6B4B-A16A-A42331CBC80A}"/>
              </a:ext>
            </a:extLst>
          </p:cNvPr>
          <p:cNvSpPr txBox="1"/>
          <p:nvPr/>
        </p:nvSpPr>
        <p:spPr>
          <a:xfrm>
            <a:off x="109162" y="104538"/>
            <a:ext cx="6718940" cy="954107"/>
          </a:xfrm>
          <a:prstGeom prst="rect">
            <a:avLst/>
          </a:prstGeom>
          <a:noFill/>
        </p:spPr>
        <p:txBody>
          <a:bodyPr wrap="square" rtlCol="0">
            <a:spAutoFit/>
          </a:bodyPr>
          <a:lstStyle/>
          <a:p>
            <a:r>
              <a:rPr lang="en-CN" altLang="zh-CN" sz="2800" b="1" dirty="0">
                <a:solidFill>
                  <a:srgbClr val="A61F24"/>
                </a:solidFill>
                <a:latin typeface="Calibri" panose="020F0502020204030204" pitchFamily="34" charset="0"/>
                <a:ea typeface="微软雅黑" panose="020B0503020204020204" pitchFamily="34" charset="-122"/>
                <a:cs typeface="Calibri" panose="020F0502020204030204" pitchFamily="34" charset="0"/>
              </a:rPr>
              <a:t>Advanced Readings</a:t>
            </a:r>
          </a:p>
          <a:p>
            <a:r>
              <a:rPr lang="en-CN" altLang="zh-CN" sz="2800" b="1" dirty="0">
                <a:latin typeface="Calibri" panose="020F0502020204030204" pitchFamily="34" charset="0"/>
                <a:ea typeface="微软雅黑" panose="020B0503020204020204" pitchFamily="34" charset="-122"/>
                <a:cs typeface="Calibri" panose="020F0502020204030204" pitchFamily="34" charset="0"/>
              </a:rPr>
              <a:t>Final Week</a:t>
            </a:r>
          </a:p>
        </p:txBody>
      </p:sp>
      <p:sp>
        <p:nvSpPr>
          <p:cNvPr id="2" name="TextBox 1">
            <a:extLst>
              <a:ext uri="{FF2B5EF4-FFF2-40B4-BE49-F238E27FC236}">
                <a16:creationId xmlns:a16="http://schemas.microsoft.com/office/drawing/2014/main" id="{23B66726-0CBD-594A-AAF2-A60769BF8D4D}"/>
              </a:ext>
            </a:extLst>
          </p:cNvPr>
          <p:cNvSpPr txBox="1"/>
          <p:nvPr/>
        </p:nvSpPr>
        <p:spPr>
          <a:xfrm>
            <a:off x="109162" y="934583"/>
            <a:ext cx="11639184" cy="4401205"/>
          </a:xfrm>
          <a:prstGeom prst="rect">
            <a:avLst/>
          </a:prstGeom>
          <a:noFill/>
        </p:spPr>
        <p:txBody>
          <a:bodyPr wrap="square" rtlCol="0">
            <a:spAutoFit/>
          </a:bodyPr>
          <a:lstStyle/>
          <a:p>
            <a:endParaRPr lang="en-US" sz="2800" b="1" dirty="0">
              <a:solidFill>
                <a:srgbClr val="000000"/>
              </a:solidFill>
              <a:latin typeface="Calibri" panose="020F0502020204030204" pitchFamily="34" charset="0"/>
              <a:cs typeface="Calibri" panose="020F0502020204030204" pitchFamily="34" charset="0"/>
            </a:endParaRPr>
          </a:p>
          <a:p>
            <a:r>
              <a:rPr lang="en-US" sz="2800" b="1" dirty="0">
                <a:solidFill>
                  <a:srgbClr val="000000"/>
                </a:solidFill>
                <a:latin typeface="Calibri" panose="020F0502020204030204" pitchFamily="34" charset="0"/>
                <a:cs typeface="Calibri" panose="020F0502020204030204" pitchFamily="34" charset="0"/>
              </a:rPr>
              <a:t>Revision</a:t>
            </a:r>
          </a:p>
          <a:p>
            <a:pPr marL="514350" indent="-514350">
              <a:buAutoNum type="arabicPeriod"/>
            </a:pPr>
            <a:r>
              <a:rPr lang="en-US" sz="2800" b="1" dirty="0">
                <a:solidFill>
                  <a:srgbClr val="000000"/>
                </a:solidFill>
                <a:latin typeface="Calibri" panose="020F0502020204030204" pitchFamily="34" charset="0"/>
                <a:cs typeface="Calibri" panose="020F0502020204030204" pitchFamily="34" charset="0"/>
              </a:rPr>
              <a:t>Aristotle</a:t>
            </a:r>
          </a:p>
          <a:p>
            <a:pPr marL="514350" indent="-514350">
              <a:buAutoNum type="arabicPeriod"/>
            </a:pPr>
            <a:endParaRPr lang="en-US" sz="2800" b="1" dirty="0">
              <a:solidFill>
                <a:srgbClr val="000000"/>
              </a:solidFill>
              <a:latin typeface="Calibri" panose="020F0502020204030204" pitchFamily="34" charset="0"/>
              <a:cs typeface="Calibri" panose="020F0502020204030204" pitchFamily="34" charset="0"/>
            </a:endParaRPr>
          </a:p>
          <a:p>
            <a:r>
              <a:rPr lang="en-US" sz="2800" b="1" dirty="0">
                <a:solidFill>
                  <a:srgbClr val="000000"/>
                </a:solidFill>
                <a:latin typeface="Calibri" panose="020F0502020204030204" pitchFamily="34" charset="0"/>
                <a:cs typeface="Calibri" panose="020F0502020204030204" pitchFamily="34" charset="0"/>
              </a:rPr>
              <a:t>Form, matter and being.</a:t>
            </a:r>
          </a:p>
          <a:p>
            <a:r>
              <a:rPr lang="en-US" sz="2800" dirty="0">
                <a:solidFill>
                  <a:srgbClr val="000000"/>
                </a:solidFill>
                <a:latin typeface="Calibri" panose="020F0502020204030204" pitchFamily="34" charset="0"/>
                <a:cs typeface="Calibri" panose="020F0502020204030204" pitchFamily="34" charset="0"/>
              </a:rPr>
              <a:t>For Aristotle, material cause alone does not explain the nature of things, e.g. a tree is not mere collection of wood, and an animal is not mere collection of flesh, blood and bones.</a:t>
            </a:r>
          </a:p>
          <a:p>
            <a:endParaRPr lang="en-US" sz="2800" dirty="0">
              <a:solidFill>
                <a:srgbClr val="000000"/>
              </a:solidFill>
              <a:latin typeface="Calibri" panose="020F0502020204030204" pitchFamily="34" charset="0"/>
              <a:cs typeface="Calibri" panose="020F0502020204030204" pitchFamily="34" charset="0"/>
            </a:endParaRPr>
          </a:p>
          <a:p>
            <a:r>
              <a:rPr lang="en-US" sz="2800" dirty="0">
                <a:solidFill>
                  <a:srgbClr val="000000"/>
                </a:solidFill>
                <a:latin typeface="Calibri" panose="020F0502020204030204" pitchFamily="34" charset="0"/>
                <a:cs typeface="Calibri" panose="020F0502020204030204" pitchFamily="34" charset="0"/>
              </a:rPr>
              <a:t>Every thing (every being) is a whole, has unity and specific ‘structure’, </a:t>
            </a:r>
          </a:p>
        </p:txBody>
      </p:sp>
    </p:spTree>
    <p:extLst>
      <p:ext uri="{BB962C8B-B14F-4D97-AF65-F5344CB8AC3E}">
        <p14:creationId xmlns:p14="http://schemas.microsoft.com/office/powerpoint/2010/main" val="423294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95">
            <a:extLst>
              <a:ext uri="{FF2B5EF4-FFF2-40B4-BE49-F238E27FC236}">
                <a16:creationId xmlns:a16="http://schemas.microsoft.com/office/drawing/2014/main" id="{660756BD-4A76-2D46-84F7-E38BE0454130}"/>
              </a:ext>
            </a:extLst>
          </p:cNvPr>
          <p:cNvSpPr/>
          <p:nvPr/>
        </p:nvSpPr>
        <p:spPr>
          <a:xfrm>
            <a:off x="0" y="0"/>
            <a:ext cx="4713514" cy="6858000"/>
          </a:xfrm>
          <a:custGeom>
            <a:avLst/>
            <a:gdLst>
              <a:gd name="connsiteX0" fmla="*/ 0 w 4863611"/>
              <a:gd name="connsiteY0" fmla="*/ 0 h 6858000"/>
              <a:gd name="connsiteX1" fmla="*/ 463109 w 4863611"/>
              <a:gd name="connsiteY1" fmla="*/ 0 h 6858000"/>
              <a:gd name="connsiteX2" fmla="*/ 549889 w 4863611"/>
              <a:gd name="connsiteY2" fmla="*/ 0 h 6858000"/>
              <a:gd name="connsiteX3" fmla="*/ 4863611 w 4863611"/>
              <a:gd name="connsiteY3" fmla="*/ 0 h 6858000"/>
              <a:gd name="connsiteX4" fmla="*/ 1601329 w 4863611"/>
              <a:gd name="connsiteY4" fmla="*/ 6858000 h 6858000"/>
              <a:gd name="connsiteX5" fmla="*/ 549889 w 4863611"/>
              <a:gd name="connsiteY5" fmla="*/ 6858000 h 6858000"/>
              <a:gd name="connsiteX6" fmla="*/ 463109 w 4863611"/>
              <a:gd name="connsiteY6" fmla="*/ 6858000 h 6858000"/>
              <a:gd name="connsiteX7" fmla="*/ 0 w 486361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3611" h="6858000">
                <a:moveTo>
                  <a:pt x="0" y="0"/>
                </a:moveTo>
                <a:lnTo>
                  <a:pt x="463109" y="0"/>
                </a:lnTo>
                <a:lnTo>
                  <a:pt x="549889" y="0"/>
                </a:lnTo>
                <a:lnTo>
                  <a:pt x="4863611" y="0"/>
                </a:lnTo>
                <a:lnTo>
                  <a:pt x="1601329" y="6858000"/>
                </a:lnTo>
                <a:lnTo>
                  <a:pt x="549889" y="6858000"/>
                </a:lnTo>
                <a:lnTo>
                  <a:pt x="463109" y="6858000"/>
                </a:lnTo>
                <a:lnTo>
                  <a:pt x="0" y="6858000"/>
                </a:lnTo>
                <a:close/>
              </a:path>
            </a:pathLst>
          </a:custGeom>
          <a:solidFill>
            <a:srgbClr val="C00000">
              <a:alpha val="955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dirty="0">
              <a:solidFill>
                <a:srgbClr val="FF0000"/>
              </a:solidFill>
              <a:highlight>
                <a:srgbClr val="FFFF00"/>
              </a:highlight>
            </a:endParaRPr>
          </a:p>
        </p:txBody>
      </p:sp>
      <p:sp>
        <p:nvSpPr>
          <p:cNvPr id="12" name="文本框 11"/>
          <p:cNvSpPr txBox="1"/>
          <p:nvPr/>
        </p:nvSpPr>
        <p:spPr>
          <a:xfrm>
            <a:off x="967740" y="2070735"/>
            <a:ext cx="1711325" cy="584775"/>
          </a:xfrm>
          <a:prstGeom prst="rect">
            <a:avLst/>
          </a:prstGeom>
          <a:noFill/>
          <a:ln w="28575" cmpd="sng">
            <a:noFill/>
            <a:prstDash val="solid"/>
          </a:ln>
        </p:spPr>
        <p:txBody>
          <a:bodyPr wrap="square" rtlCol="0">
            <a:spAutoFit/>
          </a:bodyPr>
          <a:lstStyle/>
          <a:p>
            <a:endParaRPr lang="zh-CN" altLang="en-US" sz="3200" dirty="0"/>
          </a:p>
        </p:txBody>
      </p:sp>
      <p:sp>
        <p:nvSpPr>
          <p:cNvPr id="3" name="矩形 2"/>
          <p:cNvSpPr/>
          <p:nvPr/>
        </p:nvSpPr>
        <p:spPr>
          <a:xfrm>
            <a:off x="8942689" y="2171683"/>
            <a:ext cx="2938204" cy="10485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269407" y="1139295"/>
            <a:ext cx="7478939" cy="338554"/>
          </a:xfrm>
          <a:prstGeom prst="rect">
            <a:avLst/>
          </a:prstGeom>
        </p:spPr>
        <p:txBody>
          <a:bodyPr wrap="square">
            <a:spAutoFit/>
          </a:bodyPr>
          <a:lstStyle/>
          <a:p>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   </a:t>
            </a:r>
          </a:p>
        </p:txBody>
      </p:sp>
      <p:pic>
        <p:nvPicPr>
          <p:cNvPr id="7" name="Picture 6" descr="Logo&#10;&#10;Description automatically generated with low confidence">
            <a:extLst>
              <a:ext uri="{FF2B5EF4-FFF2-40B4-BE49-F238E27FC236}">
                <a16:creationId xmlns:a16="http://schemas.microsoft.com/office/drawing/2014/main" id="{2D00EB36-4122-9A47-8929-6F40CD2A9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6706" y="242361"/>
            <a:ext cx="1161640" cy="1161640"/>
          </a:xfrm>
          <a:prstGeom prst="rect">
            <a:avLst/>
          </a:prstGeom>
        </p:spPr>
      </p:pic>
      <p:sp>
        <p:nvSpPr>
          <p:cNvPr id="4" name="TextBox 3">
            <a:extLst>
              <a:ext uri="{FF2B5EF4-FFF2-40B4-BE49-F238E27FC236}">
                <a16:creationId xmlns:a16="http://schemas.microsoft.com/office/drawing/2014/main" id="{1B4090A4-82F2-6B4B-A16A-A42331CBC80A}"/>
              </a:ext>
            </a:extLst>
          </p:cNvPr>
          <p:cNvSpPr txBox="1"/>
          <p:nvPr/>
        </p:nvSpPr>
        <p:spPr>
          <a:xfrm>
            <a:off x="109162" y="104538"/>
            <a:ext cx="6718940" cy="954107"/>
          </a:xfrm>
          <a:prstGeom prst="rect">
            <a:avLst/>
          </a:prstGeom>
          <a:noFill/>
        </p:spPr>
        <p:txBody>
          <a:bodyPr wrap="square" rtlCol="0">
            <a:spAutoFit/>
          </a:bodyPr>
          <a:lstStyle/>
          <a:p>
            <a:r>
              <a:rPr lang="en-CN" altLang="zh-CN" sz="2800" b="1" dirty="0">
                <a:solidFill>
                  <a:srgbClr val="A61F24"/>
                </a:solidFill>
                <a:latin typeface="Calibri" panose="020F0502020204030204" pitchFamily="34" charset="0"/>
                <a:ea typeface="微软雅黑" panose="020B0503020204020204" pitchFamily="34" charset="-122"/>
                <a:cs typeface="Calibri" panose="020F0502020204030204" pitchFamily="34" charset="0"/>
              </a:rPr>
              <a:t>Advanced Readings</a:t>
            </a:r>
          </a:p>
          <a:p>
            <a:r>
              <a:rPr lang="en-CN" altLang="zh-CN" sz="2800" b="1" dirty="0">
                <a:latin typeface="Calibri" panose="020F0502020204030204" pitchFamily="34" charset="0"/>
                <a:ea typeface="微软雅黑" panose="020B0503020204020204" pitchFamily="34" charset="-122"/>
                <a:cs typeface="Calibri" panose="020F0502020204030204" pitchFamily="34" charset="0"/>
              </a:rPr>
              <a:t>Final Week</a:t>
            </a:r>
          </a:p>
        </p:txBody>
      </p:sp>
      <p:sp>
        <p:nvSpPr>
          <p:cNvPr id="2" name="TextBox 1">
            <a:extLst>
              <a:ext uri="{FF2B5EF4-FFF2-40B4-BE49-F238E27FC236}">
                <a16:creationId xmlns:a16="http://schemas.microsoft.com/office/drawing/2014/main" id="{23B66726-0CBD-594A-AAF2-A60769BF8D4D}"/>
              </a:ext>
            </a:extLst>
          </p:cNvPr>
          <p:cNvSpPr txBox="1"/>
          <p:nvPr/>
        </p:nvSpPr>
        <p:spPr>
          <a:xfrm>
            <a:off x="109162" y="934583"/>
            <a:ext cx="11639184" cy="4832092"/>
          </a:xfrm>
          <a:prstGeom prst="rect">
            <a:avLst/>
          </a:prstGeom>
          <a:noFill/>
        </p:spPr>
        <p:txBody>
          <a:bodyPr wrap="square" rtlCol="0">
            <a:spAutoFit/>
          </a:bodyPr>
          <a:lstStyle/>
          <a:p>
            <a:endParaRPr lang="en-US" sz="2800" b="1" dirty="0">
              <a:solidFill>
                <a:srgbClr val="000000"/>
              </a:solidFill>
              <a:latin typeface="Calibri" panose="020F0502020204030204" pitchFamily="34" charset="0"/>
              <a:cs typeface="Calibri" panose="020F0502020204030204" pitchFamily="34" charset="0"/>
            </a:endParaRPr>
          </a:p>
          <a:p>
            <a:r>
              <a:rPr lang="en-US" sz="2800" b="1" dirty="0">
                <a:solidFill>
                  <a:srgbClr val="000000"/>
                </a:solidFill>
                <a:latin typeface="Calibri" panose="020F0502020204030204" pitchFamily="34" charset="0"/>
                <a:cs typeface="Calibri" panose="020F0502020204030204" pitchFamily="34" charset="0"/>
              </a:rPr>
              <a:t>Revision</a:t>
            </a:r>
          </a:p>
          <a:p>
            <a:pPr marL="514350" indent="-514350">
              <a:buAutoNum type="arabicPeriod"/>
            </a:pPr>
            <a:r>
              <a:rPr lang="en-US" sz="2800" b="1" dirty="0">
                <a:solidFill>
                  <a:srgbClr val="000000"/>
                </a:solidFill>
                <a:latin typeface="Calibri" panose="020F0502020204030204" pitchFamily="34" charset="0"/>
                <a:cs typeface="Calibri" panose="020F0502020204030204" pitchFamily="34" charset="0"/>
              </a:rPr>
              <a:t>Aristotle</a:t>
            </a:r>
          </a:p>
          <a:p>
            <a:pPr marL="514350" indent="-514350">
              <a:buAutoNum type="arabicPeriod"/>
            </a:pPr>
            <a:endParaRPr lang="en-US" sz="2800" b="1" dirty="0">
              <a:solidFill>
                <a:srgbClr val="000000"/>
              </a:solidFill>
              <a:latin typeface="Calibri" panose="020F0502020204030204" pitchFamily="34" charset="0"/>
              <a:cs typeface="Calibri" panose="020F0502020204030204" pitchFamily="34" charset="0"/>
            </a:endParaRPr>
          </a:p>
          <a:p>
            <a:r>
              <a:rPr lang="en-US" sz="2800" b="1" dirty="0">
                <a:solidFill>
                  <a:srgbClr val="000000"/>
                </a:solidFill>
                <a:latin typeface="Calibri" panose="020F0502020204030204" pitchFamily="34" charset="0"/>
                <a:cs typeface="Calibri" panose="020F0502020204030204" pitchFamily="34" charset="0"/>
              </a:rPr>
              <a:t>Problem of Aristotle:</a:t>
            </a:r>
          </a:p>
          <a:p>
            <a:r>
              <a:rPr lang="en-US" sz="2800" dirty="0">
                <a:solidFill>
                  <a:srgbClr val="000000"/>
                </a:solidFill>
                <a:latin typeface="Calibri" panose="020F0502020204030204" pitchFamily="34" charset="0"/>
                <a:cs typeface="Calibri" panose="020F0502020204030204" pitchFamily="34" charset="0"/>
              </a:rPr>
              <a:t>Although Aristotle he himself denies that there is a creator of the world, or that the natural world is of intelligent design, the teleological view allows nature to have an appearance of intelligence.</a:t>
            </a:r>
          </a:p>
          <a:p>
            <a:endParaRPr lang="en-US" sz="2800" dirty="0">
              <a:solidFill>
                <a:srgbClr val="000000"/>
              </a:solidFill>
              <a:latin typeface="Calibri" panose="020F0502020204030204" pitchFamily="34" charset="0"/>
              <a:cs typeface="Calibri" panose="020F0502020204030204" pitchFamily="34" charset="0"/>
            </a:endParaRPr>
          </a:p>
          <a:p>
            <a:r>
              <a:rPr lang="en-US" sz="2800" dirty="0">
                <a:solidFill>
                  <a:srgbClr val="000000"/>
                </a:solidFill>
                <a:latin typeface="Calibri" panose="020F0502020204030204" pitchFamily="34" charset="0"/>
                <a:cs typeface="Calibri" panose="020F0502020204030204" pitchFamily="34" charset="0"/>
              </a:rPr>
              <a:t>This creates a backdoor through which theology could enter into philosophy, and integrate philosophy into Christianity.</a:t>
            </a:r>
          </a:p>
        </p:txBody>
      </p:sp>
    </p:spTree>
    <p:extLst>
      <p:ext uri="{BB962C8B-B14F-4D97-AF65-F5344CB8AC3E}">
        <p14:creationId xmlns:p14="http://schemas.microsoft.com/office/powerpoint/2010/main" val="4027819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95">
            <a:extLst>
              <a:ext uri="{FF2B5EF4-FFF2-40B4-BE49-F238E27FC236}">
                <a16:creationId xmlns:a16="http://schemas.microsoft.com/office/drawing/2014/main" id="{660756BD-4A76-2D46-84F7-E38BE0454130}"/>
              </a:ext>
            </a:extLst>
          </p:cNvPr>
          <p:cNvSpPr/>
          <p:nvPr/>
        </p:nvSpPr>
        <p:spPr>
          <a:xfrm>
            <a:off x="0" y="0"/>
            <a:ext cx="4713514" cy="6858000"/>
          </a:xfrm>
          <a:custGeom>
            <a:avLst/>
            <a:gdLst>
              <a:gd name="connsiteX0" fmla="*/ 0 w 4863611"/>
              <a:gd name="connsiteY0" fmla="*/ 0 h 6858000"/>
              <a:gd name="connsiteX1" fmla="*/ 463109 w 4863611"/>
              <a:gd name="connsiteY1" fmla="*/ 0 h 6858000"/>
              <a:gd name="connsiteX2" fmla="*/ 549889 w 4863611"/>
              <a:gd name="connsiteY2" fmla="*/ 0 h 6858000"/>
              <a:gd name="connsiteX3" fmla="*/ 4863611 w 4863611"/>
              <a:gd name="connsiteY3" fmla="*/ 0 h 6858000"/>
              <a:gd name="connsiteX4" fmla="*/ 1601329 w 4863611"/>
              <a:gd name="connsiteY4" fmla="*/ 6858000 h 6858000"/>
              <a:gd name="connsiteX5" fmla="*/ 549889 w 4863611"/>
              <a:gd name="connsiteY5" fmla="*/ 6858000 h 6858000"/>
              <a:gd name="connsiteX6" fmla="*/ 463109 w 4863611"/>
              <a:gd name="connsiteY6" fmla="*/ 6858000 h 6858000"/>
              <a:gd name="connsiteX7" fmla="*/ 0 w 486361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3611" h="6858000">
                <a:moveTo>
                  <a:pt x="0" y="0"/>
                </a:moveTo>
                <a:lnTo>
                  <a:pt x="463109" y="0"/>
                </a:lnTo>
                <a:lnTo>
                  <a:pt x="549889" y="0"/>
                </a:lnTo>
                <a:lnTo>
                  <a:pt x="4863611" y="0"/>
                </a:lnTo>
                <a:lnTo>
                  <a:pt x="1601329" y="6858000"/>
                </a:lnTo>
                <a:lnTo>
                  <a:pt x="549889" y="6858000"/>
                </a:lnTo>
                <a:lnTo>
                  <a:pt x="463109" y="6858000"/>
                </a:lnTo>
                <a:lnTo>
                  <a:pt x="0" y="6858000"/>
                </a:lnTo>
                <a:close/>
              </a:path>
            </a:pathLst>
          </a:custGeom>
          <a:solidFill>
            <a:srgbClr val="C00000">
              <a:alpha val="955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dirty="0">
              <a:solidFill>
                <a:srgbClr val="FF0000"/>
              </a:solidFill>
              <a:highlight>
                <a:srgbClr val="FFFF00"/>
              </a:highlight>
            </a:endParaRPr>
          </a:p>
        </p:txBody>
      </p:sp>
      <p:sp>
        <p:nvSpPr>
          <p:cNvPr id="12" name="文本框 11"/>
          <p:cNvSpPr txBox="1"/>
          <p:nvPr/>
        </p:nvSpPr>
        <p:spPr>
          <a:xfrm>
            <a:off x="967740" y="2070735"/>
            <a:ext cx="1711325" cy="584775"/>
          </a:xfrm>
          <a:prstGeom prst="rect">
            <a:avLst/>
          </a:prstGeom>
          <a:noFill/>
          <a:ln w="28575" cmpd="sng">
            <a:noFill/>
            <a:prstDash val="solid"/>
          </a:ln>
        </p:spPr>
        <p:txBody>
          <a:bodyPr wrap="square" rtlCol="0">
            <a:spAutoFit/>
          </a:bodyPr>
          <a:lstStyle/>
          <a:p>
            <a:endParaRPr lang="zh-CN" altLang="en-US" sz="3200" dirty="0"/>
          </a:p>
        </p:txBody>
      </p:sp>
      <p:sp>
        <p:nvSpPr>
          <p:cNvPr id="3" name="矩形 2"/>
          <p:cNvSpPr/>
          <p:nvPr/>
        </p:nvSpPr>
        <p:spPr>
          <a:xfrm>
            <a:off x="8942689" y="2171683"/>
            <a:ext cx="2938204" cy="10485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269407" y="1139295"/>
            <a:ext cx="7478939" cy="338554"/>
          </a:xfrm>
          <a:prstGeom prst="rect">
            <a:avLst/>
          </a:prstGeom>
        </p:spPr>
        <p:txBody>
          <a:bodyPr wrap="square">
            <a:spAutoFit/>
          </a:bodyPr>
          <a:lstStyle/>
          <a:p>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   </a:t>
            </a:r>
          </a:p>
        </p:txBody>
      </p:sp>
      <p:pic>
        <p:nvPicPr>
          <p:cNvPr id="7" name="Picture 6" descr="Logo&#10;&#10;Description automatically generated with low confidence">
            <a:extLst>
              <a:ext uri="{FF2B5EF4-FFF2-40B4-BE49-F238E27FC236}">
                <a16:creationId xmlns:a16="http://schemas.microsoft.com/office/drawing/2014/main" id="{2D00EB36-4122-9A47-8929-6F40CD2A9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6706" y="242361"/>
            <a:ext cx="1161640" cy="1161640"/>
          </a:xfrm>
          <a:prstGeom prst="rect">
            <a:avLst/>
          </a:prstGeom>
        </p:spPr>
      </p:pic>
      <p:sp>
        <p:nvSpPr>
          <p:cNvPr id="4" name="TextBox 3">
            <a:extLst>
              <a:ext uri="{FF2B5EF4-FFF2-40B4-BE49-F238E27FC236}">
                <a16:creationId xmlns:a16="http://schemas.microsoft.com/office/drawing/2014/main" id="{1B4090A4-82F2-6B4B-A16A-A42331CBC80A}"/>
              </a:ext>
            </a:extLst>
          </p:cNvPr>
          <p:cNvSpPr txBox="1"/>
          <p:nvPr/>
        </p:nvSpPr>
        <p:spPr>
          <a:xfrm>
            <a:off x="109162" y="104538"/>
            <a:ext cx="6718940" cy="954107"/>
          </a:xfrm>
          <a:prstGeom prst="rect">
            <a:avLst/>
          </a:prstGeom>
          <a:noFill/>
        </p:spPr>
        <p:txBody>
          <a:bodyPr wrap="square" rtlCol="0">
            <a:spAutoFit/>
          </a:bodyPr>
          <a:lstStyle/>
          <a:p>
            <a:r>
              <a:rPr lang="en-CN" altLang="zh-CN" sz="2800" b="1" dirty="0">
                <a:solidFill>
                  <a:srgbClr val="A61F24"/>
                </a:solidFill>
                <a:latin typeface="Calibri" panose="020F0502020204030204" pitchFamily="34" charset="0"/>
                <a:ea typeface="微软雅黑" panose="020B0503020204020204" pitchFamily="34" charset="-122"/>
                <a:cs typeface="Calibri" panose="020F0502020204030204" pitchFamily="34" charset="0"/>
              </a:rPr>
              <a:t>Advanced Readings</a:t>
            </a:r>
          </a:p>
          <a:p>
            <a:r>
              <a:rPr lang="en-CN" altLang="zh-CN" sz="2800" b="1" dirty="0">
                <a:latin typeface="Calibri" panose="020F0502020204030204" pitchFamily="34" charset="0"/>
                <a:ea typeface="微软雅黑" panose="020B0503020204020204" pitchFamily="34" charset="-122"/>
                <a:cs typeface="Calibri" panose="020F0502020204030204" pitchFamily="34" charset="0"/>
              </a:rPr>
              <a:t>Final Week</a:t>
            </a:r>
          </a:p>
        </p:txBody>
      </p:sp>
      <p:sp>
        <p:nvSpPr>
          <p:cNvPr id="2" name="TextBox 1">
            <a:extLst>
              <a:ext uri="{FF2B5EF4-FFF2-40B4-BE49-F238E27FC236}">
                <a16:creationId xmlns:a16="http://schemas.microsoft.com/office/drawing/2014/main" id="{23B66726-0CBD-594A-AAF2-A60769BF8D4D}"/>
              </a:ext>
            </a:extLst>
          </p:cNvPr>
          <p:cNvSpPr txBox="1"/>
          <p:nvPr/>
        </p:nvSpPr>
        <p:spPr>
          <a:xfrm>
            <a:off x="109162" y="934583"/>
            <a:ext cx="11639184" cy="3970318"/>
          </a:xfrm>
          <a:prstGeom prst="rect">
            <a:avLst/>
          </a:prstGeom>
          <a:noFill/>
        </p:spPr>
        <p:txBody>
          <a:bodyPr wrap="square" rtlCol="0">
            <a:spAutoFit/>
          </a:bodyPr>
          <a:lstStyle/>
          <a:p>
            <a:endParaRPr lang="en-US" sz="2800" b="1" dirty="0">
              <a:solidFill>
                <a:srgbClr val="000000"/>
              </a:solidFill>
              <a:latin typeface="Calibri" panose="020F0502020204030204" pitchFamily="34" charset="0"/>
              <a:cs typeface="Calibri" panose="020F0502020204030204" pitchFamily="34" charset="0"/>
            </a:endParaRPr>
          </a:p>
          <a:p>
            <a:pPr marL="514350" indent="-514350">
              <a:buAutoNum type="arabicPeriod"/>
            </a:pPr>
            <a:r>
              <a:rPr lang="en-US" sz="2800" b="1" dirty="0">
                <a:solidFill>
                  <a:srgbClr val="000000"/>
                </a:solidFill>
                <a:latin typeface="Calibri" panose="020F0502020204030204" pitchFamily="34" charset="0"/>
                <a:cs typeface="Calibri" panose="020F0502020204030204" pitchFamily="34" charset="0"/>
              </a:rPr>
              <a:t>How to reference primary and secondary sources in your essay</a:t>
            </a:r>
          </a:p>
          <a:p>
            <a:pPr marL="457200" indent="-457200">
              <a:buAutoNum type="arabicPeriod"/>
            </a:pPr>
            <a:endParaRPr lang="en-US" sz="2800" b="1" dirty="0">
              <a:solidFill>
                <a:srgbClr val="000000"/>
              </a:solidFill>
              <a:latin typeface="Calibri" panose="020F0502020204030204" pitchFamily="34" charset="0"/>
              <a:cs typeface="Calibri" panose="020F0502020204030204" pitchFamily="34" charset="0"/>
            </a:endParaRPr>
          </a:p>
          <a:p>
            <a:pPr marL="514350" indent="-514350">
              <a:buAutoNum type="alphaLcPeriod"/>
            </a:pPr>
            <a:r>
              <a:rPr lang="en-US" sz="2800" dirty="0">
                <a:solidFill>
                  <a:srgbClr val="000000"/>
                </a:solidFill>
                <a:latin typeface="Calibri" panose="020F0502020204030204" pitchFamily="34" charset="0"/>
                <a:cs typeface="Calibri" panose="020F0502020204030204" pitchFamily="34" charset="0"/>
              </a:rPr>
              <a:t>Stick to one style (different countries, different journals have their own style requirements. Use one specific style and maintain it throughout your essay.)</a:t>
            </a:r>
          </a:p>
          <a:p>
            <a:pPr marL="514350" indent="-514350">
              <a:buAutoNum type="alphaLcPeriod"/>
            </a:pPr>
            <a:endParaRPr lang="en-US" sz="2800" dirty="0">
              <a:solidFill>
                <a:srgbClr val="000000"/>
              </a:solidFill>
              <a:latin typeface="Calibri" panose="020F0502020204030204" pitchFamily="34" charset="0"/>
              <a:cs typeface="Calibri" panose="020F0502020204030204" pitchFamily="34" charset="0"/>
            </a:endParaRPr>
          </a:p>
          <a:p>
            <a:pPr marL="457200" indent="-457200">
              <a:buAutoNum type="alphaLcPeriod"/>
            </a:pPr>
            <a:r>
              <a:rPr lang="en-US" sz="2800" dirty="0">
                <a:solidFill>
                  <a:srgbClr val="000000"/>
                </a:solidFill>
                <a:latin typeface="Calibri" panose="020F0502020204030204" pitchFamily="34" charset="0"/>
                <a:cs typeface="Calibri" panose="020F0502020204030204" pitchFamily="34" charset="0"/>
              </a:rPr>
              <a:t>The style we are introducing today is MHRA (Modern Humanities Research Association)</a:t>
            </a:r>
            <a:endParaRPr lang="en-US" sz="24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14431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95">
            <a:extLst>
              <a:ext uri="{FF2B5EF4-FFF2-40B4-BE49-F238E27FC236}">
                <a16:creationId xmlns:a16="http://schemas.microsoft.com/office/drawing/2014/main" id="{660756BD-4A76-2D46-84F7-E38BE0454130}"/>
              </a:ext>
            </a:extLst>
          </p:cNvPr>
          <p:cNvSpPr/>
          <p:nvPr/>
        </p:nvSpPr>
        <p:spPr>
          <a:xfrm>
            <a:off x="0" y="0"/>
            <a:ext cx="4713514" cy="6858000"/>
          </a:xfrm>
          <a:custGeom>
            <a:avLst/>
            <a:gdLst>
              <a:gd name="connsiteX0" fmla="*/ 0 w 4863611"/>
              <a:gd name="connsiteY0" fmla="*/ 0 h 6858000"/>
              <a:gd name="connsiteX1" fmla="*/ 463109 w 4863611"/>
              <a:gd name="connsiteY1" fmla="*/ 0 h 6858000"/>
              <a:gd name="connsiteX2" fmla="*/ 549889 w 4863611"/>
              <a:gd name="connsiteY2" fmla="*/ 0 h 6858000"/>
              <a:gd name="connsiteX3" fmla="*/ 4863611 w 4863611"/>
              <a:gd name="connsiteY3" fmla="*/ 0 h 6858000"/>
              <a:gd name="connsiteX4" fmla="*/ 1601329 w 4863611"/>
              <a:gd name="connsiteY4" fmla="*/ 6858000 h 6858000"/>
              <a:gd name="connsiteX5" fmla="*/ 549889 w 4863611"/>
              <a:gd name="connsiteY5" fmla="*/ 6858000 h 6858000"/>
              <a:gd name="connsiteX6" fmla="*/ 463109 w 4863611"/>
              <a:gd name="connsiteY6" fmla="*/ 6858000 h 6858000"/>
              <a:gd name="connsiteX7" fmla="*/ 0 w 486361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3611" h="6858000">
                <a:moveTo>
                  <a:pt x="0" y="0"/>
                </a:moveTo>
                <a:lnTo>
                  <a:pt x="463109" y="0"/>
                </a:lnTo>
                <a:lnTo>
                  <a:pt x="549889" y="0"/>
                </a:lnTo>
                <a:lnTo>
                  <a:pt x="4863611" y="0"/>
                </a:lnTo>
                <a:lnTo>
                  <a:pt x="1601329" y="6858000"/>
                </a:lnTo>
                <a:lnTo>
                  <a:pt x="549889" y="6858000"/>
                </a:lnTo>
                <a:lnTo>
                  <a:pt x="463109" y="6858000"/>
                </a:lnTo>
                <a:lnTo>
                  <a:pt x="0" y="6858000"/>
                </a:lnTo>
                <a:close/>
              </a:path>
            </a:pathLst>
          </a:custGeom>
          <a:solidFill>
            <a:srgbClr val="C00000">
              <a:alpha val="955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dirty="0">
              <a:solidFill>
                <a:srgbClr val="FF0000"/>
              </a:solidFill>
              <a:highlight>
                <a:srgbClr val="FFFF00"/>
              </a:highlight>
            </a:endParaRPr>
          </a:p>
        </p:txBody>
      </p:sp>
      <p:sp>
        <p:nvSpPr>
          <p:cNvPr id="12" name="文本框 11"/>
          <p:cNvSpPr txBox="1"/>
          <p:nvPr/>
        </p:nvSpPr>
        <p:spPr>
          <a:xfrm>
            <a:off x="967740" y="2070735"/>
            <a:ext cx="1711325" cy="584775"/>
          </a:xfrm>
          <a:prstGeom prst="rect">
            <a:avLst/>
          </a:prstGeom>
          <a:noFill/>
          <a:ln w="28575" cmpd="sng">
            <a:noFill/>
            <a:prstDash val="solid"/>
          </a:ln>
        </p:spPr>
        <p:txBody>
          <a:bodyPr wrap="square" rtlCol="0">
            <a:spAutoFit/>
          </a:bodyPr>
          <a:lstStyle/>
          <a:p>
            <a:endParaRPr lang="zh-CN" altLang="en-US" sz="3200" dirty="0"/>
          </a:p>
        </p:txBody>
      </p:sp>
      <p:sp>
        <p:nvSpPr>
          <p:cNvPr id="3" name="矩形 2"/>
          <p:cNvSpPr/>
          <p:nvPr/>
        </p:nvSpPr>
        <p:spPr>
          <a:xfrm>
            <a:off x="8942689" y="2171683"/>
            <a:ext cx="2938204" cy="10485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269407" y="1139295"/>
            <a:ext cx="7478939" cy="338554"/>
          </a:xfrm>
          <a:prstGeom prst="rect">
            <a:avLst/>
          </a:prstGeom>
        </p:spPr>
        <p:txBody>
          <a:bodyPr wrap="square">
            <a:spAutoFit/>
          </a:bodyPr>
          <a:lstStyle/>
          <a:p>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   </a:t>
            </a:r>
          </a:p>
        </p:txBody>
      </p:sp>
      <p:pic>
        <p:nvPicPr>
          <p:cNvPr id="7" name="Picture 6" descr="Logo&#10;&#10;Description automatically generated with low confidence">
            <a:extLst>
              <a:ext uri="{FF2B5EF4-FFF2-40B4-BE49-F238E27FC236}">
                <a16:creationId xmlns:a16="http://schemas.microsoft.com/office/drawing/2014/main" id="{2D00EB36-4122-9A47-8929-6F40CD2A9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6706" y="242361"/>
            <a:ext cx="1161640" cy="1161640"/>
          </a:xfrm>
          <a:prstGeom prst="rect">
            <a:avLst/>
          </a:prstGeom>
        </p:spPr>
      </p:pic>
      <p:sp>
        <p:nvSpPr>
          <p:cNvPr id="4" name="TextBox 3">
            <a:extLst>
              <a:ext uri="{FF2B5EF4-FFF2-40B4-BE49-F238E27FC236}">
                <a16:creationId xmlns:a16="http://schemas.microsoft.com/office/drawing/2014/main" id="{1B4090A4-82F2-6B4B-A16A-A42331CBC80A}"/>
              </a:ext>
            </a:extLst>
          </p:cNvPr>
          <p:cNvSpPr txBox="1"/>
          <p:nvPr/>
        </p:nvSpPr>
        <p:spPr>
          <a:xfrm>
            <a:off x="109162" y="104538"/>
            <a:ext cx="6718940" cy="954107"/>
          </a:xfrm>
          <a:prstGeom prst="rect">
            <a:avLst/>
          </a:prstGeom>
          <a:noFill/>
        </p:spPr>
        <p:txBody>
          <a:bodyPr wrap="square" rtlCol="0">
            <a:spAutoFit/>
          </a:bodyPr>
          <a:lstStyle/>
          <a:p>
            <a:r>
              <a:rPr lang="en-CN" altLang="zh-CN" sz="2800" b="1" dirty="0">
                <a:solidFill>
                  <a:srgbClr val="A61F24"/>
                </a:solidFill>
                <a:latin typeface="Calibri" panose="020F0502020204030204" pitchFamily="34" charset="0"/>
                <a:ea typeface="微软雅黑" panose="020B0503020204020204" pitchFamily="34" charset="-122"/>
                <a:cs typeface="Calibri" panose="020F0502020204030204" pitchFamily="34" charset="0"/>
              </a:rPr>
              <a:t>Advanced Readings</a:t>
            </a:r>
          </a:p>
          <a:p>
            <a:r>
              <a:rPr lang="en-CN" altLang="zh-CN" sz="2800" b="1" dirty="0">
                <a:latin typeface="Calibri" panose="020F0502020204030204" pitchFamily="34" charset="0"/>
                <a:ea typeface="微软雅黑" panose="020B0503020204020204" pitchFamily="34" charset="-122"/>
                <a:cs typeface="Calibri" panose="020F0502020204030204" pitchFamily="34" charset="0"/>
              </a:rPr>
              <a:t>Final Week</a:t>
            </a:r>
          </a:p>
        </p:txBody>
      </p:sp>
      <p:sp>
        <p:nvSpPr>
          <p:cNvPr id="2" name="TextBox 1">
            <a:extLst>
              <a:ext uri="{FF2B5EF4-FFF2-40B4-BE49-F238E27FC236}">
                <a16:creationId xmlns:a16="http://schemas.microsoft.com/office/drawing/2014/main" id="{23B66726-0CBD-594A-AAF2-A60769BF8D4D}"/>
              </a:ext>
            </a:extLst>
          </p:cNvPr>
          <p:cNvSpPr txBox="1"/>
          <p:nvPr/>
        </p:nvSpPr>
        <p:spPr>
          <a:xfrm>
            <a:off x="109162" y="934583"/>
            <a:ext cx="11639184" cy="4401205"/>
          </a:xfrm>
          <a:prstGeom prst="rect">
            <a:avLst/>
          </a:prstGeom>
          <a:noFill/>
        </p:spPr>
        <p:txBody>
          <a:bodyPr wrap="square" rtlCol="0">
            <a:spAutoFit/>
          </a:bodyPr>
          <a:lstStyle/>
          <a:p>
            <a:endParaRPr lang="en-US" sz="2800" b="1" dirty="0">
              <a:solidFill>
                <a:srgbClr val="000000"/>
              </a:solidFill>
              <a:latin typeface="Calibri" panose="020F0502020204030204" pitchFamily="34" charset="0"/>
              <a:cs typeface="Calibri" panose="020F0502020204030204" pitchFamily="34" charset="0"/>
            </a:endParaRPr>
          </a:p>
          <a:p>
            <a:r>
              <a:rPr lang="en-US" sz="2800" b="1" dirty="0">
                <a:solidFill>
                  <a:srgbClr val="000000"/>
                </a:solidFill>
                <a:latin typeface="Calibri" panose="020F0502020204030204" pitchFamily="34" charset="0"/>
                <a:cs typeface="Calibri" panose="020F0502020204030204" pitchFamily="34" charset="0"/>
              </a:rPr>
              <a:t>Revision</a:t>
            </a:r>
          </a:p>
          <a:p>
            <a:r>
              <a:rPr lang="en-US" sz="2800" b="1" dirty="0">
                <a:solidFill>
                  <a:srgbClr val="000000"/>
                </a:solidFill>
                <a:latin typeface="Calibri" panose="020F0502020204030204" pitchFamily="34" charset="0"/>
                <a:cs typeface="Calibri" panose="020F0502020204030204" pitchFamily="34" charset="0"/>
              </a:rPr>
              <a:t>2. Bacon</a:t>
            </a:r>
          </a:p>
          <a:p>
            <a:r>
              <a:rPr lang="en-US" sz="2800" dirty="0">
                <a:solidFill>
                  <a:srgbClr val="000000"/>
                </a:solidFill>
                <a:latin typeface="Calibri" panose="020F0502020204030204" pitchFamily="34" charset="0"/>
                <a:cs typeface="Calibri" panose="020F0502020204030204" pitchFamily="34" charset="0"/>
              </a:rPr>
              <a:t>Bacon turns Aristotle’s form into something that is strictly related to operation. Knowledge of form leads to the knowledge of how to create/introduce a specific quality in the most universal way possible. It is a technical knowhow.</a:t>
            </a:r>
          </a:p>
          <a:p>
            <a:endParaRPr lang="en-US" sz="2800" dirty="0">
              <a:solidFill>
                <a:srgbClr val="000000"/>
              </a:solidFill>
              <a:latin typeface="Calibri" panose="020F0502020204030204" pitchFamily="34" charset="0"/>
              <a:cs typeface="Calibri" panose="020F0502020204030204" pitchFamily="34" charset="0"/>
            </a:endParaRPr>
          </a:p>
          <a:p>
            <a:r>
              <a:rPr lang="en-US" sz="2800" dirty="0">
                <a:solidFill>
                  <a:srgbClr val="000000"/>
                </a:solidFill>
                <a:latin typeface="Calibri" panose="020F0502020204030204" pitchFamily="34" charset="0"/>
                <a:cs typeface="Calibri" panose="020F0502020204030204" pitchFamily="34" charset="0"/>
              </a:rPr>
              <a:t>By abandoning Aristotle’s definition of form, Bacon allows form to be something no longer related to teleology, thereby making possible the separation of religion and philosophy, a goal that he always proclaims.</a:t>
            </a:r>
          </a:p>
        </p:txBody>
      </p:sp>
    </p:spTree>
    <p:extLst>
      <p:ext uri="{BB962C8B-B14F-4D97-AF65-F5344CB8AC3E}">
        <p14:creationId xmlns:p14="http://schemas.microsoft.com/office/powerpoint/2010/main" val="2427332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95">
            <a:extLst>
              <a:ext uri="{FF2B5EF4-FFF2-40B4-BE49-F238E27FC236}">
                <a16:creationId xmlns:a16="http://schemas.microsoft.com/office/drawing/2014/main" id="{660756BD-4A76-2D46-84F7-E38BE0454130}"/>
              </a:ext>
            </a:extLst>
          </p:cNvPr>
          <p:cNvSpPr/>
          <p:nvPr/>
        </p:nvSpPr>
        <p:spPr>
          <a:xfrm>
            <a:off x="0" y="0"/>
            <a:ext cx="4713514" cy="6858000"/>
          </a:xfrm>
          <a:custGeom>
            <a:avLst/>
            <a:gdLst>
              <a:gd name="connsiteX0" fmla="*/ 0 w 4863611"/>
              <a:gd name="connsiteY0" fmla="*/ 0 h 6858000"/>
              <a:gd name="connsiteX1" fmla="*/ 463109 w 4863611"/>
              <a:gd name="connsiteY1" fmla="*/ 0 h 6858000"/>
              <a:gd name="connsiteX2" fmla="*/ 549889 w 4863611"/>
              <a:gd name="connsiteY2" fmla="*/ 0 h 6858000"/>
              <a:gd name="connsiteX3" fmla="*/ 4863611 w 4863611"/>
              <a:gd name="connsiteY3" fmla="*/ 0 h 6858000"/>
              <a:gd name="connsiteX4" fmla="*/ 1601329 w 4863611"/>
              <a:gd name="connsiteY4" fmla="*/ 6858000 h 6858000"/>
              <a:gd name="connsiteX5" fmla="*/ 549889 w 4863611"/>
              <a:gd name="connsiteY5" fmla="*/ 6858000 h 6858000"/>
              <a:gd name="connsiteX6" fmla="*/ 463109 w 4863611"/>
              <a:gd name="connsiteY6" fmla="*/ 6858000 h 6858000"/>
              <a:gd name="connsiteX7" fmla="*/ 0 w 486361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3611" h="6858000">
                <a:moveTo>
                  <a:pt x="0" y="0"/>
                </a:moveTo>
                <a:lnTo>
                  <a:pt x="463109" y="0"/>
                </a:lnTo>
                <a:lnTo>
                  <a:pt x="549889" y="0"/>
                </a:lnTo>
                <a:lnTo>
                  <a:pt x="4863611" y="0"/>
                </a:lnTo>
                <a:lnTo>
                  <a:pt x="1601329" y="6858000"/>
                </a:lnTo>
                <a:lnTo>
                  <a:pt x="549889" y="6858000"/>
                </a:lnTo>
                <a:lnTo>
                  <a:pt x="463109" y="6858000"/>
                </a:lnTo>
                <a:lnTo>
                  <a:pt x="0" y="6858000"/>
                </a:lnTo>
                <a:close/>
              </a:path>
            </a:pathLst>
          </a:custGeom>
          <a:solidFill>
            <a:srgbClr val="C00000">
              <a:alpha val="955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dirty="0">
              <a:solidFill>
                <a:srgbClr val="FF0000"/>
              </a:solidFill>
              <a:highlight>
                <a:srgbClr val="FFFF00"/>
              </a:highlight>
            </a:endParaRPr>
          </a:p>
        </p:txBody>
      </p:sp>
      <p:sp>
        <p:nvSpPr>
          <p:cNvPr id="12" name="文本框 11"/>
          <p:cNvSpPr txBox="1"/>
          <p:nvPr/>
        </p:nvSpPr>
        <p:spPr>
          <a:xfrm>
            <a:off x="967740" y="2070735"/>
            <a:ext cx="1711325" cy="584775"/>
          </a:xfrm>
          <a:prstGeom prst="rect">
            <a:avLst/>
          </a:prstGeom>
          <a:noFill/>
          <a:ln w="28575" cmpd="sng">
            <a:noFill/>
            <a:prstDash val="solid"/>
          </a:ln>
        </p:spPr>
        <p:txBody>
          <a:bodyPr wrap="square" rtlCol="0">
            <a:spAutoFit/>
          </a:bodyPr>
          <a:lstStyle/>
          <a:p>
            <a:endParaRPr lang="zh-CN" altLang="en-US" sz="3200" dirty="0"/>
          </a:p>
        </p:txBody>
      </p:sp>
      <p:sp>
        <p:nvSpPr>
          <p:cNvPr id="3" name="矩形 2"/>
          <p:cNvSpPr/>
          <p:nvPr/>
        </p:nvSpPr>
        <p:spPr>
          <a:xfrm>
            <a:off x="8942689" y="2171683"/>
            <a:ext cx="2938204" cy="10485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269407" y="1139295"/>
            <a:ext cx="7478939" cy="338554"/>
          </a:xfrm>
          <a:prstGeom prst="rect">
            <a:avLst/>
          </a:prstGeom>
        </p:spPr>
        <p:txBody>
          <a:bodyPr wrap="square">
            <a:spAutoFit/>
          </a:bodyPr>
          <a:lstStyle/>
          <a:p>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   </a:t>
            </a:r>
          </a:p>
        </p:txBody>
      </p:sp>
      <p:pic>
        <p:nvPicPr>
          <p:cNvPr id="7" name="Picture 6" descr="Logo&#10;&#10;Description automatically generated with low confidence">
            <a:extLst>
              <a:ext uri="{FF2B5EF4-FFF2-40B4-BE49-F238E27FC236}">
                <a16:creationId xmlns:a16="http://schemas.microsoft.com/office/drawing/2014/main" id="{2D00EB36-4122-9A47-8929-6F40CD2A9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6706" y="242361"/>
            <a:ext cx="1161640" cy="1161640"/>
          </a:xfrm>
          <a:prstGeom prst="rect">
            <a:avLst/>
          </a:prstGeom>
        </p:spPr>
      </p:pic>
      <p:sp>
        <p:nvSpPr>
          <p:cNvPr id="4" name="TextBox 3">
            <a:extLst>
              <a:ext uri="{FF2B5EF4-FFF2-40B4-BE49-F238E27FC236}">
                <a16:creationId xmlns:a16="http://schemas.microsoft.com/office/drawing/2014/main" id="{1B4090A4-82F2-6B4B-A16A-A42331CBC80A}"/>
              </a:ext>
            </a:extLst>
          </p:cNvPr>
          <p:cNvSpPr txBox="1"/>
          <p:nvPr/>
        </p:nvSpPr>
        <p:spPr>
          <a:xfrm>
            <a:off x="109162" y="104538"/>
            <a:ext cx="6718940" cy="954107"/>
          </a:xfrm>
          <a:prstGeom prst="rect">
            <a:avLst/>
          </a:prstGeom>
          <a:noFill/>
        </p:spPr>
        <p:txBody>
          <a:bodyPr wrap="square" rtlCol="0">
            <a:spAutoFit/>
          </a:bodyPr>
          <a:lstStyle/>
          <a:p>
            <a:r>
              <a:rPr lang="en-CN" altLang="zh-CN" sz="2800" b="1" dirty="0">
                <a:solidFill>
                  <a:srgbClr val="A61F24"/>
                </a:solidFill>
                <a:latin typeface="Calibri" panose="020F0502020204030204" pitchFamily="34" charset="0"/>
                <a:ea typeface="微软雅黑" panose="020B0503020204020204" pitchFamily="34" charset="-122"/>
                <a:cs typeface="Calibri" panose="020F0502020204030204" pitchFamily="34" charset="0"/>
              </a:rPr>
              <a:t>Advanced Readings</a:t>
            </a:r>
          </a:p>
          <a:p>
            <a:r>
              <a:rPr lang="en-CN" altLang="zh-CN" sz="2800" b="1" dirty="0">
                <a:latin typeface="Calibri" panose="020F0502020204030204" pitchFamily="34" charset="0"/>
                <a:ea typeface="微软雅黑" panose="020B0503020204020204" pitchFamily="34" charset="-122"/>
                <a:cs typeface="Calibri" panose="020F0502020204030204" pitchFamily="34" charset="0"/>
              </a:rPr>
              <a:t>Final Week</a:t>
            </a:r>
          </a:p>
        </p:txBody>
      </p:sp>
      <p:sp>
        <p:nvSpPr>
          <p:cNvPr id="2" name="TextBox 1">
            <a:extLst>
              <a:ext uri="{FF2B5EF4-FFF2-40B4-BE49-F238E27FC236}">
                <a16:creationId xmlns:a16="http://schemas.microsoft.com/office/drawing/2014/main" id="{23B66726-0CBD-594A-AAF2-A60769BF8D4D}"/>
              </a:ext>
            </a:extLst>
          </p:cNvPr>
          <p:cNvSpPr txBox="1"/>
          <p:nvPr/>
        </p:nvSpPr>
        <p:spPr>
          <a:xfrm>
            <a:off x="109162" y="934583"/>
            <a:ext cx="11639184" cy="4401205"/>
          </a:xfrm>
          <a:prstGeom prst="rect">
            <a:avLst/>
          </a:prstGeom>
          <a:noFill/>
        </p:spPr>
        <p:txBody>
          <a:bodyPr wrap="square" rtlCol="0">
            <a:spAutoFit/>
          </a:bodyPr>
          <a:lstStyle/>
          <a:p>
            <a:endParaRPr lang="en-US" sz="2800" b="1" dirty="0">
              <a:solidFill>
                <a:srgbClr val="000000"/>
              </a:solidFill>
              <a:latin typeface="Calibri" panose="020F0502020204030204" pitchFamily="34" charset="0"/>
              <a:cs typeface="Calibri" panose="020F0502020204030204" pitchFamily="34" charset="0"/>
            </a:endParaRPr>
          </a:p>
          <a:p>
            <a:r>
              <a:rPr lang="en-US" sz="2800" b="1" dirty="0">
                <a:solidFill>
                  <a:srgbClr val="000000"/>
                </a:solidFill>
                <a:latin typeface="Calibri" panose="020F0502020204030204" pitchFamily="34" charset="0"/>
                <a:cs typeface="Calibri" panose="020F0502020204030204" pitchFamily="34" charset="0"/>
              </a:rPr>
              <a:t>Revision</a:t>
            </a:r>
          </a:p>
          <a:p>
            <a:r>
              <a:rPr lang="en-US" sz="2800" b="1" dirty="0">
                <a:solidFill>
                  <a:srgbClr val="000000"/>
                </a:solidFill>
                <a:latin typeface="Calibri" panose="020F0502020204030204" pitchFamily="34" charset="0"/>
                <a:cs typeface="Calibri" panose="020F0502020204030204" pitchFamily="34" charset="0"/>
              </a:rPr>
              <a:t>2. Bacon</a:t>
            </a:r>
          </a:p>
          <a:p>
            <a:r>
              <a:rPr lang="en-US" sz="2800" dirty="0">
                <a:solidFill>
                  <a:srgbClr val="000000"/>
                </a:solidFill>
                <a:latin typeface="Calibri" panose="020F0502020204030204" pitchFamily="34" charset="0"/>
                <a:cs typeface="Calibri" panose="020F0502020204030204" pitchFamily="34" charset="0"/>
              </a:rPr>
              <a:t>If in philosophy, Bacon is adamant that the study of nature should not be meddled with by theology, the same also applies to morality, on which, however, Bacon argues in a much more subtle way.</a:t>
            </a:r>
          </a:p>
          <a:p>
            <a:endParaRPr lang="en-US" sz="2800" dirty="0">
              <a:solidFill>
                <a:srgbClr val="000000"/>
              </a:solidFill>
              <a:latin typeface="Calibri" panose="020F0502020204030204" pitchFamily="34" charset="0"/>
              <a:cs typeface="Calibri" panose="020F0502020204030204" pitchFamily="34" charset="0"/>
            </a:endParaRPr>
          </a:p>
          <a:p>
            <a:r>
              <a:rPr lang="en-US" sz="2800" dirty="0">
                <a:solidFill>
                  <a:srgbClr val="000000"/>
                </a:solidFill>
                <a:latin typeface="Calibri" panose="020F0502020204030204" pitchFamily="34" charset="0"/>
                <a:cs typeface="Calibri" panose="020F0502020204030204" pitchFamily="34" charset="0"/>
              </a:rPr>
              <a:t>Religious extremism and superstition lead to war and destruction of society.</a:t>
            </a:r>
          </a:p>
          <a:p>
            <a:r>
              <a:rPr lang="en-US" sz="2800" dirty="0">
                <a:solidFill>
                  <a:srgbClr val="000000"/>
                </a:solidFill>
                <a:latin typeface="Calibri" panose="020F0502020204030204" pitchFamily="34" charset="0"/>
                <a:cs typeface="Calibri" panose="020F0502020204030204" pitchFamily="34" charset="0"/>
              </a:rPr>
              <a:t>Bacon he himself envisages a future of religious toleration based on a diluted version of Christianity, that aims to fulfill the secular need of humanity.</a:t>
            </a:r>
          </a:p>
        </p:txBody>
      </p:sp>
    </p:spTree>
    <p:extLst>
      <p:ext uri="{BB962C8B-B14F-4D97-AF65-F5344CB8AC3E}">
        <p14:creationId xmlns:p14="http://schemas.microsoft.com/office/powerpoint/2010/main" val="3947004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95">
            <a:extLst>
              <a:ext uri="{FF2B5EF4-FFF2-40B4-BE49-F238E27FC236}">
                <a16:creationId xmlns:a16="http://schemas.microsoft.com/office/drawing/2014/main" id="{660756BD-4A76-2D46-84F7-E38BE0454130}"/>
              </a:ext>
            </a:extLst>
          </p:cNvPr>
          <p:cNvSpPr/>
          <p:nvPr/>
        </p:nvSpPr>
        <p:spPr>
          <a:xfrm>
            <a:off x="0" y="0"/>
            <a:ext cx="4713514" cy="6858000"/>
          </a:xfrm>
          <a:custGeom>
            <a:avLst/>
            <a:gdLst>
              <a:gd name="connsiteX0" fmla="*/ 0 w 4863611"/>
              <a:gd name="connsiteY0" fmla="*/ 0 h 6858000"/>
              <a:gd name="connsiteX1" fmla="*/ 463109 w 4863611"/>
              <a:gd name="connsiteY1" fmla="*/ 0 h 6858000"/>
              <a:gd name="connsiteX2" fmla="*/ 549889 w 4863611"/>
              <a:gd name="connsiteY2" fmla="*/ 0 h 6858000"/>
              <a:gd name="connsiteX3" fmla="*/ 4863611 w 4863611"/>
              <a:gd name="connsiteY3" fmla="*/ 0 h 6858000"/>
              <a:gd name="connsiteX4" fmla="*/ 1601329 w 4863611"/>
              <a:gd name="connsiteY4" fmla="*/ 6858000 h 6858000"/>
              <a:gd name="connsiteX5" fmla="*/ 549889 w 4863611"/>
              <a:gd name="connsiteY5" fmla="*/ 6858000 h 6858000"/>
              <a:gd name="connsiteX6" fmla="*/ 463109 w 4863611"/>
              <a:gd name="connsiteY6" fmla="*/ 6858000 h 6858000"/>
              <a:gd name="connsiteX7" fmla="*/ 0 w 486361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3611" h="6858000">
                <a:moveTo>
                  <a:pt x="0" y="0"/>
                </a:moveTo>
                <a:lnTo>
                  <a:pt x="463109" y="0"/>
                </a:lnTo>
                <a:lnTo>
                  <a:pt x="549889" y="0"/>
                </a:lnTo>
                <a:lnTo>
                  <a:pt x="4863611" y="0"/>
                </a:lnTo>
                <a:lnTo>
                  <a:pt x="1601329" y="6858000"/>
                </a:lnTo>
                <a:lnTo>
                  <a:pt x="549889" y="6858000"/>
                </a:lnTo>
                <a:lnTo>
                  <a:pt x="463109" y="6858000"/>
                </a:lnTo>
                <a:lnTo>
                  <a:pt x="0" y="6858000"/>
                </a:lnTo>
                <a:close/>
              </a:path>
            </a:pathLst>
          </a:custGeom>
          <a:solidFill>
            <a:srgbClr val="C00000">
              <a:alpha val="955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dirty="0">
              <a:solidFill>
                <a:srgbClr val="FF0000"/>
              </a:solidFill>
              <a:highlight>
                <a:srgbClr val="FFFF00"/>
              </a:highlight>
            </a:endParaRPr>
          </a:p>
        </p:txBody>
      </p:sp>
      <p:sp>
        <p:nvSpPr>
          <p:cNvPr id="12" name="文本框 11"/>
          <p:cNvSpPr txBox="1"/>
          <p:nvPr/>
        </p:nvSpPr>
        <p:spPr>
          <a:xfrm>
            <a:off x="967740" y="2070735"/>
            <a:ext cx="1711325" cy="584775"/>
          </a:xfrm>
          <a:prstGeom prst="rect">
            <a:avLst/>
          </a:prstGeom>
          <a:noFill/>
          <a:ln w="28575" cmpd="sng">
            <a:noFill/>
            <a:prstDash val="solid"/>
          </a:ln>
        </p:spPr>
        <p:txBody>
          <a:bodyPr wrap="square" rtlCol="0">
            <a:spAutoFit/>
          </a:bodyPr>
          <a:lstStyle/>
          <a:p>
            <a:endParaRPr lang="zh-CN" altLang="en-US" sz="3200" dirty="0"/>
          </a:p>
        </p:txBody>
      </p:sp>
      <p:sp>
        <p:nvSpPr>
          <p:cNvPr id="3" name="矩形 2"/>
          <p:cNvSpPr/>
          <p:nvPr/>
        </p:nvSpPr>
        <p:spPr>
          <a:xfrm>
            <a:off x="8942689" y="2171683"/>
            <a:ext cx="2938204" cy="10485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269407" y="1139295"/>
            <a:ext cx="7478939" cy="338554"/>
          </a:xfrm>
          <a:prstGeom prst="rect">
            <a:avLst/>
          </a:prstGeom>
        </p:spPr>
        <p:txBody>
          <a:bodyPr wrap="square">
            <a:spAutoFit/>
          </a:bodyPr>
          <a:lstStyle/>
          <a:p>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   </a:t>
            </a:r>
          </a:p>
        </p:txBody>
      </p:sp>
      <p:pic>
        <p:nvPicPr>
          <p:cNvPr id="7" name="Picture 6" descr="Logo&#10;&#10;Description automatically generated with low confidence">
            <a:extLst>
              <a:ext uri="{FF2B5EF4-FFF2-40B4-BE49-F238E27FC236}">
                <a16:creationId xmlns:a16="http://schemas.microsoft.com/office/drawing/2014/main" id="{2D00EB36-4122-9A47-8929-6F40CD2A9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6706" y="242361"/>
            <a:ext cx="1161640" cy="1161640"/>
          </a:xfrm>
          <a:prstGeom prst="rect">
            <a:avLst/>
          </a:prstGeom>
        </p:spPr>
      </p:pic>
      <p:sp>
        <p:nvSpPr>
          <p:cNvPr id="4" name="TextBox 3">
            <a:extLst>
              <a:ext uri="{FF2B5EF4-FFF2-40B4-BE49-F238E27FC236}">
                <a16:creationId xmlns:a16="http://schemas.microsoft.com/office/drawing/2014/main" id="{1B4090A4-82F2-6B4B-A16A-A42331CBC80A}"/>
              </a:ext>
            </a:extLst>
          </p:cNvPr>
          <p:cNvSpPr txBox="1"/>
          <p:nvPr/>
        </p:nvSpPr>
        <p:spPr>
          <a:xfrm>
            <a:off x="109162" y="104538"/>
            <a:ext cx="6718940" cy="954107"/>
          </a:xfrm>
          <a:prstGeom prst="rect">
            <a:avLst/>
          </a:prstGeom>
          <a:noFill/>
        </p:spPr>
        <p:txBody>
          <a:bodyPr wrap="square" rtlCol="0">
            <a:spAutoFit/>
          </a:bodyPr>
          <a:lstStyle/>
          <a:p>
            <a:r>
              <a:rPr lang="en-CN" altLang="zh-CN" sz="2800" b="1" dirty="0">
                <a:solidFill>
                  <a:srgbClr val="A61F24"/>
                </a:solidFill>
                <a:latin typeface="Calibri" panose="020F0502020204030204" pitchFamily="34" charset="0"/>
                <a:ea typeface="微软雅黑" panose="020B0503020204020204" pitchFamily="34" charset="-122"/>
                <a:cs typeface="Calibri" panose="020F0502020204030204" pitchFamily="34" charset="0"/>
              </a:rPr>
              <a:t>Advanced Readings</a:t>
            </a:r>
          </a:p>
          <a:p>
            <a:r>
              <a:rPr lang="en-CN" altLang="zh-CN" sz="2800" b="1" dirty="0">
                <a:latin typeface="Calibri" panose="020F0502020204030204" pitchFamily="34" charset="0"/>
                <a:ea typeface="微软雅黑" panose="020B0503020204020204" pitchFamily="34" charset="-122"/>
                <a:cs typeface="Calibri" panose="020F0502020204030204" pitchFamily="34" charset="0"/>
              </a:rPr>
              <a:t>Final Week</a:t>
            </a:r>
          </a:p>
        </p:txBody>
      </p:sp>
      <p:sp>
        <p:nvSpPr>
          <p:cNvPr id="2" name="TextBox 1">
            <a:extLst>
              <a:ext uri="{FF2B5EF4-FFF2-40B4-BE49-F238E27FC236}">
                <a16:creationId xmlns:a16="http://schemas.microsoft.com/office/drawing/2014/main" id="{23B66726-0CBD-594A-AAF2-A60769BF8D4D}"/>
              </a:ext>
            </a:extLst>
          </p:cNvPr>
          <p:cNvSpPr txBox="1"/>
          <p:nvPr/>
        </p:nvSpPr>
        <p:spPr>
          <a:xfrm>
            <a:off x="109162" y="934583"/>
            <a:ext cx="11639184" cy="5201424"/>
          </a:xfrm>
          <a:prstGeom prst="rect">
            <a:avLst/>
          </a:prstGeom>
          <a:noFill/>
        </p:spPr>
        <p:txBody>
          <a:bodyPr wrap="square" rtlCol="0">
            <a:spAutoFit/>
          </a:bodyPr>
          <a:lstStyle/>
          <a:p>
            <a:endParaRPr lang="en-US" sz="2800" b="1" dirty="0">
              <a:solidFill>
                <a:srgbClr val="000000"/>
              </a:solidFill>
              <a:latin typeface="Calibri" panose="020F0502020204030204" pitchFamily="34" charset="0"/>
              <a:cs typeface="Calibri" panose="020F0502020204030204" pitchFamily="34" charset="0"/>
            </a:endParaRPr>
          </a:p>
          <a:p>
            <a:pPr marL="514350" indent="-514350">
              <a:buAutoNum type="arabicPeriod"/>
            </a:pPr>
            <a:r>
              <a:rPr lang="en-US" sz="2800" b="1" dirty="0">
                <a:solidFill>
                  <a:srgbClr val="000000"/>
                </a:solidFill>
                <a:latin typeface="Calibri" panose="020F0502020204030204" pitchFamily="34" charset="0"/>
                <a:cs typeface="Calibri" panose="020F0502020204030204" pitchFamily="34" charset="0"/>
              </a:rPr>
              <a:t>How to reference primary and secondary sources in your essay</a:t>
            </a:r>
          </a:p>
          <a:p>
            <a:pPr marL="457200" indent="-457200">
              <a:buAutoNum type="arabicPeriod"/>
            </a:pPr>
            <a:endParaRPr lang="en-US" sz="2800" b="1" dirty="0">
              <a:solidFill>
                <a:srgbClr val="000000"/>
              </a:solidFill>
              <a:latin typeface="Calibri" panose="020F0502020204030204" pitchFamily="34" charset="0"/>
              <a:cs typeface="Calibri" panose="020F0502020204030204" pitchFamily="34" charset="0"/>
            </a:endParaRPr>
          </a:p>
          <a:p>
            <a:pPr marL="514350" indent="-514350">
              <a:buAutoNum type="alphaLcPeriod"/>
            </a:pPr>
            <a:r>
              <a:rPr lang="en-US" sz="2800" b="1" dirty="0">
                <a:solidFill>
                  <a:srgbClr val="000000"/>
                </a:solidFill>
                <a:latin typeface="Calibri" panose="020F0502020204030204" pitchFamily="34" charset="0"/>
                <a:cs typeface="Calibri" panose="020F0502020204030204" pitchFamily="34" charset="0"/>
              </a:rPr>
              <a:t>Quotations and notes</a:t>
            </a:r>
          </a:p>
          <a:p>
            <a:r>
              <a:rPr lang="en-US" sz="2800" dirty="0">
                <a:solidFill>
                  <a:srgbClr val="000000"/>
                </a:solidFill>
                <a:latin typeface="Calibri" panose="020F0502020204030204" pitchFamily="34" charset="0"/>
                <a:cs typeface="Calibri" panose="020F0502020204030204" pitchFamily="34" charset="0"/>
              </a:rPr>
              <a:t>When you are quoting from an author, always make sure to use quotation marks (‘’) and use footnotes to identify where you quotation comes from.</a:t>
            </a:r>
          </a:p>
          <a:p>
            <a:endParaRPr lang="en-US" sz="2800" dirty="0">
              <a:solidFill>
                <a:srgbClr val="000000"/>
              </a:solidFill>
              <a:latin typeface="Calibri" panose="020F0502020204030204" pitchFamily="34" charset="0"/>
              <a:cs typeface="Calibri" panose="020F0502020204030204" pitchFamily="34" charset="0"/>
            </a:endParaRPr>
          </a:p>
          <a:p>
            <a:r>
              <a:rPr lang="en-US" sz="2800" dirty="0">
                <a:solidFill>
                  <a:srgbClr val="000000"/>
                </a:solidFill>
                <a:latin typeface="Calibri" panose="020F0502020204030204" pitchFamily="34" charset="0"/>
                <a:cs typeface="Calibri" panose="020F0502020204030204" pitchFamily="34" charset="0"/>
              </a:rPr>
              <a:t>Paraphrase of a secondary source should also note the reference.</a:t>
            </a:r>
          </a:p>
          <a:p>
            <a:endParaRPr lang="en-US" sz="2800" dirty="0">
              <a:solidFill>
                <a:srgbClr val="000000"/>
              </a:solidFill>
              <a:latin typeface="Calibri" panose="020F0502020204030204" pitchFamily="34" charset="0"/>
              <a:cs typeface="Calibri" panose="020F0502020204030204" pitchFamily="34" charset="0"/>
            </a:endParaRPr>
          </a:p>
          <a:p>
            <a:r>
              <a:rPr lang="en-US" sz="2800" dirty="0">
                <a:solidFill>
                  <a:srgbClr val="000000"/>
                </a:solidFill>
                <a:latin typeface="Calibri" panose="020F0502020204030204" pitchFamily="34" charset="0"/>
                <a:cs typeface="Calibri" panose="020F0502020204030204" pitchFamily="34" charset="0"/>
              </a:rPr>
              <a:t>Footnotes should always end with a full stop even it’s not a complete sentence.</a:t>
            </a:r>
          </a:p>
          <a:p>
            <a:endParaRPr lang="en-US" sz="2800" dirty="0">
              <a:solidFill>
                <a:srgbClr val="000000"/>
              </a:solidFill>
              <a:latin typeface="Calibri" panose="020F0502020204030204" pitchFamily="34" charset="0"/>
              <a:cs typeface="Calibri" panose="020F0502020204030204" pitchFamily="34" charset="0"/>
            </a:endParaRPr>
          </a:p>
          <a:p>
            <a:endParaRPr lang="en-US" sz="24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2375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95">
            <a:extLst>
              <a:ext uri="{FF2B5EF4-FFF2-40B4-BE49-F238E27FC236}">
                <a16:creationId xmlns:a16="http://schemas.microsoft.com/office/drawing/2014/main" id="{660756BD-4A76-2D46-84F7-E38BE0454130}"/>
              </a:ext>
            </a:extLst>
          </p:cNvPr>
          <p:cNvSpPr/>
          <p:nvPr/>
        </p:nvSpPr>
        <p:spPr>
          <a:xfrm>
            <a:off x="0" y="0"/>
            <a:ext cx="4713514" cy="6858000"/>
          </a:xfrm>
          <a:custGeom>
            <a:avLst/>
            <a:gdLst>
              <a:gd name="connsiteX0" fmla="*/ 0 w 4863611"/>
              <a:gd name="connsiteY0" fmla="*/ 0 h 6858000"/>
              <a:gd name="connsiteX1" fmla="*/ 463109 w 4863611"/>
              <a:gd name="connsiteY1" fmla="*/ 0 h 6858000"/>
              <a:gd name="connsiteX2" fmla="*/ 549889 w 4863611"/>
              <a:gd name="connsiteY2" fmla="*/ 0 h 6858000"/>
              <a:gd name="connsiteX3" fmla="*/ 4863611 w 4863611"/>
              <a:gd name="connsiteY3" fmla="*/ 0 h 6858000"/>
              <a:gd name="connsiteX4" fmla="*/ 1601329 w 4863611"/>
              <a:gd name="connsiteY4" fmla="*/ 6858000 h 6858000"/>
              <a:gd name="connsiteX5" fmla="*/ 549889 w 4863611"/>
              <a:gd name="connsiteY5" fmla="*/ 6858000 h 6858000"/>
              <a:gd name="connsiteX6" fmla="*/ 463109 w 4863611"/>
              <a:gd name="connsiteY6" fmla="*/ 6858000 h 6858000"/>
              <a:gd name="connsiteX7" fmla="*/ 0 w 486361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3611" h="6858000">
                <a:moveTo>
                  <a:pt x="0" y="0"/>
                </a:moveTo>
                <a:lnTo>
                  <a:pt x="463109" y="0"/>
                </a:lnTo>
                <a:lnTo>
                  <a:pt x="549889" y="0"/>
                </a:lnTo>
                <a:lnTo>
                  <a:pt x="4863611" y="0"/>
                </a:lnTo>
                <a:lnTo>
                  <a:pt x="1601329" y="6858000"/>
                </a:lnTo>
                <a:lnTo>
                  <a:pt x="549889" y="6858000"/>
                </a:lnTo>
                <a:lnTo>
                  <a:pt x="463109" y="6858000"/>
                </a:lnTo>
                <a:lnTo>
                  <a:pt x="0" y="6858000"/>
                </a:lnTo>
                <a:close/>
              </a:path>
            </a:pathLst>
          </a:custGeom>
          <a:solidFill>
            <a:srgbClr val="C00000">
              <a:alpha val="955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dirty="0">
              <a:solidFill>
                <a:srgbClr val="FF0000"/>
              </a:solidFill>
              <a:highlight>
                <a:srgbClr val="FFFF00"/>
              </a:highlight>
            </a:endParaRPr>
          </a:p>
        </p:txBody>
      </p:sp>
      <p:sp>
        <p:nvSpPr>
          <p:cNvPr id="12" name="文本框 11"/>
          <p:cNvSpPr txBox="1"/>
          <p:nvPr/>
        </p:nvSpPr>
        <p:spPr>
          <a:xfrm>
            <a:off x="967740" y="2070735"/>
            <a:ext cx="1711325" cy="584775"/>
          </a:xfrm>
          <a:prstGeom prst="rect">
            <a:avLst/>
          </a:prstGeom>
          <a:noFill/>
          <a:ln w="28575" cmpd="sng">
            <a:noFill/>
            <a:prstDash val="solid"/>
          </a:ln>
        </p:spPr>
        <p:txBody>
          <a:bodyPr wrap="square" rtlCol="0">
            <a:spAutoFit/>
          </a:bodyPr>
          <a:lstStyle/>
          <a:p>
            <a:endParaRPr lang="zh-CN" altLang="en-US" sz="3200" dirty="0"/>
          </a:p>
        </p:txBody>
      </p:sp>
      <p:sp>
        <p:nvSpPr>
          <p:cNvPr id="3" name="矩形 2"/>
          <p:cNvSpPr/>
          <p:nvPr/>
        </p:nvSpPr>
        <p:spPr>
          <a:xfrm>
            <a:off x="8942689" y="2171683"/>
            <a:ext cx="2938204" cy="10485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269407" y="1139295"/>
            <a:ext cx="7478939" cy="338554"/>
          </a:xfrm>
          <a:prstGeom prst="rect">
            <a:avLst/>
          </a:prstGeom>
        </p:spPr>
        <p:txBody>
          <a:bodyPr wrap="square">
            <a:spAutoFit/>
          </a:bodyPr>
          <a:lstStyle/>
          <a:p>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   </a:t>
            </a:r>
          </a:p>
        </p:txBody>
      </p:sp>
      <p:pic>
        <p:nvPicPr>
          <p:cNvPr id="7" name="Picture 6" descr="Logo&#10;&#10;Description automatically generated with low confidence">
            <a:extLst>
              <a:ext uri="{FF2B5EF4-FFF2-40B4-BE49-F238E27FC236}">
                <a16:creationId xmlns:a16="http://schemas.microsoft.com/office/drawing/2014/main" id="{2D00EB36-4122-9A47-8929-6F40CD2A9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6706" y="242361"/>
            <a:ext cx="1161640" cy="1161640"/>
          </a:xfrm>
          <a:prstGeom prst="rect">
            <a:avLst/>
          </a:prstGeom>
        </p:spPr>
      </p:pic>
      <p:sp>
        <p:nvSpPr>
          <p:cNvPr id="4" name="TextBox 3">
            <a:extLst>
              <a:ext uri="{FF2B5EF4-FFF2-40B4-BE49-F238E27FC236}">
                <a16:creationId xmlns:a16="http://schemas.microsoft.com/office/drawing/2014/main" id="{1B4090A4-82F2-6B4B-A16A-A42331CBC80A}"/>
              </a:ext>
            </a:extLst>
          </p:cNvPr>
          <p:cNvSpPr txBox="1"/>
          <p:nvPr/>
        </p:nvSpPr>
        <p:spPr>
          <a:xfrm>
            <a:off x="109162" y="104538"/>
            <a:ext cx="6718940" cy="954107"/>
          </a:xfrm>
          <a:prstGeom prst="rect">
            <a:avLst/>
          </a:prstGeom>
          <a:noFill/>
        </p:spPr>
        <p:txBody>
          <a:bodyPr wrap="square" rtlCol="0">
            <a:spAutoFit/>
          </a:bodyPr>
          <a:lstStyle/>
          <a:p>
            <a:r>
              <a:rPr lang="en-CN" altLang="zh-CN" sz="2800" b="1" dirty="0">
                <a:solidFill>
                  <a:srgbClr val="A61F24"/>
                </a:solidFill>
                <a:latin typeface="Calibri" panose="020F0502020204030204" pitchFamily="34" charset="0"/>
                <a:ea typeface="微软雅黑" panose="020B0503020204020204" pitchFamily="34" charset="-122"/>
                <a:cs typeface="Calibri" panose="020F0502020204030204" pitchFamily="34" charset="0"/>
              </a:rPr>
              <a:t>Advanced Readings</a:t>
            </a:r>
          </a:p>
          <a:p>
            <a:r>
              <a:rPr lang="en-CN" altLang="zh-CN" sz="2800" b="1" dirty="0">
                <a:latin typeface="Calibri" panose="020F0502020204030204" pitchFamily="34" charset="0"/>
                <a:ea typeface="微软雅黑" panose="020B0503020204020204" pitchFamily="34" charset="-122"/>
                <a:cs typeface="Calibri" panose="020F0502020204030204" pitchFamily="34" charset="0"/>
              </a:rPr>
              <a:t>Final Week</a:t>
            </a:r>
          </a:p>
        </p:txBody>
      </p:sp>
      <p:sp>
        <p:nvSpPr>
          <p:cNvPr id="2" name="TextBox 1">
            <a:extLst>
              <a:ext uri="{FF2B5EF4-FFF2-40B4-BE49-F238E27FC236}">
                <a16:creationId xmlns:a16="http://schemas.microsoft.com/office/drawing/2014/main" id="{23B66726-0CBD-594A-AAF2-A60769BF8D4D}"/>
              </a:ext>
            </a:extLst>
          </p:cNvPr>
          <p:cNvSpPr txBox="1"/>
          <p:nvPr/>
        </p:nvSpPr>
        <p:spPr>
          <a:xfrm>
            <a:off x="109162" y="477383"/>
            <a:ext cx="11639184" cy="8032968"/>
          </a:xfrm>
          <a:prstGeom prst="rect">
            <a:avLst/>
          </a:prstGeom>
          <a:noFill/>
        </p:spPr>
        <p:txBody>
          <a:bodyPr wrap="square" rtlCol="0">
            <a:spAutoFit/>
          </a:bodyPr>
          <a:lstStyle/>
          <a:p>
            <a:endParaRPr lang="en-US" sz="2800" b="1" dirty="0">
              <a:solidFill>
                <a:srgbClr val="000000"/>
              </a:solidFill>
              <a:latin typeface="Calibri" panose="020F0502020204030204" pitchFamily="34" charset="0"/>
              <a:cs typeface="Calibri" panose="020F0502020204030204" pitchFamily="34" charset="0"/>
            </a:endParaRPr>
          </a:p>
          <a:p>
            <a:pPr marL="514350" indent="-514350">
              <a:buAutoNum type="arabicPeriod"/>
            </a:pPr>
            <a:r>
              <a:rPr lang="en-US" sz="2800" b="1" dirty="0">
                <a:solidFill>
                  <a:srgbClr val="000000"/>
                </a:solidFill>
                <a:latin typeface="Calibri" panose="020F0502020204030204" pitchFamily="34" charset="0"/>
                <a:cs typeface="Calibri" panose="020F0502020204030204" pitchFamily="34" charset="0"/>
              </a:rPr>
              <a:t>How to reference primary and secondary sources in your essay</a:t>
            </a:r>
          </a:p>
          <a:p>
            <a:r>
              <a:rPr lang="en-US" sz="2800" b="1" dirty="0">
                <a:solidFill>
                  <a:srgbClr val="000000"/>
                </a:solidFill>
                <a:latin typeface="Calibri" panose="020F0502020204030204" pitchFamily="34" charset="0"/>
                <a:cs typeface="Calibri" panose="020F0502020204030204" pitchFamily="34" charset="0"/>
              </a:rPr>
              <a:t>(See section 11 ‘references’ in the </a:t>
            </a:r>
            <a:r>
              <a:rPr lang="en-US" sz="2800" b="1" dirty="0" err="1">
                <a:solidFill>
                  <a:srgbClr val="000000"/>
                </a:solidFill>
                <a:latin typeface="Calibri" panose="020F0502020204030204" pitchFamily="34" charset="0"/>
                <a:cs typeface="Calibri" panose="020F0502020204030204" pitchFamily="34" charset="0"/>
              </a:rPr>
              <a:t>styleguide</a:t>
            </a:r>
            <a:r>
              <a:rPr lang="en-US" sz="2800" b="1" dirty="0">
                <a:solidFill>
                  <a:srgbClr val="000000"/>
                </a:solidFill>
                <a:latin typeface="Calibri" panose="020F0502020204030204" pitchFamily="34" charset="0"/>
                <a:cs typeface="Calibri" panose="020F0502020204030204" pitchFamily="34" charset="0"/>
              </a:rPr>
              <a:t> on Blackboard, starting from p.58)</a:t>
            </a:r>
          </a:p>
          <a:p>
            <a:r>
              <a:rPr lang="en-US" sz="2800" b="1" dirty="0">
                <a:solidFill>
                  <a:srgbClr val="000000"/>
                </a:solidFill>
                <a:latin typeface="Calibri" panose="020F0502020204030204" pitchFamily="34" charset="0"/>
                <a:cs typeface="Calibri" panose="020F0502020204030204" pitchFamily="34" charset="0"/>
              </a:rPr>
              <a:t>a. Journal Articles (most common)</a:t>
            </a:r>
            <a:endParaRPr lang="en-US" sz="2800" dirty="0">
              <a:solidFill>
                <a:srgbClr val="000000"/>
              </a:solidFill>
              <a:latin typeface="Calibri" panose="020F0502020204030204" pitchFamily="34" charset="0"/>
              <a:cs typeface="Calibri" panose="020F0502020204030204" pitchFamily="34" charset="0"/>
            </a:endParaRPr>
          </a:p>
          <a:p>
            <a:r>
              <a:rPr lang="en-US" sz="2400" b="1" dirty="0">
                <a:effectLst/>
                <a:latin typeface="MinionPro"/>
              </a:rPr>
              <a:t>Richard Hillyer, ‘In More than Name Only: Jonson’s “To Sir Horace Vere”’, </a:t>
            </a:r>
            <a:r>
              <a:rPr lang="en-US" sz="2400" b="1" i="1" dirty="0">
                <a:effectLst/>
                <a:latin typeface="MinionPro"/>
              </a:rPr>
              <a:t>MLR</a:t>
            </a:r>
            <a:r>
              <a:rPr lang="en-US" sz="2400" b="1" dirty="0">
                <a:effectLst/>
                <a:latin typeface="MinionPro"/>
              </a:rPr>
              <a:t>, 85 (1990), 1–11 (p. 8). </a:t>
            </a:r>
          </a:p>
          <a:p>
            <a:endParaRPr lang="en-US" sz="2800" b="1" dirty="0">
              <a:solidFill>
                <a:srgbClr val="000000"/>
              </a:solidFill>
              <a:latin typeface="Calibri" panose="020F0502020204030204" pitchFamily="34" charset="0"/>
              <a:cs typeface="Calibri" panose="020F0502020204030204" pitchFamily="34" charset="0"/>
            </a:endParaRPr>
          </a:p>
          <a:p>
            <a:pPr marL="514350" indent="-514350">
              <a:buAutoNum type="arabicPeriod"/>
            </a:pPr>
            <a:r>
              <a:rPr lang="en-US" sz="2400" dirty="0">
                <a:solidFill>
                  <a:srgbClr val="000000"/>
                </a:solidFill>
                <a:latin typeface="Calibri" panose="020F0502020204030204" pitchFamily="34" charset="0"/>
                <a:cs typeface="Calibri" panose="020F0502020204030204" pitchFamily="34" charset="0"/>
              </a:rPr>
              <a:t>Author’s name (exactly as appeared in the article)</a:t>
            </a:r>
          </a:p>
          <a:p>
            <a:pPr marL="514350" indent="-514350">
              <a:buAutoNum type="arabicPeriod"/>
            </a:pPr>
            <a:r>
              <a:rPr lang="en-US" sz="2400" dirty="0">
                <a:solidFill>
                  <a:srgbClr val="000000"/>
                </a:solidFill>
                <a:latin typeface="Calibri" panose="020F0502020204030204" pitchFamily="34" charset="0"/>
                <a:cs typeface="Calibri" panose="020F0502020204030204" pitchFamily="34" charset="0"/>
              </a:rPr>
              <a:t>Title of the article, in single quotation marks (‘’)</a:t>
            </a:r>
          </a:p>
          <a:p>
            <a:pPr marL="514350" indent="-514350">
              <a:buAutoNum type="arabicPeriod"/>
            </a:pPr>
            <a:r>
              <a:rPr lang="en-US" sz="2400" dirty="0">
                <a:solidFill>
                  <a:srgbClr val="000000"/>
                </a:solidFill>
                <a:latin typeface="Calibri" panose="020F0502020204030204" pitchFamily="34" charset="0"/>
                <a:cs typeface="Calibri" panose="020F0502020204030204" pitchFamily="34" charset="0"/>
              </a:rPr>
              <a:t>Title of the journal, italicized</a:t>
            </a:r>
          </a:p>
          <a:p>
            <a:pPr marL="514350" indent="-514350">
              <a:buAutoNum type="arabicPeriod"/>
            </a:pPr>
            <a:r>
              <a:rPr lang="en-US" sz="2400" dirty="0">
                <a:solidFill>
                  <a:srgbClr val="000000"/>
                </a:solidFill>
                <a:latin typeface="Calibri" panose="020F0502020204030204" pitchFamily="34" charset="0"/>
                <a:cs typeface="Calibri" panose="020F0502020204030204" pitchFamily="34" charset="0"/>
              </a:rPr>
              <a:t>Series number, in Arabic numerals</a:t>
            </a:r>
          </a:p>
          <a:p>
            <a:pPr marL="514350" indent="-514350">
              <a:buAutoNum type="arabicPeriod"/>
            </a:pPr>
            <a:r>
              <a:rPr lang="en-US" sz="2400" dirty="0">
                <a:solidFill>
                  <a:srgbClr val="000000"/>
                </a:solidFill>
                <a:latin typeface="Calibri" panose="020F0502020204030204" pitchFamily="34" charset="0"/>
                <a:cs typeface="Calibri" panose="020F0502020204030204" pitchFamily="34" charset="0"/>
              </a:rPr>
              <a:t>Volume number, in Arabic numerals</a:t>
            </a:r>
          </a:p>
          <a:p>
            <a:pPr marL="514350" indent="-514350">
              <a:buAutoNum type="arabicPeriod"/>
            </a:pPr>
            <a:r>
              <a:rPr lang="en-US" sz="2400" dirty="0">
                <a:solidFill>
                  <a:srgbClr val="000000"/>
                </a:solidFill>
                <a:latin typeface="Calibri" panose="020F0502020204030204" pitchFamily="34" charset="0"/>
                <a:cs typeface="Calibri" panose="020F0502020204030204" pitchFamily="34" charset="0"/>
              </a:rPr>
              <a:t>Year of publication, in parenthesis</a:t>
            </a:r>
          </a:p>
          <a:p>
            <a:pPr marL="514350" indent="-514350">
              <a:buAutoNum type="arabicPeriod"/>
            </a:pPr>
            <a:r>
              <a:rPr lang="en-US" sz="2400" dirty="0">
                <a:solidFill>
                  <a:srgbClr val="000000"/>
                </a:solidFill>
                <a:latin typeface="Calibri" panose="020F0502020204030204" pitchFamily="34" charset="0"/>
                <a:cs typeface="Calibri" panose="020F0502020204030204" pitchFamily="34" charset="0"/>
              </a:rPr>
              <a:t>First and last page numbers of the article (do not use p./pp. here)</a:t>
            </a:r>
          </a:p>
          <a:p>
            <a:pPr marL="514350" indent="-514350">
              <a:buAutoNum type="arabicPeriod"/>
            </a:pPr>
            <a:r>
              <a:rPr lang="en-US" sz="2400" dirty="0">
                <a:solidFill>
                  <a:srgbClr val="000000"/>
                </a:solidFill>
                <a:latin typeface="Calibri" panose="020F0502020204030204" pitchFamily="34" charset="0"/>
                <a:cs typeface="Calibri" panose="020F0502020204030204" pitchFamily="34" charset="0"/>
              </a:rPr>
              <a:t>Page number (p. for single page, pp. for multiple pages)</a:t>
            </a:r>
          </a:p>
          <a:p>
            <a:pPr marL="514350" indent="-514350">
              <a:buAutoNum type="arabicPeriod"/>
            </a:pPr>
            <a:endParaRPr lang="en-US" sz="2800" dirty="0">
              <a:solidFill>
                <a:srgbClr val="000000"/>
              </a:solidFill>
              <a:latin typeface="Calibri" panose="020F0502020204030204" pitchFamily="34" charset="0"/>
              <a:cs typeface="Calibri" panose="020F0502020204030204" pitchFamily="34" charset="0"/>
            </a:endParaRPr>
          </a:p>
          <a:p>
            <a:endParaRPr lang="en-US" sz="2800" dirty="0">
              <a:solidFill>
                <a:srgbClr val="000000"/>
              </a:solidFill>
              <a:latin typeface="Calibri" panose="020F0502020204030204" pitchFamily="34" charset="0"/>
              <a:cs typeface="Calibri" panose="020F0502020204030204" pitchFamily="34" charset="0"/>
            </a:endParaRPr>
          </a:p>
          <a:p>
            <a:pPr marL="514350" indent="-514350">
              <a:buAutoNum type="arabicPeriod"/>
            </a:pPr>
            <a:endParaRPr lang="en-US" sz="2800" dirty="0">
              <a:solidFill>
                <a:srgbClr val="000000"/>
              </a:solidFill>
              <a:latin typeface="Calibri" panose="020F0502020204030204" pitchFamily="34" charset="0"/>
              <a:cs typeface="Calibri" panose="020F0502020204030204" pitchFamily="34" charset="0"/>
            </a:endParaRPr>
          </a:p>
          <a:p>
            <a:endParaRPr lang="en-US" sz="24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08991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95">
            <a:extLst>
              <a:ext uri="{FF2B5EF4-FFF2-40B4-BE49-F238E27FC236}">
                <a16:creationId xmlns:a16="http://schemas.microsoft.com/office/drawing/2014/main" id="{660756BD-4A76-2D46-84F7-E38BE0454130}"/>
              </a:ext>
            </a:extLst>
          </p:cNvPr>
          <p:cNvSpPr/>
          <p:nvPr/>
        </p:nvSpPr>
        <p:spPr>
          <a:xfrm>
            <a:off x="0" y="0"/>
            <a:ext cx="4713514" cy="6858000"/>
          </a:xfrm>
          <a:custGeom>
            <a:avLst/>
            <a:gdLst>
              <a:gd name="connsiteX0" fmla="*/ 0 w 4863611"/>
              <a:gd name="connsiteY0" fmla="*/ 0 h 6858000"/>
              <a:gd name="connsiteX1" fmla="*/ 463109 w 4863611"/>
              <a:gd name="connsiteY1" fmla="*/ 0 h 6858000"/>
              <a:gd name="connsiteX2" fmla="*/ 549889 w 4863611"/>
              <a:gd name="connsiteY2" fmla="*/ 0 h 6858000"/>
              <a:gd name="connsiteX3" fmla="*/ 4863611 w 4863611"/>
              <a:gd name="connsiteY3" fmla="*/ 0 h 6858000"/>
              <a:gd name="connsiteX4" fmla="*/ 1601329 w 4863611"/>
              <a:gd name="connsiteY4" fmla="*/ 6858000 h 6858000"/>
              <a:gd name="connsiteX5" fmla="*/ 549889 w 4863611"/>
              <a:gd name="connsiteY5" fmla="*/ 6858000 h 6858000"/>
              <a:gd name="connsiteX6" fmla="*/ 463109 w 4863611"/>
              <a:gd name="connsiteY6" fmla="*/ 6858000 h 6858000"/>
              <a:gd name="connsiteX7" fmla="*/ 0 w 486361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3611" h="6858000">
                <a:moveTo>
                  <a:pt x="0" y="0"/>
                </a:moveTo>
                <a:lnTo>
                  <a:pt x="463109" y="0"/>
                </a:lnTo>
                <a:lnTo>
                  <a:pt x="549889" y="0"/>
                </a:lnTo>
                <a:lnTo>
                  <a:pt x="4863611" y="0"/>
                </a:lnTo>
                <a:lnTo>
                  <a:pt x="1601329" y="6858000"/>
                </a:lnTo>
                <a:lnTo>
                  <a:pt x="549889" y="6858000"/>
                </a:lnTo>
                <a:lnTo>
                  <a:pt x="463109" y="6858000"/>
                </a:lnTo>
                <a:lnTo>
                  <a:pt x="0" y="6858000"/>
                </a:lnTo>
                <a:close/>
              </a:path>
            </a:pathLst>
          </a:custGeom>
          <a:solidFill>
            <a:srgbClr val="C00000">
              <a:alpha val="955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dirty="0">
              <a:solidFill>
                <a:srgbClr val="FF0000"/>
              </a:solidFill>
              <a:highlight>
                <a:srgbClr val="FFFF00"/>
              </a:highlight>
            </a:endParaRPr>
          </a:p>
        </p:txBody>
      </p:sp>
      <p:sp>
        <p:nvSpPr>
          <p:cNvPr id="12" name="文本框 11"/>
          <p:cNvSpPr txBox="1"/>
          <p:nvPr/>
        </p:nvSpPr>
        <p:spPr>
          <a:xfrm>
            <a:off x="967740" y="2070735"/>
            <a:ext cx="1711325" cy="584775"/>
          </a:xfrm>
          <a:prstGeom prst="rect">
            <a:avLst/>
          </a:prstGeom>
          <a:noFill/>
          <a:ln w="28575" cmpd="sng">
            <a:noFill/>
            <a:prstDash val="solid"/>
          </a:ln>
        </p:spPr>
        <p:txBody>
          <a:bodyPr wrap="square" rtlCol="0">
            <a:spAutoFit/>
          </a:bodyPr>
          <a:lstStyle/>
          <a:p>
            <a:endParaRPr lang="zh-CN" altLang="en-US" sz="3200" dirty="0"/>
          </a:p>
        </p:txBody>
      </p:sp>
      <p:sp>
        <p:nvSpPr>
          <p:cNvPr id="3" name="矩形 2"/>
          <p:cNvSpPr/>
          <p:nvPr/>
        </p:nvSpPr>
        <p:spPr>
          <a:xfrm>
            <a:off x="8942689" y="2171683"/>
            <a:ext cx="2938204" cy="10485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269407" y="1139295"/>
            <a:ext cx="7478939" cy="338554"/>
          </a:xfrm>
          <a:prstGeom prst="rect">
            <a:avLst/>
          </a:prstGeom>
        </p:spPr>
        <p:txBody>
          <a:bodyPr wrap="square">
            <a:spAutoFit/>
          </a:bodyPr>
          <a:lstStyle/>
          <a:p>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   </a:t>
            </a:r>
          </a:p>
        </p:txBody>
      </p:sp>
      <p:pic>
        <p:nvPicPr>
          <p:cNvPr id="7" name="Picture 6" descr="Logo&#10;&#10;Description automatically generated with low confidence">
            <a:extLst>
              <a:ext uri="{FF2B5EF4-FFF2-40B4-BE49-F238E27FC236}">
                <a16:creationId xmlns:a16="http://schemas.microsoft.com/office/drawing/2014/main" id="{2D00EB36-4122-9A47-8929-6F40CD2A9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6706" y="242361"/>
            <a:ext cx="1161640" cy="1161640"/>
          </a:xfrm>
          <a:prstGeom prst="rect">
            <a:avLst/>
          </a:prstGeom>
        </p:spPr>
      </p:pic>
      <p:sp>
        <p:nvSpPr>
          <p:cNvPr id="4" name="TextBox 3">
            <a:extLst>
              <a:ext uri="{FF2B5EF4-FFF2-40B4-BE49-F238E27FC236}">
                <a16:creationId xmlns:a16="http://schemas.microsoft.com/office/drawing/2014/main" id="{1B4090A4-82F2-6B4B-A16A-A42331CBC80A}"/>
              </a:ext>
            </a:extLst>
          </p:cNvPr>
          <p:cNvSpPr txBox="1"/>
          <p:nvPr/>
        </p:nvSpPr>
        <p:spPr>
          <a:xfrm>
            <a:off x="109162" y="104538"/>
            <a:ext cx="6718940" cy="954107"/>
          </a:xfrm>
          <a:prstGeom prst="rect">
            <a:avLst/>
          </a:prstGeom>
          <a:noFill/>
        </p:spPr>
        <p:txBody>
          <a:bodyPr wrap="square" rtlCol="0">
            <a:spAutoFit/>
          </a:bodyPr>
          <a:lstStyle/>
          <a:p>
            <a:r>
              <a:rPr lang="en-CN" altLang="zh-CN" sz="2800" b="1" dirty="0">
                <a:solidFill>
                  <a:srgbClr val="A61F24"/>
                </a:solidFill>
                <a:latin typeface="Calibri" panose="020F0502020204030204" pitchFamily="34" charset="0"/>
                <a:ea typeface="微软雅黑" panose="020B0503020204020204" pitchFamily="34" charset="-122"/>
                <a:cs typeface="Calibri" panose="020F0502020204030204" pitchFamily="34" charset="0"/>
              </a:rPr>
              <a:t>Advanced Readings</a:t>
            </a:r>
          </a:p>
          <a:p>
            <a:r>
              <a:rPr lang="en-CN" altLang="zh-CN" sz="2800" b="1" dirty="0">
                <a:latin typeface="Calibri" panose="020F0502020204030204" pitchFamily="34" charset="0"/>
                <a:ea typeface="微软雅黑" panose="020B0503020204020204" pitchFamily="34" charset="-122"/>
                <a:cs typeface="Calibri" panose="020F0502020204030204" pitchFamily="34" charset="0"/>
              </a:rPr>
              <a:t>Final Week</a:t>
            </a:r>
          </a:p>
        </p:txBody>
      </p:sp>
      <p:sp>
        <p:nvSpPr>
          <p:cNvPr id="2" name="TextBox 1">
            <a:extLst>
              <a:ext uri="{FF2B5EF4-FFF2-40B4-BE49-F238E27FC236}">
                <a16:creationId xmlns:a16="http://schemas.microsoft.com/office/drawing/2014/main" id="{23B66726-0CBD-594A-AAF2-A60769BF8D4D}"/>
              </a:ext>
            </a:extLst>
          </p:cNvPr>
          <p:cNvSpPr txBox="1"/>
          <p:nvPr/>
        </p:nvSpPr>
        <p:spPr>
          <a:xfrm>
            <a:off x="109162" y="934583"/>
            <a:ext cx="11639184" cy="6370975"/>
          </a:xfrm>
          <a:prstGeom prst="rect">
            <a:avLst/>
          </a:prstGeom>
          <a:noFill/>
        </p:spPr>
        <p:txBody>
          <a:bodyPr wrap="square" rtlCol="0">
            <a:spAutoFit/>
          </a:bodyPr>
          <a:lstStyle/>
          <a:p>
            <a:endParaRPr lang="en-US" sz="2800" b="1" dirty="0">
              <a:solidFill>
                <a:srgbClr val="000000"/>
              </a:solidFill>
              <a:latin typeface="Calibri" panose="020F0502020204030204" pitchFamily="34" charset="0"/>
              <a:cs typeface="Calibri" panose="020F0502020204030204" pitchFamily="34" charset="0"/>
            </a:endParaRPr>
          </a:p>
          <a:p>
            <a:pPr marL="514350" indent="-514350">
              <a:buAutoNum type="arabicPeriod"/>
            </a:pPr>
            <a:r>
              <a:rPr lang="en-US" sz="2800" b="1" dirty="0">
                <a:solidFill>
                  <a:srgbClr val="000000"/>
                </a:solidFill>
                <a:latin typeface="Calibri" panose="020F0502020204030204" pitchFamily="34" charset="0"/>
                <a:cs typeface="Calibri" panose="020F0502020204030204" pitchFamily="34" charset="0"/>
              </a:rPr>
              <a:t>How to reference primary and secondary sources in your essay</a:t>
            </a:r>
          </a:p>
          <a:p>
            <a:r>
              <a:rPr lang="en-US" sz="2800" b="1" dirty="0">
                <a:solidFill>
                  <a:srgbClr val="000000"/>
                </a:solidFill>
                <a:latin typeface="Calibri" panose="020F0502020204030204" pitchFamily="34" charset="0"/>
                <a:cs typeface="Calibri" panose="020F0502020204030204" pitchFamily="34" charset="0"/>
              </a:rPr>
              <a:t>b. Books</a:t>
            </a:r>
          </a:p>
          <a:p>
            <a:r>
              <a:rPr lang="en-US" sz="2400" b="1" dirty="0">
                <a:effectLst/>
                <a:latin typeface="MinionPro"/>
              </a:rPr>
              <a:t>Tom McArthur, </a:t>
            </a:r>
            <a:r>
              <a:rPr lang="en-US" sz="2400" b="1" i="1" dirty="0">
                <a:effectLst/>
                <a:latin typeface="MinionPro"/>
              </a:rPr>
              <a:t>Worlds of Reference: Lexicography, Learning and Language from the Clay Tablet to the Computer </a:t>
            </a:r>
            <a:r>
              <a:rPr lang="en-US" sz="2400" b="1" dirty="0">
                <a:effectLst/>
                <a:latin typeface="MinionPro"/>
              </a:rPr>
              <a:t>(Cambridge: Cambridge University Press, 1986), p. 59. </a:t>
            </a:r>
            <a:endParaRPr lang="en-US" sz="2400" b="1" dirty="0">
              <a:solidFill>
                <a:srgbClr val="000000"/>
              </a:solidFill>
              <a:latin typeface="Calibri" panose="020F0502020204030204" pitchFamily="34" charset="0"/>
              <a:cs typeface="Calibri" panose="020F0502020204030204" pitchFamily="34" charset="0"/>
            </a:endParaRPr>
          </a:p>
          <a:p>
            <a:pPr marL="514350" indent="-514350">
              <a:buAutoNum type="arabicPeriod"/>
            </a:pPr>
            <a:r>
              <a:rPr lang="en-US" sz="2400" dirty="0">
                <a:solidFill>
                  <a:srgbClr val="000000"/>
                </a:solidFill>
                <a:latin typeface="Calibri" panose="020F0502020204030204" pitchFamily="34" charset="0"/>
                <a:cs typeface="Calibri" panose="020F0502020204030204" pitchFamily="34" charset="0"/>
              </a:rPr>
              <a:t>Author’s name (exactly as appeared in the book; for multiple authors: if there are no more than three, give their name in full; more than three, give the first author’s name followed by and others)</a:t>
            </a:r>
          </a:p>
          <a:p>
            <a:pPr marL="514350" indent="-514350">
              <a:buAutoNum type="arabicPeriod"/>
            </a:pPr>
            <a:r>
              <a:rPr lang="en-US" sz="2400" dirty="0">
                <a:solidFill>
                  <a:srgbClr val="000000"/>
                </a:solidFill>
                <a:latin typeface="Calibri" panose="020F0502020204030204" pitchFamily="34" charset="0"/>
                <a:cs typeface="Calibri" panose="020F0502020204030204" pitchFamily="34" charset="0"/>
              </a:rPr>
              <a:t>Title of the book, italicized </a:t>
            </a:r>
          </a:p>
          <a:p>
            <a:pPr marL="514350" indent="-514350">
              <a:buAutoNum type="arabicPeriod"/>
            </a:pPr>
            <a:r>
              <a:rPr lang="en-US" sz="2400" dirty="0">
                <a:solidFill>
                  <a:srgbClr val="000000"/>
                </a:solidFill>
                <a:latin typeface="Calibri" panose="020F0502020204030204" pitchFamily="34" charset="0"/>
                <a:cs typeface="Calibri" panose="020F0502020204030204" pitchFamily="34" charset="0"/>
              </a:rPr>
              <a:t>Publication details put in parenthesis (place of publication: the name of the publisher, year of publication)</a:t>
            </a:r>
          </a:p>
          <a:p>
            <a:pPr marL="514350" indent="-514350">
              <a:buAutoNum type="arabicPeriod"/>
            </a:pPr>
            <a:r>
              <a:rPr lang="en-US" sz="2400" dirty="0">
                <a:solidFill>
                  <a:srgbClr val="000000"/>
                </a:solidFill>
                <a:latin typeface="Calibri" panose="020F0502020204030204" pitchFamily="34" charset="0"/>
                <a:cs typeface="Calibri" panose="020F0502020204030204" pitchFamily="34" charset="0"/>
              </a:rPr>
              <a:t>Page number (p. for single page, pp. for multiple pages)</a:t>
            </a:r>
          </a:p>
          <a:p>
            <a:pPr marL="514350" indent="-514350">
              <a:buAutoNum type="arabicPeriod"/>
            </a:pPr>
            <a:endParaRPr lang="en-US" sz="2800" dirty="0">
              <a:solidFill>
                <a:srgbClr val="000000"/>
              </a:solidFill>
              <a:latin typeface="Calibri" panose="020F0502020204030204" pitchFamily="34" charset="0"/>
              <a:cs typeface="Calibri" panose="020F0502020204030204" pitchFamily="34" charset="0"/>
            </a:endParaRPr>
          </a:p>
          <a:p>
            <a:endParaRPr lang="en-US" sz="2800" dirty="0">
              <a:solidFill>
                <a:srgbClr val="000000"/>
              </a:solidFill>
              <a:latin typeface="Calibri" panose="020F0502020204030204" pitchFamily="34" charset="0"/>
              <a:cs typeface="Calibri" panose="020F0502020204030204" pitchFamily="34" charset="0"/>
            </a:endParaRPr>
          </a:p>
          <a:p>
            <a:pPr marL="514350" indent="-514350">
              <a:buAutoNum type="arabicPeriod"/>
            </a:pPr>
            <a:endParaRPr lang="en-US" sz="2800" dirty="0">
              <a:solidFill>
                <a:srgbClr val="000000"/>
              </a:solidFill>
              <a:latin typeface="Calibri" panose="020F0502020204030204" pitchFamily="34" charset="0"/>
              <a:cs typeface="Calibri" panose="020F0502020204030204" pitchFamily="34" charset="0"/>
            </a:endParaRPr>
          </a:p>
          <a:p>
            <a:endParaRPr lang="en-US" sz="24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16967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95">
            <a:extLst>
              <a:ext uri="{FF2B5EF4-FFF2-40B4-BE49-F238E27FC236}">
                <a16:creationId xmlns:a16="http://schemas.microsoft.com/office/drawing/2014/main" id="{660756BD-4A76-2D46-84F7-E38BE0454130}"/>
              </a:ext>
            </a:extLst>
          </p:cNvPr>
          <p:cNvSpPr/>
          <p:nvPr/>
        </p:nvSpPr>
        <p:spPr>
          <a:xfrm>
            <a:off x="0" y="0"/>
            <a:ext cx="4713514" cy="6858000"/>
          </a:xfrm>
          <a:custGeom>
            <a:avLst/>
            <a:gdLst>
              <a:gd name="connsiteX0" fmla="*/ 0 w 4863611"/>
              <a:gd name="connsiteY0" fmla="*/ 0 h 6858000"/>
              <a:gd name="connsiteX1" fmla="*/ 463109 w 4863611"/>
              <a:gd name="connsiteY1" fmla="*/ 0 h 6858000"/>
              <a:gd name="connsiteX2" fmla="*/ 549889 w 4863611"/>
              <a:gd name="connsiteY2" fmla="*/ 0 h 6858000"/>
              <a:gd name="connsiteX3" fmla="*/ 4863611 w 4863611"/>
              <a:gd name="connsiteY3" fmla="*/ 0 h 6858000"/>
              <a:gd name="connsiteX4" fmla="*/ 1601329 w 4863611"/>
              <a:gd name="connsiteY4" fmla="*/ 6858000 h 6858000"/>
              <a:gd name="connsiteX5" fmla="*/ 549889 w 4863611"/>
              <a:gd name="connsiteY5" fmla="*/ 6858000 h 6858000"/>
              <a:gd name="connsiteX6" fmla="*/ 463109 w 4863611"/>
              <a:gd name="connsiteY6" fmla="*/ 6858000 h 6858000"/>
              <a:gd name="connsiteX7" fmla="*/ 0 w 486361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3611" h="6858000">
                <a:moveTo>
                  <a:pt x="0" y="0"/>
                </a:moveTo>
                <a:lnTo>
                  <a:pt x="463109" y="0"/>
                </a:lnTo>
                <a:lnTo>
                  <a:pt x="549889" y="0"/>
                </a:lnTo>
                <a:lnTo>
                  <a:pt x="4863611" y="0"/>
                </a:lnTo>
                <a:lnTo>
                  <a:pt x="1601329" y="6858000"/>
                </a:lnTo>
                <a:lnTo>
                  <a:pt x="549889" y="6858000"/>
                </a:lnTo>
                <a:lnTo>
                  <a:pt x="463109" y="6858000"/>
                </a:lnTo>
                <a:lnTo>
                  <a:pt x="0" y="6858000"/>
                </a:lnTo>
                <a:close/>
              </a:path>
            </a:pathLst>
          </a:custGeom>
          <a:solidFill>
            <a:srgbClr val="C00000">
              <a:alpha val="955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dirty="0">
              <a:solidFill>
                <a:srgbClr val="FF0000"/>
              </a:solidFill>
              <a:highlight>
                <a:srgbClr val="FFFF00"/>
              </a:highlight>
            </a:endParaRPr>
          </a:p>
        </p:txBody>
      </p:sp>
      <p:sp>
        <p:nvSpPr>
          <p:cNvPr id="12" name="文本框 11"/>
          <p:cNvSpPr txBox="1"/>
          <p:nvPr/>
        </p:nvSpPr>
        <p:spPr>
          <a:xfrm>
            <a:off x="967740" y="2070735"/>
            <a:ext cx="1711325" cy="584775"/>
          </a:xfrm>
          <a:prstGeom prst="rect">
            <a:avLst/>
          </a:prstGeom>
          <a:noFill/>
          <a:ln w="28575" cmpd="sng">
            <a:noFill/>
            <a:prstDash val="solid"/>
          </a:ln>
        </p:spPr>
        <p:txBody>
          <a:bodyPr wrap="square" rtlCol="0">
            <a:spAutoFit/>
          </a:bodyPr>
          <a:lstStyle/>
          <a:p>
            <a:endParaRPr lang="zh-CN" altLang="en-US" sz="3200" dirty="0"/>
          </a:p>
        </p:txBody>
      </p:sp>
      <p:sp>
        <p:nvSpPr>
          <p:cNvPr id="3" name="矩形 2"/>
          <p:cNvSpPr/>
          <p:nvPr/>
        </p:nvSpPr>
        <p:spPr>
          <a:xfrm>
            <a:off x="8942689" y="2171683"/>
            <a:ext cx="2938204" cy="10485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269407" y="1139295"/>
            <a:ext cx="7478939" cy="338554"/>
          </a:xfrm>
          <a:prstGeom prst="rect">
            <a:avLst/>
          </a:prstGeom>
        </p:spPr>
        <p:txBody>
          <a:bodyPr wrap="square">
            <a:spAutoFit/>
          </a:bodyPr>
          <a:lstStyle/>
          <a:p>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   </a:t>
            </a:r>
          </a:p>
        </p:txBody>
      </p:sp>
      <p:pic>
        <p:nvPicPr>
          <p:cNvPr id="7" name="Picture 6" descr="Logo&#10;&#10;Description automatically generated with low confidence">
            <a:extLst>
              <a:ext uri="{FF2B5EF4-FFF2-40B4-BE49-F238E27FC236}">
                <a16:creationId xmlns:a16="http://schemas.microsoft.com/office/drawing/2014/main" id="{2D00EB36-4122-9A47-8929-6F40CD2A9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6706" y="242361"/>
            <a:ext cx="1161640" cy="1161640"/>
          </a:xfrm>
          <a:prstGeom prst="rect">
            <a:avLst/>
          </a:prstGeom>
        </p:spPr>
      </p:pic>
      <p:sp>
        <p:nvSpPr>
          <p:cNvPr id="4" name="TextBox 3">
            <a:extLst>
              <a:ext uri="{FF2B5EF4-FFF2-40B4-BE49-F238E27FC236}">
                <a16:creationId xmlns:a16="http://schemas.microsoft.com/office/drawing/2014/main" id="{1B4090A4-82F2-6B4B-A16A-A42331CBC80A}"/>
              </a:ext>
            </a:extLst>
          </p:cNvPr>
          <p:cNvSpPr txBox="1"/>
          <p:nvPr/>
        </p:nvSpPr>
        <p:spPr>
          <a:xfrm>
            <a:off x="109162" y="104538"/>
            <a:ext cx="6718940" cy="954107"/>
          </a:xfrm>
          <a:prstGeom prst="rect">
            <a:avLst/>
          </a:prstGeom>
          <a:noFill/>
        </p:spPr>
        <p:txBody>
          <a:bodyPr wrap="square" rtlCol="0">
            <a:spAutoFit/>
          </a:bodyPr>
          <a:lstStyle/>
          <a:p>
            <a:r>
              <a:rPr lang="en-CN" altLang="zh-CN" sz="2800" b="1" dirty="0">
                <a:solidFill>
                  <a:srgbClr val="A61F24"/>
                </a:solidFill>
                <a:latin typeface="Calibri" panose="020F0502020204030204" pitchFamily="34" charset="0"/>
                <a:ea typeface="微软雅黑" panose="020B0503020204020204" pitchFamily="34" charset="-122"/>
                <a:cs typeface="Calibri" panose="020F0502020204030204" pitchFamily="34" charset="0"/>
              </a:rPr>
              <a:t>Advanced Readings</a:t>
            </a:r>
          </a:p>
          <a:p>
            <a:r>
              <a:rPr lang="en-CN" altLang="zh-CN" sz="2800" b="1" dirty="0">
                <a:latin typeface="Calibri" panose="020F0502020204030204" pitchFamily="34" charset="0"/>
                <a:ea typeface="微软雅黑" panose="020B0503020204020204" pitchFamily="34" charset="-122"/>
                <a:cs typeface="Calibri" panose="020F0502020204030204" pitchFamily="34" charset="0"/>
              </a:rPr>
              <a:t>Final Week</a:t>
            </a:r>
          </a:p>
        </p:txBody>
      </p:sp>
      <p:sp>
        <p:nvSpPr>
          <p:cNvPr id="2" name="TextBox 1">
            <a:extLst>
              <a:ext uri="{FF2B5EF4-FFF2-40B4-BE49-F238E27FC236}">
                <a16:creationId xmlns:a16="http://schemas.microsoft.com/office/drawing/2014/main" id="{23B66726-0CBD-594A-AAF2-A60769BF8D4D}"/>
              </a:ext>
            </a:extLst>
          </p:cNvPr>
          <p:cNvSpPr txBox="1"/>
          <p:nvPr/>
        </p:nvSpPr>
        <p:spPr>
          <a:xfrm>
            <a:off x="109162" y="934583"/>
            <a:ext cx="11639184" cy="7109639"/>
          </a:xfrm>
          <a:prstGeom prst="rect">
            <a:avLst/>
          </a:prstGeom>
          <a:noFill/>
        </p:spPr>
        <p:txBody>
          <a:bodyPr wrap="square" rtlCol="0">
            <a:spAutoFit/>
          </a:bodyPr>
          <a:lstStyle/>
          <a:p>
            <a:endParaRPr lang="en-US" sz="2800" b="1" dirty="0">
              <a:solidFill>
                <a:srgbClr val="000000"/>
              </a:solidFill>
              <a:latin typeface="Calibri" panose="020F0502020204030204" pitchFamily="34" charset="0"/>
              <a:cs typeface="Calibri" panose="020F0502020204030204" pitchFamily="34" charset="0"/>
            </a:endParaRPr>
          </a:p>
          <a:p>
            <a:pPr marL="514350" indent="-514350">
              <a:buAutoNum type="arabicPeriod"/>
            </a:pPr>
            <a:r>
              <a:rPr lang="en-US" sz="2800" b="1" dirty="0">
                <a:solidFill>
                  <a:srgbClr val="000000"/>
                </a:solidFill>
                <a:latin typeface="Calibri" panose="020F0502020204030204" pitchFamily="34" charset="0"/>
                <a:cs typeface="Calibri" panose="020F0502020204030204" pitchFamily="34" charset="0"/>
              </a:rPr>
              <a:t>How to reference primary and secondary sources in your essay</a:t>
            </a:r>
          </a:p>
          <a:p>
            <a:r>
              <a:rPr lang="en-US" sz="2800" b="1" dirty="0">
                <a:solidFill>
                  <a:srgbClr val="000000"/>
                </a:solidFill>
                <a:latin typeface="Calibri" panose="020F0502020204030204" pitchFamily="34" charset="0"/>
                <a:cs typeface="Calibri" panose="020F0502020204030204" pitchFamily="34" charset="0"/>
              </a:rPr>
              <a:t>b. Books (continued)</a:t>
            </a:r>
          </a:p>
          <a:p>
            <a:r>
              <a:rPr lang="en-US" sz="2400" b="1" dirty="0">
                <a:effectLst/>
                <a:latin typeface="Calibri" panose="020F0502020204030204" pitchFamily="34" charset="0"/>
                <a:cs typeface="Calibri" panose="020F0502020204030204" pitchFamily="34" charset="0"/>
              </a:rPr>
              <a:t>(1) Jean </a:t>
            </a:r>
            <a:r>
              <a:rPr lang="en-US" sz="2400" b="1" dirty="0" err="1">
                <a:effectLst/>
                <a:latin typeface="Calibri" panose="020F0502020204030204" pitchFamily="34" charset="0"/>
                <a:cs typeface="Calibri" panose="020F0502020204030204" pitchFamily="34" charset="0"/>
              </a:rPr>
              <a:t>Starobinski</a:t>
            </a:r>
            <a:r>
              <a:rPr lang="en-US" sz="2400" b="1" dirty="0">
                <a:effectLst/>
                <a:latin typeface="Calibri" panose="020F0502020204030204" pitchFamily="34" charset="0"/>
                <a:cs typeface="Calibri" panose="020F0502020204030204" pitchFamily="34" charset="0"/>
              </a:rPr>
              <a:t>, </a:t>
            </a:r>
            <a:r>
              <a:rPr lang="en-US" sz="2400" b="1" i="1" dirty="0">
                <a:effectLst/>
                <a:latin typeface="Calibri" panose="020F0502020204030204" pitchFamily="34" charset="0"/>
                <a:cs typeface="Calibri" panose="020F0502020204030204" pitchFamily="34" charset="0"/>
              </a:rPr>
              <a:t>Montaigne in Motion</a:t>
            </a:r>
            <a:r>
              <a:rPr lang="en-US" sz="2400" b="1" dirty="0">
                <a:effectLst/>
                <a:latin typeface="Calibri" panose="020F0502020204030204" pitchFamily="34" charset="0"/>
                <a:cs typeface="Calibri" panose="020F0502020204030204" pitchFamily="34" charset="0"/>
              </a:rPr>
              <a:t>, trans. by Arthur </a:t>
            </a:r>
            <a:r>
              <a:rPr lang="en-US" sz="2400" b="1" dirty="0" err="1">
                <a:effectLst/>
                <a:latin typeface="Calibri" panose="020F0502020204030204" pitchFamily="34" charset="0"/>
                <a:cs typeface="Calibri" panose="020F0502020204030204" pitchFamily="34" charset="0"/>
              </a:rPr>
              <a:t>Goldhammer</a:t>
            </a:r>
            <a:r>
              <a:rPr lang="en-US" sz="2400" b="1" dirty="0">
                <a:effectLst/>
                <a:latin typeface="Calibri" panose="020F0502020204030204" pitchFamily="34" charset="0"/>
                <a:cs typeface="Calibri" panose="020F0502020204030204" pitchFamily="34" charset="0"/>
              </a:rPr>
              <a:t> (Chicago: University of Chicago Press, 1986), p. 174. </a:t>
            </a:r>
          </a:p>
          <a:p>
            <a:r>
              <a:rPr lang="en-US" sz="2400" b="1" dirty="0">
                <a:latin typeface="Calibri" panose="020F0502020204030204" pitchFamily="34" charset="0"/>
                <a:cs typeface="Calibri" panose="020F0502020204030204" pitchFamily="34" charset="0"/>
              </a:rPr>
              <a:t>(2) </a:t>
            </a:r>
            <a:r>
              <a:rPr lang="en-US" sz="2400" b="1" i="1" dirty="0">
                <a:effectLst/>
                <a:latin typeface="Calibri" panose="020F0502020204030204" pitchFamily="34" charset="0"/>
                <a:cs typeface="Calibri" panose="020F0502020204030204" pitchFamily="34" charset="0"/>
              </a:rPr>
              <a:t>Approaches to Teaching Voltaire’s ‘Candide’</a:t>
            </a:r>
            <a:r>
              <a:rPr lang="en-US" sz="2400" b="1" dirty="0">
                <a:effectLst/>
                <a:latin typeface="Calibri" panose="020F0502020204030204" pitchFamily="34" charset="0"/>
                <a:cs typeface="Calibri" panose="020F0502020204030204" pitchFamily="34" charset="0"/>
              </a:rPr>
              <a:t>, ed. by R. Waldinger (New York: Modern Language Association of America, 1987), pp. 3, 10, 27. </a:t>
            </a:r>
            <a:endParaRPr lang="en-US" sz="2400" b="1" dirty="0">
              <a:solidFill>
                <a:srgbClr val="000000"/>
              </a:solidFill>
              <a:latin typeface="Calibri" panose="020F0502020204030204" pitchFamily="34" charset="0"/>
              <a:cs typeface="Calibri" panose="020F0502020204030204" pitchFamily="34" charset="0"/>
            </a:endParaRPr>
          </a:p>
          <a:p>
            <a:pPr marL="514350" indent="-514350">
              <a:buAutoNum type="arabicPeriod"/>
            </a:pPr>
            <a:r>
              <a:rPr lang="en-US" sz="2400" dirty="0">
                <a:solidFill>
                  <a:srgbClr val="000000"/>
                </a:solidFill>
                <a:latin typeface="Calibri" panose="020F0502020204030204" pitchFamily="34" charset="0"/>
                <a:cs typeface="Calibri" panose="020F0502020204030204" pitchFamily="34" charset="0"/>
              </a:rPr>
              <a:t>Author’s name (if in the book the editor’s name is given instead of the author, place the title of the book first, followed by the editor’s name)</a:t>
            </a:r>
          </a:p>
          <a:p>
            <a:pPr marL="514350" indent="-514350">
              <a:buAutoNum type="arabicPeriod"/>
            </a:pPr>
            <a:r>
              <a:rPr lang="en-US" sz="2400" dirty="0">
                <a:solidFill>
                  <a:srgbClr val="000000"/>
                </a:solidFill>
                <a:latin typeface="Calibri" panose="020F0502020204030204" pitchFamily="34" charset="0"/>
                <a:cs typeface="Calibri" panose="020F0502020204030204" pitchFamily="34" charset="0"/>
              </a:rPr>
              <a:t>Title of the book, italicized </a:t>
            </a:r>
          </a:p>
          <a:p>
            <a:pPr marL="514350" indent="-514350">
              <a:buAutoNum type="arabicPeriod"/>
            </a:pPr>
            <a:r>
              <a:rPr lang="en-US" sz="2400" dirty="0">
                <a:solidFill>
                  <a:srgbClr val="000000"/>
                </a:solidFill>
                <a:latin typeface="Calibri" panose="020F0502020204030204" pitchFamily="34" charset="0"/>
                <a:cs typeface="Calibri" panose="020F0502020204030204" pitchFamily="34" charset="0"/>
              </a:rPr>
              <a:t>Name of the editors (ed. by), translators (trans. by)</a:t>
            </a:r>
          </a:p>
          <a:p>
            <a:pPr marL="514350" indent="-514350">
              <a:buAutoNum type="arabicPeriod"/>
            </a:pPr>
            <a:r>
              <a:rPr lang="en-US" sz="2400" dirty="0">
                <a:solidFill>
                  <a:srgbClr val="000000"/>
                </a:solidFill>
                <a:latin typeface="Calibri" panose="020F0502020204030204" pitchFamily="34" charset="0"/>
                <a:cs typeface="Calibri" panose="020F0502020204030204" pitchFamily="34" charset="0"/>
              </a:rPr>
              <a:t>Publication details put in parenthesis (place of publication: the name of the publisher, year of publication)</a:t>
            </a:r>
          </a:p>
          <a:p>
            <a:pPr marL="514350" indent="-514350">
              <a:buAutoNum type="arabicPeriod"/>
            </a:pPr>
            <a:r>
              <a:rPr lang="en-US" sz="2400" dirty="0">
                <a:solidFill>
                  <a:srgbClr val="000000"/>
                </a:solidFill>
                <a:latin typeface="Calibri" panose="020F0502020204030204" pitchFamily="34" charset="0"/>
                <a:cs typeface="Calibri" panose="020F0502020204030204" pitchFamily="34" charset="0"/>
              </a:rPr>
              <a:t>Page number (p. for single page, pp. for multiple pages)</a:t>
            </a:r>
          </a:p>
          <a:p>
            <a:pPr marL="514350" indent="-514350">
              <a:buAutoNum type="arabicPeriod"/>
            </a:pPr>
            <a:endParaRPr lang="en-US" sz="2800" dirty="0">
              <a:solidFill>
                <a:srgbClr val="000000"/>
              </a:solidFill>
              <a:latin typeface="Calibri" panose="020F0502020204030204" pitchFamily="34" charset="0"/>
              <a:cs typeface="Calibri" panose="020F0502020204030204" pitchFamily="34" charset="0"/>
            </a:endParaRPr>
          </a:p>
          <a:p>
            <a:endParaRPr lang="en-US" sz="2800" dirty="0">
              <a:solidFill>
                <a:srgbClr val="000000"/>
              </a:solidFill>
              <a:latin typeface="Calibri" panose="020F0502020204030204" pitchFamily="34" charset="0"/>
              <a:cs typeface="Calibri" panose="020F0502020204030204" pitchFamily="34" charset="0"/>
            </a:endParaRPr>
          </a:p>
          <a:p>
            <a:pPr marL="514350" indent="-514350">
              <a:buAutoNum type="arabicPeriod"/>
            </a:pPr>
            <a:endParaRPr lang="en-US" sz="2800" dirty="0">
              <a:solidFill>
                <a:srgbClr val="000000"/>
              </a:solidFill>
              <a:latin typeface="Calibri" panose="020F0502020204030204" pitchFamily="34" charset="0"/>
              <a:cs typeface="Calibri" panose="020F0502020204030204" pitchFamily="34" charset="0"/>
            </a:endParaRPr>
          </a:p>
          <a:p>
            <a:endParaRPr lang="en-US" sz="24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00131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95">
            <a:extLst>
              <a:ext uri="{FF2B5EF4-FFF2-40B4-BE49-F238E27FC236}">
                <a16:creationId xmlns:a16="http://schemas.microsoft.com/office/drawing/2014/main" id="{660756BD-4A76-2D46-84F7-E38BE0454130}"/>
              </a:ext>
            </a:extLst>
          </p:cNvPr>
          <p:cNvSpPr/>
          <p:nvPr/>
        </p:nvSpPr>
        <p:spPr>
          <a:xfrm>
            <a:off x="0" y="0"/>
            <a:ext cx="4713514" cy="6858000"/>
          </a:xfrm>
          <a:custGeom>
            <a:avLst/>
            <a:gdLst>
              <a:gd name="connsiteX0" fmla="*/ 0 w 4863611"/>
              <a:gd name="connsiteY0" fmla="*/ 0 h 6858000"/>
              <a:gd name="connsiteX1" fmla="*/ 463109 w 4863611"/>
              <a:gd name="connsiteY1" fmla="*/ 0 h 6858000"/>
              <a:gd name="connsiteX2" fmla="*/ 549889 w 4863611"/>
              <a:gd name="connsiteY2" fmla="*/ 0 h 6858000"/>
              <a:gd name="connsiteX3" fmla="*/ 4863611 w 4863611"/>
              <a:gd name="connsiteY3" fmla="*/ 0 h 6858000"/>
              <a:gd name="connsiteX4" fmla="*/ 1601329 w 4863611"/>
              <a:gd name="connsiteY4" fmla="*/ 6858000 h 6858000"/>
              <a:gd name="connsiteX5" fmla="*/ 549889 w 4863611"/>
              <a:gd name="connsiteY5" fmla="*/ 6858000 h 6858000"/>
              <a:gd name="connsiteX6" fmla="*/ 463109 w 4863611"/>
              <a:gd name="connsiteY6" fmla="*/ 6858000 h 6858000"/>
              <a:gd name="connsiteX7" fmla="*/ 0 w 486361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3611" h="6858000">
                <a:moveTo>
                  <a:pt x="0" y="0"/>
                </a:moveTo>
                <a:lnTo>
                  <a:pt x="463109" y="0"/>
                </a:lnTo>
                <a:lnTo>
                  <a:pt x="549889" y="0"/>
                </a:lnTo>
                <a:lnTo>
                  <a:pt x="4863611" y="0"/>
                </a:lnTo>
                <a:lnTo>
                  <a:pt x="1601329" y="6858000"/>
                </a:lnTo>
                <a:lnTo>
                  <a:pt x="549889" y="6858000"/>
                </a:lnTo>
                <a:lnTo>
                  <a:pt x="463109" y="6858000"/>
                </a:lnTo>
                <a:lnTo>
                  <a:pt x="0" y="6858000"/>
                </a:lnTo>
                <a:close/>
              </a:path>
            </a:pathLst>
          </a:custGeom>
          <a:solidFill>
            <a:srgbClr val="C00000">
              <a:alpha val="955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dirty="0">
              <a:solidFill>
                <a:srgbClr val="FF0000"/>
              </a:solidFill>
              <a:highlight>
                <a:srgbClr val="FFFF00"/>
              </a:highlight>
            </a:endParaRPr>
          </a:p>
        </p:txBody>
      </p:sp>
      <p:sp>
        <p:nvSpPr>
          <p:cNvPr id="12" name="文本框 11"/>
          <p:cNvSpPr txBox="1"/>
          <p:nvPr/>
        </p:nvSpPr>
        <p:spPr>
          <a:xfrm>
            <a:off x="967740" y="2070735"/>
            <a:ext cx="1711325" cy="584775"/>
          </a:xfrm>
          <a:prstGeom prst="rect">
            <a:avLst/>
          </a:prstGeom>
          <a:noFill/>
          <a:ln w="28575" cmpd="sng">
            <a:noFill/>
            <a:prstDash val="solid"/>
          </a:ln>
        </p:spPr>
        <p:txBody>
          <a:bodyPr wrap="square" rtlCol="0">
            <a:spAutoFit/>
          </a:bodyPr>
          <a:lstStyle/>
          <a:p>
            <a:endParaRPr lang="zh-CN" altLang="en-US" sz="3200" dirty="0"/>
          </a:p>
        </p:txBody>
      </p:sp>
      <p:sp>
        <p:nvSpPr>
          <p:cNvPr id="3" name="矩形 2"/>
          <p:cNvSpPr/>
          <p:nvPr/>
        </p:nvSpPr>
        <p:spPr>
          <a:xfrm>
            <a:off x="8942689" y="2171683"/>
            <a:ext cx="2938204" cy="10485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269407" y="1139295"/>
            <a:ext cx="7478939" cy="338554"/>
          </a:xfrm>
          <a:prstGeom prst="rect">
            <a:avLst/>
          </a:prstGeom>
        </p:spPr>
        <p:txBody>
          <a:bodyPr wrap="square">
            <a:spAutoFit/>
          </a:bodyPr>
          <a:lstStyle/>
          <a:p>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   </a:t>
            </a:r>
          </a:p>
        </p:txBody>
      </p:sp>
      <p:pic>
        <p:nvPicPr>
          <p:cNvPr id="7" name="Picture 6" descr="Logo&#10;&#10;Description automatically generated with low confidence">
            <a:extLst>
              <a:ext uri="{FF2B5EF4-FFF2-40B4-BE49-F238E27FC236}">
                <a16:creationId xmlns:a16="http://schemas.microsoft.com/office/drawing/2014/main" id="{2D00EB36-4122-9A47-8929-6F40CD2A9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6706" y="242361"/>
            <a:ext cx="1161640" cy="1161640"/>
          </a:xfrm>
          <a:prstGeom prst="rect">
            <a:avLst/>
          </a:prstGeom>
        </p:spPr>
      </p:pic>
      <p:sp>
        <p:nvSpPr>
          <p:cNvPr id="4" name="TextBox 3">
            <a:extLst>
              <a:ext uri="{FF2B5EF4-FFF2-40B4-BE49-F238E27FC236}">
                <a16:creationId xmlns:a16="http://schemas.microsoft.com/office/drawing/2014/main" id="{1B4090A4-82F2-6B4B-A16A-A42331CBC80A}"/>
              </a:ext>
            </a:extLst>
          </p:cNvPr>
          <p:cNvSpPr txBox="1"/>
          <p:nvPr/>
        </p:nvSpPr>
        <p:spPr>
          <a:xfrm>
            <a:off x="109162" y="104538"/>
            <a:ext cx="6718940" cy="954107"/>
          </a:xfrm>
          <a:prstGeom prst="rect">
            <a:avLst/>
          </a:prstGeom>
          <a:noFill/>
        </p:spPr>
        <p:txBody>
          <a:bodyPr wrap="square" rtlCol="0">
            <a:spAutoFit/>
          </a:bodyPr>
          <a:lstStyle/>
          <a:p>
            <a:r>
              <a:rPr lang="en-CN" altLang="zh-CN" sz="2800" b="1" dirty="0">
                <a:solidFill>
                  <a:srgbClr val="A61F24"/>
                </a:solidFill>
                <a:latin typeface="Calibri" panose="020F0502020204030204" pitchFamily="34" charset="0"/>
                <a:ea typeface="微软雅黑" panose="020B0503020204020204" pitchFamily="34" charset="-122"/>
                <a:cs typeface="Calibri" panose="020F0502020204030204" pitchFamily="34" charset="0"/>
              </a:rPr>
              <a:t>Advanced Readings</a:t>
            </a:r>
          </a:p>
          <a:p>
            <a:r>
              <a:rPr lang="en-CN" altLang="zh-CN" sz="2800" b="1" dirty="0">
                <a:latin typeface="Calibri" panose="020F0502020204030204" pitchFamily="34" charset="0"/>
                <a:ea typeface="微软雅黑" panose="020B0503020204020204" pitchFamily="34" charset="-122"/>
                <a:cs typeface="Calibri" panose="020F0502020204030204" pitchFamily="34" charset="0"/>
              </a:rPr>
              <a:t>Final Week</a:t>
            </a:r>
          </a:p>
        </p:txBody>
      </p:sp>
      <p:sp>
        <p:nvSpPr>
          <p:cNvPr id="2" name="TextBox 1">
            <a:extLst>
              <a:ext uri="{FF2B5EF4-FFF2-40B4-BE49-F238E27FC236}">
                <a16:creationId xmlns:a16="http://schemas.microsoft.com/office/drawing/2014/main" id="{23B66726-0CBD-594A-AAF2-A60769BF8D4D}"/>
              </a:ext>
            </a:extLst>
          </p:cNvPr>
          <p:cNvSpPr txBox="1"/>
          <p:nvPr/>
        </p:nvSpPr>
        <p:spPr>
          <a:xfrm>
            <a:off x="109162" y="934583"/>
            <a:ext cx="11639184" cy="6217087"/>
          </a:xfrm>
          <a:prstGeom prst="rect">
            <a:avLst/>
          </a:prstGeom>
          <a:noFill/>
        </p:spPr>
        <p:txBody>
          <a:bodyPr wrap="square" rtlCol="0">
            <a:spAutoFit/>
          </a:bodyPr>
          <a:lstStyle/>
          <a:p>
            <a:endParaRPr lang="en-US" sz="2800" b="1" dirty="0">
              <a:solidFill>
                <a:srgbClr val="000000"/>
              </a:solidFill>
              <a:latin typeface="Calibri" panose="020F0502020204030204" pitchFamily="34" charset="0"/>
              <a:cs typeface="Calibri" panose="020F0502020204030204" pitchFamily="34" charset="0"/>
            </a:endParaRPr>
          </a:p>
          <a:p>
            <a:pPr marL="514350" indent="-514350">
              <a:buAutoNum type="arabicPeriod"/>
            </a:pPr>
            <a:r>
              <a:rPr lang="en-US" sz="2800" b="1" dirty="0">
                <a:solidFill>
                  <a:srgbClr val="000000"/>
                </a:solidFill>
                <a:latin typeface="Calibri" panose="020F0502020204030204" pitchFamily="34" charset="0"/>
                <a:cs typeface="Calibri" panose="020F0502020204030204" pitchFamily="34" charset="0"/>
              </a:rPr>
              <a:t>How to reference primary and secondary sources in your essay</a:t>
            </a:r>
          </a:p>
          <a:p>
            <a:r>
              <a:rPr lang="en-US" sz="2800" b="1" dirty="0">
                <a:solidFill>
                  <a:srgbClr val="000000"/>
                </a:solidFill>
                <a:latin typeface="Calibri" panose="020F0502020204030204" pitchFamily="34" charset="0"/>
                <a:cs typeface="Calibri" panose="020F0502020204030204" pitchFamily="34" charset="0"/>
              </a:rPr>
              <a:t>c. Book chapter</a:t>
            </a:r>
          </a:p>
          <a:p>
            <a:r>
              <a:rPr lang="en-US" sz="2400" b="1" dirty="0" err="1">
                <a:effectLst/>
                <a:latin typeface="Calibri" panose="020F0502020204030204" pitchFamily="34" charset="0"/>
                <a:cs typeface="Calibri" panose="020F0502020204030204" pitchFamily="34" charset="0"/>
              </a:rPr>
              <a:t>Fanni</a:t>
            </a:r>
            <a:r>
              <a:rPr lang="en-US" sz="2400" b="1" dirty="0">
                <a:effectLst/>
                <a:latin typeface="Calibri" panose="020F0502020204030204" pitchFamily="34" charset="0"/>
                <a:cs typeface="Calibri" panose="020F0502020204030204" pitchFamily="34" charset="0"/>
              </a:rPr>
              <a:t> </a:t>
            </a:r>
            <a:r>
              <a:rPr lang="en-US" sz="2400" b="1" dirty="0" err="1">
                <a:effectLst/>
                <a:latin typeface="Calibri" panose="020F0502020204030204" pitchFamily="34" charset="0"/>
                <a:cs typeface="Calibri" panose="020F0502020204030204" pitchFamily="34" charset="0"/>
              </a:rPr>
              <a:t>Bogdanow</a:t>
            </a:r>
            <a:r>
              <a:rPr lang="en-US" sz="2400" b="1" dirty="0">
                <a:effectLst/>
                <a:latin typeface="Calibri" panose="020F0502020204030204" pitchFamily="34" charset="0"/>
                <a:cs typeface="Calibri" panose="020F0502020204030204" pitchFamily="34" charset="0"/>
              </a:rPr>
              <a:t>, ‘The </a:t>
            </a:r>
            <a:r>
              <a:rPr lang="en-US" sz="2400" b="1" i="1" dirty="0">
                <a:effectLst/>
                <a:latin typeface="Calibri" panose="020F0502020204030204" pitchFamily="34" charset="0"/>
                <a:cs typeface="Calibri" panose="020F0502020204030204" pitchFamily="34" charset="0"/>
              </a:rPr>
              <a:t>Suite du Merlin </a:t>
            </a:r>
            <a:r>
              <a:rPr lang="en-US" sz="2400" b="1" dirty="0">
                <a:effectLst/>
                <a:latin typeface="Calibri" panose="020F0502020204030204" pitchFamily="34" charset="0"/>
                <a:cs typeface="Calibri" panose="020F0502020204030204" pitchFamily="34" charset="0"/>
              </a:rPr>
              <a:t>and the Post-Vulgate </a:t>
            </a:r>
            <a:r>
              <a:rPr lang="en-US" sz="2400" b="1" i="1" dirty="0">
                <a:effectLst/>
                <a:latin typeface="Calibri" panose="020F0502020204030204" pitchFamily="34" charset="0"/>
                <a:cs typeface="Calibri" panose="020F0502020204030204" pitchFamily="34" charset="0"/>
              </a:rPr>
              <a:t>Roman du </a:t>
            </a:r>
            <a:r>
              <a:rPr lang="en-US" sz="2400" b="1" i="1" dirty="0" err="1">
                <a:effectLst/>
                <a:latin typeface="Calibri" panose="020F0502020204030204" pitchFamily="34" charset="0"/>
                <a:cs typeface="Calibri" panose="020F0502020204030204" pitchFamily="34" charset="0"/>
              </a:rPr>
              <a:t>Graal</a:t>
            </a:r>
            <a:r>
              <a:rPr lang="en-US" sz="2400" b="1" dirty="0">
                <a:effectLst/>
                <a:latin typeface="Calibri" panose="020F0502020204030204" pitchFamily="34" charset="0"/>
                <a:cs typeface="Calibri" panose="020F0502020204030204" pitchFamily="34" charset="0"/>
              </a:rPr>
              <a:t>’, in </a:t>
            </a:r>
            <a:r>
              <a:rPr lang="en-US" sz="2400" b="1" i="1" dirty="0">
                <a:effectLst/>
                <a:latin typeface="Calibri" panose="020F0502020204030204" pitchFamily="34" charset="0"/>
                <a:cs typeface="Calibri" panose="020F0502020204030204" pitchFamily="34" charset="0"/>
              </a:rPr>
              <a:t>Arthurian Literature in the Middle Ages: A Collaborative History</a:t>
            </a:r>
            <a:r>
              <a:rPr lang="en-US" sz="2400" b="1" dirty="0">
                <a:effectLst/>
                <a:latin typeface="Calibri" panose="020F0502020204030204" pitchFamily="34" charset="0"/>
                <a:cs typeface="Calibri" panose="020F0502020204030204" pitchFamily="34" charset="0"/>
              </a:rPr>
              <a:t>, ed. by Roger Sherman Loomis (Oxford: Clarendon Press, 1959), pp. 325–35 (p. 327). </a:t>
            </a:r>
          </a:p>
          <a:p>
            <a:endParaRPr lang="en-US" sz="1800" dirty="0">
              <a:effectLst/>
              <a:latin typeface="MinionPro"/>
            </a:endParaRPr>
          </a:p>
          <a:p>
            <a:pPr marL="457200" indent="-457200">
              <a:buAutoNum type="arabicPeriod"/>
            </a:pPr>
            <a:r>
              <a:rPr lang="en-US" sz="2400" dirty="0">
                <a:latin typeface="MinionPro"/>
              </a:rPr>
              <a:t>Author’s name</a:t>
            </a:r>
          </a:p>
          <a:p>
            <a:pPr marL="457200" indent="-457200">
              <a:buAutoNum type="arabicPeriod"/>
            </a:pPr>
            <a:r>
              <a:rPr lang="en-US" sz="2400" dirty="0">
                <a:latin typeface="MinionPro"/>
              </a:rPr>
              <a:t>Title of the chapter/article in single quotation mark</a:t>
            </a:r>
          </a:p>
          <a:p>
            <a:pPr marL="457200" indent="-457200">
              <a:buAutoNum type="arabicPeriod"/>
            </a:pPr>
            <a:r>
              <a:rPr lang="en-US" sz="2400" dirty="0">
                <a:latin typeface="MinionPro"/>
              </a:rPr>
              <a:t>The word ‘in’, title of the book, editor’s name, full publication detail of the book</a:t>
            </a:r>
            <a:endParaRPr lang="en-US" sz="2400" dirty="0"/>
          </a:p>
          <a:p>
            <a:pPr marL="457200" indent="-457200">
              <a:buAutoNum type="arabicPeriod"/>
            </a:pPr>
            <a:r>
              <a:rPr lang="en-US" sz="2400" dirty="0">
                <a:solidFill>
                  <a:srgbClr val="000000"/>
                </a:solidFill>
                <a:latin typeface="Calibri" panose="020F0502020204030204" pitchFamily="34" charset="0"/>
                <a:cs typeface="Calibri" panose="020F0502020204030204" pitchFamily="34" charset="0"/>
              </a:rPr>
              <a:t>First and last page numbers of the item, preceded by pp. (this is different from the journal article, where pp. here is omitted)</a:t>
            </a:r>
          </a:p>
          <a:p>
            <a:endParaRPr lang="en-US" sz="2400" dirty="0">
              <a:solidFill>
                <a:srgbClr val="000000"/>
              </a:solidFill>
              <a:latin typeface="Calibri" panose="020F0502020204030204" pitchFamily="34" charset="0"/>
              <a:cs typeface="Calibri" panose="020F0502020204030204" pitchFamily="34" charset="0"/>
            </a:endParaRPr>
          </a:p>
          <a:p>
            <a:endParaRPr lang="en-US" sz="2800" dirty="0">
              <a:solidFill>
                <a:srgbClr val="000000"/>
              </a:solidFill>
              <a:latin typeface="Calibri" panose="020F0502020204030204" pitchFamily="34" charset="0"/>
              <a:cs typeface="Calibri" panose="020F0502020204030204" pitchFamily="34" charset="0"/>
            </a:endParaRPr>
          </a:p>
          <a:p>
            <a:pPr marL="514350" indent="-514350">
              <a:buAutoNum type="arabicPeriod"/>
            </a:pPr>
            <a:endParaRPr lang="en-US" sz="2800" dirty="0">
              <a:solidFill>
                <a:srgbClr val="000000"/>
              </a:solidFill>
              <a:latin typeface="Calibri" panose="020F0502020204030204" pitchFamily="34" charset="0"/>
              <a:cs typeface="Calibri" panose="020F0502020204030204" pitchFamily="34" charset="0"/>
            </a:endParaRPr>
          </a:p>
          <a:p>
            <a:endParaRPr lang="en-US" sz="24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77593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95">
            <a:extLst>
              <a:ext uri="{FF2B5EF4-FFF2-40B4-BE49-F238E27FC236}">
                <a16:creationId xmlns:a16="http://schemas.microsoft.com/office/drawing/2014/main" id="{660756BD-4A76-2D46-84F7-E38BE0454130}"/>
              </a:ext>
            </a:extLst>
          </p:cNvPr>
          <p:cNvSpPr/>
          <p:nvPr/>
        </p:nvSpPr>
        <p:spPr>
          <a:xfrm>
            <a:off x="0" y="0"/>
            <a:ext cx="4713514" cy="6858000"/>
          </a:xfrm>
          <a:custGeom>
            <a:avLst/>
            <a:gdLst>
              <a:gd name="connsiteX0" fmla="*/ 0 w 4863611"/>
              <a:gd name="connsiteY0" fmla="*/ 0 h 6858000"/>
              <a:gd name="connsiteX1" fmla="*/ 463109 w 4863611"/>
              <a:gd name="connsiteY1" fmla="*/ 0 h 6858000"/>
              <a:gd name="connsiteX2" fmla="*/ 549889 w 4863611"/>
              <a:gd name="connsiteY2" fmla="*/ 0 h 6858000"/>
              <a:gd name="connsiteX3" fmla="*/ 4863611 w 4863611"/>
              <a:gd name="connsiteY3" fmla="*/ 0 h 6858000"/>
              <a:gd name="connsiteX4" fmla="*/ 1601329 w 4863611"/>
              <a:gd name="connsiteY4" fmla="*/ 6858000 h 6858000"/>
              <a:gd name="connsiteX5" fmla="*/ 549889 w 4863611"/>
              <a:gd name="connsiteY5" fmla="*/ 6858000 h 6858000"/>
              <a:gd name="connsiteX6" fmla="*/ 463109 w 4863611"/>
              <a:gd name="connsiteY6" fmla="*/ 6858000 h 6858000"/>
              <a:gd name="connsiteX7" fmla="*/ 0 w 486361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3611" h="6858000">
                <a:moveTo>
                  <a:pt x="0" y="0"/>
                </a:moveTo>
                <a:lnTo>
                  <a:pt x="463109" y="0"/>
                </a:lnTo>
                <a:lnTo>
                  <a:pt x="549889" y="0"/>
                </a:lnTo>
                <a:lnTo>
                  <a:pt x="4863611" y="0"/>
                </a:lnTo>
                <a:lnTo>
                  <a:pt x="1601329" y="6858000"/>
                </a:lnTo>
                <a:lnTo>
                  <a:pt x="549889" y="6858000"/>
                </a:lnTo>
                <a:lnTo>
                  <a:pt x="463109" y="6858000"/>
                </a:lnTo>
                <a:lnTo>
                  <a:pt x="0" y="6858000"/>
                </a:lnTo>
                <a:close/>
              </a:path>
            </a:pathLst>
          </a:custGeom>
          <a:solidFill>
            <a:srgbClr val="C00000">
              <a:alpha val="955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dirty="0">
              <a:solidFill>
                <a:srgbClr val="FF0000"/>
              </a:solidFill>
              <a:highlight>
                <a:srgbClr val="FFFF00"/>
              </a:highlight>
            </a:endParaRPr>
          </a:p>
        </p:txBody>
      </p:sp>
      <p:sp>
        <p:nvSpPr>
          <p:cNvPr id="12" name="文本框 11"/>
          <p:cNvSpPr txBox="1"/>
          <p:nvPr/>
        </p:nvSpPr>
        <p:spPr>
          <a:xfrm>
            <a:off x="967740" y="2070735"/>
            <a:ext cx="1711325" cy="584775"/>
          </a:xfrm>
          <a:prstGeom prst="rect">
            <a:avLst/>
          </a:prstGeom>
          <a:noFill/>
          <a:ln w="28575" cmpd="sng">
            <a:noFill/>
            <a:prstDash val="solid"/>
          </a:ln>
        </p:spPr>
        <p:txBody>
          <a:bodyPr wrap="square" rtlCol="0">
            <a:spAutoFit/>
          </a:bodyPr>
          <a:lstStyle/>
          <a:p>
            <a:endParaRPr lang="zh-CN" altLang="en-US" sz="3200" dirty="0"/>
          </a:p>
        </p:txBody>
      </p:sp>
      <p:sp>
        <p:nvSpPr>
          <p:cNvPr id="3" name="矩形 2"/>
          <p:cNvSpPr/>
          <p:nvPr/>
        </p:nvSpPr>
        <p:spPr>
          <a:xfrm>
            <a:off x="8942689" y="2171683"/>
            <a:ext cx="2938204" cy="10485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269407" y="1139295"/>
            <a:ext cx="7478939" cy="338554"/>
          </a:xfrm>
          <a:prstGeom prst="rect">
            <a:avLst/>
          </a:prstGeom>
        </p:spPr>
        <p:txBody>
          <a:bodyPr wrap="square">
            <a:spAutoFit/>
          </a:bodyPr>
          <a:lstStyle/>
          <a:p>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   </a:t>
            </a:r>
          </a:p>
        </p:txBody>
      </p:sp>
      <p:pic>
        <p:nvPicPr>
          <p:cNvPr id="7" name="Picture 6" descr="Logo&#10;&#10;Description automatically generated with low confidence">
            <a:extLst>
              <a:ext uri="{FF2B5EF4-FFF2-40B4-BE49-F238E27FC236}">
                <a16:creationId xmlns:a16="http://schemas.microsoft.com/office/drawing/2014/main" id="{2D00EB36-4122-9A47-8929-6F40CD2A9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6706" y="242361"/>
            <a:ext cx="1161640" cy="1161640"/>
          </a:xfrm>
          <a:prstGeom prst="rect">
            <a:avLst/>
          </a:prstGeom>
        </p:spPr>
      </p:pic>
      <p:sp>
        <p:nvSpPr>
          <p:cNvPr id="4" name="TextBox 3">
            <a:extLst>
              <a:ext uri="{FF2B5EF4-FFF2-40B4-BE49-F238E27FC236}">
                <a16:creationId xmlns:a16="http://schemas.microsoft.com/office/drawing/2014/main" id="{1B4090A4-82F2-6B4B-A16A-A42331CBC80A}"/>
              </a:ext>
            </a:extLst>
          </p:cNvPr>
          <p:cNvSpPr txBox="1"/>
          <p:nvPr/>
        </p:nvSpPr>
        <p:spPr>
          <a:xfrm>
            <a:off x="109162" y="104538"/>
            <a:ext cx="6718940" cy="954107"/>
          </a:xfrm>
          <a:prstGeom prst="rect">
            <a:avLst/>
          </a:prstGeom>
          <a:noFill/>
        </p:spPr>
        <p:txBody>
          <a:bodyPr wrap="square" rtlCol="0">
            <a:spAutoFit/>
          </a:bodyPr>
          <a:lstStyle/>
          <a:p>
            <a:r>
              <a:rPr lang="en-CN" altLang="zh-CN" sz="2800" b="1" dirty="0">
                <a:solidFill>
                  <a:srgbClr val="A61F24"/>
                </a:solidFill>
                <a:latin typeface="Calibri" panose="020F0502020204030204" pitchFamily="34" charset="0"/>
                <a:ea typeface="微软雅黑" panose="020B0503020204020204" pitchFamily="34" charset="-122"/>
                <a:cs typeface="Calibri" panose="020F0502020204030204" pitchFamily="34" charset="0"/>
              </a:rPr>
              <a:t>Advanced Readings</a:t>
            </a:r>
          </a:p>
          <a:p>
            <a:r>
              <a:rPr lang="en-CN" altLang="zh-CN" sz="2800" b="1" dirty="0">
                <a:latin typeface="Calibri" panose="020F0502020204030204" pitchFamily="34" charset="0"/>
                <a:ea typeface="微软雅黑" panose="020B0503020204020204" pitchFamily="34" charset="-122"/>
                <a:cs typeface="Calibri" panose="020F0502020204030204" pitchFamily="34" charset="0"/>
              </a:rPr>
              <a:t>Final Week</a:t>
            </a:r>
          </a:p>
        </p:txBody>
      </p:sp>
      <p:sp>
        <p:nvSpPr>
          <p:cNvPr id="2" name="TextBox 1">
            <a:extLst>
              <a:ext uri="{FF2B5EF4-FFF2-40B4-BE49-F238E27FC236}">
                <a16:creationId xmlns:a16="http://schemas.microsoft.com/office/drawing/2014/main" id="{23B66726-0CBD-594A-AAF2-A60769BF8D4D}"/>
              </a:ext>
            </a:extLst>
          </p:cNvPr>
          <p:cNvSpPr txBox="1"/>
          <p:nvPr/>
        </p:nvSpPr>
        <p:spPr>
          <a:xfrm>
            <a:off x="109162" y="934583"/>
            <a:ext cx="11639184" cy="5632311"/>
          </a:xfrm>
          <a:prstGeom prst="rect">
            <a:avLst/>
          </a:prstGeom>
          <a:noFill/>
        </p:spPr>
        <p:txBody>
          <a:bodyPr wrap="square" rtlCol="0">
            <a:spAutoFit/>
          </a:bodyPr>
          <a:lstStyle/>
          <a:p>
            <a:endParaRPr lang="en-US" sz="2800" b="1" dirty="0">
              <a:solidFill>
                <a:srgbClr val="000000"/>
              </a:solidFill>
              <a:latin typeface="Calibri" panose="020F0502020204030204" pitchFamily="34" charset="0"/>
              <a:cs typeface="Calibri" panose="020F0502020204030204" pitchFamily="34" charset="0"/>
            </a:endParaRPr>
          </a:p>
          <a:p>
            <a:pPr marL="514350" indent="-514350">
              <a:buAutoNum type="arabicPeriod"/>
            </a:pPr>
            <a:r>
              <a:rPr lang="en-US" sz="2800" b="1" dirty="0">
                <a:solidFill>
                  <a:srgbClr val="000000"/>
                </a:solidFill>
                <a:latin typeface="Calibri" panose="020F0502020204030204" pitchFamily="34" charset="0"/>
                <a:cs typeface="Calibri" panose="020F0502020204030204" pitchFamily="34" charset="0"/>
              </a:rPr>
              <a:t>How to reference primary and secondary sources in your essay</a:t>
            </a:r>
          </a:p>
          <a:p>
            <a:r>
              <a:rPr lang="en-US" sz="2800" b="1" dirty="0">
                <a:solidFill>
                  <a:srgbClr val="000000"/>
                </a:solidFill>
                <a:latin typeface="Calibri" panose="020F0502020204030204" pitchFamily="34" charset="0"/>
                <a:cs typeface="Calibri" panose="020F0502020204030204" pitchFamily="34" charset="0"/>
              </a:rPr>
              <a:t>Later references</a:t>
            </a:r>
          </a:p>
          <a:p>
            <a:endParaRPr lang="en-US" sz="2800" dirty="0">
              <a:solidFill>
                <a:srgbClr val="000000"/>
              </a:solidFill>
              <a:latin typeface="Calibri" panose="020F0502020204030204" pitchFamily="34" charset="0"/>
              <a:cs typeface="Calibri" panose="020F0502020204030204" pitchFamily="34" charset="0"/>
            </a:endParaRPr>
          </a:p>
          <a:p>
            <a:r>
              <a:rPr lang="en-US" sz="2800" dirty="0">
                <a:solidFill>
                  <a:srgbClr val="000000"/>
                </a:solidFill>
                <a:latin typeface="Calibri" panose="020F0502020204030204" pitchFamily="34" charset="0"/>
                <a:cs typeface="Calibri" panose="020F0502020204030204" pitchFamily="34" charset="0"/>
              </a:rPr>
              <a:t>If you are quoting from the exact source of the last footnote within four lines, you can use ‘ibid.’ </a:t>
            </a:r>
          </a:p>
          <a:p>
            <a:endParaRPr lang="en-US" sz="2800" dirty="0">
              <a:solidFill>
                <a:srgbClr val="000000"/>
              </a:solidFill>
              <a:latin typeface="Calibri" panose="020F0502020204030204" pitchFamily="34" charset="0"/>
              <a:cs typeface="Calibri" panose="020F0502020204030204" pitchFamily="34" charset="0"/>
            </a:endParaRPr>
          </a:p>
          <a:p>
            <a:r>
              <a:rPr lang="en-US" sz="2800" dirty="0">
                <a:solidFill>
                  <a:srgbClr val="000000"/>
                </a:solidFill>
                <a:latin typeface="Calibri" panose="020F0502020204030204" pitchFamily="34" charset="0"/>
                <a:cs typeface="Calibri" panose="020F0502020204030204" pitchFamily="34" charset="0"/>
              </a:rPr>
              <a:t>e.g.</a:t>
            </a:r>
          </a:p>
          <a:p>
            <a:r>
              <a:rPr lang="en-US" sz="2800" dirty="0">
                <a:solidFill>
                  <a:srgbClr val="000000"/>
                </a:solidFill>
                <a:latin typeface="Calibri" panose="020F0502020204030204" pitchFamily="34" charset="0"/>
                <a:cs typeface="Calibri" panose="020F0502020204030204" pitchFamily="34" charset="0"/>
              </a:rPr>
              <a:t>Note 12 </a:t>
            </a:r>
            <a:r>
              <a:rPr lang="en-US" sz="2800" i="1" dirty="0">
                <a:solidFill>
                  <a:srgbClr val="000000"/>
                </a:solidFill>
                <a:latin typeface="Calibri" panose="020F0502020204030204" pitchFamily="34" charset="0"/>
                <a:cs typeface="Calibri" panose="020F0502020204030204" pitchFamily="34" charset="0"/>
              </a:rPr>
              <a:t>Francis Bacon</a:t>
            </a:r>
            <a:r>
              <a:rPr lang="en-US" sz="2800" dirty="0">
                <a:solidFill>
                  <a:srgbClr val="000000"/>
                </a:solidFill>
                <a:latin typeface="Calibri" panose="020F0502020204030204" pitchFamily="34" charset="0"/>
                <a:cs typeface="Calibri" panose="020F0502020204030204" pitchFamily="34" charset="0"/>
              </a:rPr>
              <a:t>, p. 145</a:t>
            </a:r>
          </a:p>
          <a:p>
            <a:r>
              <a:rPr lang="en-US" sz="2800" dirty="0">
                <a:solidFill>
                  <a:srgbClr val="000000"/>
                </a:solidFill>
                <a:latin typeface="Calibri" panose="020F0502020204030204" pitchFamily="34" charset="0"/>
                <a:cs typeface="Calibri" panose="020F0502020204030204" pitchFamily="34" charset="0"/>
              </a:rPr>
              <a:t>Note 13 Ibid</a:t>
            </a:r>
            <a:r>
              <a:rPr lang="en-US" sz="2800" i="1" dirty="0">
                <a:solidFill>
                  <a:srgbClr val="000000"/>
                </a:solidFill>
                <a:latin typeface="Calibri" panose="020F0502020204030204" pitchFamily="34" charset="0"/>
                <a:cs typeface="Calibri" panose="020F0502020204030204" pitchFamily="34" charset="0"/>
              </a:rPr>
              <a:t>., </a:t>
            </a:r>
            <a:r>
              <a:rPr lang="en-US" sz="2800" dirty="0">
                <a:solidFill>
                  <a:srgbClr val="000000"/>
                </a:solidFill>
                <a:latin typeface="Calibri" panose="020F0502020204030204" pitchFamily="34" charset="0"/>
                <a:cs typeface="Calibri" panose="020F0502020204030204" pitchFamily="34" charset="0"/>
              </a:rPr>
              <a:t>p. 180. (meaning the source used in note 12, in this case, </a:t>
            </a:r>
            <a:r>
              <a:rPr lang="en-US" sz="2800" i="1" dirty="0">
                <a:solidFill>
                  <a:srgbClr val="000000"/>
                </a:solidFill>
                <a:latin typeface="Calibri" panose="020F0502020204030204" pitchFamily="34" charset="0"/>
                <a:cs typeface="Calibri" panose="020F0502020204030204" pitchFamily="34" charset="0"/>
              </a:rPr>
              <a:t>Francis Bacon</a:t>
            </a:r>
            <a:r>
              <a:rPr lang="en-US" sz="2800" dirty="0">
                <a:solidFill>
                  <a:srgbClr val="000000"/>
                </a:solidFill>
                <a:latin typeface="Calibri" panose="020F0502020204030204" pitchFamily="34" charset="0"/>
                <a:cs typeface="Calibri" panose="020F0502020204030204" pitchFamily="34" charset="0"/>
              </a:rPr>
              <a:t>, p. 180)</a:t>
            </a:r>
          </a:p>
          <a:p>
            <a:pPr marL="514350" indent="-514350">
              <a:buAutoNum type="arabicPeriod"/>
            </a:pPr>
            <a:endParaRPr lang="en-US" sz="2800" dirty="0">
              <a:solidFill>
                <a:srgbClr val="000000"/>
              </a:solidFill>
              <a:latin typeface="Calibri" panose="020F0502020204030204" pitchFamily="34" charset="0"/>
              <a:cs typeface="Calibri" panose="020F0502020204030204" pitchFamily="34" charset="0"/>
            </a:endParaRPr>
          </a:p>
          <a:p>
            <a:endParaRPr lang="en-US" sz="24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7602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95">
            <a:extLst>
              <a:ext uri="{FF2B5EF4-FFF2-40B4-BE49-F238E27FC236}">
                <a16:creationId xmlns:a16="http://schemas.microsoft.com/office/drawing/2014/main" id="{660756BD-4A76-2D46-84F7-E38BE0454130}"/>
              </a:ext>
            </a:extLst>
          </p:cNvPr>
          <p:cNvSpPr/>
          <p:nvPr/>
        </p:nvSpPr>
        <p:spPr>
          <a:xfrm>
            <a:off x="0" y="0"/>
            <a:ext cx="4713514" cy="6858000"/>
          </a:xfrm>
          <a:custGeom>
            <a:avLst/>
            <a:gdLst>
              <a:gd name="connsiteX0" fmla="*/ 0 w 4863611"/>
              <a:gd name="connsiteY0" fmla="*/ 0 h 6858000"/>
              <a:gd name="connsiteX1" fmla="*/ 463109 w 4863611"/>
              <a:gd name="connsiteY1" fmla="*/ 0 h 6858000"/>
              <a:gd name="connsiteX2" fmla="*/ 549889 w 4863611"/>
              <a:gd name="connsiteY2" fmla="*/ 0 h 6858000"/>
              <a:gd name="connsiteX3" fmla="*/ 4863611 w 4863611"/>
              <a:gd name="connsiteY3" fmla="*/ 0 h 6858000"/>
              <a:gd name="connsiteX4" fmla="*/ 1601329 w 4863611"/>
              <a:gd name="connsiteY4" fmla="*/ 6858000 h 6858000"/>
              <a:gd name="connsiteX5" fmla="*/ 549889 w 4863611"/>
              <a:gd name="connsiteY5" fmla="*/ 6858000 h 6858000"/>
              <a:gd name="connsiteX6" fmla="*/ 463109 w 4863611"/>
              <a:gd name="connsiteY6" fmla="*/ 6858000 h 6858000"/>
              <a:gd name="connsiteX7" fmla="*/ 0 w 486361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3611" h="6858000">
                <a:moveTo>
                  <a:pt x="0" y="0"/>
                </a:moveTo>
                <a:lnTo>
                  <a:pt x="463109" y="0"/>
                </a:lnTo>
                <a:lnTo>
                  <a:pt x="549889" y="0"/>
                </a:lnTo>
                <a:lnTo>
                  <a:pt x="4863611" y="0"/>
                </a:lnTo>
                <a:lnTo>
                  <a:pt x="1601329" y="6858000"/>
                </a:lnTo>
                <a:lnTo>
                  <a:pt x="549889" y="6858000"/>
                </a:lnTo>
                <a:lnTo>
                  <a:pt x="463109" y="6858000"/>
                </a:lnTo>
                <a:lnTo>
                  <a:pt x="0" y="6858000"/>
                </a:lnTo>
                <a:close/>
              </a:path>
            </a:pathLst>
          </a:custGeom>
          <a:solidFill>
            <a:srgbClr val="C00000">
              <a:alpha val="955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dirty="0">
              <a:solidFill>
                <a:srgbClr val="FF0000"/>
              </a:solidFill>
              <a:highlight>
                <a:srgbClr val="FFFF00"/>
              </a:highlight>
            </a:endParaRPr>
          </a:p>
        </p:txBody>
      </p:sp>
      <p:sp>
        <p:nvSpPr>
          <p:cNvPr id="12" name="文本框 11"/>
          <p:cNvSpPr txBox="1"/>
          <p:nvPr/>
        </p:nvSpPr>
        <p:spPr>
          <a:xfrm>
            <a:off x="967740" y="2070735"/>
            <a:ext cx="1711325" cy="584775"/>
          </a:xfrm>
          <a:prstGeom prst="rect">
            <a:avLst/>
          </a:prstGeom>
          <a:noFill/>
          <a:ln w="28575" cmpd="sng">
            <a:noFill/>
            <a:prstDash val="solid"/>
          </a:ln>
        </p:spPr>
        <p:txBody>
          <a:bodyPr wrap="square" rtlCol="0">
            <a:spAutoFit/>
          </a:bodyPr>
          <a:lstStyle/>
          <a:p>
            <a:endParaRPr lang="zh-CN" altLang="en-US" sz="3200" dirty="0"/>
          </a:p>
        </p:txBody>
      </p:sp>
      <p:sp>
        <p:nvSpPr>
          <p:cNvPr id="3" name="矩形 2"/>
          <p:cNvSpPr/>
          <p:nvPr/>
        </p:nvSpPr>
        <p:spPr>
          <a:xfrm>
            <a:off x="8942689" y="2171683"/>
            <a:ext cx="2938204" cy="10485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269407" y="1139295"/>
            <a:ext cx="7478939" cy="338554"/>
          </a:xfrm>
          <a:prstGeom prst="rect">
            <a:avLst/>
          </a:prstGeom>
        </p:spPr>
        <p:txBody>
          <a:bodyPr wrap="square">
            <a:spAutoFit/>
          </a:bodyPr>
          <a:lstStyle/>
          <a:p>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   </a:t>
            </a:r>
          </a:p>
        </p:txBody>
      </p:sp>
      <p:pic>
        <p:nvPicPr>
          <p:cNvPr id="7" name="Picture 6" descr="Logo&#10;&#10;Description automatically generated with low confidence">
            <a:extLst>
              <a:ext uri="{FF2B5EF4-FFF2-40B4-BE49-F238E27FC236}">
                <a16:creationId xmlns:a16="http://schemas.microsoft.com/office/drawing/2014/main" id="{2D00EB36-4122-9A47-8929-6F40CD2A9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6706" y="242361"/>
            <a:ext cx="1161640" cy="1161640"/>
          </a:xfrm>
          <a:prstGeom prst="rect">
            <a:avLst/>
          </a:prstGeom>
        </p:spPr>
      </p:pic>
      <p:sp>
        <p:nvSpPr>
          <p:cNvPr id="4" name="TextBox 3">
            <a:extLst>
              <a:ext uri="{FF2B5EF4-FFF2-40B4-BE49-F238E27FC236}">
                <a16:creationId xmlns:a16="http://schemas.microsoft.com/office/drawing/2014/main" id="{1B4090A4-82F2-6B4B-A16A-A42331CBC80A}"/>
              </a:ext>
            </a:extLst>
          </p:cNvPr>
          <p:cNvSpPr txBox="1"/>
          <p:nvPr/>
        </p:nvSpPr>
        <p:spPr>
          <a:xfrm>
            <a:off x="109162" y="104538"/>
            <a:ext cx="6718940" cy="954107"/>
          </a:xfrm>
          <a:prstGeom prst="rect">
            <a:avLst/>
          </a:prstGeom>
          <a:noFill/>
        </p:spPr>
        <p:txBody>
          <a:bodyPr wrap="square" rtlCol="0">
            <a:spAutoFit/>
          </a:bodyPr>
          <a:lstStyle/>
          <a:p>
            <a:r>
              <a:rPr lang="en-CN" altLang="zh-CN" sz="2800" b="1" dirty="0">
                <a:solidFill>
                  <a:srgbClr val="A61F24"/>
                </a:solidFill>
                <a:latin typeface="Calibri" panose="020F0502020204030204" pitchFamily="34" charset="0"/>
                <a:ea typeface="微软雅黑" panose="020B0503020204020204" pitchFamily="34" charset="-122"/>
                <a:cs typeface="Calibri" panose="020F0502020204030204" pitchFamily="34" charset="0"/>
              </a:rPr>
              <a:t>Advanced Readings</a:t>
            </a:r>
          </a:p>
          <a:p>
            <a:r>
              <a:rPr lang="en-CN" altLang="zh-CN" sz="2800" b="1" dirty="0">
                <a:latin typeface="Calibri" panose="020F0502020204030204" pitchFamily="34" charset="0"/>
                <a:ea typeface="微软雅黑" panose="020B0503020204020204" pitchFamily="34" charset="-122"/>
                <a:cs typeface="Calibri" panose="020F0502020204030204" pitchFamily="34" charset="0"/>
              </a:rPr>
              <a:t>Final Week</a:t>
            </a:r>
          </a:p>
        </p:txBody>
      </p:sp>
      <p:sp>
        <p:nvSpPr>
          <p:cNvPr id="2" name="TextBox 1">
            <a:extLst>
              <a:ext uri="{FF2B5EF4-FFF2-40B4-BE49-F238E27FC236}">
                <a16:creationId xmlns:a16="http://schemas.microsoft.com/office/drawing/2014/main" id="{23B66726-0CBD-594A-AAF2-A60769BF8D4D}"/>
              </a:ext>
            </a:extLst>
          </p:cNvPr>
          <p:cNvSpPr txBox="1"/>
          <p:nvPr/>
        </p:nvSpPr>
        <p:spPr>
          <a:xfrm>
            <a:off x="109162" y="934583"/>
            <a:ext cx="11639184" cy="6863417"/>
          </a:xfrm>
          <a:prstGeom prst="rect">
            <a:avLst/>
          </a:prstGeom>
          <a:noFill/>
        </p:spPr>
        <p:txBody>
          <a:bodyPr wrap="square" rtlCol="0">
            <a:spAutoFit/>
          </a:bodyPr>
          <a:lstStyle/>
          <a:p>
            <a:endParaRPr lang="en-US" sz="2800" b="1" dirty="0">
              <a:solidFill>
                <a:srgbClr val="000000"/>
              </a:solidFill>
              <a:latin typeface="Calibri" panose="020F0502020204030204" pitchFamily="34" charset="0"/>
              <a:cs typeface="Calibri" panose="020F0502020204030204" pitchFamily="34" charset="0"/>
            </a:endParaRPr>
          </a:p>
          <a:p>
            <a:pPr marL="514350" indent="-514350">
              <a:buAutoNum type="arabicPeriod"/>
            </a:pPr>
            <a:r>
              <a:rPr lang="en-US" sz="2800" b="1" dirty="0">
                <a:solidFill>
                  <a:srgbClr val="000000"/>
                </a:solidFill>
                <a:latin typeface="Calibri" panose="020F0502020204030204" pitchFamily="34" charset="0"/>
                <a:cs typeface="Calibri" panose="020F0502020204030204" pitchFamily="34" charset="0"/>
              </a:rPr>
              <a:t>How to reference primary and secondary sources in your essay</a:t>
            </a:r>
          </a:p>
          <a:p>
            <a:r>
              <a:rPr lang="en-US" sz="2800" b="1" dirty="0">
                <a:solidFill>
                  <a:srgbClr val="000000"/>
                </a:solidFill>
                <a:latin typeface="Calibri" panose="020F0502020204030204" pitchFamily="34" charset="0"/>
                <a:cs typeface="Calibri" panose="020F0502020204030204" pitchFamily="34" charset="0"/>
              </a:rPr>
              <a:t>Later references</a:t>
            </a:r>
          </a:p>
          <a:p>
            <a:r>
              <a:rPr lang="en-US" sz="2800" dirty="0">
                <a:solidFill>
                  <a:srgbClr val="000000"/>
                </a:solidFill>
                <a:latin typeface="Calibri" panose="020F0502020204030204" pitchFamily="34" charset="0"/>
                <a:cs typeface="Calibri" panose="020F0502020204030204" pitchFamily="34" charset="0"/>
              </a:rPr>
              <a:t>Oftentimes, you could abbreviate the sources you have quoted previously to </a:t>
            </a:r>
          </a:p>
          <a:p>
            <a:r>
              <a:rPr lang="en-US" sz="2800" dirty="0">
                <a:solidFill>
                  <a:srgbClr val="000000"/>
                </a:solidFill>
                <a:latin typeface="Calibri" panose="020F0502020204030204" pitchFamily="34" charset="0"/>
                <a:cs typeface="Calibri" panose="020F0502020204030204" pitchFamily="34" charset="0"/>
              </a:rPr>
              <a:t>author’s last name + page e.g. </a:t>
            </a:r>
          </a:p>
          <a:p>
            <a:r>
              <a:rPr lang="en-US" sz="2400" b="1" dirty="0">
                <a:effectLst/>
                <a:latin typeface="MinionPro"/>
              </a:rPr>
              <a:t>Tom McArthur, </a:t>
            </a:r>
            <a:r>
              <a:rPr lang="en-US" sz="2400" b="1" i="1" dirty="0">
                <a:effectLst/>
                <a:latin typeface="MinionPro"/>
              </a:rPr>
              <a:t>Worlds of Reference: Lexicography, Learning and Language from the Clay Tablet to the Computer </a:t>
            </a:r>
            <a:r>
              <a:rPr lang="en-US" sz="2400" b="1" dirty="0">
                <a:effectLst/>
                <a:latin typeface="MinionPro"/>
              </a:rPr>
              <a:t>(Cambridge: Cambridge University Press, 1986), p. 59. </a:t>
            </a:r>
          </a:p>
          <a:p>
            <a:r>
              <a:rPr lang="en-US" sz="2400" b="1" u="sng" dirty="0">
                <a:latin typeface="MinionPro"/>
              </a:rPr>
              <a:t>Second reference</a:t>
            </a:r>
            <a:r>
              <a:rPr lang="en-US" sz="2400" b="1" dirty="0">
                <a:latin typeface="MinionPro"/>
              </a:rPr>
              <a:t>: McArthur, p. 80</a:t>
            </a:r>
          </a:p>
          <a:p>
            <a:endParaRPr lang="en-US" sz="2800" dirty="0"/>
          </a:p>
          <a:p>
            <a:r>
              <a:rPr lang="en-US" sz="2400" dirty="0">
                <a:solidFill>
                  <a:srgbClr val="000000"/>
                </a:solidFill>
                <a:latin typeface="Calibri" panose="020F0502020204030204" pitchFamily="34" charset="0"/>
                <a:cs typeface="Calibri" panose="020F0502020204030204" pitchFamily="34" charset="0"/>
              </a:rPr>
              <a:t>If the same author has multiple works you cite, in order not to cause confusion, the name of the author and the shortened title of the work should both be included in later references</a:t>
            </a:r>
          </a:p>
          <a:p>
            <a:r>
              <a:rPr lang="en-US" sz="2400" b="1" dirty="0">
                <a:effectLst/>
                <a:latin typeface="MinionPro"/>
              </a:rPr>
              <a:t>Tom McArthur, </a:t>
            </a:r>
            <a:r>
              <a:rPr lang="en-US" sz="2400" b="1" i="1" dirty="0">
                <a:effectLst/>
                <a:latin typeface="MinionPro"/>
              </a:rPr>
              <a:t>Worlds of Reference: Lexicography, Learning and Language from the Clay Tablet to the Computer </a:t>
            </a:r>
            <a:r>
              <a:rPr lang="en-US" sz="2400" b="1" dirty="0">
                <a:effectLst/>
                <a:latin typeface="MinionPro"/>
              </a:rPr>
              <a:t>(Cambridge: Cambridge University Press, 1986), p. 59. </a:t>
            </a:r>
          </a:p>
          <a:p>
            <a:r>
              <a:rPr lang="en-US" sz="2400" b="1" u="sng" dirty="0">
                <a:latin typeface="MinionPro"/>
              </a:rPr>
              <a:t>Second reference</a:t>
            </a:r>
            <a:r>
              <a:rPr lang="en-US" sz="2400" b="1" dirty="0">
                <a:latin typeface="MinionPro"/>
              </a:rPr>
              <a:t>: McArthur, </a:t>
            </a:r>
            <a:r>
              <a:rPr lang="en-US" sz="2400" b="1" i="1" dirty="0">
                <a:latin typeface="MinionPro"/>
              </a:rPr>
              <a:t>World of Reference</a:t>
            </a:r>
            <a:r>
              <a:rPr lang="en-US" sz="2400" b="1" dirty="0">
                <a:latin typeface="MinionPro"/>
              </a:rPr>
              <a:t>, p. 80</a:t>
            </a:r>
            <a:endParaRPr lang="en-US" sz="2400" b="1" dirty="0"/>
          </a:p>
          <a:p>
            <a:endParaRPr lang="en-US" sz="2800" dirty="0">
              <a:solidFill>
                <a:srgbClr val="000000"/>
              </a:solidFill>
              <a:latin typeface="Calibri" panose="020F0502020204030204" pitchFamily="34" charset="0"/>
              <a:cs typeface="Calibri" panose="020F0502020204030204" pitchFamily="34" charset="0"/>
            </a:endParaRPr>
          </a:p>
          <a:p>
            <a:pPr marL="514350" indent="-514350">
              <a:buAutoNum type="arabicPeriod"/>
            </a:pPr>
            <a:endParaRPr lang="en-US" sz="2800" dirty="0">
              <a:solidFill>
                <a:srgbClr val="000000"/>
              </a:solidFill>
              <a:latin typeface="Calibri" panose="020F0502020204030204" pitchFamily="34" charset="0"/>
              <a:cs typeface="Calibri" panose="020F0502020204030204" pitchFamily="34" charset="0"/>
            </a:endParaRPr>
          </a:p>
          <a:p>
            <a:endParaRPr lang="en-US" sz="24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24503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5933</TotalTime>
  <Words>1880</Words>
  <Application>Microsoft Macintosh PowerPoint</Application>
  <PresentationFormat>宽屏</PresentationFormat>
  <Paragraphs>254</Paragraphs>
  <Slides>21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21</vt:i4>
      </vt:variant>
    </vt:vector>
  </HeadingPairs>
  <TitlesOfParts>
    <vt:vector size="27" baseType="lpstr">
      <vt:lpstr>MinionPro</vt:lpstr>
      <vt:lpstr>Arial</vt:lpstr>
      <vt:lpstr>Calibri</vt:lpstr>
      <vt:lpstr>Calibri Light</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龚 振</dc:creator>
  <cp:lastModifiedBy>振 龚</cp:lastModifiedBy>
  <cp:revision>54</cp:revision>
  <dcterms:created xsi:type="dcterms:W3CDTF">2022-03-06T15:46:51Z</dcterms:created>
  <dcterms:modified xsi:type="dcterms:W3CDTF">2023-12-17T15:11:29Z</dcterms:modified>
</cp:coreProperties>
</file>