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6"/>
  </p:handoutMasterIdLst>
  <p:sldIdLst>
    <p:sldId id="260" r:id="rId2"/>
    <p:sldId id="303" r:id="rId3"/>
    <p:sldId id="311" r:id="rId4"/>
    <p:sldId id="304" r:id="rId5"/>
    <p:sldId id="302" r:id="rId6"/>
    <p:sldId id="257" r:id="rId7"/>
    <p:sldId id="305" r:id="rId8"/>
    <p:sldId id="308" r:id="rId9"/>
    <p:sldId id="312" r:id="rId10"/>
    <p:sldId id="310" r:id="rId11"/>
    <p:sldId id="307" r:id="rId12"/>
    <p:sldId id="309" r:id="rId13"/>
    <p:sldId id="256" r:id="rId14"/>
    <p:sldId id="306" r:id="rId1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4" autoAdjust="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6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490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1A3E0-7267-2F4F-8C13-9D4278B36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9B6D9-0095-A44B-8A48-8C22D43EAE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B2418-AE45-B041-A4E2-75B8AF64050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989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29/03/21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29/03/21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387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zh-CN" sz="1200" b="1" dirty="0">
                <a:solidFill>
                  <a:srgbClr val="FFFFFF"/>
                </a:solidFill>
                <a:latin typeface="Arial"/>
                <a:cs typeface="Arial"/>
              </a:rPr>
              <a:t>Lei</a:t>
            </a:r>
            <a:r>
              <a:rPr lang="zh-CN" altLang="it-IT"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altLang="zh-CN" sz="1200" b="1" dirty="0" err="1">
                <a:solidFill>
                  <a:srgbClr val="FFFFFF"/>
                </a:solidFill>
                <a:latin typeface="Arial"/>
                <a:cs typeface="Arial"/>
              </a:rPr>
              <a:t>Liu</a:t>
            </a:r>
            <a:r>
              <a:rPr lang="it-IT" altLang="zh-CN" sz="12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zh-CN" altLang="it-IT"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altLang="zh-CN" sz="1200" b="1" dirty="0" err="1">
                <a:solidFill>
                  <a:srgbClr val="FFFFFF"/>
                </a:solidFill>
                <a:latin typeface="Arial"/>
                <a:cs typeface="Arial"/>
              </a:rPr>
              <a:t>Mechinical</a:t>
            </a:r>
            <a:r>
              <a:rPr lang="zh-CN" altLang="it-IT"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altLang="zh-CN" sz="1200" b="1" dirty="0" err="1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lang="zh-CN" altLang="it-IT"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altLang="zh-CN" sz="1200" b="1" dirty="0" err="1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29/03/21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29/03/21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29/03/21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29/03/21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29/03/21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29/03/21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29/03/21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1C0CB94-4A71-E046-B946-42D19172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it-IT" sz="2800" dirty="0"/>
              <a:t>Firma convenzione </a:t>
            </a:r>
            <a:br>
              <a:rPr lang="it-IT" sz="2800" dirty="0"/>
            </a:br>
            <a:r>
              <a:rPr lang="it-IT" sz="2800" dirty="0"/>
              <a:t>Politecnico di Milano e Veneranda Fabbrica del Duomo di Milano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743574"/>
            <a:ext cx="7772400" cy="70802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Aula Magna – Rettorato</a:t>
            </a:r>
          </a:p>
          <a:p>
            <a:pPr algn="ctr"/>
            <a:r>
              <a:rPr lang="it-IT" b="1" dirty="0">
                <a:solidFill>
                  <a:schemeClr val="bg1"/>
                </a:solidFill>
              </a:rPr>
              <a:t>Mercoledì 27 maggio 2015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36" y="1663827"/>
            <a:ext cx="3084576" cy="13014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itolo 1"/>
          <p:cNvSpPr txBox="1">
            <a:spLocks/>
          </p:cNvSpPr>
          <p:nvPr/>
        </p:nvSpPr>
        <p:spPr>
          <a:xfrm>
            <a:off x="641534" y="4149725"/>
            <a:ext cx="7772400" cy="96837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altLang="zh-CN" dirty="0"/>
              <a:t>Minimax regret approach for uncertain parallel machine scheduling problems</a:t>
            </a:r>
            <a:endParaRPr lang="en-GB" dirty="0"/>
          </a:p>
        </p:txBody>
      </p:sp>
      <p:sp>
        <p:nvSpPr>
          <p:cNvPr id="131" name="Sottotitolo 2"/>
          <p:cNvSpPr txBox="1">
            <a:spLocks/>
          </p:cNvSpPr>
          <p:nvPr/>
        </p:nvSpPr>
        <p:spPr>
          <a:xfrm>
            <a:off x="641534" y="5118100"/>
            <a:ext cx="7772400" cy="1333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Lei </a:t>
            </a:r>
            <a:r>
              <a:rPr lang="it-IT" dirty="0" err="1">
                <a:solidFill>
                  <a:schemeClr val="bg1"/>
                </a:solidFill>
              </a:rPr>
              <a:t>Liu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it-IT" dirty="0" err="1">
                <a:solidFill>
                  <a:schemeClr val="bg1"/>
                </a:solidFill>
              </a:rPr>
              <a:t>lei.liu@polimi.it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66BA6-A05A-264A-AB86-986C4548722D}"/>
              </a:ext>
            </a:extLst>
          </p:cNvPr>
          <p:cNvSpPr txBox="1"/>
          <p:nvPr/>
        </p:nvSpPr>
        <p:spPr>
          <a:xfrm>
            <a:off x="53516" y="421341"/>
            <a:ext cx="76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800" b="1" dirty="0"/>
              <a:t>Minimax Regret </a:t>
            </a:r>
            <a:r>
              <a:rPr lang="it-IT" altLang="zh-CN" sz="2800" b="1" dirty="0"/>
              <a:t>Approach</a:t>
            </a:r>
            <a:endParaRPr lang="it-IT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FC37A-8C5A-9F49-973A-0B89C9B1F41D}"/>
              </a:ext>
            </a:extLst>
          </p:cNvPr>
          <p:cNvSpPr txBox="1"/>
          <p:nvPr/>
        </p:nvSpPr>
        <p:spPr>
          <a:xfrm>
            <a:off x="914400" y="2116183"/>
            <a:ext cx="7289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b="1" dirty="0" err="1"/>
              <a:t>References</a:t>
            </a:r>
            <a:r>
              <a:rPr lang="it-IT" altLang="zh-CN" dirty="0"/>
              <a:t>: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Robust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for </a:t>
            </a:r>
            <a:r>
              <a:rPr lang="it-IT" dirty="0" err="1"/>
              <a:t>resource-constrained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 </a:t>
            </a:r>
            <a:r>
              <a:rPr lang="it-IT" dirty="0" err="1"/>
              <a:t>scheduling</a:t>
            </a:r>
            <a:r>
              <a:rPr lang="it-IT" dirty="0"/>
              <a:t> with </a:t>
            </a:r>
            <a:r>
              <a:rPr lang="it-IT" dirty="0" err="1"/>
              <a:t>uncertain</a:t>
            </a:r>
            <a:r>
              <a:rPr lang="it-IT" dirty="0"/>
              <a:t> </a:t>
            </a:r>
            <a:r>
              <a:rPr lang="it-IT" dirty="0" err="1"/>
              <a:t>activity</a:t>
            </a:r>
            <a:r>
              <a:rPr lang="it-IT" dirty="0"/>
              <a:t> </a:t>
            </a:r>
            <a:r>
              <a:rPr lang="it-IT" dirty="0" err="1"/>
              <a:t>durations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Robust</a:t>
            </a:r>
            <a:r>
              <a:rPr lang="it-IT" dirty="0"/>
              <a:t> makespan </a:t>
            </a:r>
            <a:r>
              <a:rPr lang="it-IT" dirty="0" err="1"/>
              <a:t>minimisation</a:t>
            </a:r>
            <a:r>
              <a:rPr lang="it-IT" dirty="0"/>
              <a:t> in </a:t>
            </a:r>
            <a:r>
              <a:rPr lang="it-IT" dirty="0" err="1"/>
              <a:t>identical</a:t>
            </a:r>
            <a:r>
              <a:rPr lang="it-IT" dirty="0"/>
              <a:t> </a:t>
            </a:r>
            <a:r>
              <a:rPr lang="it-IT" dirty="0" err="1"/>
              <a:t>parallel</a:t>
            </a:r>
            <a:r>
              <a:rPr lang="it-IT" dirty="0"/>
              <a:t> machine </a:t>
            </a:r>
            <a:r>
              <a:rPr lang="it-IT" dirty="0" err="1"/>
              <a:t>scheduling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</a:t>
            </a:r>
            <a:r>
              <a:rPr lang="it-IT" dirty="0" err="1"/>
              <a:t>interval</a:t>
            </a:r>
            <a:r>
              <a:rPr lang="it-IT" dirty="0"/>
              <a:t> data</a:t>
            </a:r>
          </a:p>
          <a:p>
            <a:pPr marL="342900" indent="-342900">
              <a:buFont typeface="+mj-lt"/>
              <a:buAutoNum type="arabicPeriod"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20336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66BA6-A05A-264A-AB86-986C4548722D}"/>
              </a:ext>
            </a:extLst>
          </p:cNvPr>
          <p:cNvSpPr txBox="1"/>
          <p:nvPr/>
        </p:nvSpPr>
        <p:spPr>
          <a:xfrm>
            <a:off x="53516" y="421341"/>
            <a:ext cx="76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800" b="1" dirty="0"/>
              <a:t>Minimax Regret </a:t>
            </a:r>
            <a:r>
              <a:rPr lang="it-IT" altLang="zh-CN" sz="2800" b="1" dirty="0"/>
              <a:t>Approach</a:t>
            </a:r>
            <a:endParaRPr lang="it-IT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C9617-AC51-7F4B-AA07-D8FF9439C704}"/>
              </a:ext>
            </a:extLst>
          </p:cNvPr>
          <p:cNvSpPr txBox="1"/>
          <p:nvPr/>
        </p:nvSpPr>
        <p:spPr>
          <a:xfrm>
            <a:off x="350729" y="1603332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Algorithm</a:t>
            </a:r>
            <a:r>
              <a:rPr lang="it-IT" b="1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684EF7-69DE-D94B-8026-5F7F8780D5A5}"/>
                  </a:ext>
                </a:extLst>
              </p:cNvPr>
              <p:cNvSpPr txBox="1"/>
              <p:nvPr/>
            </p:nvSpPr>
            <p:spPr>
              <a:xfrm>
                <a:off x="551145" y="2192055"/>
                <a:ext cx="827970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Initialisation: random a processing time scenario s1, compute makespan* , put s1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S</a:t>
                </a:r>
                <a:r>
                  <a:rPr lang="it-IT" dirty="0"/>
                  <a:t> set, set LB=0, UB=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/>
                      <m:t>∞</m:t>
                    </m:r>
                  </m:oMath>
                </a14:m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Solve a MIP, to </a:t>
                </a:r>
                <a:r>
                  <a:rPr lang="it-IT" dirty="0" err="1"/>
                  <a:t>min</a:t>
                </a:r>
                <a:r>
                  <a:rPr lang="it-IT" dirty="0"/>
                  <a:t> the </a:t>
                </a:r>
                <a:r>
                  <a:rPr lang="it-IT" dirty="0" err="1"/>
                  <a:t>regret</a:t>
                </a:r>
                <a:r>
                  <a:rPr lang="it-IT" dirty="0"/>
                  <a:t> and </a:t>
                </a:r>
                <a:r>
                  <a:rPr lang="it-IT" dirty="0" err="1"/>
                  <a:t>get</a:t>
                </a:r>
                <a:r>
                  <a:rPr lang="it-IT" dirty="0"/>
                  <a:t> </a:t>
                </a:r>
                <a:r>
                  <a:rPr lang="it-IT" dirty="0" err="1"/>
                  <a:t>one</a:t>
                </a:r>
                <a:r>
                  <a:rPr lang="it-IT" dirty="0"/>
                  <a:t> schedule a1 under </a:t>
                </a:r>
                <a:r>
                  <a:rPr lang="it-IT" dirty="0" err="1"/>
                  <a:t>known</a:t>
                </a:r>
                <a:r>
                  <a:rPr lang="it-IT" dirty="0"/>
                  <a:t> </a:t>
                </a:r>
                <a:r>
                  <a:rPr lang="it-IT" dirty="0" err="1"/>
                  <a:t>S</a:t>
                </a:r>
                <a:r>
                  <a:rPr lang="it-IT" dirty="0"/>
                  <a:t> set, LB = </a:t>
                </a:r>
                <a:r>
                  <a:rPr lang="it-IT" dirty="0" err="1"/>
                  <a:t>obj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, i.e. </a:t>
                </a:r>
                <a:r>
                  <a:rPr lang="it-IT" dirty="0" err="1"/>
                  <a:t>regret</a:t>
                </a:r>
                <a:r>
                  <a:rPr lang="it-IT" dirty="0"/>
                  <a:t>(a1)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Use </a:t>
                </a:r>
                <a:r>
                  <a:rPr lang="it-IT" dirty="0" err="1"/>
                  <a:t>another</a:t>
                </a:r>
                <a:r>
                  <a:rPr lang="it-IT" dirty="0"/>
                  <a:t> MIP to </a:t>
                </a:r>
                <a:r>
                  <a:rPr lang="it-IT" dirty="0" err="1"/>
                  <a:t>get</a:t>
                </a:r>
                <a:r>
                  <a:rPr lang="it-IT" dirty="0"/>
                  <a:t> the </a:t>
                </a:r>
                <a:r>
                  <a:rPr lang="it-IT" dirty="0" err="1"/>
                  <a:t>worst</a:t>
                </a:r>
                <a:r>
                  <a:rPr lang="it-IT" dirty="0"/>
                  <a:t>-case scenario </a:t>
                </a:r>
                <a:r>
                  <a:rPr lang="it-IT" dirty="0" err="1"/>
                  <a:t>s</a:t>
                </a:r>
                <a:r>
                  <a:rPr lang="it-IT" dirty="0"/>
                  <a:t> for a1, </a:t>
                </a: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s</a:t>
                </a:r>
                <a:r>
                  <a:rPr lang="it-IT" dirty="0"/>
                  <a:t> to </a:t>
                </a:r>
                <a:r>
                  <a:rPr lang="it-IT" dirty="0" err="1"/>
                  <a:t>S</a:t>
                </a:r>
                <a:r>
                  <a:rPr lang="it-IT" dirty="0"/>
                  <a:t> set, compute makespan* under </a:t>
                </a:r>
                <a:r>
                  <a:rPr lang="it-IT" dirty="0" err="1"/>
                  <a:t>s</a:t>
                </a:r>
                <a:r>
                  <a:rPr lang="it-IT" dirty="0"/>
                  <a:t>, Set UB = </a:t>
                </a:r>
                <a:r>
                  <a:rPr lang="it-IT" dirty="0" err="1"/>
                  <a:t>min</a:t>
                </a:r>
                <a:r>
                  <a:rPr lang="it-IT" dirty="0"/>
                  <a:t> {</a:t>
                </a:r>
                <a:r>
                  <a:rPr lang="it-IT" dirty="0" err="1"/>
                  <a:t>regret</a:t>
                </a:r>
                <a:r>
                  <a:rPr lang="it-IT" dirty="0"/>
                  <a:t>(a1), UB }.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 err="1"/>
                  <a:t>If</a:t>
                </a:r>
                <a:r>
                  <a:rPr lang="it-IT" dirty="0"/>
                  <a:t> UB = LB, stop. Else </a:t>
                </a:r>
                <a:r>
                  <a:rPr lang="it-IT" dirty="0" err="1"/>
                  <a:t>repeat</a:t>
                </a:r>
                <a:r>
                  <a:rPr lang="it-IT" dirty="0"/>
                  <a:t> </a:t>
                </a:r>
                <a:r>
                  <a:rPr lang="it-IT" dirty="0" err="1"/>
                  <a:t>step</a:t>
                </a:r>
                <a:r>
                  <a:rPr lang="it-IT" dirty="0"/>
                  <a:t> 2,3,4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684EF7-69DE-D94B-8026-5F7F8780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5" y="2192055"/>
                <a:ext cx="8279704" cy="3139321"/>
              </a:xfrm>
              <a:prstGeom prst="rect">
                <a:avLst/>
              </a:prstGeom>
              <a:blipFill>
                <a:blip r:embed="rId2"/>
                <a:stretch>
                  <a:fillRect l="-459" t="-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2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66BA6-A05A-264A-AB86-986C4548722D}"/>
              </a:ext>
            </a:extLst>
          </p:cNvPr>
          <p:cNvSpPr txBox="1"/>
          <p:nvPr/>
        </p:nvSpPr>
        <p:spPr>
          <a:xfrm>
            <a:off x="53516" y="421341"/>
            <a:ext cx="76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800" b="1" dirty="0"/>
              <a:t>Minimax Regret </a:t>
            </a:r>
            <a:r>
              <a:rPr lang="it-IT" altLang="zh-CN" sz="2800" b="1" dirty="0"/>
              <a:t>Approach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80952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66BA6-A05A-264A-AB86-986C4548722D}"/>
              </a:ext>
            </a:extLst>
          </p:cNvPr>
          <p:cNvSpPr txBox="1"/>
          <p:nvPr/>
        </p:nvSpPr>
        <p:spPr>
          <a:xfrm>
            <a:off x="53516" y="421341"/>
            <a:ext cx="76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800" b="1" dirty="0"/>
              <a:t>Minimax Regret </a:t>
            </a:r>
            <a:r>
              <a:rPr lang="it-IT" altLang="zh-CN" sz="2800" b="1" dirty="0"/>
              <a:t>Approach</a:t>
            </a:r>
            <a:endParaRPr lang="it-IT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2A0683C-1418-0742-9175-A5073851DC11}"/>
              </a:ext>
            </a:extLst>
          </p:cNvPr>
          <p:cNvSpPr/>
          <p:nvPr/>
        </p:nvSpPr>
        <p:spPr>
          <a:xfrm>
            <a:off x="2873829" y="1541418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C49571-1A8C-C147-BFBD-9056093D6080}"/>
              </a:ext>
            </a:extLst>
          </p:cNvPr>
          <p:cNvSpPr/>
          <p:nvPr/>
        </p:nvSpPr>
        <p:spPr>
          <a:xfrm>
            <a:off x="5364479" y="1541418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89B302-5CE9-0F44-8CD5-A2E14C9E380C}"/>
              </a:ext>
            </a:extLst>
          </p:cNvPr>
          <p:cNvSpPr/>
          <p:nvPr/>
        </p:nvSpPr>
        <p:spPr>
          <a:xfrm>
            <a:off x="4110446" y="1541418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C21D34-9B28-9C46-8BD6-BFDD9580AAD1}"/>
              </a:ext>
            </a:extLst>
          </p:cNvPr>
          <p:cNvSpPr/>
          <p:nvPr/>
        </p:nvSpPr>
        <p:spPr>
          <a:xfrm>
            <a:off x="1454330" y="2220686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B05FB0-282F-534D-9603-A33717DE6710}"/>
              </a:ext>
            </a:extLst>
          </p:cNvPr>
          <p:cNvSpPr/>
          <p:nvPr/>
        </p:nvSpPr>
        <p:spPr>
          <a:xfrm>
            <a:off x="2873829" y="2220686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D1A3C3-5EBE-2249-9D2C-AF66B09F2C07}"/>
              </a:ext>
            </a:extLst>
          </p:cNvPr>
          <p:cNvSpPr/>
          <p:nvPr/>
        </p:nvSpPr>
        <p:spPr>
          <a:xfrm>
            <a:off x="5364479" y="2220686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0ABA29-AF96-924F-BDFA-611998231EC7}"/>
              </a:ext>
            </a:extLst>
          </p:cNvPr>
          <p:cNvSpPr/>
          <p:nvPr/>
        </p:nvSpPr>
        <p:spPr>
          <a:xfrm>
            <a:off x="4110446" y="2220686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C42F0D-5CFD-CF41-89A0-6B1B02050AB2}"/>
              </a:ext>
            </a:extLst>
          </p:cNvPr>
          <p:cNvSpPr/>
          <p:nvPr/>
        </p:nvSpPr>
        <p:spPr>
          <a:xfrm>
            <a:off x="2873829" y="2899954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5B5480-9199-C648-BD5D-CA70079D1414}"/>
              </a:ext>
            </a:extLst>
          </p:cNvPr>
          <p:cNvSpPr/>
          <p:nvPr/>
        </p:nvSpPr>
        <p:spPr>
          <a:xfrm>
            <a:off x="5364479" y="2899954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8240D3-19AB-2642-A914-B55C717B999A}"/>
              </a:ext>
            </a:extLst>
          </p:cNvPr>
          <p:cNvSpPr/>
          <p:nvPr/>
        </p:nvSpPr>
        <p:spPr>
          <a:xfrm>
            <a:off x="4110446" y="2899954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E7826-D8CA-6247-AD25-A813C7BECD98}"/>
              </a:ext>
            </a:extLst>
          </p:cNvPr>
          <p:cNvSpPr/>
          <p:nvPr/>
        </p:nvSpPr>
        <p:spPr>
          <a:xfrm>
            <a:off x="6988629" y="2220686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58C900-72A8-A54A-8808-54BB27085B36}"/>
              </a:ext>
            </a:extLst>
          </p:cNvPr>
          <p:cNvCxnSpPr>
            <a:stCxn id="11" idx="6"/>
            <a:endCxn id="2" idx="2"/>
          </p:cNvCxnSpPr>
          <p:nvPr/>
        </p:nvCxnSpPr>
        <p:spPr>
          <a:xfrm flipV="1">
            <a:off x="1863633" y="1746069"/>
            <a:ext cx="1010196" cy="6792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09DB67-629D-8B4C-8031-628A240BAE5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863633" y="2425337"/>
            <a:ext cx="1010196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6B3E4D-E34B-7C4D-9D13-8BB48D6E3D25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863633" y="2425337"/>
            <a:ext cx="1010196" cy="6792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711B80-3B90-5A4B-9B24-065DE7C4DD9B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3283132" y="1746069"/>
            <a:ext cx="8273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86C3D7-2DFD-FF44-B6A9-82A94CC16065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3283132" y="2425337"/>
            <a:ext cx="8273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A762DE-1148-7A4A-BE3F-331E7C2F55F6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3283132" y="3104605"/>
            <a:ext cx="8273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8C6468-9A1D-8A4A-B634-04DD5EC9078A}"/>
              </a:ext>
            </a:extLst>
          </p:cNvPr>
          <p:cNvCxnSpPr>
            <a:cxnSpLocks/>
          </p:cNvCxnSpPr>
          <p:nvPr/>
        </p:nvCxnSpPr>
        <p:spPr>
          <a:xfrm>
            <a:off x="4537165" y="1763486"/>
            <a:ext cx="8273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86C29E-EF5B-FE43-BFDD-718C97B3A452}"/>
              </a:ext>
            </a:extLst>
          </p:cNvPr>
          <p:cNvCxnSpPr>
            <a:cxnSpLocks/>
          </p:cNvCxnSpPr>
          <p:nvPr/>
        </p:nvCxnSpPr>
        <p:spPr>
          <a:xfrm>
            <a:off x="4537165" y="2442754"/>
            <a:ext cx="8273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967D72-997F-7348-8850-D84C95B1FE23}"/>
              </a:ext>
            </a:extLst>
          </p:cNvPr>
          <p:cNvCxnSpPr>
            <a:cxnSpLocks/>
          </p:cNvCxnSpPr>
          <p:nvPr/>
        </p:nvCxnSpPr>
        <p:spPr>
          <a:xfrm>
            <a:off x="4537165" y="3122022"/>
            <a:ext cx="8273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D757B8-B6A4-CF4A-9B4C-84235C6D40AB}"/>
              </a:ext>
            </a:extLst>
          </p:cNvPr>
          <p:cNvCxnSpPr>
            <a:cxnSpLocks/>
            <a:stCxn id="52" idx="6"/>
            <a:endCxn id="18" idx="2"/>
          </p:cNvCxnSpPr>
          <p:nvPr/>
        </p:nvCxnSpPr>
        <p:spPr>
          <a:xfrm>
            <a:off x="6413860" y="1746069"/>
            <a:ext cx="574769" cy="6792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8CBD4A-62B8-0547-B99B-97EA0CD2ECA7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>
            <a:off x="5773782" y="2425337"/>
            <a:ext cx="1214847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517CE6-4BFA-0F4D-A7F6-4D7DD1334A9E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5773782" y="2425337"/>
            <a:ext cx="1214847" cy="6792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69F3484-7FAB-CC48-846C-4553A4FED6CC}"/>
              </a:ext>
            </a:extLst>
          </p:cNvPr>
          <p:cNvSpPr txBox="1"/>
          <p:nvPr/>
        </p:nvSpPr>
        <p:spPr>
          <a:xfrm>
            <a:off x="2274518" y="1772530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M1</a:t>
            </a:r>
            <a:endParaRPr lang="it-I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69FE4E-05A2-0748-A9DA-C65AA6BC4FC8}"/>
              </a:ext>
            </a:extLst>
          </p:cNvPr>
          <p:cNvSpPr txBox="1"/>
          <p:nvPr/>
        </p:nvSpPr>
        <p:spPr>
          <a:xfrm>
            <a:off x="2274518" y="2195062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M2</a:t>
            </a:r>
            <a:endParaRPr lang="it-IT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639D97-0CC9-A643-8B5C-CE7E75A96A40}"/>
              </a:ext>
            </a:extLst>
          </p:cNvPr>
          <p:cNvSpPr txBox="1"/>
          <p:nvPr/>
        </p:nvSpPr>
        <p:spPr>
          <a:xfrm>
            <a:off x="2280452" y="2801145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M3</a:t>
            </a:r>
            <a:endParaRPr lang="it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1289BC3-DB84-9242-BAEA-15E8D04D07B9}"/>
              </a:ext>
            </a:extLst>
          </p:cNvPr>
          <p:cNvSpPr/>
          <p:nvPr/>
        </p:nvSpPr>
        <p:spPr>
          <a:xfrm>
            <a:off x="6004557" y="1541418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37AC6D-F945-484A-BBF3-C05FFE0E6FFC}"/>
              </a:ext>
            </a:extLst>
          </p:cNvPr>
          <p:cNvCxnSpPr>
            <a:cxnSpLocks/>
            <a:stCxn id="9" idx="6"/>
            <a:endCxn id="52" idx="2"/>
          </p:cNvCxnSpPr>
          <p:nvPr/>
        </p:nvCxnSpPr>
        <p:spPr>
          <a:xfrm>
            <a:off x="5773782" y="1746069"/>
            <a:ext cx="23077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B59571-0C32-CB43-81EB-8C6887AD2654}"/>
              </a:ext>
            </a:extLst>
          </p:cNvPr>
          <p:cNvSpPr txBox="1"/>
          <p:nvPr/>
        </p:nvSpPr>
        <p:spPr>
          <a:xfrm>
            <a:off x="250522" y="4151361"/>
            <a:ext cx="8893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/>
              <a:t>How can you know the longest path(critical machine) before we schedule?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/>
              <a:t>In one of my paper, I iterated it, then compare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/>
              <a:t>But in MIP we have other choices</a:t>
            </a:r>
          </a:p>
        </p:txBody>
      </p:sp>
    </p:spTree>
    <p:extLst>
      <p:ext uri="{BB962C8B-B14F-4D97-AF65-F5344CB8AC3E}">
        <p14:creationId xmlns:p14="http://schemas.microsoft.com/office/powerpoint/2010/main" val="68556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0EB5B-1F0F-E545-9483-6ADD3E1D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1D87A-2E2D-524B-97E6-702C951B7992}"/>
              </a:ext>
            </a:extLst>
          </p:cNvPr>
          <p:cNvSpPr txBox="1"/>
          <p:nvPr/>
        </p:nvSpPr>
        <p:spPr>
          <a:xfrm>
            <a:off x="53516" y="421341"/>
            <a:ext cx="76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1"/>
              <a:t>Minimax Regret Approach</a:t>
            </a:r>
            <a:endParaRPr lang="en-AU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A5D1F-D351-7642-8E32-8EF9279EE416}"/>
              </a:ext>
            </a:extLst>
          </p:cNvPr>
          <p:cNvSpPr txBox="1"/>
          <p:nvPr/>
        </p:nvSpPr>
        <p:spPr>
          <a:xfrm>
            <a:off x="662152" y="1970080"/>
            <a:ext cx="698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Find a schedule that minimize the makespan/tardiness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DF3BB-4471-B046-B0C2-A865ECFE5D75}"/>
              </a:ext>
            </a:extLst>
          </p:cNvPr>
          <p:cNvSpPr txBox="1"/>
          <p:nvPr/>
        </p:nvSpPr>
        <p:spPr>
          <a:xfrm>
            <a:off x="662152" y="3742327"/>
            <a:ext cx="829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Find a schedule that minimize </a:t>
            </a:r>
            <a:r>
              <a:rPr lang="en-AU" sz="2400" b="1" dirty="0"/>
              <a:t>the maximum regret of makespan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B8853-D323-B741-9F4E-99F36640A55E}"/>
              </a:ext>
            </a:extLst>
          </p:cNvPr>
          <p:cNvSpPr txBox="1"/>
          <p:nvPr/>
        </p:nvSpPr>
        <p:spPr>
          <a:xfrm>
            <a:off x="662152" y="1480489"/>
            <a:ext cx="393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Deterministic</a:t>
            </a:r>
            <a:r>
              <a:rPr lang="it-IT" sz="2400" dirty="0"/>
              <a:t> processing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CB47B-E21A-6242-907B-FB3F04AC22AE}"/>
              </a:ext>
            </a:extLst>
          </p:cNvPr>
          <p:cNvSpPr txBox="1"/>
          <p:nvPr/>
        </p:nvSpPr>
        <p:spPr>
          <a:xfrm>
            <a:off x="662152" y="3252736"/>
            <a:ext cx="518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Stochatic</a:t>
            </a:r>
            <a:r>
              <a:rPr lang="it-IT" sz="2400" dirty="0"/>
              <a:t> processing time (</a:t>
            </a:r>
            <a:r>
              <a:rPr lang="it-IT" sz="2400" dirty="0" err="1"/>
              <a:t>interval</a:t>
            </a:r>
            <a:r>
              <a:rPr lang="it-IT" sz="2400" dirty="0"/>
              <a:t> data)</a:t>
            </a:r>
          </a:p>
        </p:txBody>
      </p:sp>
    </p:spTree>
    <p:extLst>
      <p:ext uri="{BB962C8B-B14F-4D97-AF65-F5344CB8AC3E}">
        <p14:creationId xmlns:p14="http://schemas.microsoft.com/office/powerpoint/2010/main" val="379517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0EB5B-1F0F-E545-9483-6ADD3E1D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1D87A-2E2D-524B-97E6-702C951B7992}"/>
              </a:ext>
            </a:extLst>
          </p:cNvPr>
          <p:cNvSpPr txBox="1"/>
          <p:nvPr/>
        </p:nvSpPr>
        <p:spPr>
          <a:xfrm>
            <a:off x="53516" y="421341"/>
            <a:ext cx="76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1"/>
              <a:t>Minimax Regret Approach</a:t>
            </a:r>
            <a:endParaRPr lang="en-AU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DF3BB-4471-B046-B0C2-A865ECFE5D75}"/>
              </a:ext>
            </a:extLst>
          </p:cNvPr>
          <p:cNvSpPr txBox="1"/>
          <p:nvPr/>
        </p:nvSpPr>
        <p:spPr>
          <a:xfrm>
            <a:off x="662152" y="1702116"/>
            <a:ext cx="7619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Find a schedule that minimize </a:t>
            </a:r>
            <a:r>
              <a:rPr lang="en-AU" sz="2200" b="1" dirty="0"/>
              <a:t>the maximum regret of makespan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6C1B56-3342-3A47-9540-0382D83D1F54}"/>
                  </a:ext>
                </a:extLst>
              </p:cNvPr>
              <p:cNvSpPr txBox="1"/>
              <p:nvPr/>
            </p:nvSpPr>
            <p:spPr>
              <a:xfrm>
                <a:off x="662152" y="2622139"/>
                <a:ext cx="7829243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200" dirty="0" err="1"/>
                  <a:t>Decribe</a:t>
                </a:r>
                <a:r>
                  <a:rPr lang="en-AU" sz="2200" dirty="0"/>
                  <a:t> the uncertain processing times with scenarios </a:t>
                </a:r>
              </a:p>
              <a:p>
                <a:r>
                  <a:rPr lang="en-AU" sz="2200" dirty="0"/>
                  <a:t>i.e. if one job p </a:t>
                </a:r>
                <a14:m>
                  <m:oMath xmlns:m="http://schemas.openxmlformats.org/officeDocument/2006/math">
                    <m:r>
                      <a:rPr lang="en-A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AU" sz="2200" dirty="0"/>
                  <a:t>[12, 18], then [12, 13,…18] are the scenario set (suppose integer)</a:t>
                </a:r>
              </a:p>
              <a:p>
                <a:endParaRPr lang="en-AU" sz="2200" dirty="0"/>
              </a:p>
              <a:p>
                <a:r>
                  <a:rPr lang="en-AU" sz="2200" dirty="0"/>
                  <a:t>If many jobs, then the combination of the scenarios for each job is one scenario</a:t>
                </a:r>
              </a:p>
              <a:p>
                <a:r>
                  <a:rPr lang="en-AU" sz="2200" dirty="0"/>
                  <a:t>s1: p1= 12, p2 = 13….</a:t>
                </a:r>
              </a:p>
              <a:p>
                <a:r>
                  <a:rPr lang="en-AU" sz="2200" dirty="0"/>
                  <a:t>s2: p1= 12, p2 = 14…</a:t>
                </a:r>
              </a:p>
              <a:p>
                <a:r>
                  <a:rPr lang="en-AU" sz="2200" dirty="0"/>
                  <a:t>…..</a:t>
                </a:r>
              </a:p>
              <a:p>
                <a:r>
                  <a:rPr lang="en-AU" sz="2200" dirty="0"/>
                  <a:t>…..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6C1B56-3342-3A47-9540-0382D83D1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2" y="2622139"/>
                <a:ext cx="7829243" cy="3477875"/>
              </a:xfrm>
              <a:prstGeom prst="rect">
                <a:avLst/>
              </a:prstGeom>
              <a:blipFill>
                <a:blip r:embed="rId2"/>
                <a:stretch>
                  <a:fillRect l="-809" t="-727" b="-2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95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0EB5B-1F0F-E545-9483-6ADD3E1D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1D87A-2E2D-524B-97E6-702C951B7992}"/>
              </a:ext>
            </a:extLst>
          </p:cNvPr>
          <p:cNvSpPr txBox="1"/>
          <p:nvPr/>
        </p:nvSpPr>
        <p:spPr>
          <a:xfrm>
            <a:off x="53516" y="421341"/>
            <a:ext cx="76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800" b="1" dirty="0"/>
              <a:t>Minimax Regret </a:t>
            </a:r>
            <a:r>
              <a:rPr lang="it-IT" altLang="zh-CN" sz="2800" b="1" dirty="0"/>
              <a:t>Approach</a:t>
            </a:r>
            <a:endParaRPr lang="it-IT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260D-14B1-5F4E-B8A2-5B8225ADBC38}"/>
              </a:ext>
            </a:extLst>
          </p:cNvPr>
          <p:cNvSpPr/>
          <p:nvPr/>
        </p:nvSpPr>
        <p:spPr>
          <a:xfrm>
            <a:off x="654951" y="1517518"/>
            <a:ext cx="751489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altLang="zh-CN" sz="2200" dirty="0"/>
              <a:t>Suppose </a:t>
            </a:r>
            <a:r>
              <a:rPr lang="it-IT" altLang="zh-CN" sz="2200" dirty="0" err="1"/>
              <a:t>we</a:t>
            </a:r>
            <a:r>
              <a:rPr lang="it-IT" altLang="zh-CN" sz="2200" dirty="0"/>
              <a:t> </a:t>
            </a:r>
            <a:r>
              <a:rPr lang="it-IT" altLang="zh-CN" sz="2200" dirty="0" err="1"/>
              <a:t>know</a:t>
            </a:r>
            <a:r>
              <a:rPr lang="it-IT" altLang="zh-CN" sz="2200" dirty="0"/>
              <a:t> </a:t>
            </a:r>
            <a:r>
              <a:rPr lang="it-IT" altLang="zh-CN" sz="2200" dirty="0" err="1"/>
              <a:t>all</a:t>
            </a:r>
            <a:r>
              <a:rPr lang="it-IT" altLang="zh-CN" sz="2200" dirty="0"/>
              <a:t> the </a:t>
            </a:r>
            <a:r>
              <a:rPr lang="it-IT" altLang="zh-CN" sz="2200" dirty="0" err="1"/>
              <a:t>scenarios</a:t>
            </a:r>
            <a:r>
              <a:rPr lang="it-IT" altLang="zh-CN" sz="2200" dirty="0"/>
              <a:t>,  under </a:t>
            </a:r>
            <a:r>
              <a:rPr lang="it-IT" altLang="zh-CN" sz="2200" dirty="0" err="1"/>
              <a:t>each</a:t>
            </a:r>
            <a:r>
              <a:rPr lang="it-IT" altLang="zh-CN" sz="2200" dirty="0"/>
              <a:t> scenario </a:t>
            </a:r>
            <a:r>
              <a:rPr lang="it-IT" altLang="zh-CN" sz="2200" dirty="0" err="1"/>
              <a:t>s</a:t>
            </a:r>
            <a:r>
              <a:rPr lang="it-IT" altLang="zh-CN" sz="2200" dirty="0"/>
              <a:t>, </a:t>
            </a:r>
            <a:r>
              <a:rPr lang="it-IT" altLang="zh-CN" sz="2200" dirty="0" err="1"/>
              <a:t>there</a:t>
            </a:r>
            <a:r>
              <a:rPr lang="it-IT" altLang="zh-CN" sz="2200" dirty="0"/>
              <a:t> </a:t>
            </a:r>
            <a:r>
              <a:rPr lang="it-IT" altLang="zh-CN" sz="2200" dirty="0" err="1"/>
              <a:t>is</a:t>
            </a:r>
            <a:r>
              <a:rPr lang="it-IT" altLang="zh-CN" sz="2200" dirty="0"/>
              <a:t> a minimum makespan (</a:t>
            </a:r>
            <a:r>
              <a:rPr lang="it-IT" altLang="zh-CN" sz="2200" b="1" dirty="0"/>
              <a:t>makespan</a:t>
            </a:r>
            <a:r>
              <a:rPr lang="zh-CN" altLang="it-IT" sz="2200" b="1" dirty="0"/>
              <a:t>*</a:t>
            </a:r>
            <a:r>
              <a:rPr lang="it-IT" altLang="zh-CN" sz="2200" b="1" dirty="0"/>
              <a:t>(</a:t>
            </a:r>
            <a:r>
              <a:rPr lang="it-IT" altLang="zh-CN" sz="2200" b="1" dirty="0" err="1"/>
              <a:t>s</a:t>
            </a:r>
            <a:r>
              <a:rPr lang="it-IT" altLang="zh-CN" sz="2200" b="1" dirty="0"/>
              <a:t>)</a:t>
            </a:r>
            <a:r>
              <a:rPr lang="it-IT" altLang="zh-CN" sz="2200" dirty="0"/>
              <a:t>), use MIP </a:t>
            </a:r>
            <a:r>
              <a:rPr lang="it-IT" altLang="zh-CN" sz="2200" dirty="0" err="1"/>
              <a:t>deterministic</a:t>
            </a:r>
            <a:r>
              <a:rPr lang="it-IT" altLang="zh-CN" sz="2200" dirty="0"/>
              <a:t> </a:t>
            </a:r>
            <a:r>
              <a:rPr lang="it-IT" altLang="zh-CN" sz="2200" dirty="0" err="1"/>
              <a:t>version</a:t>
            </a:r>
            <a:r>
              <a:rPr lang="it-IT" altLang="zh-CN" sz="2200" dirty="0"/>
              <a:t> can </a:t>
            </a:r>
            <a:r>
              <a:rPr lang="it-IT" altLang="zh-CN" sz="2200" dirty="0" err="1"/>
              <a:t>get</a:t>
            </a:r>
            <a:endParaRPr lang="it-IT" altLang="zh-CN" sz="2200" dirty="0"/>
          </a:p>
          <a:p>
            <a:pPr marL="342900" indent="-342900">
              <a:buFont typeface="+mj-lt"/>
              <a:buAutoNum type="arabicPeriod"/>
            </a:pPr>
            <a:endParaRPr lang="it-IT" altLang="zh-CN" sz="2200" b="1" dirty="0"/>
          </a:p>
          <a:p>
            <a:pPr marL="342900" indent="-342900">
              <a:buFont typeface="+mj-lt"/>
              <a:buAutoNum type="arabicPeriod"/>
            </a:pPr>
            <a:r>
              <a:rPr lang="it-IT" altLang="zh-CN" sz="2200" dirty="0"/>
              <a:t>Under scenario </a:t>
            </a:r>
            <a:r>
              <a:rPr lang="it-IT" altLang="zh-CN" sz="2200" dirty="0" err="1"/>
              <a:t>s</a:t>
            </a:r>
            <a:r>
              <a:rPr lang="it-IT" altLang="zh-CN" sz="2200" dirty="0"/>
              <a:t>, </a:t>
            </a:r>
            <a:r>
              <a:rPr lang="it-IT" altLang="zh-CN" sz="2200" dirty="0" err="1"/>
              <a:t>if</a:t>
            </a:r>
            <a:r>
              <a:rPr lang="it-IT" altLang="zh-CN" sz="2200" dirty="0"/>
              <a:t> </a:t>
            </a:r>
            <a:r>
              <a:rPr lang="it-IT" altLang="zh-CN" sz="2200" dirty="0" err="1"/>
              <a:t>we</a:t>
            </a:r>
            <a:r>
              <a:rPr lang="it-IT" altLang="zh-CN" sz="2200" dirty="0"/>
              <a:t> </a:t>
            </a:r>
            <a:r>
              <a:rPr lang="it-IT" altLang="zh-CN" sz="2200" dirty="0" err="1"/>
              <a:t>have</a:t>
            </a:r>
            <a:r>
              <a:rPr lang="it-IT" altLang="zh-CN" sz="2200" dirty="0"/>
              <a:t> a schedule A, </a:t>
            </a:r>
            <a:r>
              <a:rPr lang="it-IT" altLang="zh-CN" sz="2200" dirty="0" err="1"/>
              <a:t>this</a:t>
            </a:r>
            <a:r>
              <a:rPr lang="it-IT" altLang="zh-CN" sz="2200" dirty="0"/>
              <a:t> schedule A </a:t>
            </a:r>
            <a:r>
              <a:rPr lang="it-IT" altLang="zh-CN" sz="2200" dirty="0" err="1"/>
              <a:t>has</a:t>
            </a:r>
            <a:r>
              <a:rPr lang="it-IT" altLang="zh-CN" sz="2200" dirty="0"/>
              <a:t> a makespan (</a:t>
            </a:r>
            <a:r>
              <a:rPr lang="it-IT" altLang="zh-CN" sz="2200" b="1" dirty="0"/>
              <a:t>makespan(A)</a:t>
            </a:r>
            <a:r>
              <a:rPr lang="it-IT" altLang="zh-CN" sz="2200" dirty="0"/>
              <a:t>), schedule and processing time </a:t>
            </a:r>
            <a:r>
              <a:rPr lang="it-IT" altLang="zh-CN" sz="2200" dirty="0" err="1"/>
              <a:t>all</a:t>
            </a:r>
            <a:r>
              <a:rPr lang="it-IT" altLang="zh-CN" sz="2200" dirty="0"/>
              <a:t> </a:t>
            </a:r>
            <a:r>
              <a:rPr lang="it-IT" altLang="zh-CN" sz="2200" dirty="0" err="1"/>
              <a:t>known</a:t>
            </a:r>
            <a:r>
              <a:rPr lang="it-IT" altLang="zh-CN" sz="2200" dirty="0"/>
              <a:t>, just </a:t>
            </a:r>
            <a:r>
              <a:rPr lang="it-IT" altLang="zh-CN" sz="2200" dirty="0" err="1"/>
              <a:t>calculation</a:t>
            </a:r>
            <a:r>
              <a:rPr lang="it-IT" altLang="zh-CN" sz="2200" dirty="0"/>
              <a:t> can </a:t>
            </a:r>
            <a:r>
              <a:rPr lang="it-IT" altLang="zh-CN" sz="2200" dirty="0" err="1"/>
              <a:t>get</a:t>
            </a:r>
            <a:endParaRPr lang="it-IT" altLang="zh-CN" sz="2200" dirty="0"/>
          </a:p>
          <a:p>
            <a:pPr marL="342900" indent="-342900">
              <a:buFont typeface="+mj-lt"/>
              <a:buAutoNum type="arabicPeriod"/>
            </a:pPr>
            <a:endParaRPr lang="it-IT" altLang="zh-CN" sz="2200" dirty="0"/>
          </a:p>
          <a:p>
            <a:pPr marL="342900" indent="-342900">
              <a:buFont typeface="+mj-lt"/>
              <a:buAutoNum type="arabicPeriod"/>
            </a:pPr>
            <a:r>
              <a:rPr lang="it-IT" altLang="zh-CN" sz="2200" dirty="0"/>
              <a:t>Under scenario </a:t>
            </a:r>
            <a:r>
              <a:rPr lang="it-IT" altLang="zh-CN" sz="2200" dirty="0" err="1"/>
              <a:t>s</a:t>
            </a:r>
            <a:r>
              <a:rPr lang="it-IT" altLang="zh-CN" sz="2200" dirty="0"/>
              <a:t>, makespan </a:t>
            </a:r>
            <a:r>
              <a:rPr lang="it-IT" altLang="zh-CN" sz="2200" b="1" dirty="0" err="1"/>
              <a:t>regret</a:t>
            </a:r>
            <a:r>
              <a:rPr lang="it-IT" altLang="zh-CN" sz="2200" b="1" dirty="0"/>
              <a:t> of schedule A</a:t>
            </a:r>
            <a:r>
              <a:rPr lang="it-IT" altLang="zh-CN" sz="2200" dirty="0"/>
              <a:t>:</a:t>
            </a:r>
            <a:r>
              <a:rPr lang="zh-CN" altLang="it-IT" sz="2200" dirty="0"/>
              <a:t> </a:t>
            </a:r>
            <a:r>
              <a:rPr lang="it-IT" altLang="zh-CN" sz="2200" dirty="0"/>
              <a:t>   </a:t>
            </a:r>
            <a:r>
              <a:rPr lang="it-IT" altLang="zh-CN" sz="2200" dirty="0" err="1"/>
              <a:t>R</a:t>
            </a:r>
            <a:r>
              <a:rPr lang="it-IT" altLang="zh-CN" sz="2200" dirty="0"/>
              <a:t>(A,s1) = makespan(A)</a:t>
            </a:r>
            <a:r>
              <a:rPr lang="zh-CN" altLang="it-IT" sz="2200" dirty="0"/>
              <a:t> </a:t>
            </a:r>
            <a:r>
              <a:rPr lang="it-IT" altLang="zh-CN" sz="2200" dirty="0"/>
              <a:t>–</a:t>
            </a:r>
            <a:r>
              <a:rPr lang="zh-CN" altLang="it-IT" sz="2200" dirty="0"/>
              <a:t> </a:t>
            </a:r>
            <a:r>
              <a:rPr lang="it-IT" altLang="zh-CN" sz="2200" dirty="0"/>
              <a:t>makespan</a:t>
            </a:r>
            <a:r>
              <a:rPr lang="zh-CN" altLang="it-IT" sz="2200" dirty="0"/>
              <a:t>*</a:t>
            </a:r>
            <a:r>
              <a:rPr lang="it-IT" altLang="zh-CN" sz="2200" dirty="0"/>
              <a:t>(s1)</a:t>
            </a:r>
          </a:p>
          <a:p>
            <a:pPr marL="342900" indent="-342900">
              <a:buFont typeface="+mj-lt"/>
              <a:buAutoNum type="arabicPeriod"/>
            </a:pPr>
            <a:endParaRPr lang="it-IT" sz="2200" dirty="0"/>
          </a:p>
          <a:p>
            <a:pPr marL="342900" indent="-342900">
              <a:buFont typeface="+mj-lt"/>
              <a:buAutoNum type="arabicPeriod"/>
            </a:pPr>
            <a:r>
              <a:rPr lang="it-IT" sz="2200" dirty="0"/>
              <a:t>For scenario set </a:t>
            </a:r>
            <a:r>
              <a:rPr lang="it-IT" sz="2200" dirty="0" err="1"/>
              <a:t>S</a:t>
            </a:r>
            <a:r>
              <a:rPr lang="it-IT" sz="2200" dirty="0"/>
              <a:t>, (|</a:t>
            </a:r>
            <a:r>
              <a:rPr lang="it-IT" sz="2200" dirty="0" err="1"/>
              <a:t>S</a:t>
            </a:r>
            <a:r>
              <a:rPr lang="it-IT" sz="2200" dirty="0"/>
              <a:t>|=</a:t>
            </a:r>
            <a:r>
              <a:rPr lang="it-IT" sz="2200" dirty="0" err="1"/>
              <a:t>n</a:t>
            </a:r>
            <a:r>
              <a:rPr lang="it-IT" sz="2200" dirty="0"/>
              <a:t>), </a:t>
            </a:r>
            <a:r>
              <a:rPr lang="it-IT" sz="2200" dirty="0" err="1"/>
              <a:t>there</a:t>
            </a:r>
            <a:r>
              <a:rPr lang="it-IT" sz="2200" dirty="0"/>
              <a:t> are </a:t>
            </a:r>
            <a:r>
              <a:rPr lang="it-IT" sz="2200" dirty="0" err="1"/>
              <a:t>n</a:t>
            </a:r>
            <a:r>
              <a:rPr lang="it-IT" sz="2200" dirty="0"/>
              <a:t> </a:t>
            </a:r>
            <a:r>
              <a:rPr lang="it-IT" sz="2200" dirty="0" err="1"/>
              <a:t>regrets</a:t>
            </a:r>
            <a:r>
              <a:rPr lang="it-IT" sz="2200" dirty="0"/>
              <a:t> for </a:t>
            </a:r>
            <a:r>
              <a:rPr lang="it-IT" sz="2200" dirty="0" err="1"/>
              <a:t>each</a:t>
            </a:r>
            <a:r>
              <a:rPr lang="it-IT" sz="2200" dirty="0"/>
              <a:t> schedule</a:t>
            </a:r>
          </a:p>
        </p:txBody>
      </p:sp>
    </p:spTree>
    <p:extLst>
      <p:ext uri="{BB962C8B-B14F-4D97-AF65-F5344CB8AC3E}">
        <p14:creationId xmlns:p14="http://schemas.microsoft.com/office/powerpoint/2010/main" val="36984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0EB5B-1F0F-E545-9483-6ADD3E1D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A6029-81A8-C449-83F2-58B45C4906C5}"/>
              </a:ext>
            </a:extLst>
          </p:cNvPr>
          <p:cNvSpPr txBox="1"/>
          <p:nvPr/>
        </p:nvSpPr>
        <p:spPr>
          <a:xfrm>
            <a:off x="3605752" y="1450720"/>
            <a:ext cx="727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200" b="1" dirty="0" err="1"/>
              <a:t>Regret</a:t>
            </a:r>
            <a:endParaRPr lang="en-GB" sz="1200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0F171F-4740-664C-8C6E-16BF865A3A55}"/>
              </a:ext>
            </a:extLst>
          </p:cNvPr>
          <p:cNvSpPr/>
          <p:nvPr/>
        </p:nvSpPr>
        <p:spPr>
          <a:xfrm>
            <a:off x="1985068" y="2926265"/>
            <a:ext cx="681860" cy="3048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>
                <a:solidFill>
                  <a:schemeClr val="tx1"/>
                </a:solidFill>
              </a:rPr>
              <a:t>scheduleA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BD440D-3488-EA4C-8D95-ABDBFD2E8701}"/>
              </a:ext>
            </a:extLst>
          </p:cNvPr>
          <p:cNvSpPr/>
          <p:nvPr/>
        </p:nvSpPr>
        <p:spPr>
          <a:xfrm>
            <a:off x="1985069" y="4123914"/>
            <a:ext cx="681859" cy="3541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b="1">
                <a:solidFill>
                  <a:schemeClr val="tx1"/>
                </a:solidFill>
              </a:rPr>
              <a:t>scheduleB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7FDB6AF-D5B4-934D-925D-8850DF2D0D23}"/>
              </a:ext>
            </a:extLst>
          </p:cNvPr>
          <p:cNvSpPr/>
          <p:nvPr/>
        </p:nvSpPr>
        <p:spPr>
          <a:xfrm rot="16200000">
            <a:off x="5006390" y="2895873"/>
            <a:ext cx="374033" cy="25068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4EE4E2-DFDD-5742-867A-0AA37A9DAA86}"/>
              </a:ext>
            </a:extLst>
          </p:cNvPr>
          <p:cNvCxnSpPr>
            <a:cxnSpLocks/>
            <a:stCxn id="34" idx="6"/>
            <a:endCxn id="6" idx="1"/>
          </p:cNvCxnSpPr>
          <p:nvPr/>
        </p:nvCxnSpPr>
        <p:spPr>
          <a:xfrm flipV="1">
            <a:off x="1501128" y="3078706"/>
            <a:ext cx="483941" cy="6234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4763B-828D-D24F-806C-7AABB72DB196}"/>
              </a:ext>
            </a:extLst>
          </p:cNvPr>
          <p:cNvCxnSpPr>
            <a:cxnSpLocks/>
            <a:stCxn id="34" idx="6"/>
            <a:endCxn id="7" idx="1"/>
          </p:cNvCxnSpPr>
          <p:nvPr/>
        </p:nvCxnSpPr>
        <p:spPr>
          <a:xfrm>
            <a:off x="1501128" y="3702120"/>
            <a:ext cx="483941" cy="59887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0BB3A-591F-6F47-B8C2-849145E9E48C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666928" y="3078706"/>
            <a:ext cx="1103200" cy="25096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39BF6C-DD04-A644-A434-5DB9A8B54438}"/>
              </a:ext>
            </a:extLst>
          </p:cNvPr>
          <p:cNvSpPr txBox="1"/>
          <p:nvPr/>
        </p:nvSpPr>
        <p:spPr>
          <a:xfrm>
            <a:off x="4258292" y="2834199"/>
            <a:ext cx="84981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825" b="1" dirty="0"/>
              <a:t>worst scenario</a:t>
            </a:r>
            <a:endParaRPr lang="en-AU" sz="825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EF7451-5FD5-E24F-8103-3923648B2939}"/>
              </a:ext>
            </a:extLst>
          </p:cNvPr>
          <p:cNvCxnSpPr>
            <a:cxnSpLocks/>
            <a:stCxn id="15" idx="3"/>
            <a:endCxn id="8" idx="0"/>
          </p:cNvCxnSpPr>
          <p:nvPr/>
        </p:nvCxnSpPr>
        <p:spPr>
          <a:xfrm>
            <a:off x="4168450" y="3011278"/>
            <a:ext cx="899615" cy="99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AA35CC8-B08A-D542-AD0B-DEE387F8199E}"/>
              </a:ext>
            </a:extLst>
          </p:cNvPr>
          <p:cNvSpPr/>
          <p:nvPr/>
        </p:nvSpPr>
        <p:spPr>
          <a:xfrm>
            <a:off x="3770128" y="2584706"/>
            <a:ext cx="398322" cy="2163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900" b="1">
                <a:solidFill>
                  <a:schemeClr val="tx1"/>
                </a:solidFill>
              </a:rPr>
              <a:t>20</a:t>
            </a:r>
            <a:endParaRPr lang="en-AU" sz="900" b="1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AC2A8A-EC60-AF49-BBFF-819B38DE8AEA}"/>
              </a:ext>
            </a:extLst>
          </p:cNvPr>
          <p:cNvSpPr/>
          <p:nvPr/>
        </p:nvSpPr>
        <p:spPr>
          <a:xfrm>
            <a:off x="3770128" y="2903100"/>
            <a:ext cx="398322" cy="2163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900" b="1">
                <a:solidFill>
                  <a:schemeClr val="tx1"/>
                </a:solidFill>
              </a:rPr>
              <a:t>27</a:t>
            </a:r>
            <a:endParaRPr lang="en-AU" sz="900" b="1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6AC622-ACBC-8049-8754-5E57AF996223}"/>
              </a:ext>
            </a:extLst>
          </p:cNvPr>
          <p:cNvSpPr/>
          <p:nvPr/>
        </p:nvSpPr>
        <p:spPr>
          <a:xfrm>
            <a:off x="3770128" y="3221494"/>
            <a:ext cx="398322" cy="2163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900" b="1">
                <a:solidFill>
                  <a:schemeClr val="tx1"/>
                </a:solidFill>
              </a:rPr>
              <a:t>26</a:t>
            </a:r>
            <a:endParaRPr lang="en-AU" sz="900" b="1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EE4D47-9D8F-304E-8BDA-0A9A175BD552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666928" y="2692884"/>
            <a:ext cx="1103200" cy="385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3E5526-BC7F-F84C-82B5-667B0B9BF8F8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2666928" y="3011278"/>
            <a:ext cx="1103200" cy="6742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A50925-65A0-4B40-B012-1069764D7777}"/>
              </a:ext>
            </a:extLst>
          </p:cNvPr>
          <p:cNvSpPr txBox="1"/>
          <p:nvPr/>
        </p:nvSpPr>
        <p:spPr>
          <a:xfrm rot="20127963">
            <a:off x="2968105" y="2650667"/>
            <a:ext cx="68436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825" b="1" dirty="0"/>
              <a:t>scenario 1</a:t>
            </a:r>
            <a:endParaRPr lang="en-AU" sz="825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4619C-C4B9-BC48-8FD0-0702BF394496}"/>
              </a:ext>
            </a:extLst>
          </p:cNvPr>
          <p:cNvSpPr txBox="1"/>
          <p:nvPr/>
        </p:nvSpPr>
        <p:spPr>
          <a:xfrm>
            <a:off x="3171982" y="2870233"/>
            <a:ext cx="62952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825" b="1" dirty="0"/>
              <a:t>scenario 2</a:t>
            </a:r>
            <a:endParaRPr lang="en-AU" sz="825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B0B709-D847-0449-AC46-79EB800B3190}"/>
              </a:ext>
            </a:extLst>
          </p:cNvPr>
          <p:cNvSpPr txBox="1"/>
          <p:nvPr/>
        </p:nvSpPr>
        <p:spPr>
          <a:xfrm rot="244805">
            <a:off x="3158131" y="3094900"/>
            <a:ext cx="70284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825" b="1" dirty="0"/>
              <a:t>scenario 3</a:t>
            </a:r>
            <a:endParaRPr lang="en-AU" sz="825" b="1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482E3DB0-1DB6-E944-93D2-4AAE0F0E9343}"/>
              </a:ext>
            </a:extLst>
          </p:cNvPr>
          <p:cNvSpPr/>
          <p:nvPr/>
        </p:nvSpPr>
        <p:spPr>
          <a:xfrm rot="16200000">
            <a:off x="4995049" y="3828055"/>
            <a:ext cx="374033" cy="250684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b="1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834C8D-75E1-514C-A45C-C45DA9E2A571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2666928" y="4300993"/>
            <a:ext cx="1105594" cy="29195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93CD51-107A-D448-95AC-A825B49DC2C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170844" y="3949848"/>
            <a:ext cx="885881" cy="355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BBF048A-DAD8-024E-859C-BA38DB3772E6}"/>
              </a:ext>
            </a:extLst>
          </p:cNvPr>
          <p:cNvSpPr/>
          <p:nvPr/>
        </p:nvSpPr>
        <p:spPr>
          <a:xfrm>
            <a:off x="3772521" y="3847978"/>
            <a:ext cx="398322" cy="2163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altLang="zh-CN" sz="900" b="1" dirty="0">
                <a:solidFill>
                  <a:schemeClr val="tx1"/>
                </a:solidFill>
              </a:rPr>
              <a:t>30</a:t>
            </a:r>
            <a:endParaRPr lang="en-AU" sz="9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0AAB4BE-4F31-E14B-8B5F-8BB24635A26C}"/>
              </a:ext>
            </a:extLst>
          </p:cNvPr>
          <p:cNvSpPr/>
          <p:nvPr/>
        </p:nvSpPr>
        <p:spPr>
          <a:xfrm>
            <a:off x="3772521" y="4166371"/>
            <a:ext cx="398322" cy="2163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973799-18DC-1C4D-8BCC-5B8ADEC5D2B8}"/>
              </a:ext>
            </a:extLst>
          </p:cNvPr>
          <p:cNvSpPr/>
          <p:nvPr/>
        </p:nvSpPr>
        <p:spPr>
          <a:xfrm>
            <a:off x="3772521" y="4484765"/>
            <a:ext cx="398322" cy="2163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altLang="zh-CN" sz="900" b="1">
                <a:solidFill>
                  <a:schemeClr val="tx1"/>
                </a:solidFill>
              </a:rPr>
              <a:t>18</a:t>
            </a:r>
            <a:endParaRPr lang="en-AU" sz="900" b="1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4C09FD-AD75-3243-B04D-84B892AE6F85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2666928" y="3956156"/>
            <a:ext cx="1105594" cy="34483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53B471-7F49-3E48-B859-6F1469F5CFFE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2666928" y="4274549"/>
            <a:ext cx="1105594" cy="264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1838C8-FAE6-2A48-B4BF-A84EE6CC5652}"/>
              </a:ext>
            </a:extLst>
          </p:cNvPr>
          <p:cNvSpPr txBox="1"/>
          <p:nvPr/>
        </p:nvSpPr>
        <p:spPr>
          <a:xfrm rot="20560412">
            <a:off x="3059152" y="3865017"/>
            <a:ext cx="729734" cy="21929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altLang="zh-CN" sz="825" b="1" dirty="0"/>
              <a:t>scenario 1</a:t>
            </a:r>
            <a:endParaRPr lang="en-AU" sz="825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493C10-287B-3D42-ACF8-006040F2B0AD}"/>
              </a:ext>
            </a:extLst>
          </p:cNvPr>
          <p:cNvSpPr txBox="1"/>
          <p:nvPr/>
        </p:nvSpPr>
        <p:spPr>
          <a:xfrm rot="21432680">
            <a:off x="3255483" y="4098815"/>
            <a:ext cx="62585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825" b="1" dirty="0"/>
              <a:t>scenario 2</a:t>
            </a:r>
            <a:endParaRPr lang="en-AU" sz="825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731FBC-B81B-9443-9D39-4ACB6C637E1D}"/>
              </a:ext>
            </a:extLst>
          </p:cNvPr>
          <p:cNvSpPr txBox="1"/>
          <p:nvPr/>
        </p:nvSpPr>
        <p:spPr>
          <a:xfrm rot="939491">
            <a:off x="3097462" y="4457224"/>
            <a:ext cx="67320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825" b="1" dirty="0"/>
              <a:t>scenario 3</a:t>
            </a:r>
            <a:endParaRPr lang="en-AU" sz="825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E774DB-AEEC-1145-846F-4A77D55EB617}"/>
              </a:ext>
            </a:extLst>
          </p:cNvPr>
          <p:cNvSpPr txBox="1"/>
          <p:nvPr/>
        </p:nvSpPr>
        <p:spPr>
          <a:xfrm>
            <a:off x="4278497" y="3950468"/>
            <a:ext cx="88393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825" b="1" dirty="0"/>
              <a:t>worst scenario</a:t>
            </a:r>
            <a:endParaRPr lang="en-AU" sz="825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9E3D2B-326C-D847-8DA2-B23536CCF5D8}"/>
              </a:ext>
            </a:extLst>
          </p:cNvPr>
          <p:cNvSpPr/>
          <p:nvPr/>
        </p:nvSpPr>
        <p:spPr>
          <a:xfrm>
            <a:off x="1177092" y="3545916"/>
            <a:ext cx="324036" cy="3124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200" b="1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1C9A00-7B1E-1A43-8DB2-08B015B81FCE}"/>
              </a:ext>
            </a:extLst>
          </p:cNvPr>
          <p:cNvSpPr txBox="1"/>
          <p:nvPr/>
        </p:nvSpPr>
        <p:spPr>
          <a:xfrm>
            <a:off x="6942808" y="3476043"/>
            <a:ext cx="10920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b="1" dirty="0"/>
              <a:t>Schedule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1B9BE-EFA6-6E4F-9D89-07F34FFCD7A8}"/>
              </a:ext>
            </a:extLst>
          </p:cNvPr>
          <p:cNvSpPr txBox="1"/>
          <p:nvPr/>
        </p:nvSpPr>
        <p:spPr>
          <a:xfrm>
            <a:off x="5108104" y="2918143"/>
            <a:ext cx="32690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25" b="1"/>
              <a:t>27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EBF64A-9EA7-1245-A77B-3C9982919825}"/>
              </a:ext>
            </a:extLst>
          </p:cNvPr>
          <p:cNvSpPr txBox="1"/>
          <p:nvPr/>
        </p:nvSpPr>
        <p:spPr>
          <a:xfrm>
            <a:off x="5108104" y="3839537"/>
            <a:ext cx="32690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25" b="1" dirty="0"/>
              <a:t>30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0C0600E3-BC44-CD45-80D6-AA9575520E18}"/>
              </a:ext>
            </a:extLst>
          </p:cNvPr>
          <p:cNvCxnSpPr>
            <a:cxnSpLocks/>
          </p:cNvCxnSpPr>
          <p:nvPr/>
        </p:nvCxnSpPr>
        <p:spPr>
          <a:xfrm flipH="1">
            <a:off x="5313222" y="3021216"/>
            <a:ext cx="11341" cy="932182"/>
          </a:xfrm>
          <a:prstGeom prst="bentConnector3">
            <a:avLst>
              <a:gd name="adj1" fmla="val -205563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D85246-4460-CD4E-9CDF-A59C007AE7B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553839" y="3614544"/>
            <a:ext cx="1388969" cy="1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Down Arrow 39">
            <a:extLst>
              <a:ext uri="{FF2B5EF4-FFF2-40B4-BE49-F238E27FC236}">
                <a16:creationId xmlns:a16="http://schemas.microsoft.com/office/drawing/2014/main" id="{95C3F5AB-24AF-F54B-B904-292E622F6A0F}"/>
              </a:ext>
            </a:extLst>
          </p:cNvPr>
          <p:cNvSpPr/>
          <p:nvPr/>
        </p:nvSpPr>
        <p:spPr>
          <a:xfrm>
            <a:off x="3893190" y="1832827"/>
            <a:ext cx="275259" cy="45144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b="1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FF3D90-835A-0C4B-A9C1-866BA2648992}"/>
              </a:ext>
            </a:extLst>
          </p:cNvPr>
          <p:cNvSpPr txBox="1"/>
          <p:nvPr/>
        </p:nvSpPr>
        <p:spPr>
          <a:xfrm>
            <a:off x="5588586" y="3349126"/>
            <a:ext cx="14765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825" b="1" dirty="0"/>
              <a:t>Small</a:t>
            </a:r>
            <a:r>
              <a:rPr lang="it-IT" altLang="zh-CN" sz="825" b="1" dirty="0"/>
              <a:t>est</a:t>
            </a:r>
            <a:r>
              <a:rPr lang="en-AU" altLang="zh-CN" sz="825" b="1" dirty="0"/>
              <a:t> worst</a:t>
            </a:r>
            <a:r>
              <a:rPr lang="zh-CN" altLang="it-IT" sz="825" b="1" dirty="0"/>
              <a:t> </a:t>
            </a:r>
            <a:r>
              <a:rPr lang="it-IT" altLang="zh-CN" sz="825" b="1" dirty="0" err="1"/>
              <a:t>regret</a:t>
            </a:r>
            <a:endParaRPr lang="en-AU" sz="825" b="1" dirty="0"/>
          </a:p>
        </p:txBody>
      </p: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F305A824-A137-A245-8801-C4AAA036B5CD}"/>
              </a:ext>
            </a:extLst>
          </p:cNvPr>
          <p:cNvSpPr txBox="1">
            <a:spLocks/>
          </p:cNvSpPr>
          <p:nvPr/>
        </p:nvSpPr>
        <p:spPr>
          <a:xfrm>
            <a:off x="641350" y="5648160"/>
            <a:ext cx="6045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da-DK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H2020 MSCA ITN DIGIMAN4.0 – Mid-Term Review Meeting – WP no. </a:t>
            </a:r>
            <a:r>
              <a:rPr lang="it-IT" altLang="zh-CN" sz="900" dirty="0"/>
              <a:t>12</a:t>
            </a:r>
            <a:r>
              <a:rPr lang="en-US" sz="900" dirty="0"/>
              <a:t>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1D87A-2E2D-524B-97E6-702C951B7992}"/>
              </a:ext>
            </a:extLst>
          </p:cNvPr>
          <p:cNvSpPr txBox="1"/>
          <p:nvPr/>
        </p:nvSpPr>
        <p:spPr>
          <a:xfrm>
            <a:off x="53516" y="421341"/>
            <a:ext cx="76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800" b="1" dirty="0"/>
              <a:t>Minimax Regret </a:t>
            </a:r>
            <a:r>
              <a:rPr lang="it-IT" altLang="zh-CN" sz="2800" b="1" dirty="0"/>
              <a:t>Approach</a:t>
            </a:r>
            <a:endParaRPr lang="it-IT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04988-5A2D-3843-834F-9179190ED159}"/>
              </a:ext>
            </a:extLst>
          </p:cNvPr>
          <p:cNvSpPr txBox="1"/>
          <p:nvPr/>
        </p:nvSpPr>
        <p:spPr>
          <a:xfrm>
            <a:off x="53516" y="4992966"/>
            <a:ext cx="9090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With this approach , you can tell the company: If you use this schedule, the largest(worst) makespan can be …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It’s a really conservative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Popular in robust scheduling area</a:t>
            </a:r>
          </a:p>
        </p:txBody>
      </p:sp>
    </p:spTree>
    <p:extLst>
      <p:ext uri="{BB962C8B-B14F-4D97-AF65-F5344CB8AC3E}">
        <p14:creationId xmlns:p14="http://schemas.microsoft.com/office/powerpoint/2010/main" val="135990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22" grpId="0" animBg="1"/>
      <p:bldP spid="33" grpId="0"/>
      <p:bldP spid="35" grpId="0"/>
      <p:bldP spid="36" grpId="0"/>
      <p:bldP spid="37" grpId="0"/>
      <p:bldP spid="4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66BA6-A05A-264A-AB86-986C4548722D}"/>
              </a:ext>
            </a:extLst>
          </p:cNvPr>
          <p:cNvSpPr txBox="1"/>
          <p:nvPr/>
        </p:nvSpPr>
        <p:spPr>
          <a:xfrm>
            <a:off x="53516" y="421341"/>
            <a:ext cx="76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800" b="1" dirty="0"/>
              <a:t>Minimax Regret </a:t>
            </a:r>
            <a:r>
              <a:rPr lang="it-IT" altLang="zh-CN" sz="2800" b="1" dirty="0"/>
              <a:t>Approach</a:t>
            </a:r>
            <a:endParaRPr lang="it-IT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6E15A-121E-D644-8755-43DE4AFEBD8C}"/>
              </a:ext>
            </a:extLst>
          </p:cNvPr>
          <p:cNvSpPr txBox="1"/>
          <p:nvPr/>
        </p:nvSpPr>
        <p:spPr>
          <a:xfrm>
            <a:off x="548639" y="1501424"/>
            <a:ext cx="8447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There are many many scenarios, enumeration is not possible, how to find the worst scenario for one schedule?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2F9C3-402E-154C-8D8A-F3082C1F9CFE}"/>
              </a:ext>
            </a:extLst>
          </p:cNvPr>
          <p:cNvSpPr txBox="1"/>
          <p:nvPr/>
        </p:nvSpPr>
        <p:spPr>
          <a:xfrm>
            <a:off x="548638" y="2723701"/>
            <a:ext cx="3173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Robust Scheduling theory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53752-5AC7-C349-A63E-FF23397D29D5}"/>
              </a:ext>
            </a:extLst>
          </p:cNvPr>
          <p:cNvSpPr txBox="1"/>
          <p:nvPr/>
        </p:nvSpPr>
        <p:spPr>
          <a:xfrm>
            <a:off x="548638" y="3482307"/>
            <a:ext cx="79857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Definition 1. </a:t>
            </a:r>
          </a:p>
          <a:p>
            <a:r>
              <a:rPr lang="en-AU" sz="2200" dirty="0"/>
              <a:t>A machine f is said to be critical in a schedule X under scenario s, </a:t>
            </a:r>
          </a:p>
          <a:p>
            <a:r>
              <a:rPr lang="en-AU" sz="2200" dirty="0"/>
              <a:t>if f is the machine with maximum completion time in X under 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6B05B-F779-4649-A9E3-210A87BD2AE3}"/>
              </a:ext>
            </a:extLst>
          </p:cNvPr>
          <p:cNvSpPr txBox="1"/>
          <p:nvPr/>
        </p:nvSpPr>
        <p:spPr>
          <a:xfrm>
            <a:off x="548638" y="5474026"/>
            <a:ext cx="7628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In the reference paper, Definition 2 and Property 1 are right, but a little too complicate and confusing </a:t>
            </a:r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66BA6-A05A-264A-AB86-986C4548722D}"/>
              </a:ext>
            </a:extLst>
          </p:cNvPr>
          <p:cNvSpPr txBox="1"/>
          <p:nvPr/>
        </p:nvSpPr>
        <p:spPr>
          <a:xfrm>
            <a:off x="53516" y="421341"/>
            <a:ext cx="76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800" b="1" dirty="0"/>
              <a:t>Minimax Regret </a:t>
            </a:r>
            <a:r>
              <a:rPr lang="it-IT" altLang="zh-CN" sz="2800" b="1" dirty="0"/>
              <a:t>Approach</a:t>
            </a:r>
            <a:endParaRPr lang="it-IT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2A0683C-1418-0742-9175-A5073851DC11}"/>
              </a:ext>
            </a:extLst>
          </p:cNvPr>
          <p:cNvSpPr/>
          <p:nvPr/>
        </p:nvSpPr>
        <p:spPr>
          <a:xfrm>
            <a:off x="2990380" y="1728652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C49571-1A8C-C147-BFBD-9056093D6080}"/>
              </a:ext>
            </a:extLst>
          </p:cNvPr>
          <p:cNvSpPr/>
          <p:nvPr/>
        </p:nvSpPr>
        <p:spPr>
          <a:xfrm>
            <a:off x="5481030" y="1728652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89B302-5CE9-0F44-8CD5-A2E14C9E380C}"/>
              </a:ext>
            </a:extLst>
          </p:cNvPr>
          <p:cNvSpPr/>
          <p:nvPr/>
        </p:nvSpPr>
        <p:spPr>
          <a:xfrm>
            <a:off x="4226997" y="1728652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C21D34-9B28-9C46-8BD6-BFDD9580AAD1}"/>
              </a:ext>
            </a:extLst>
          </p:cNvPr>
          <p:cNvSpPr/>
          <p:nvPr/>
        </p:nvSpPr>
        <p:spPr>
          <a:xfrm>
            <a:off x="1570881" y="2407920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B05FB0-282F-534D-9603-A33717DE6710}"/>
              </a:ext>
            </a:extLst>
          </p:cNvPr>
          <p:cNvSpPr/>
          <p:nvPr/>
        </p:nvSpPr>
        <p:spPr>
          <a:xfrm>
            <a:off x="2990380" y="2407920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D1A3C3-5EBE-2249-9D2C-AF66B09F2C07}"/>
              </a:ext>
            </a:extLst>
          </p:cNvPr>
          <p:cNvSpPr/>
          <p:nvPr/>
        </p:nvSpPr>
        <p:spPr>
          <a:xfrm>
            <a:off x="5481030" y="2407920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0ABA29-AF96-924F-BDFA-611998231EC7}"/>
              </a:ext>
            </a:extLst>
          </p:cNvPr>
          <p:cNvSpPr/>
          <p:nvPr/>
        </p:nvSpPr>
        <p:spPr>
          <a:xfrm>
            <a:off x="4226997" y="2407920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C42F0D-5CFD-CF41-89A0-6B1B02050AB2}"/>
              </a:ext>
            </a:extLst>
          </p:cNvPr>
          <p:cNvSpPr/>
          <p:nvPr/>
        </p:nvSpPr>
        <p:spPr>
          <a:xfrm>
            <a:off x="2990380" y="3087188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5B5480-9199-C648-BD5D-CA70079D1414}"/>
              </a:ext>
            </a:extLst>
          </p:cNvPr>
          <p:cNvSpPr/>
          <p:nvPr/>
        </p:nvSpPr>
        <p:spPr>
          <a:xfrm>
            <a:off x="5481030" y="3087188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8240D3-19AB-2642-A914-B55C717B999A}"/>
              </a:ext>
            </a:extLst>
          </p:cNvPr>
          <p:cNvSpPr/>
          <p:nvPr/>
        </p:nvSpPr>
        <p:spPr>
          <a:xfrm>
            <a:off x="4226997" y="3087188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E7826-D8CA-6247-AD25-A813C7BECD98}"/>
              </a:ext>
            </a:extLst>
          </p:cNvPr>
          <p:cNvSpPr/>
          <p:nvPr/>
        </p:nvSpPr>
        <p:spPr>
          <a:xfrm>
            <a:off x="7105180" y="2407920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58C900-72A8-A54A-8808-54BB27085B36}"/>
              </a:ext>
            </a:extLst>
          </p:cNvPr>
          <p:cNvCxnSpPr>
            <a:stCxn id="11" idx="6"/>
            <a:endCxn id="2" idx="2"/>
          </p:cNvCxnSpPr>
          <p:nvPr/>
        </p:nvCxnSpPr>
        <p:spPr>
          <a:xfrm flipV="1">
            <a:off x="1980184" y="1933303"/>
            <a:ext cx="1010196" cy="6792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09DB67-629D-8B4C-8031-628A240BAE5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980184" y="2612571"/>
            <a:ext cx="1010196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6B3E4D-E34B-7C4D-9D13-8BB48D6E3D25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980184" y="2612571"/>
            <a:ext cx="1010196" cy="6792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711B80-3B90-5A4B-9B24-065DE7C4DD9B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3399683" y="1933303"/>
            <a:ext cx="8273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86C3D7-2DFD-FF44-B6A9-82A94CC16065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3399683" y="2612571"/>
            <a:ext cx="8273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A762DE-1148-7A4A-BE3F-331E7C2F55F6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3399683" y="3291839"/>
            <a:ext cx="8273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8C6468-9A1D-8A4A-B634-04DD5EC9078A}"/>
              </a:ext>
            </a:extLst>
          </p:cNvPr>
          <p:cNvCxnSpPr>
            <a:cxnSpLocks/>
          </p:cNvCxnSpPr>
          <p:nvPr/>
        </p:nvCxnSpPr>
        <p:spPr>
          <a:xfrm>
            <a:off x="4653716" y="1950720"/>
            <a:ext cx="8273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86C29E-EF5B-FE43-BFDD-718C97B3A452}"/>
              </a:ext>
            </a:extLst>
          </p:cNvPr>
          <p:cNvCxnSpPr>
            <a:cxnSpLocks/>
          </p:cNvCxnSpPr>
          <p:nvPr/>
        </p:nvCxnSpPr>
        <p:spPr>
          <a:xfrm>
            <a:off x="4653716" y="2629988"/>
            <a:ext cx="8273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967D72-997F-7348-8850-D84C95B1FE23}"/>
              </a:ext>
            </a:extLst>
          </p:cNvPr>
          <p:cNvCxnSpPr>
            <a:cxnSpLocks/>
          </p:cNvCxnSpPr>
          <p:nvPr/>
        </p:nvCxnSpPr>
        <p:spPr>
          <a:xfrm>
            <a:off x="4653716" y="3309256"/>
            <a:ext cx="82731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D757B8-B6A4-CF4A-9B4C-84235C6D40AB}"/>
              </a:ext>
            </a:extLst>
          </p:cNvPr>
          <p:cNvCxnSpPr>
            <a:cxnSpLocks/>
            <a:stCxn id="52" idx="6"/>
            <a:endCxn id="18" idx="2"/>
          </p:cNvCxnSpPr>
          <p:nvPr/>
        </p:nvCxnSpPr>
        <p:spPr>
          <a:xfrm>
            <a:off x="6530411" y="1933303"/>
            <a:ext cx="574769" cy="6792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8CBD4A-62B8-0547-B99B-97EA0CD2ECA7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>
            <a:off x="5890333" y="2612571"/>
            <a:ext cx="1214847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517CE6-4BFA-0F4D-A7F6-4D7DD1334A9E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5890333" y="2612571"/>
            <a:ext cx="1214847" cy="67926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69F3484-7FAB-CC48-846C-4553A4FED6CC}"/>
              </a:ext>
            </a:extLst>
          </p:cNvPr>
          <p:cNvSpPr txBox="1"/>
          <p:nvPr/>
        </p:nvSpPr>
        <p:spPr>
          <a:xfrm>
            <a:off x="2391069" y="1959764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M1</a:t>
            </a:r>
            <a:endParaRPr lang="it-I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69FE4E-05A2-0748-A9DA-C65AA6BC4FC8}"/>
              </a:ext>
            </a:extLst>
          </p:cNvPr>
          <p:cNvSpPr txBox="1"/>
          <p:nvPr/>
        </p:nvSpPr>
        <p:spPr>
          <a:xfrm>
            <a:off x="2391069" y="2382296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M2</a:t>
            </a:r>
            <a:endParaRPr lang="it-IT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639D97-0CC9-A643-8B5C-CE7E75A96A40}"/>
              </a:ext>
            </a:extLst>
          </p:cNvPr>
          <p:cNvSpPr txBox="1"/>
          <p:nvPr/>
        </p:nvSpPr>
        <p:spPr>
          <a:xfrm>
            <a:off x="2397003" y="2988379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M3</a:t>
            </a:r>
            <a:endParaRPr lang="it-I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1289BC3-DB84-9242-BAEA-15E8D04D07B9}"/>
              </a:ext>
            </a:extLst>
          </p:cNvPr>
          <p:cNvSpPr/>
          <p:nvPr/>
        </p:nvSpPr>
        <p:spPr>
          <a:xfrm>
            <a:off x="6121108" y="1728652"/>
            <a:ext cx="409303" cy="40930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37AC6D-F945-484A-BBF3-C05FFE0E6FFC}"/>
              </a:ext>
            </a:extLst>
          </p:cNvPr>
          <p:cNvCxnSpPr>
            <a:cxnSpLocks/>
            <a:stCxn id="9" idx="6"/>
            <a:endCxn id="52" idx="2"/>
          </p:cNvCxnSpPr>
          <p:nvPr/>
        </p:nvCxnSpPr>
        <p:spPr>
          <a:xfrm>
            <a:off x="5890333" y="1933303"/>
            <a:ext cx="23077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9311078-239C-C940-A85C-CE0CA175F191}"/>
              </a:ext>
            </a:extLst>
          </p:cNvPr>
          <p:cNvSpPr txBox="1"/>
          <p:nvPr/>
        </p:nvSpPr>
        <p:spPr>
          <a:xfrm>
            <a:off x="313151" y="4122654"/>
            <a:ext cx="8395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For a know schedule A(then we have the above flow), If a scenario s is the worst scenario for A, then scenario s must be in this form: 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000" dirty="0"/>
              <a:t>All</a:t>
            </a:r>
            <a:r>
              <a:rPr lang="en-AU" altLang="zh-CN" sz="2000" dirty="0"/>
              <a:t> the jobs with either </a:t>
            </a:r>
            <a:r>
              <a:rPr lang="en-AU" sz="2000" dirty="0"/>
              <a:t>upper interval value</a:t>
            </a:r>
            <a:r>
              <a:rPr lang="en-AU" altLang="zh-CN" sz="2000" dirty="0"/>
              <a:t> or lower</a:t>
            </a:r>
            <a:r>
              <a:rPr lang="en-AU" sz="2000" dirty="0"/>
              <a:t> interval value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000" dirty="0"/>
              <a:t>In the longest path(critical machine), all the jobs with upper interval value</a:t>
            </a:r>
          </a:p>
          <a:p>
            <a:pPr marL="342900" indent="-342900">
              <a:buFont typeface="+mj-lt"/>
              <a:buAutoNum type="arabicPeriod"/>
            </a:pPr>
            <a:r>
              <a:rPr lang="en-AU" altLang="zh-CN" sz="2000" dirty="0"/>
              <a:t>O</a:t>
            </a:r>
            <a:r>
              <a:rPr lang="en-AU" sz="2000" dirty="0"/>
              <a:t>ther than jobs in the longest path(critical machine), all the jobs with lower interval value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705C44-8577-0E43-955C-B4FD0FC2C2AE}"/>
              </a:ext>
            </a:extLst>
          </p:cNvPr>
          <p:cNvSpPr txBox="1"/>
          <p:nvPr/>
        </p:nvSpPr>
        <p:spPr>
          <a:xfrm>
            <a:off x="313151" y="3665305"/>
            <a:ext cx="3173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Robust Scheduling theory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F9182-6C40-4A4B-ADFE-6476D2FBB25E}"/>
              </a:ext>
            </a:extLst>
          </p:cNvPr>
          <p:cNvSpPr txBox="1"/>
          <p:nvPr/>
        </p:nvSpPr>
        <p:spPr>
          <a:xfrm>
            <a:off x="3030000" y="174549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B5D18-66CA-E549-8EAD-E2ACD7D0F3F8}"/>
              </a:ext>
            </a:extLst>
          </p:cNvPr>
          <p:cNvSpPr txBox="1"/>
          <p:nvPr/>
        </p:nvSpPr>
        <p:spPr>
          <a:xfrm>
            <a:off x="4270971" y="177988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j4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5D0363-CC82-5E4E-8598-1C643322BE69}"/>
              </a:ext>
            </a:extLst>
          </p:cNvPr>
          <p:cNvSpPr txBox="1"/>
          <p:nvPr/>
        </p:nvSpPr>
        <p:spPr>
          <a:xfrm>
            <a:off x="5533711" y="175827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j5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676124-3A4F-464A-B6DF-AF4AE223F819}"/>
              </a:ext>
            </a:extLst>
          </p:cNvPr>
          <p:cNvSpPr txBox="1"/>
          <p:nvPr/>
        </p:nvSpPr>
        <p:spPr>
          <a:xfrm>
            <a:off x="3019983" y="241197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j2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B91ADB-6DFA-3E4D-940F-FF9FCB4A339A}"/>
              </a:ext>
            </a:extLst>
          </p:cNvPr>
          <p:cNvSpPr txBox="1"/>
          <p:nvPr/>
        </p:nvSpPr>
        <p:spPr>
          <a:xfrm>
            <a:off x="4260954" y="244636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j3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BDF604-9586-344F-A5CD-CE0CE9AA74FC}"/>
              </a:ext>
            </a:extLst>
          </p:cNvPr>
          <p:cNvSpPr txBox="1"/>
          <p:nvPr/>
        </p:nvSpPr>
        <p:spPr>
          <a:xfrm>
            <a:off x="5523694" y="242475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j6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B7682-C73C-544B-A31F-790744731AE8}"/>
              </a:ext>
            </a:extLst>
          </p:cNvPr>
          <p:cNvSpPr txBox="1"/>
          <p:nvPr/>
        </p:nvSpPr>
        <p:spPr>
          <a:xfrm>
            <a:off x="6183364" y="174549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j0</a:t>
            </a:r>
          </a:p>
        </p:txBody>
      </p:sp>
    </p:spTree>
    <p:extLst>
      <p:ext uri="{BB962C8B-B14F-4D97-AF65-F5344CB8AC3E}">
        <p14:creationId xmlns:p14="http://schemas.microsoft.com/office/powerpoint/2010/main" val="304497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66BA6-A05A-264A-AB86-986C4548722D}"/>
              </a:ext>
            </a:extLst>
          </p:cNvPr>
          <p:cNvSpPr txBox="1"/>
          <p:nvPr/>
        </p:nvSpPr>
        <p:spPr>
          <a:xfrm>
            <a:off x="53516" y="421341"/>
            <a:ext cx="76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800" b="1" dirty="0"/>
              <a:t>Minimax Regret </a:t>
            </a:r>
            <a:r>
              <a:rPr lang="it-IT" altLang="zh-CN" sz="2800" b="1" dirty="0"/>
              <a:t>Approach</a:t>
            </a:r>
            <a:endParaRPr lang="it-IT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50C09-628A-E042-86E8-82A95AA32235}"/>
              </a:ext>
            </a:extLst>
          </p:cNvPr>
          <p:cNvSpPr txBox="1"/>
          <p:nvPr/>
        </p:nvSpPr>
        <p:spPr>
          <a:xfrm>
            <a:off x="447384" y="2956142"/>
            <a:ext cx="7628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200" dirty="0"/>
              <a:t>A 5-job 2-machine </a:t>
            </a:r>
            <a:r>
              <a:rPr lang="it-IT" sz="2200" dirty="0" err="1"/>
              <a:t>example</a:t>
            </a:r>
            <a:r>
              <a:rPr lang="it-IT" sz="2200" dirty="0"/>
              <a:t>: 32 </a:t>
            </a:r>
            <a:r>
              <a:rPr lang="it-IT" sz="2200" dirty="0" err="1"/>
              <a:t>scenarios</a:t>
            </a:r>
            <a:r>
              <a:rPr lang="it-IT" sz="2200" dirty="0"/>
              <a:t>, </a:t>
            </a:r>
            <a:r>
              <a:rPr lang="it-IT" sz="2200" dirty="0" err="1"/>
              <a:t>construct</a:t>
            </a:r>
            <a:r>
              <a:rPr lang="it-IT" sz="2200" dirty="0"/>
              <a:t> a model  to </a:t>
            </a:r>
            <a:r>
              <a:rPr lang="it-IT" sz="2200" dirty="0" err="1"/>
              <a:t>get</a:t>
            </a:r>
            <a:r>
              <a:rPr lang="it-IT" sz="2200" dirty="0"/>
              <a:t> the </a:t>
            </a:r>
            <a:r>
              <a:rPr lang="it-IT" sz="2200" dirty="0" err="1"/>
              <a:t>minmax</a:t>
            </a:r>
            <a:r>
              <a:rPr lang="it-IT" sz="2200" dirty="0"/>
              <a:t> </a:t>
            </a:r>
            <a:r>
              <a:rPr lang="it-IT" sz="2200" dirty="0" err="1"/>
              <a:t>regret</a:t>
            </a:r>
            <a:r>
              <a:rPr lang="it-IT" sz="2200" dirty="0"/>
              <a:t> schedule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80798-00A9-E445-A161-1818035DAF58}"/>
              </a:ext>
            </a:extLst>
          </p:cNvPr>
          <p:cNvSpPr txBox="1"/>
          <p:nvPr/>
        </p:nvSpPr>
        <p:spPr>
          <a:xfrm>
            <a:off x="447384" y="4008328"/>
            <a:ext cx="8370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 err="1"/>
              <a:t>Give</a:t>
            </a:r>
            <a:r>
              <a:rPr lang="it-IT" sz="2200" dirty="0"/>
              <a:t> </a:t>
            </a:r>
            <a:r>
              <a:rPr lang="it-IT" sz="2200" dirty="0" err="1"/>
              <a:t>you</a:t>
            </a:r>
            <a:r>
              <a:rPr lang="it-IT" sz="2200" dirty="0"/>
              <a:t> a schedule, and processing time </a:t>
            </a:r>
            <a:r>
              <a:rPr lang="it-IT" sz="2200" dirty="0" err="1"/>
              <a:t>interval</a:t>
            </a:r>
            <a:r>
              <a:rPr lang="it-IT" sz="2200" dirty="0"/>
              <a:t>, generate the </a:t>
            </a:r>
            <a:r>
              <a:rPr lang="it-IT" sz="2200" dirty="0" err="1"/>
              <a:t>worst</a:t>
            </a:r>
            <a:r>
              <a:rPr lang="it-IT" sz="2200" dirty="0"/>
              <a:t> scenario for </a:t>
            </a:r>
            <a:r>
              <a:rPr lang="it-IT" sz="2200" dirty="0" err="1"/>
              <a:t>this</a:t>
            </a:r>
            <a:r>
              <a:rPr lang="it-IT" sz="2200" dirty="0"/>
              <a:t> schedule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D237E-D074-8F4B-AC92-0B604EAC6D01}"/>
              </a:ext>
            </a:extLst>
          </p:cNvPr>
          <p:cNvSpPr txBox="1"/>
          <p:nvPr/>
        </p:nvSpPr>
        <p:spPr>
          <a:xfrm>
            <a:off x="3384556" y="2045557"/>
            <a:ext cx="1754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dirty="0"/>
              <a:t>2^n </a:t>
            </a:r>
            <a:r>
              <a:rPr lang="it-IT" sz="2200" dirty="0" err="1"/>
              <a:t>scenarios</a:t>
            </a:r>
            <a:endParaRPr lang="it-IT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2FA7E4-DAAE-B04F-9867-D10F66F8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56" y="5060514"/>
            <a:ext cx="3771900" cy="330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78328D-F610-3842-804B-D69C623131FB}"/>
              </a:ext>
            </a:extLst>
          </p:cNvPr>
          <p:cNvSpPr txBox="1"/>
          <p:nvPr/>
        </p:nvSpPr>
        <p:spPr>
          <a:xfrm>
            <a:off x="850956" y="5660102"/>
            <a:ext cx="401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max</a:t>
            </a:r>
            <a:r>
              <a:rPr lang="it-IT" dirty="0"/>
              <a:t>{</a:t>
            </a:r>
            <a:r>
              <a:rPr lang="it-IT" dirty="0" err="1"/>
              <a:t>min</a:t>
            </a:r>
            <a:r>
              <a:rPr lang="it-IT" dirty="0"/>
              <a:t> - </a:t>
            </a:r>
            <a:r>
              <a:rPr lang="it-IT" dirty="0" err="1"/>
              <a:t>min</a:t>
            </a:r>
            <a:r>
              <a:rPr lang="it-IT" dirty="0"/>
              <a:t>}  --&gt; </a:t>
            </a:r>
            <a:r>
              <a:rPr lang="it-IT" dirty="0" err="1"/>
              <a:t>max</a:t>
            </a:r>
            <a:r>
              <a:rPr lang="it-IT" dirty="0"/>
              <a:t>{</a:t>
            </a:r>
            <a:r>
              <a:rPr lang="it-IT" dirty="0" err="1"/>
              <a:t>calculation-min</a:t>
            </a: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298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66BA6-A05A-264A-AB86-986C4548722D}"/>
              </a:ext>
            </a:extLst>
          </p:cNvPr>
          <p:cNvSpPr txBox="1"/>
          <p:nvPr/>
        </p:nvSpPr>
        <p:spPr>
          <a:xfrm>
            <a:off x="53516" y="421341"/>
            <a:ext cx="76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2800" b="1" dirty="0"/>
              <a:t>Minimax Regret </a:t>
            </a:r>
            <a:r>
              <a:rPr lang="it-IT" altLang="zh-CN" sz="2800" b="1" dirty="0"/>
              <a:t>Approach</a:t>
            </a:r>
            <a:endParaRPr lang="it-IT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E8663A-97D9-8648-B7C4-BBAFA88C07D8}"/>
              </a:ext>
            </a:extLst>
          </p:cNvPr>
          <p:cNvSpPr txBox="1"/>
          <p:nvPr/>
        </p:nvSpPr>
        <p:spPr>
          <a:xfrm>
            <a:off x="488515" y="2079321"/>
            <a:ext cx="8141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/>
              <a:t>Summary:</a:t>
            </a:r>
          </a:p>
          <a:p>
            <a:endParaRPr lang="en-AU" sz="2200" dirty="0"/>
          </a:p>
          <a:p>
            <a:pPr marL="457200" indent="-457200">
              <a:buFont typeface="+mj-lt"/>
              <a:buAutoNum type="arabicPeriod"/>
            </a:pPr>
            <a:r>
              <a:rPr lang="en-AU" sz="2200" dirty="0"/>
              <a:t>If the number of job is small, we can enumerate the scenarios with the help of robust scheduling theory no matter how large the interval is.</a:t>
            </a:r>
          </a:p>
          <a:p>
            <a:pPr marL="457200" indent="-457200">
              <a:buFont typeface="+mj-lt"/>
              <a:buAutoNum type="arabicPeriod"/>
            </a:pPr>
            <a:endParaRPr lang="en-AU" sz="2200" dirty="0"/>
          </a:p>
          <a:p>
            <a:pPr marL="457200" indent="-457200">
              <a:buFont typeface="+mj-lt"/>
              <a:buAutoNum type="arabicPeriod"/>
            </a:pPr>
            <a:r>
              <a:rPr lang="en-AU" sz="2200" dirty="0"/>
              <a:t>If the number of job increases, we have a tool to generate the worst scenario for a random schedule, and will develop a iterative algorithm to decrease the scenarios</a:t>
            </a:r>
          </a:p>
        </p:txBody>
      </p:sp>
    </p:spTree>
    <p:extLst>
      <p:ext uri="{BB962C8B-B14F-4D97-AF65-F5344CB8AC3E}">
        <p14:creationId xmlns:p14="http://schemas.microsoft.com/office/powerpoint/2010/main" val="4024249685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377</TotalTime>
  <Words>822</Words>
  <Application>Microsoft Macintosh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Wingdings</vt:lpstr>
      <vt:lpstr>POLI</vt:lpstr>
      <vt:lpstr>Firma convenzione  Politecnico di Milano e Veneranda Fabbrica del Duomo di Milano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Area Servizi ICT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Lei Liu</cp:lastModifiedBy>
  <cp:revision>229</cp:revision>
  <dcterms:created xsi:type="dcterms:W3CDTF">2015-05-26T12:27:57Z</dcterms:created>
  <dcterms:modified xsi:type="dcterms:W3CDTF">2021-03-29T11:15:23Z</dcterms:modified>
</cp:coreProperties>
</file>