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0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11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96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22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40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27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65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1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54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86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20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7F656-AC51-4644-BEED-4EC8694262A0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06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3132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CLASSIFICADOR DE IMAGENS UTILIZANDO KNN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PONDERADO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76485"/>
            <a:ext cx="9144000" cy="1655762"/>
          </a:xfrm>
        </p:spPr>
        <p:txBody>
          <a:bodyPr>
            <a:noAutofit/>
          </a:bodyPr>
          <a:lstStyle/>
          <a:p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Grupo:</a:t>
            </a:r>
          </a:p>
          <a:p>
            <a:r>
              <a:rPr lang="pt-B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Ranniery</a:t>
            </a:r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Dias de Brito</a:t>
            </a:r>
          </a:p>
          <a:p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Thiago Alves Bastos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791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Sumário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4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Algoritmo KNN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</a:p>
          <a:p>
            <a:pPr marL="514350" indent="-514350">
              <a:buFont typeface="+mj-lt"/>
              <a:buAutoNum type="arabicPeriod"/>
            </a:pP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00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4625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Inteligência Artificial 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65587"/>
            <a:ext cx="5192367" cy="272599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294" y="2888283"/>
            <a:ext cx="4470506" cy="29818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5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8743"/>
          </a:xfrm>
        </p:spPr>
        <p:txBody>
          <a:bodyPr>
            <a:normAutofit/>
          </a:bodyPr>
          <a:lstStyle/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Geral</a:t>
            </a:r>
          </a:p>
          <a:p>
            <a:pPr lvl="1"/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Classificar imagens em 10 diferentes classes por meio do algoritmo de inteligência artificial KNN. </a:t>
            </a:r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Específicos</a:t>
            </a:r>
          </a:p>
          <a:p>
            <a:pPr lvl="1"/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Utilizar a base de dados The CIFAR-10 </a:t>
            </a:r>
            <a:r>
              <a:rPr lang="pt-B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Processar imagens em tons de cinza. </a:t>
            </a:r>
          </a:p>
          <a:p>
            <a:pPr lvl="1"/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Implementar o algoritmo KNN.</a:t>
            </a:r>
          </a:p>
          <a:p>
            <a:pPr lvl="1"/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Analisar os resultados obtidos.</a:t>
            </a:r>
          </a:p>
          <a:p>
            <a:pPr lvl="1"/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25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377"/>
          </a:xfrm>
        </p:spPr>
        <p:txBody>
          <a:bodyPr>
            <a:normAutofit/>
          </a:bodyPr>
          <a:lstStyle/>
          <a:p>
            <a:pPr lvl="1"/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Classificação de Imagens</a:t>
            </a:r>
          </a:p>
          <a:p>
            <a:pPr lvl="2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Dado uma imagem conseguir classificar em uma das 10 classes</a:t>
            </a:r>
          </a:p>
          <a:p>
            <a:pPr lvl="2"/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Classes do Problema</a:t>
            </a:r>
          </a:p>
          <a:p>
            <a:pPr lvl="2"/>
            <a:r>
              <a:rPr lang="pt-B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Airplane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(Avião);</a:t>
            </a:r>
            <a:endParaRPr lang="pt-BR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Automobile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(Automóvel);</a:t>
            </a:r>
            <a:endParaRPr lang="pt-BR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Bird (Pássaro);</a:t>
            </a:r>
            <a:endParaRPr lang="pt-BR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(Gato); </a:t>
            </a:r>
            <a:endParaRPr lang="pt-BR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Deer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(Veado);</a:t>
            </a:r>
            <a:endParaRPr lang="pt-BR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5528733" y="3785010"/>
            <a:ext cx="372287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(Cachorro);</a:t>
            </a:r>
            <a:endParaRPr lang="pt-B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(Sapo);</a:t>
            </a:r>
            <a:endParaRPr lang="pt-B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(Cavalo);</a:t>
            </a:r>
            <a:endParaRPr lang="pt-B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(Navio);</a:t>
            </a:r>
            <a:endParaRPr lang="pt-B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Truck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(Caminhão)</a:t>
            </a:r>
            <a:endParaRPr lang="pt-B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95400" y="6046751"/>
            <a:ext cx="74430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Histograma como vetor de características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401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Algoritmo KNN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64" y="1825625"/>
            <a:ext cx="8085667" cy="2746376"/>
          </a:xfrm>
        </p:spPr>
        <p:txBody>
          <a:bodyPr>
            <a:normAutofit/>
          </a:bodyPr>
          <a:lstStyle/>
          <a:p>
            <a:pPr lvl="1"/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Criação dos vetores de treino e teste</a:t>
            </a:r>
          </a:p>
          <a:p>
            <a:pPr lvl="1"/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Distancia </a:t>
            </a: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uclidiana Ponderada (PDE)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1837267" y="4706937"/>
                <a:ext cx="4478866" cy="1169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𝐷𝐸𝑃</m:t>
                      </m:r>
                      <m:r>
                        <m:rPr>
                          <m:nor/>
                        </m:rPr>
                        <a:rPr lang="pt-BR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pt-BR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pt-BR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pt-BR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 = </m:t>
                      </m:r>
                      <m:rad>
                        <m:radPr>
                          <m:ctrlPr>
                            <a:rPr lang="pt-BR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pt-BR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pt-BR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255</m:t>
                              </m:r>
                            </m:sup>
                            <m:e>
                              <m:r>
                                <a:rPr lang="pt-BR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pt-BR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pt-BR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𝑎𝑖</m:t>
                              </m:r>
                              <m:r>
                                <a:rPr lang="pt-BR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pt-BR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)²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pt-B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267" y="4706937"/>
                <a:ext cx="4478866" cy="1169936"/>
              </a:xfrm>
              <a:prstGeom prst="rect">
                <a:avLst/>
              </a:prstGeom>
              <a:blipFill rotWithShape="0">
                <a:blip r:embed="rId3"/>
                <a:stretch>
                  <a:fillRect b="-2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8094131" y="2377622"/>
            <a:ext cx="40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Calculo de Peso: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7554097" y="3453225"/>
                <a:ext cx="4278146" cy="957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pt-BR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pt-BR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pt-BR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pt-BR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pt-BR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pt-BR" i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255</m:t>
                                  </m:r>
                                </m:sup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pt-BR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𝑎𝑖</m:t>
                                      </m:r>
                                      <m:r>
                                        <a:rPr lang="pt-BR" i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pt-BR" i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)²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pt-B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097" y="3453225"/>
                <a:ext cx="4278146" cy="957313"/>
              </a:xfrm>
              <a:prstGeom prst="rect">
                <a:avLst/>
              </a:prstGeom>
              <a:blipFill rotWithShape="0">
                <a:blip r:embed="rId4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>
            <a:off x="7628238" y="2207740"/>
            <a:ext cx="1" cy="227450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98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K = 5, leitura aleatória				K = 5, leitura ordenada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K = 57, leitura aleatória				K=57, leitura ordenada</a:t>
            </a:r>
            <a:endParaRPr lang="pt-BR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15178"/>
              </p:ext>
            </p:extLst>
          </p:nvPr>
        </p:nvGraphicFramePr>
        <p:xfrm>
          <a:off x="838201" y="2426851"/>
          <a:ext cx="5124718" cy="10776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0770"/>
                <a:gridCol w="1281316"/>
                <a:gridCol w="1281316"/>
                <a:gridCol w="1281316"/>
              </a:tblGrid>
              <a:tr h="4461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Distância Euclidiana 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Distância Manhattan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Distância Manhattan Ponderada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Distância Euclidiana Ponderada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</a:tr>
              <a:tr h="2104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100% em 4288 ms</a:t>
                      </a:r>
                      <a:endParaRPr lang="pt-BR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</a:rPr>
                        <a:t>11% em 5047 ms</a:t>
                      </a:r>
                      <a:endParaRPr lang="pt-BR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11% em 9117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0% em 12771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104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100% em 2648 ms</a:t>
                      </a:r>
                      <a:endParaRPr lang="pt-BR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</a:rPr>
                        <a:t>11% em 5021 ms</a:t>
                      </a:r>
                      <a:endParaRPr lang="pt-BR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11% em 9203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0% em 11960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104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100% em 4312 ms</a:t>
                      </a:r>
                      <a:endParaRPr lang="pt-BR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</a:rPr>
                        <a:t>11% em 5028 ms</a:t>
                      </a:r>
                      <a:endParaRPr lang="pt-BR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11% em 9213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0% em 11532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18032"/>
              </p:ext>
            </p:extLst>
          </p:nvPr>
        </p:nvGraphicFramePr>
        <p:xfrm>
          <a:off x="6211375" y="2426851"/>
          <a:ext cx="4893969" cy="1143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3103"/>
                <a:gridCol w="1223622"/>
                <a:gridCol w="1223622"/>
                <a:gridCol w="1223622"/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Distância Euclidiana 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Distância Manhattan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Distância Manhattan Ponderada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Distância Euclidiana Ponderada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20% em 6259 ms</a:t>
                      </a:r>
                      <a:endParaRPr lang="pt-BR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chemeClr val="tx1"/>
                          </a:solidFill>
                          <a:effectLst/>
                        </a:rPr>
                        <a:t>11% em 6847 ms</a:t>
                      </a:r>
                      <a:endParaRPr lang="pt-BR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chemeClr val="tx1"/>
                          </a:solidFill>
                          <a:effectLst/>
                        </a:rPr>
                        <a:t>11% em 10678 ms</a:t>
                      </a:r>
                      <a:endParaRPr lang="pt-BR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chemeClr val="tx1"/>
                          </a:solidFill>
                          <a:effectLst/>
                        </a:rPr>
                        <a:t>20% em 12571 ms</a:t>
                      </a:r>
                      <a:endParaRPr lang="pt-BR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20% em 6286 ms</a:t>
                      </a:r>
                      <a:endParaRPr lang="pt-BR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</a:rPr>
                        <a:t>11% em 6765 ms</a:t>
                      </a:r>
                      <a:endParaRPr lang="pt-BR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</a:rPr>
                        <a:t>11% em 12210 ms</a:t>
                      </a:r>
                      <a:endParaRPr lang="pt-BR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chemeClr val="tx1"/>
                          </a:solidFill>
                          <a:effectLst/>
                        </a:rPr>
                        <a:t>20% em 12585 ms</a:t>
                      </a:r>
                      <a:endParaRPr lang="pt-BR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20% em 6195 ms</a:t>
                      </a:r>
                      <a:endParaRPr lang="pt-BR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</a:rPr>
                        <a:t>11% em 7220 ms</a:t>
                      </a:r>
                      <a:endParaRPr lang="pt-BR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</a:rPr>
                        <a:t>11% em 11597 ms</a:t>
                      </a:r>
                      <a:endParaRPr lang="pt-BR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</a:rPr>
                        <a:t>20% em 12276 ms</a:t>
                      </a:r>
                      <a:endParaRPr lang="pt-BR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735379"/>
              </p:ext>
            </p:extLst>
          </p:nvPr>
        </p:nvGraphicFramePr>
        <p:xfrm>
          <a:off x="838199" y="5033963"/>
          <a:ext cx="5124719" cy="11248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0771"/>
                <a:gridCol w="1281316"/>
                <a:gridCol w="1281316"/>
                <a:gridCol w="1281316"/>
              </a:tblGrid>
              <a:tr h="4461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Distância Euclidiana 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Distância Manhattan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Distância Manhattan Ponderada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Distância Euclidiana Ponderada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</a:tr>
              <a:tr h="210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100% em 4328 ms</a:t>
                      </a:r>
                      <a:endParaRPr lang="pt-BR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11% em 6990 ms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11% em 7005 ms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0% em 10200 ms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10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100% em 4284 ms</a:t>
                      </a:r>
                      <a:endParaRPr lang="pt-BR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11% em 7125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11% em 6717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0% em 12036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10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100% em 4310 ms</a:t>
                      </a:r>
                      <a:endParaRPr lang="pt-BR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11% em 6872 ms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11% em 6820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0% em 11219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502568"/>
              </p:ext>
            </p:extLst>
          </p:nvPr>
        </p:nvGraphicFramePr>
        <p:xfrm>
          <a:off x="6095999" y="4980641"/>
          <a:ext cx="5124719" cy="1178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0771"/>
                <a:gridCol w="1281316"/>
                <a:gridCol w="1281316"/>
                <a:gridCol w="1281316"/>
              </a:tblGrid>
              <a:tr h="4712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Distância Euclidiana 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Distância Manhattan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Distância Manhattan Ponderada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Distância Euclidiana Ponderada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</a:tr>
              <a:tr h="2356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20% em 6248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11% em 6986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11% em 11410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20% em 12351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356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20% em 6201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11% em 7080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11% em 11365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20% em 12301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356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20% em 6111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11% em 7205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11% em 11373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20% em 12534 ms</a:t>
                      </a:r>
                      <a:endParaRPr lang="pt-BR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5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8743"/>
          </a:xfrm>
        </p:spPr>
        <p:txBody>
          <a:bodyPr>
            <a:normAutofit/>
          </a:bodyPr>
          <a:lstStyle/>
          <a:p>
            <a:pPr lvl="2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Histograma não é um bom classificador para o KNN</a:t>
            </a:r>
          </a:p>
          <a:p>
            <a:pPr lvl="2"/>
            <a:endParaRPr lang="pt-B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Soluções</a:t>
            </a:r>
          </a:p>
          <a:p>
            <a:pPr lvl="3"/>
            <a:r>
              <a:rPr lang="pt-BR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Utilizar imagens RGB, para ter mais informações para o KNN</a:t>
            </a:r>
          </a:p>
          <a:p>
            <a:pPr lvl="3"/>
            <a:r>
              <a:rPr lang="pt-BR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Diminuir a quantidade de classes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KNN com Distancia Euclidiana </a:t>
            </a:r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Ponderada e com </a:t>
            </a:r>
            <a:r>
              <a:rPr lang="pt-BR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leitura ordenada </a:t>
            </a:r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obteve os melhores resultados.</a:t>
            </a: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375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OBRIGADO!</a:t>
            </a:r>
            <a:endParaRPr lang="pt-B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5802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489</Words>
  <Application>Microsoft Office PowerPoint</Application>
  <PresentationFormat>Widescreen</PresentationFormat>
  <Paragraphs>126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Tema do Office</vt:lpstr>
      <vt:lpstr>CLASSIFICADOR DE IMAGENS UTILIZANDO KNN PONDERADO</vt:lpstr>
      <vt:lpstr>Sumário</vt:lpstr>
      <vt:lpstr>Introdução</vt:lpstr>
      <vt:lpstr>Objetivos</vt:lpstr>
      <vt:lpstr>Problema</vt:lpstr>
      <vt:lpstr>Algoritmo KNN</vt:lpstr>
      <vt:lpstr>Resultado</vt:lpstr>
      <vt:lpstr>Conclusão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CLASSIFICADOR DE IMAGENS UTILIZANDO KNN PONDERADO</dc:title>
  <dc:creator>Thiago</dc:creator>
  <cp:lastModifiedBy>Ranniery Dias</cp:lastModifiedBy>
  <cp:revision>20</cp:revision>
  <dcterms:created xsi:type="dcterms:W3CDTF">2017-08-15T04:14:07Z</dcterms:created>
  <dcterms:modified xsi:type="dcterms:W3CDTF">2017-08-16T02:07:52Z</dcterms:modified>
</cp:coreProperties>
</file>