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9" r:id="rId3"/>
    <p:sldId id="261" r:id="rId4"/>
    <p:sldId id="262" r:id="rId5"/>
    <p:sldId id="264" r:id="rId6"/>
    <p:sldId id="265" r:id="rId7"/>
    <p:sldId id="266" r:id="rId8"/>
    <p:sldId id="267" r:id="rId9"/>
    <p:sldId id="268" r:id="rId10"/>
    <p:sldId id="269" r:id="rId11"/>
    <p:sldId id="270" r:id="rId12"/>
    <p:sldId id="271" r:id="rId13"/>
    <p:sldId id="272" r:id="rId14"/>
    <p:sldId id="263" r:id="rId15"/>
    <p:sldId id="274" r:id="rId16"/>
    <p:sldId id="288" r:id="rId17"/>
    <p:sldId id="275" r:id="rId18"/>
    <p:sldId id="276" r:id="rId19"/>
    <p:sldId id="277" r:id="rId20"/>
    <p:sldId id="278" r:id="rId21"/>
    <p:sldId id="281" r:id="rId22"/>
    <p:sldId id="280" r:id="rId23"/>
    <p:sldId id="282" r:id="rId24"/>
    <p:sldId id="290" r:id="rId25"/>
    <p:sldId id="273" r:id="rId26"/>
    <p:sldId id="284" r:id="rId27"/>
    <p:sldId id="286" r:id="rId28"/>
    <p:sldId id="287" r:id="rId29"/>
  </p:sldIdLst>
  <p:sldSz cx="9144000" cy="5143500" type="screen16x9"/>
  <p:notesSz cx="6858000" cy="9144000"/>
  <p:embeddedFontLst>
    <p:embeddedFont>
      <p:font typeface="Montserrat" panose="020B0604020202020204" charset="0"/>
      <p:regular r:id="rId31"/>
      <p:bold r:id="rId32"/>
      <p:italic r:id="rId33"/>
      <p:boldItalic r:id="rId34"/>
    </p:embeddedFont>
    <p:embeddedFont>
      <p:font typeface="Lucida Sans Unicode" panose="020B0602030504020204" pitchFamily="34" charset="0"/>
      <p:regular r:id="rId35"/>
    </p:embeddedFont>
    <p:embeddedFont>
      <p:font typeface="Calibri" panose="020F0502020204030204" pitchFamily="34" charset="0"/>
      <p:regular r:id="rId36"/>
      <p:bold r:id="rId37"/>
      <p:italic r:id="rId38"/>
      <p:boldItalic r:id="rId39"/>
    </p:embeddedFont>
    <p:embeddedFont>
      <p:font typeface="Arial Unicode MS" panose="020B0604020202020204" pitchFamily="34" charset="-128"/>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D808932-BF63-4DEF-A9F8-DDB59CBEB4DE}">
          <p14:sldIdLst>
            <p14:sldId id="256"/>
            <p14:sldId id="259"/>
            <p14:sldId id="261"/>
            <p14:sldId id="262"/>
            <p14:sldId id="264"/>
            <p14:sldId id="265"/>
            <p14:sldId id="266"/>
            <p14:sldId id="267"/>
            <p14:sldId id="268"/>
            <p14:sldId id="269"/>
            <p14:sldId id="270"/>
            <p14:sldId id="271"/>
            <p14:sldId id="272"/>
            <p14:sldId id="263"/>
            <p14:sldId id="274"/>
            <p14:sldId id="288"/>
            <p14:sldId id="275"/>
            <p14:sldId id="276"/>
            <p14:sldId id="277"/>
            <p14:sldId id="278"/>
            <p14:sldId id="281"/>
            <p14:sldId id="280"/>
            <p14:sldId id="282"/>
            <p14:sldId id="290"/>
            <p14:sldId id="273"/>
            <p14:sldId id="284"/>
            <p14:sldId id="286"/>
            <p14:sldId id="2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2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5473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77907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2707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0428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5217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427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44465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5067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1123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6292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17116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5596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9654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7801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3960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1727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5384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8275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5856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1956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9185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608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7447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7305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30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3604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3048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1826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021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0">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71748"/>
            <a:ext cx="8512500" cy="4200004"/>
          </a:xfrm>
          <a:prstGeom prst="rect">
            <a:avLst/>
          </a:prstGeom>
          <a:noFill/>
          <a:ln>
            <a:noFill/>
          </a:ln>
        </p:spPr>
        <p:txBody>
          <a:bodyPr spcFirstLastPara="1" wrap="square" lIns="91425" tIns="432000" rIns="91425" bIns="91425" anchor="ctr"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a:solidFill>
                <a:srgbClr val="CC0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1600" dirty="0" smtClean="0">
                <a:solidFill>
                  <a:schemeClr val="accent4">
                    <a:lumMod val="75000"/>
                  </a:schemeClr>
                </a:solidFill>
                <a:latin typeface="Montserrat"/>
                <a:ea typeface="Montserrat"/>
                <a:cs typeface="Montserrat"/>
                <a:sym typeface="Montserrat"/>
              </a:rPr>
              <a:t>By- </a:t>
            </a:r>
            <a:r>
              <a:rPr lang="en-IN" sz="1600" dirty="0" err="1" smtClean="0">
                <a:solidFill>
                  <a:schemeClr val="accent4">
                    <a:lumMod val="75000"/>
                  </a:schemeClr>
                </a:solidFill>
                <a:latin typeface="Montserrat"/>
                <a:ea typeface="Montserrat"/>
                <a:cs typeface="Montserrat"/>
                <a:sym typeface="Montserrat"/>
              </a:rPr>
              <a:t>Ranajay</a:t>
            </a:r>
            <a:r>
              <a:rPr lang="en-IN" sz="1600" dirty="0" smtClean="0">
                <a:solidFill>
                  <a:schemeClr val="accent4">
                    <a:lumMod val="75000"/>
                  </a:schemeClr>
                </a:solidFill>
                <a:latin typeface="Montserrat"/>
                <a:ea typeface="Montserrat"/>
                <a:cs typeface="Montserrat"/>
                <a:sym typeface="Montserrat"/>
              </a:rPr>
              <a:t> Biswas</a:t>
            </a:r>
            <a:endParaRPr sz="1600" dirty="0">
              <a:solidFill>
                <a:schemeClr val="accent4">
                  <a:lumMod val="75000"/>
                </a:schemeClr>
              </a:solidFill>
              <a:latin typeface="Montserrat"/>
              <a:ea typeface="Montserrat"/>
              <a:cs typeface="Montserrat"/>
              <a:sym typeface="Montserrat"/>
            </a:endParaRPr>
          </a:p>
        </p:txBody>
      </p:sp>
      <p:sp>
        <p:nvSpPr>
          <p:cNvPr id="2" name="TextBox 1"/>
          <p:cNvSpPr txBox="1"/>
          <p:nvPr/>
        </p:nvSpPr>
        <p:spPr>
          <a:xfrm>
            <a:off x="508764" y="1478165"/>
            <a:ext cx="8126472" cy="707886"/>
          </a:xfrm>
          <a:prstGeom prst="rect">
            <a:avLst/>
          </a:prstGeom>
          <a:noFill/>
        </p:spPr>
        <p:txBody>
          <a:bodyPr wrap="square" rtlCol="0">
            <a:spAutoFit/>
          </a:bodyPr>
          <a:lstStyle/>
          <a:p>
            <a:pPr algn="ctr"/>
            <a:r>
              <a:rPr lang="en-GB" sz="4000" b="1" dirty="0">
                <a:solidFill>
                  <a:srgbClr val="CC0000"/>
                </a:solidFill>
                <a:latin typeface="Montserrat"/>
                <a:ea typeface="Montserrat"/>
                <a:cs typeface="Montserrat"/>
                <a:sym typeface="Montserrat"/>
              </a:rPr>
              <a:t>Supervised ML - Regression</a:t>
            </a:r>
            <a:endParaRPr lang="en-IN" sz="4000" dirty="0"/>
          </a:p>
        </p:txBody>
      </p:sp>
      <p:sp>
        <p:nvSpPr>
          <p:cNvPr id="3" name="TextBox 2"/>
          <p:cNvSpPr txBox="1"/>
          <p:nvPr/>
        </p:nvSpPr>
        <p:spPr>
          <a:xfrm>
            <a:off x="508764" y="2213293"/>
            <a:ext cx="8126472" cy="584775"/>
          </a:xfrm>
          <a:prstGeom prst="rect">
            <a:avLst/>
          </a:prstGeom>
          <a:noFill/>
        </p:spPr>
        <p:txBody>
          <a:bodyPr wrap="square" rtlCol="0">
            <a:spAutoFit/>
          </a:bodyPr>
          <a:lstStyle/>
          <a:p>
            <a:pPr algn="ctr"/>
            <a:r>
              <a:rPr lang="en-GB" sz="3200" b="1" dirty="0">
                <a:solidFill>
                  <a:schemeClr val="lt1"/>
                </a:solidFill>
                <a:latin typeface="Montserrat"/>
                <a:ea typeface="Montserrat"/>
                <a:cs typeface="Montserrat"/>
                <a:sym typeface="Montserrat"/>
              </a:rPr>
              <a:t>Bike Sharing Demand Prediction</a:t>
            </a:r>
            <a:endParaRPr lang="en-IN"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65005" y="140168"/>
            <a:ext cx="4530407" cy="369332"/>
          </a:xfrm>
          <a:prstGeom prst="rect">
            <a:avLst/>
          </a:prstGeom>
          <a:noFill/>
        </p:spPr>
        <p:txBody>
          <a:bodyPr wrap="none" rtlCol="0">
            <a:spAutoFit/>
          </a:bodyPr>
          <a:lstStyle/>
          <a:p>
            <a:r>
              <a:rPr lang="en-IN" sz="1800" dirty="0" smtClean="0">
                <a:solidFill>
                  <a:schemeClr val="tx1"/>
                </a:solidFill>
                <a:latin typeface="Montserrat" panose="020B0604020202020204" charset="0"/>
              </a:rPr>
              <a:t>Log Transformed Rented bike Count :</a:t>
            </a:r>
            <a:endParaRPr lang="en-IN" sz="1800" dirty="0">
              <a:solidFill>
                <a:schemeClr val="tx1"/>
              </a:solidFill>
              <a:latin typeface="Montserrat"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707" y="841315"/>
            <a:ext cx="4238503" cy="2507781"/>
          </a:xfrm>
          <a:prstGeom prst="rect">
            <a:avLst/>
          </a:prstGeom>
          <a:ln>
            <a:solidFill>
              <a:srgbClr val="7030A0"/>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4011" y="841314"/>
            <a:ext cx="4044239" cy="2507781"/>
          </a:xfrm>
          <a:prstGeom prst="rect">
            <a:avLst/>
          </a:prstGeom>
          <a:ln>
            <a:solidFill>
              <a:schemeClr val="accent4">
                <a:lumMod val="75000"/>
              </a:schemeClr>
            </a:solidFill>
          </a:ln>
        </p:spPr>
      </p:pic>
      <p:sp>
        <p:nvSpPr>
          <p:cNvPr id="6" name="TextBox 5"/>
          <p:cNvSpPr txBox="1"/>
          <p:nvPr/>
        </p:nvSpPr>
        <p:spPr>
          <a:xfrm>
            <a:off x="202868" y="3758200"/>
            <a:ext cx="8661425" cy="1077218"/>
          </a:xfrm>
          <a:prstGeom prst="rect">
            <a:avLst/>
          </a:prstGeom>
          <a:noFill/>
        </p:spPr>
        <p:txBody>
          <a:bodyPr wrap="square" rtlCol="0">
            <a:spAutoFit/>
          </a:bodyPr>
          <a:lstStyle/>
          <a:p>
            <a:r>
              <a:rPr lang="en-IN" sz="1600" dirty="0" smtClean="0">
                <a:solidFill>
                  <a:schemeClr val="bg1"/>
                </a:solidFill>
                <a:latin typeface="Montserrat" panose="020B0604020202020204" charset="0"/>
              </a:rPr>
              <a:t>We get these plots after performing the log transformation. Still, </a:t>
            </a:r>
            <a:r>
              <a:rPr lang="en-IN" sz="1600" dirty="0" err="1" smtClean="0">
                <a:solidFill>
                  <a:schemeClr val="bg1"/>
                </a:solidFill>
                <a:latin typeface="Montserrat" panose="020B0604020202020204" charset="0"/>
              </a:rPr>
              <a:t>skewness</a:t>
            </a:r>
            <a:r>
              <a:rPr lang="en-IN" sz="1600" dirty="0" smtClean="0">
                <a:solidFill>
                  <a:schemeClr val="bg1"/>
                </a:solidFill>
                <a:latin typeface="Montserrat" panose="020B0604020202020204" charset="0"/>
              </a:rPr>
              <a:t> and outliers remained. But these values are much more acceptable.</a:t>
            </a:r>
          </a:p>
          <a:p>
            <a:r>
              <a:rPr lang="en-IN" sz="1600" dirty="0">
                <a:solidFill>
                  <a:schemeClr val="bg1"/>
                </a:solidFill>
                <a:latin typeface="Montserrat" panose="020B0604020202020204" charset="0"/>
              </a:rPr>
              <a:t>	</a:t>
            </a:r>
            <a:r>
              <a:rPr lang="en-IN" sz="1600" dirty="0" smtClean="0">
                <a:solidFill>
                  <a:schemeClr val="bg1"/>
                </a:solidFill>
                <a:latin typeface="Montserrat" panose="020B0604020202020204" charset="0"/>
              </a:rPr>
              <a:t>We also tried square root and log10 transformations for the data as well and checked the distributions.</a:t>
            </a:r>
            <a:endParaRPr lang="en-IN" sz="1600" dirty="0">
              <a:solidFill>
                <a:schemeClr val="bg1"/>
              </a:solidFill>
              <a:latin typeface="Montserrat" panose="020B0604020202020204" charset="0"/>
            </a:endParaRPr>
          </a:p>
        </p:txBody>
      </p:sp>
    </p:spTree>
    <p:extLst>
      <p:ext uri="{BB962C8B-B14F-4D97-AF65-F5344CB8AC3E}">
        <p14:creationId xmlns:p14="http://schemas.microsoft.com/office/powerpoint/2010/main" val="4293995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835" y="2812050"/>
            <a:ext cx="3622020" cy="2039063"/>
          </a:xfrm>
          <a:prstGeom prst="rect">
            <a:avLst/>
          </a:prstGeom>
        </p:spPr>
      </p:pic>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30120" y="140168"/>
            <a:ext cx="1963999" cy="400110"/>
          </a:xfrm>
          <a:prstGeom prst="rect">
            <a:avLst/>
          </a:prstGeom>
          <a:noFill/>
        </p:spPr>
        <p:txBody>
          <a:bodyPr wrap="none" rtlCol="0">
            <a:spAutoFit/>
          </a:bodyPr>
          <a:lstStyle/>
          <a:p>
            <a:r>
              <a:rPr lang="en-IN" sz="2000" b="1" dirty="0" smtClean="0">
                <a:solidFill>
                  <a:schemeClr val="tx1"/>
                </a:solidFill>
                <a:latin typeface="Montserrat" panose="020B0604020202020204" charset="0"/>
              </a:rPr>
              <a:t>Continued</a:t>
            </a:r>
            <a:r>
              <a:rPr lang="en-IN" sz="1800" b="1" dirty="0" smtClean="0">
                <a:solidFill>
                  <a:schemeClr val="tx1"/>
                </a:solidFill>
                <a:latin typeface="Montserrat" panose="020B0604020202020204" charset="0"/>
              </a:rPr>
              <a:t> …</a:t>
            </a:r>
            <a:endParaRPr lang="en-IN" sz="1800" b="1" dirty="0">
              <a:solidFill>
                <a:schemeClr val="tx1"/>
              </a:solidFill>
              <a:latin typeface="Montserrat" panose="020B0604020202020204" charset="0"/>
            </a:endParaRPr>
          </a:p>
        </p:txBody>
      </p:sp>
      <p:sp>
        <p:nvSpPr>
          <p:cNvPr id="3" name="TextBox 2"/>
          <p:cNvSpPr txBox="1"/>
          <p:nvPr/>
        </p:nvSpPr>
        <p:spPr>
          <a:xfrm>
            <a:off x="130120" y="509500"/>
            <a:ext cx="8800749" cy="246221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IN" dirty="0" smtClean="0">
                <a:solidFill>
                  <a:schemeClr val="bg1"/>
                </a:solidFill>
                <a:latin typeface="Montserrat" panose="020B0604020202020204" charset="0"/>
              </a:rPr>
              <a:t>Original </a:t>
            </a:r>
            <a:r>
              <a:rPr lang="en-IN" dirty="0" smtClean="0">
                <a:solidFill>
                  <a:schemeClr val="tx1"/>
                </a:solidFill>
                <a:latin typeface="Montserrat" panose="020B0604020202020204" charset="0"/>
              </a:rPr>
              <a:t>‘Date’ </a:t>
            </a:r>
            <a:r>
              <a:rPr lang="en-IN" dirty="0" smtClean="0">
                <a:solidFill>
                  <a:schemeClr val="bg1"/>
                </a:solidFill>
                <a:latin typeface="Montserrat" panose="020B0604020202020204" charset="0"/>
              </a:rPr>
              <a:t>column is object type in nature. We changed it date-time format and then extracted year, month, </a:t>
            </a:r>
            <a:r>
              <a:rPr lang="en-IN" dirty="0">
                <a:solidFill>
                  <a:schemeClr val="bg1"/>
                </a:solidFill>
                <a:latin typeface="Montserrat" panose="020B0604020202020204" charset="0"/>
              </a:rPr>
              <a:t>name </a:t>
            </a:r>
            <a:r>
              <a:rPr lang="en-IN" dirty="0" smtClean="0">
                <a:solidFill>
                  <a:schemeClr val="bg1"/>
                </a:solidFill>
                <a:latin typeface="Montserrat" panose="020B0604020202020204" charset="0"/>
              </a:rPr>
              <a:t>of the day and the dates from this and stored the values in respective columns.</a:t>
            </a:r>
          </a:p>
          <a:p>
            <a:pPr marL="285750" indent="-285750">
              <a:buClr>
                <a:schemeClr val="bg1"/>
              </a:buClr>
              <a:buFont typeface="Arial" panose="020B0604020202020204" pitchFamily="34" charset="0"/>
              <a:buChar char="•"/>
            </a:pPr>
            <a:r>
              <a:rPr lang="en-IN" dirty="0" smtClean="0">
                <a:solidFill>
                  <a:schemeClr val="bg1"/>
                </a:solidFill>
                <a:latin typeface="Montserrat" panose="020B0604020202020204" charset="0"/>
              </a:rPr>
              <a:t>We dropped the observations that were having the value 0 for rented bike count, since those values only occurred when it was non-functional days and these values were only going to make our regression models worse as we would never be predicting the value 0 for any observations.</a:t>
            </a:r>
          </a:p>
          <a:p>
            <a:pPr marL="285750" indent="-285750">
              <a:buClr>
                <a:schemeClr val="bg1"/>
              </a:buClr>
              <a:buFont typeface="Arial" panose="020B0604020202020204" pitchFamily="34" charset="0"/>
              <a:buChar char="•"/>
            </a:pPr>
            <a:r>
              <a:rPr lang="en-IN" dirty="0" smtClean="0">
                <a:solidFill>
                  <a:schemeClr val="bg1"/>
                </a:solidFill>
                <a:latin typeface="Montserrat" panose="020B0604020202020204" charset="0"/>
              </a:rPr>
              <a:t>From the ‘</a:t>
            </a:r>
            <a:r>
              <a:rPr lang="en-IN" dirty="0" smtClean="0">
                <a:solidFill>
                  <a:schemeClr val="tx1"/>
                </a:solidFill>
                <a:latin typeface="Montserrat" panose="020B0604020202020204" charset="0"/>
              </a:rPr>
              <a:t>day</a:t>
            </a:r>
            <a:r>
              <a:rPr lang="en-IN" dirty="0" smtClean="0">
                <a:solidFill>
                  <a:schemeClr val="bg1"/>
                </a:solidFill>
                <a:latin typeface="Montserrat" panose="020B0604020202020204" charset="0"/>
              </a:rPr>
              <a:t>’ column, we made another variable called ‘</a:t>
            </a:r>
            <a:r>
              <a:rPr lang="en-IN" dirty="0" smtClean="0">
                <a:solidFill>
                  <a:schemeClr val="tx1"/>
                </a:solidFill>
                <a:latin typeface="Montserrat" panose="020B0604020202020204" charset="0"/>
                <a:ea typeface="Arial Unicode MS" panose="020B0604020202020204" pitchFamily="34" charset="-128"/>
                <a:cs typeface="Arial Unicode MS" panose="020B0604020202020204" pitchFamily="34" charset="-128"/>
              </a:rPr>
              <a:t>weekend days</a:t>
            </a:r>
            <a:r>
              <a:rPr lang="en-IN" dirty="0" smtClean="0">
                <a:solidFill>
                  <a:schemeClr val="bg1"/>
                </a:solidFill>
                <a:latin typeface="Montserrat" panose="020B0604020202020204" charset="0"/>
              </a:rPr>
              <a:t>’ and stored the value as 1 for Sundays &amp; Saturdays and value 0 for regular week days.</a:t>
            </a:r>
          </a:p>
          <a:p>
            <a:pPr marL="285750" indent="-285750">
              <a:buClr>
                <a:schemeClr val="bg1"/>
              </a:buClr>
              <a:buFont typeface="Arial" panose="020B0604020202020204" pitchFamily="34" charset="0"/>
              <a:buChar char="•"/>
            </a:pPr>
            <a:r>
              <a:rPr lang="en-IN" dirty="0" smtClean="0">
                <a:solidFill>
                  <a:schemeClr val="bg1"/>
                </a:solidFill>
                <a:latin typeface="Montserrat" panose="020B0604020202020204" charset="0"/>
              </a:rPr>
              <a:t>‘Holiday’ column values were updated with value of 1 and 0 were assigned for holidays and non-holidays respectively.</a:t>
            </a:r>
          </a:p>
        </p:txBody>
      </p:sp>
      <p:sp>
        <p:nvSpPr>
          <p:cNvPr id="5" name="TextBox 4"/>
          <p:cNvSpPr txBox="1"/>
          <p:nvPr/>
        </p:nvSpPr>
        <p:spPr>
          <a:xfrm>
            <a:off x="130120" y="3035231"/>
            <a:ext cx="4765014" cy="1815882"/>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IN" dirty="0">
                <a:solidFill>
                  <a:schemeClr val="bg1"/>
                </a:solidFill>
                <a:latin typeface="Montserrat" panose="020B0604020202020204" charset="0"/>
              </a:rPr>
              <a:t>Similar approach was taken for ‘</a:t>
            </a:r>
            <a:r>
              <a:rPr lang="en-IN" dirty="0">
                <a:solidFill>
                  <a:schemeClr val="tx1"/>
                </a:solidFill>
                <a:latin typeface="Montserrat" panose="020B0604020202020204" charset="0"/>
              </a:rPr>
              <a:t>Functioning days</a:t>
            </a:r>
            <a:r>
              <a:rPr lang="en-IN" dirty="0">
                <a:solidFill>
                  <a:schemeClr val="bg1"/>
                </a:solidFill>
                <a:latin typeface="Montserrat" panose="020B0604020202020204" charset="0"/>
              </a:rPr>
              <a:t>’ column as </a:t>
            </a:r>
            <a:r>
              <a:rPr lang="en-IN" dirty="0" smtClean="0">
                <a:solidFill>
                  <a:schemeClr val="bg1"/>
                </a:solidFill>
                <a:latin typeface="Montserrat" panose="020B0604020202020204" charset="0"/>
              </a:rPr>
              <a:t>well.</a:t>
            </a:r>
          </a:p>
          <a:p>
            <a:pPr marL="285750" indent="-285750">
              <a:buClr>
                <a:schemeClr val="bg1"/>
              </a:buClr>
              <a:buFont typeface="Arial" panose="020B0604020202020204" pitchFamily="34" charset="0"/>
              <a:buChar char="•"/>
            </a:pPr>
            <a:r>
              <a:rPr lang="en-IN" dirty="0" smtClean="0">
                <a:solidFill>
                  <a:schemeClr val="bg1"/>
                </a:solidFill>
                <a:latin typeface="Montserrat" panose="020B0604020202020204" charset="0"/>
              </a:rPr>
              <a:t>The </a:t>
            </a:r>
            <a:r>
              <a:rPr lang="en-IN" dirty="0">
                <a:solidFill>
                  <a:schemeClr val="bg1"/>
                </a:solidFill>
                <a:latin typeface="Montserrat" panose="020B0604020202020204" charset="0"/>
              </a:rPr>
              <a:t>original ‘</a:t>
            </a:r>
            <a:r>
              <a:rPr lang="en-IN" dirty="0">
                <a:solidFill>
                  <a:schemeClr val="tx1"/>
                </a:solidFill>
                <a:latin typeface="Montserrat" panose="020B0604020202020204" charset="0"/>
              </a:rPr>
              <a:t>Date</a:t>
            </a:r>
            <a:r>
              <a:rPr lang="en-IN" dirty="0">
                <a:solidFill>
                  <a:schemeClr val="bg1"/>
                </a:solidFill>
                <a:latin typeface="Montserrat" panose="020B0604020202020204" charset="0"/>
              </a:rPr>
              <a:t>’ column was dropped along with ‘</a:t>
            </a:r>
            <a:r>
              <a:rPr lang="en-IN" dirty="0">
                <a:solidFill>
                  <a:schemeClr val="tx1"/>
                </a:solidFill>
                <a:latin typeface="Montserrat" panose="020B0604020202020204" charset="0"/>
              </a:rPr>
              <a:t>year</a:t>
            </a:r>
            <a:r>
              <a:rPr lang="en-IN" dirty="0">
                <a:solidFill>
                  <a:schemeClr val="bg1"/>
                </a:solidFill>
                <a:latin typeface="Montserrat" panose="020B0604020202020204" charset="0"/>
              </a:rPr>
              <a:t>’ &amp; ‘</a:t>
            </a:r>
            <a:r>
              <a:rPr lang="en-IN" dirty="0">
                <a:solidFill>
                  <a:schemeClr val="tx1"/>
                </a:solidFill>
                <a:latin typeface="Montserrat" panose="020B0604020202020204" charset="0"/>
              </a:rPr>
              <a:t>day</a:t>
            </a:r>
            <a:r>
              <a:rPr lang="en-IN" dirty="0">
                <a:solidFill>
                  <a:schemeClr val="bg1"/>
                </a:solidFill>
                <a:latin typeface="Montserrat" panose="020B0604020202020204" charset="0"/>
              </a:rPr>
              <a:t>’ </a:t>
            </a:r>
            <a:r>
              <a:rPr lang="en-IN" dirty="0" smtClean="0">
                <a:solidFill>
                  <a:schemeClr val="bg1"/>
                </a:solidFill>
                <a:latin typeface="Montserrat" panose="020B0604020202020204" charset="0"/>
              </a:rPr>
              <a:t>column.</a:t>
            </a:r>
          </a:p>
          <a:p>
            <a:pPr marL="285750" indent="-285750">
              <a:buClr>
                <a:schemeClr val="bg1"/>
              </a:buClr>
              <a:buFont typeface="Arial" panose="020B0604020202020204" pitchFamily="34" charset="0"/>
              <a:buChar char="•"/>
            </a:pPr>
            <a:r>
              <a:rPr lang="en-US" dirty="0" smtClean="0">
                <a:solidFill>
                  <a:schemeClr val="bg1"/>
                </a:solidFill>
                <a:latin typeface="Montserrat" panose="020B0604020202020204" charset="0"/>
              </a:rPr>
              <a:t>Data-types for </a:t>
            </a:r>
            <a:r>
              <a:rPr lang="en-US" dirty="0" smtClean="0">
                <a:solidFill>
                  <a:schemeClr val="tx1"/>
                </a:solidFill>
                <a:latin typeface="Montserrat" panose="020B0604020202020204" charset="0"/>
              </a:rPr>
              <a:t>hour</a:t>
            </a:r>
            <a:r>
              <a:rPr lang="en-US" dirty="0" smtClean="0">
                <a:solidFill>
                  <a:schemeClr val="bg1"/>
                </a:solidFill>
                <a:latin typeface="Montserrat" panose="020B0604020202020204" charset="0"/>
              </a:rPr>
              <a:t>, </a:t>
            </a:r>
            <a:r>
              <a:rPr lang="en-US" dirty="0" smtClean="0">
                <a:solidFill>
                  <a:schemeClr val="tx1"/>
                </a:solidFill>
                <a:latin typeface="Montserrat" panose="020B0604020202020204" charset="0"/>
              </a:rPr>
              <a:t>seasons</a:t>
            </a:r>
            <a:r>
              <a:rPr lang="en-US" dirty="0" smtClean="0">
                <a:solidFill>
                  <a:schemeClr val="bg1"/>
                </a:solidFill>
                <a:latin typeface="Montserrat" panose="020B0604020202020204" charset="0"/>
              </a:rPr>
              <a:t>, </a:t>
            </a:r>
            <a:r>
              <a:rPr lang="en-US" dirty="0" smtClean="0">
                <a:solidFill>
                  <a:schemeClr val="tx1"/>
                </a:solidFill>
                <a:latin typeface="Montserrat" panose="020B0604020202020204" charset="0"/>
              </a:rPr>
              <a:t>holiday</a:t>
            </a:r>
            <a:r>
              <a:rPr lang="en-US" dirty="0" smtClean="0">
                <a:solidFill>
                  <a:schemeClr val="bg1"/>
                </a:solidFill>
                <a:latin typeface="Montserrat" panose="020B0604020202020204" charset="0"/>
              </a:rPr>
              <a:t>, </a:t>
            </a:r>
            <a:r>
              <a:rPr lang="en-US" dirty="0" smtClean="0">
                <a:solidFill>
                  <a:schemeClr val="tx1"/>
                </a:solidFill>
                <a:latin typeface="Montserrat" panose="020B0604020202020204" charset="0"/>
              </a:rPr>
              <a:t>functioning</a:t>
            </a:r>
            <a:r>
              <a:rPr lang="en-US" dirty="0" smtClean="0">
                <a:solidFill>
                  <a:schemeClr val="bg1"/>
                </a:solidFill>
                <a:latin typeface="Montserrat" panose="020B0604020202020204" charset="0"/>
              </a:rPr>
              <a:t> </a:t>
            </a:r>
            <a:r>
              <a:rPr lang="en-US" dirty="0">
                <a:solidFill>
                  <a:schemeClr val="tx1"/>
                </a:solidFill>
                <a:latin typeface="Montserrat" panose="020B0604020202020204" charset="0"/>
              </a:rPr>
              <a:t>day</a:t>
            </a:r>
            <a:r>
              <a:rPr lang="en-US" dirty="0">
                <a:solidFill>
                  <a:schemeClr val="bg1"/>
                </a:solidFill>
                <a:latin typeface="Montserrat" panose="020B0604020202020204" charset="0"/>
              </a:rPr>
              <a:t>, </a:t>
            </a:r>
            <a:r>
              <a:rPr lang="en-US" dirty="0">
                <a:solidFill>
                  <a:schemeClr val="tx1"/>
                </a:solidFill>
                <a:latin typeface="Montserrat" panose="020B0604020202020204" charset="0"/>
              </a:rPr>
              <a:t>month</a:t>
            </a:r>
            <a:r>
              <a:rPr lang="en-US" dirty="0">
                <a:solidFill>
                  <a:schemeClr val="bg1"/>
                </a:solidFill>
                <a:latin typeface="Montserrat" panose="020B0604020202020204" charset="0"/>
              </a:rPr>
              <a:t>, </a:t>
            </a:r>
            <a:r>
              <a:rPr lang="en-US" dirty="0" smtClean="0">
                <a:solidFill>
                  <a:schemeClr val="tx1"/>
                </a:solidFill>
                <a:latin typeface="Montserrat" panose="020B0604020202020204" charset="0"/>
              </a:rPr>
              <a:t>date</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&amp;</a:t>
            </a:r>
            <a:r>
              <a:rPr lang="en-US" dirty="0">
                <a:solidFill>
                  <a:schemeClr val="bg1"/>
                </a:solidFill>
                <a:latin typeface="Montserrat" panose="020B0604020202020204" charset="0"/>
              </a:rPr>
              <a:t> </a:t>
            </a:r>
            <a:r>
              <a:rPr lang="en-US" dirty="0">
                <a:solidFill>
                  <a:schemeClr val="tx1"/>
                </a:solidFill>
                <a:latin typeface="Montserrat" panose="020B0604020202020204" charset="0"/>
              </a:rPr>
              <a:t>weekend</a:t>
            </a:r>
            <a:r>
              <a:rPr lang="en-US" dirty="0">
                <a:solidFill>
                  <a:schemeClr val="bg1"/>
                </a:solidFill>
                <a:latin typeface="Montserrat" panose="020B0604020202020204" charset="0"/>
              </a:rPr>
              <a:t> </a:t>
            </a:r>
            <a:r>
              <a:rPr lang="en-US" dirty="0" smtClean="0">
                <a:solidFill>
                  <a:schemeClr val="tx1"/>
                </a:solidFill>
                <a:latin typeface="Montserrat" panose="020B0604020202020204" charset="0"/>
              </a:rPr>
              <a:t>days </a:t>
            </a:r>
            <a:r>
              <a:rPr lang="en-US" dirty="0" smtClean="0">
                <a:solidFill>
                  <a:schemeClr val="bg1"/>
                </a:solidFill>
                <a:latin typeface="Montserrat" panose="020B0604020202020204" charset="0"/>
              </a:rPr>
              <a:t>were changed into </a:t>
            </a:r>
            <a:r>
              <a:rPr lang="en-US" u="sng" dirty="0" smtClean="0">
                <a:solidFill>
                  <a:schemeClr val="bg1"/>
                </a:solidFill>
                <a:latin typeface="Montserrat" panose="020B0604020202020204" charset="0"/>
              </a:rPr>
              <a:t>categorical</a:t>
            </a:r>
            <a:r>
              <a:rPr lang="en-US" dirty="0" smtClean="0">
                <a:solidFill>
                  <a:schemeClr val="bg1"/>
                </a:solidFill>
                <a:latin typeface="Montserrat" panose="020B0604020202020204" charset="0"/>
              </a:rPr>
              <a:t>.</a:t>
            </a:r>
            <a:endParaRPr lang="en-IN" sz="1600" dirty="0">
              <a:solidFill>
                <a:schemeClr val="bg1"/>
              </a:solidFill>
              <a:latin typeface="Montserrat" panose="020B0604020202020204" charset="0"/>
            </a:endParaRPr>
          </a:p>
          <a:p>
            <a:pPr marL="285750" indent="-285750">
              <a:buClr>
                <a:schemeClr val="bg1"/>
              </a:buClr>
              <a:buFont typeface="Arial" panose="020B0604020202020204" pitchFamily="34" charset="0"/>
              <a:buChar char="•"/>
            </a:pPr>
            <a:endParaRPr lang="en-IN" dirty="0"/>
          </a:p>
        </p:txBody>
      </p:sp>
    </p:spTree>
    <p:extLst>
      <p:ext uri="{BB962C8B-B14F-4D97-AF65-F5344CB8AC3E}">
        <p14:creationId xmlns:p14="http://schemas.microsoft.com/office/powerpoint/2010/main" val="1700911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310" y="817183"/>
            <a:ext cx="5429823" cy="3754817"/>
          </a:xfrm>
          <a:prstGeom prst="rect">
            <a:avLst/>
          </a:prstGeom>
        </p:spPr>
      </p:pic>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p:cNvSpPr txBox="1"/>
          <p:nvPr/>
        </p:nvSpPr>
        <p:spPr>
          <a:xfrm>
            <a:off x="130120" y="140168"/>
            <a:ext cx="1963999" cy="400110"/>
          </a:xfrm>
          <a:prstGeom prst="rect">
            <a:avLst/>
          </a:prstGeom>
          <a:noFill/>
        </p:spPr>
        <p:txBody>
          <a:bodyPr wrap="none" rtlCol="0">
            <a:spAutoFit/>
          </a:bodyPr>
          <a:lstStyle/>
          <a:p>
            <a:r>
              <a:rPr lang="en-IN" sz="2000" b="1" dirty="0" smtClean="0">
                <a:solidFill>
                  <a:schemeClr val="tx1"/>
                </a:solidFill>
                <a:latin typeface="Montserrat" panose="020B0604020202020204" charset="0"/>
              </a:rPr>
              <a:t>Continued</a:t>
            </a:r>
            <a:r>
              <a:rPr lang="en-IN" sz="1800" b="1" dirty="0" smtClean="0">
                <a:solidFill>
                  <a:schemeClr val="tx1"/>
                </a:solidFill>
                <a:latin typeface="Montserrat" panose="020B0604020202020204" charset="0"/>
              </a:rPr>
              <a:t> …</a:t>
            </a:r>
            <a:endParaRPr lang="en-IN" sz="1800" b="1" dirty="0">
              <a:solidFill>
                <a:schemeClr val="tx1"/>
              </a:solidFill>
              <a:latin typeface="Montserrat" panose="020B0604020202020204" charset="0"/>
            </a:endParaRPr>
          </a:p>
        </p:txBody>
      </p:sp>
      <p:sp>
        <p:nvSpPr>
          <p:cNvPr id="2" name="TextBox 1"/>
          <p:cNvSpPr txBox="1"/>
          <p:nvPr/>
        </p:nvSpPr>
        <p:spPr>
          <a:xfrm>
            <a:off x="130120" y="724944"/>
            <a:ext cx="2829621" cy="369332"/>
          </a:xfrm>
          <a:prstGeom prst="rect">
            <a:avLst/>
          </a:prstGeom>
          <a:noFill/>
        </p:spPr>
        <p:txBody>
          <a:bodyPr wrap="none" rtlCol="0">
            <a:spAutoFit/>
          </a:bodyPr>
          <a:lstStyle/>
          <a:p>
            <a:r>
              <a:rPr lang="en-IN" sz="1800" dirty="0" smtClean="0">
                <a:solidFill>
                  <a:schemeClr val="tx1"/>
                </a:solidFill>
                <a:latin typeface="Montserrat" panose="020B0604020202020204" charset="0"/>
              </a:rPr>
              <a:t>Correlation Heat-map :</a:t>
            </a:r>
            <a:endParaRPr lang="en-IN" sz="1800" dirty="0">
              <a:solidFill>
                <a:schemeClr val="tx1"/>
              </a:solidFill>
              <a:latin typeface="Montserrat" panose="020B0604020202020204" charset="0"/>
            </a:endParaRPr>
          </a:p>
        </p:txBody>
      </p:sp>
      <p:sp>
        <p:nvSpPr>
          <p:cNvPr id="5" name="TextBox 4"/>
          <p:cNvSpPr txBox="1"/>
          <p:nvPr/>
        </p:nvSpPr>
        <p:spPr>
          <a:xfrm>
            <a:off x="130120" y="1201904"/>
            <a:ext cx="3548106" cy="3303468"/>
          </a:xfrm>
          <a:prstGeom prst="rect">
            <a:avLst/>
          </a:prstGeom>
          <a:noFill/>
        </p:spPr>
        <p:txBody>
          <a:bodyPr wrap="square" rtlCol="0">
            <a:spAutoFit/>
          </a:bodyPr>
          <a:lstStyle/>
          <a:p>
            <a:pPr marL="285750" indent="-285750">
              <a:spcBef>
                <a:spcPts val="1000"/>
              </a:spcBef>
              <a:buClr>
                <a:schemeClr val="bg1"/>
              </a:buClr>
              <a:buFont typeface="Arial" panose="020B0604020202020204" pitchFamily="34" charset="0"/>
              <a:buChar char="•"/>
            </a:pPr>
            <a:r>
              <a:rPr lang="en-IN" sz="1600" dirty="0" smtClean="0">
                <a:solidFill>
                  <a:schemeClr val="bg1"/>
                </a:solidFill>
                <a:latin typeface="Montserrat" panose="020B0604020202020204" charset="0"/>
              </a:rPr>
              <a:t>From the heat-map, it is evident that </a:t>
            </a:r>
            <a:r>
              <a:rPr lang="en-IN" sz="1600" dirty="0" smtClean="0">
                <a:solidFill>
                  <a:schemeClr val="tx1"/>
                </a:solidFill>
                <a:latin typeface="Montserrat" panose="020B0604020202020204" charset="0"/>
              </a:rPr>
              <a:t>Temperature</a:t>
            </a:r>
            <a:r>
              <a:rPr lang="en-IN" sz="1600" dirty="0" smtClean="0">
                <a:solidFill>
                  <a:schemeClr val="bg1"/>
                </a:solidFill>
                <a:latin typeface="Montserrat" panose="020B0604020202020204" charset="0"/>
              </a:rPr>
              <a:t> has the highest correlation with number of Bike rents.</a:t>
            </a:r>
          </a:p>
          <a:p>
            <a:pPr marL="285750" indent="-285750">
              <a:spcBef>
                <a:spcPts val="1000"/>
              </a:spcBef>
              <a:buClr>
                <a:schemeClr val="bg1"/>
              </a:buClr>
              <a:buFont typeface="Arial" panose="020B0604020202020204" pitchFamily="34" charset="0"/>
              <a:buChar char="•"/>
            </a:pPr>
            <a:r>
              <a:rPr lang="en-IN" sz="1600" dirty="0" smtClean="0">
                <a:solidFill>
                  <a:schemeClr val="tx1"/>
                </a:solidFill>
                <a:latin typeface="Montserrat" panose="020B0604020202020204" charset="0"/>
              </a:rPr>
              <a:t>Temperature</a:t>
            </a:r>
            <a:r>
              <a:rPr lang="en-IN" sz="1600" dirty="0" smtClean="0">
                <a:solidFill>
                  <a:schemeClr val="bg1"/>
                </a:solidFill>
                <a:latin typeface="Montserrat" panose="020B0604020202020204" charset="0"/>
              </a:rPr>
              <a:t> and </a:t>
            </a:r>
            <a:r>
              <a:rPr lang="en-IN" sz="1600" dirty="0" smtClean="0">
                <a:solidFill>
                  <a:schemeClr val="tx1"/>
                </a:solidFill>
                <a:latin typeface="Montserrat" panose="020B0604020202020204" charset="0"/>
              </a:rPr>
              <a:t>Dew</a:t>
            </a:r>
            <a:r>
              <a:rPr lang="en-IN" sz="1600" dirty="0" smtClean="0">
                <a:solidFill>
                  <a:schemeClr val="bg1"/>
                </a:solidFill>
                <a:latin typeface="Montserrat" panose="020B0604020202020204" charset="0"/>
              </a:rPr>
              <a:t> </a:t>
            </a:r>
            <a:r>
              <a:rPr lang="en-IN" sz="1600" dirty="0" smtClean="0">
                <a:solidFill>
                  <a:schemeClr val="tx1"/>
                </a:solidFill>
                <a:latin typeface="Montserrat" panose="020B0604020202020204" charset="0"/>
              </a:rPr>
              <a:t>point</a:t>
            </a:r>
            <a:r>
              <a:rPr lang="en-IN" sz="1600" dirty="0" smtClean="0">
                <a:solidFill>
                  <a:schemeClr val="bg1"/>
                </a:solidFill>
                <a:latin typeface="Montserrat" panose="020B0604020202020204" charset="0"/>
              </a:rPr>
              <a:t> </a:t>
            </a:r>
            <a:r>
              <a:rPr lang="en-IN" sz="1600" dirty="0" smtClean="0">
                <a:solidFill>
                  <a:schemeClr val="tx1"/>
                </a:solidFill>
                <a:latin typeface="Montserrat" panose="020B0604020202020204" charset="0"/>
              </a:rPr>
              <a:t>temperature</a:t>
            </a:r>
            <a:r>
              <a:rPr lang="en-IN" sz="1600" dirty="0" smtClean="0">
                <a:solidFill>
                  <a:schemeClr val="bg1"/>
                </a:solidFill>
                <a:latin typeface="Montserrat" panose="020B0604020202020204" charset="0"/>
              </a:rPr>
              <a:t> are strongly correlated to each other with a correlation value of 0.91</a:t>
            </a:r>
          </a:p>
          <a:p>
            <a:pPr marL="285750" indent="-285750">
              <a:spcBef>
                <a:spcPts val="1000"/>
              </a:spcBef>
              <a:buClr>
                <a:schemeClr val="bg1"/>
              </a:buClr>
              <a:buFont typeface="Arial" panose="020B0604020202020204" pitchFamily="34" charset="0"/>
              <a:buChar char="•"/>
            </a:pPr>
            <a:r>
              <a:rPr lang="en-IN" sz="1600" dirty="0" smtClean="0">
                <a:solidFill>
                  <a:schemeClr val="bg1"/>
                </a:solidFill>
                <a:latin typeface="Montserrat" panose="020B0604020202020204" charset="0"/>
              </a:rPr>
              <a:t>In order to avoid multi-</a:t>
            </a:r>
            <a:r>
              <a:rPr lang="en-IN" sz="1600" dirty="0" err="1" smtClean="0">
                <a:solidFill>
                  <a:schemeClr val="bg1"/>
                </a:solidFill>
                <a:latin typeface="Montserrat" panose="020B0604020202020204" charset="0"/>
              </a:rPr>
              <a:t>collinearity</a:t>
            </a:r>
            <a:r>
              <a:rPr lang="en-IN" sz="1600" dirty="0" smtClean="0">
                <a:solidFill>
                  <a:schemeClr val="bg1"/>
                </a:solidFill>
                <a:latin typeface="Montserrat" panose="020B0604020202020204" charset="0"/>
              </a:rPr>
              <a:t>, we dropped the feature </a:t>
            </a:r>
            <a:r>
              <a:rPr lang="en-IN" sz="1600" dirty="0" smtClean="0">
                <a:solidFill>
                  <a:schemeClr val="tx1"/>
                </a:solidFill>
                <a:latin typeface="Montserrat" panose="020B0604020202020204" charset="0"/>
              </a:rPr>
              <a:t>Dew</a:t>
            </a:r>
            <a:r>
              <a:rPr lang="en-IN" sz="1600" dirty="0" smtClean="0">
                <a:solidFill>
                  <a:schemeClr val="bg1"/>
                </a:solidFill>
                <a:latin typeface="Montserrat" panose="020B0604020202020204" charset="0"/>
              </a:rPr>
              <a:t> </a:t>
            </a:r>
            <a:r>
              <a:rPr lang="en-IN" sz="1600" dirty="0" smtClean="0">
                <a:solidFill>
                  <a:schemeClr val="tx1"/>
                </a:solidFill>
                <a:latin typeface="Montserrat" panose="020B0604020202020204" charset="0"/>
              </a:rPr>
              <a:t>point</a:t>
            </a:r>
            <a:r>
              <a:rPr lang="en-IN" sz="1600" dirty="0" smtClean="0">
                <a:solidFill>
                  <a:schemeClr val="bg1"/>
                </a:solidFill>
                <a:latin typeface="Montserrat" panose="020B0604020202020204" charset="0"/>
              </a:rPr>
              <a:t> </a:t>
            </a:r>
            <a:r>
              <a:rPr lang="en-IN" sz="1600" dirty="0" smtClean="0">
                <a:solidFill>
                  <a:schemeClr val="tx1"/>
                </a:solidFill>
                <a:latin typeface="Montserrat" panose="020B0604020202020204" charset="0"/>
              </a:rPr>
              <a:t>temperature</a:t>
            </a:r>
            <a:r>
              <a:rPr lang="en-IN" sz="1600" dirty="0" smtClean="0">
                <a:solidFill>
                  <a:schemeClr val="bg1"/>
                </a:solidFill>
                <a:latin typeface="Montserrat" panose="020B0604020202020204" charset="0"/>
              </a:rPr>
              <a:t>.</a:t>
            </a:r>
            <a:endParaRPr lang="en-IN" sz="1600" dirty="0">
              <a:solidFill>
                <a:schemeClr val="bg1"/>
              </a:solidFill>
              <a:latin typeface="Montserrat" panose="020B0604020202020204" charset="0"/>
            </a:endParaRPr>
          </a:p>
        </p:txBody>
      </p:sp>
    </p:spTree>
    <p:extLst>
      <p:ext uri="{BB962C8B-B14F-4D97-AF65-F5344CB8AC3E}">
        <p14:creationId xmlns:p14="http://schemas.microsoft.com/office/powerpoint/2010/main" val="767202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58129" y="109390"/>
            <a:ext cx="2050561" cy="400110"/>
          </a:xfrm>
          <a:prstGeom prst="rect">
            <a:avLst/>
          </a:prstGeom>
          <a:noFill/>
        </p:spPr>
        <p:txBody>
          <a:bodyPr wrap="none" rtlCol="0">
            <a:spAutoFit/>
          </a:bodyPr>
          <a:lstStyle/>
          <a:p>
            <a:r>
              <a:rPr lang="en-IN" sz="2000" b="1" dirty="0" smtClean="0">
                <a:solidFill>
                  <a:schemeClr val="tx1"/>
                </a:solidFill>
                <a:latin typeface="Montserrat" panose="020B0604020202020204" charset="0"/>
              </a:rPr>
              <a:t>Visualization :</a:t>
            </a:r>
            <a:endParaRPr lang="en-IN" sz="2000" b="1" dirty="0">
              <a:solidFill>
                <a:schemeClr val="tx1"/>
              </a:solidFill>
              <a:latin typeface="Montserrat"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0" y="1674234"/>
            <a:ext cx="4145738" cy="2035936"/>
          </a:xfrm>
          <a:prstGeom prst="rect">
            <a:avLst/>
          </a:prstGeom>
          <a:ln>
            <a:solidFill>
              <a:schemeClr val="accent5">
                <a:lumMod val="50000"/>
              </a:schemeClr>
            </a:solidFill>
          </a:ln>
        </p:spPr>
      </p:pic>
      <p:sp>
        <p:nvSpPr>
          <p:cNvPr id="4" name="TextBox 3"/>
          <p:cNvSpPr txBox="1"/>
          <p:nvPr/>
        </p:nvSpPr>
        <p:spPr>
          <a:xfrm>
            <a:off x="158129" y="500277"/>
            <a:ext cx="8779615" cy="738664"/>
          </a:xfrm>
          <a:prstGeom prst="rect">
            <a:avLst/>
          </a:prstGeom>
          <a:noFill/>
        </p:spPr>
        <p:txBody>
          <a:bodyPr wrap="square" rtlCol="0">
            <a:spAutoFit/>
          </a:bodyPr>
          <a:lstStyle/>
          <a:p>
            <a:pPr>
              <a:spcBef>
                <a:spcPts val="1000"/>
              </a:spcBef>
            </a:pPr>
            <a:r>
              <a:rPr lang="en-IN" i="1" dirty="0">
                <a:solidFill>
                  <a:schemeClr val="bg1"/>
                </a:solidFill>
                <a:latin typeface="Montserrat" panose="020B0604020202020204" charset="0"/>
              </a:rPr>
              <a:t> </a:t>
            </a:r>
            <a:r>
              <a:rPr lang="en-IN" i="1" dirty="0" smtClean="0">
                <a:solidFill>
                  <a:schemeClr val="bg1"/>
                </a:solidFill>
                <a:latin typeface="Montserrat" panose="020B0604020202020204" charset="0"/>
              </a:rPr>
              <a:t>   Visualization will help us understand influences, patterns &amp; trends in the data in a very effective way. Let’s see what insights we can draw by checking the relations between Rented Bike count and various different features in the data.</a:t>
            </a:r>
            <a:endParaRPr lang="en-IN" i="1" dirty="0">
              <a:solidFill>
                <a:schemeClr val="bg1"/>
              </a:solidFill>
              <a:latin typeface="Montserrat" panose="020B0604020202020204" charset="0"/>
            </a:endParaRPr>
          </a:p>
        </p:txBody>
      </p:sp>
      <p:sp>
        <p:nvSpPr>
          <p:cNvPr id="5" name="TextBox 4"/>
          <p:cNvSpPr txBox="1"/>
          <p:nvPr/>
        </p:nvSpPr>
        <p:spPr>
          <a:xfrm>
            <a:off x="972981" y="1302699"/>
            <a:ext cx="2626040" cy="307777"/>
          </a:xfrm>
          <a:prstGeom prst="rect">
            <a:avLst/>
          </a:prstGeom>
          <a:noFill/>
        </p:spPr>
        <p:txBody>
          <a:bodyPr wrap="none" rtlCol="0">
            <a:spAutoFit/>
          </a:bodyPr>
          <a:lstStyle/>
          <a:p>
            <a:r>
              <a:rPr lang="en-IN" dirty="0" smtClean="0">
                <a:solidFill>
                  <a:schemeClr val="tx1"/>
                </a:solidFill>
                <a:latin typeface="Montserrat" panose="020B0604020202020204" charset="0"/>
              </a:rPr>
              <a:t>Rented Bike Count </a:t>
            </a:r>
            <a:r>
              <a:rPr lang="en-IN" dirty="0" err="1" smtClean="0">
                <a:solidFill>
                  <a:schemeClr val="tx1"/>
                </a:solidFill>
                <a:latin typeface="Montserrat" panose="020B0604020202020204" charset="0"/>
              </a:rPr>
              <a:t>vs</a:t>
            </a:r>
            <a:r>
              <a:rPr lang="en-IN" dirty="0" smtClean="0">
                <a:solidFill>
                  <a:schemeClr val="tx1"/>
                </a:solidFill>
                <a:latin typeface="Montserrat" panose="020B0604020202020204" charset="0"/>
              </a:rPr>
              <a:t> Hour</a:t>
            </a:r>
            <a:endParaRPr lang="en-IN" dirty="0">
              <a:solidFill>
                <a:schemeClr val="tx1"/>
              </a:solidFill>
              <a:latin typeface="Montserrat" panose="020B060402020202020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262" y="1686078"/>
            <a:ext cx="4131988" cy="2029183"/>
          </a:xfrm>
          <a:prstGeom prst="rect">
            <a:avLst/>
          </a:prstGeom>
          <a:ln>
            <a:solidFill>
              <a:schemeClr val="accent5">
                <a:lumMod val="50000"/>
              </a:schemeClr>
            </a:solidFill>
          </a:ln>
        </p:spPr>
      </p:pic>
      <p:sp>
        <p:nvSpPr>
          <p:cNvPr id="8" name="TextBox 7"/>
          <p:cNvSpPr txBox="1"/>
          <p:nvPr/>
        </p:nvSpPr>
        <p:spPr>
          <a:xfrm>
            <a:off x="4803226" y="1308621"/>
            <a:ext cx="3918060" cy="307777"/>
          </a:xfrm>
          <a:prstGeom prst="rect">
            <a:avLst/>
          </a:prstGeom>
          <a:noFill/>
        </p:spPr>
        <p:txBody>
          <a:bodyPr wrap="none" rtlCol="0">
            <a:spAutoFit/>
          </a:bodyPr>
          <a:lstStyle/>
          <a:p>
            <a:r>
              <a:rPr lang="en-IN" dirty="0" smtClean="0">
                <a:solidFill>
                  <a:schemeClr val="tx1"/>
                </a:solidFill>
                <a:latin typeface="Montserrat" panose="020B0604020202020204" charset="0"/>
              </a:rPr>
              <a:t>Rented Bike Count </a:t>
            </a:r>
            <a:r>
              <a:rPr lang="en-IN" dirty="0" err="1" smtClean="0">
                <a:solidFill>
                  <a:schemeClr val="tx1"/>
                </a:solidFill>
                <a:latin typeface="Montserrat" panose="020B0604020202020204" charset="0"/>
              </a:rPr>
              <a:t>vs</a:t>
            </a:r>
            <a:r>
              <a:rPr lang="en-IN" dirty="0" smtClean="0">
                <a:solidFill>
                  <a:schemeClr val="tx1"/>
                </a:solidFill>
                <a:latin typeface="Montserrat" panose="020B0604020202020204" charset="0"/>
              </a:rPr>
              <a:t> Hour on Weekends</a:t>
            </a:r>
            <a:endParaRPr lang="en-IN" dirty="0">
              <a:solidFill>
                <a:schemeClr val="tx1"/>
              </a:solidFill>
              <a:latin typeface="Montserrat" panose="020B0604020202020204" charset="0"/>
            </a:endParaRPr>
          </a:p>
        </p:txBody>
      </p:sp>
      <p:sp>
        <p:nvSpPr>
          <p:cNvPr id="7" name="TextBox 6"/>
          <p:cNvSpPr txBox="1"/>
          <p:nvPr/>
        </p:nvSpPr>
        <p:spPr>
          <a:xfrm>
            <a:off x="158129" y="3864919"/>
            <a:ext cx="8779615" cy="1169551"/>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IN" i="1" dirty="0" smtClean="0">
                <a:solidFill>
                  <a:schemeClr val="bg1"/>
                </a:solidFill>
                <a:latin typeface="Montserrat" panose="020B0604020202020204" charset="0"/>
              </a:rPr>
              <a:t>The conclusions we can derive from above plots are that on weekends, bikes rentals have been relatively </a:t>
            </a:r>
            <a:r>
              <a:rPr lang="en-IN" dirty="0" smtClean="0">
                <a:solidFill>
                  <a:schemeClr val="bg1"/>
                </a:solidFill>
                <a:latin typeface="Montserrat" panose="020B0604020202020204" charset="0"/>
              </a:rPr>
              <a:t>lesser</a:t>
            </a:r>
            <a:r>
              <a:rPr lang="en-IN" i="1" dirty="0" smtClean="0">
                <a:solidFill>
                  <a:schemeClr val="bg1"/>
                </a:solidFill>
                <a:latin typeface="Montserrat" panose="020B0604020202020204" charset="0"/>
              </a:rPr>
              <a:t>.</a:t>
            </a:r>
          </a:p>
          <a:p>
            <a:pPr marL="285750" indent="-285750">
              <a:buClr>
                <a:schemeClr val="bg1"/>
              </a:buClr>
              <a:buFont typeface="Wingdings" panose="05000000000000000000" pitchFamily="2" charset="2"/>
              <a:buChar char="Ø"/>
            </a:pPr>
            <a:r>
              <a:rPr lang="en-IN" i="1" dirty="0" smtClean="0">
                <a:solidFill>
                  <a:schemeClr val="bg1"/>
                </a:solidFill>
                <a:latin typeface="Montserrat" panose="020B0604020202020204" charset="0"/>
              </a:rPr>
              <a:t>We see a peak around </a:t>
            </a:r>
            <a:r>
              <a:rPr lang="en-IN" dirty="0">
                <a:solidFill>
                  <a:schemeClr val="bg1"/>
                </a:solidFill>
                <a:latin typeface="Montserrat" panose="020B0604020202020204" charset="0"/>
              </a:rPr>
              <a:t>8 am </a:t>
            </a:r>
            <a:r>
              <a:rPr lang="en-IN" i="1" dirty="0">
                <a:solidFill>
                  <a:schemeClr val="bg1"/>
                </a:solidFill>
                <a:latin typeface="Montserrat" panose="020B0604020202020204" charset="0"/>
              </a:rPr>
              <a:t>in the morning </a:t>
            </a:r>
            <a:r>
              <a:rPr lang="en-IN" i="1" dirty="0" smtClean="0">
                <a:solidFill>
                  <a:schemeClr val="bg1"/>
                </a:solidFill>
                <a:latin typeface="Montserrat" panose="020B0604020202020204" charset="0"/>
              </a:rPr>
              <a:t>and around </a:t>
            </a:r>
            <a:r>
              <a:rPr lang="en-IN" dirty="0" smtClean="0">
                <a:solidFill>
                  <a:schemeClr val="bg1"/>
                </a:solidFill>
                <a:latin typeface="Montserrat" panose="020B0604020202020204" charset="0"/>
              </a:rPr>
              <a:t>5-7 pm </a:t>
            </a:r>
            <a:r>
              <a:rPr lang="en-IN" i="1" dirty="0" smtClean="0">
                <a:solidFill>
                  <a:schemeClr val="bg1"/>
                </a:solidFill>
                <a:latin typeface="Montserrat" panose="020B0604020202020204" charset="0"/>
              </a:rPr>
              <a:t>in the evening. </a:t>
            </a:r>
            <a:r>
              <a:rPr lang="en-IN" dirty="0" smtClean="0">
                <a:solidFill>
                  <a:schemeClr val="bg1"/>
                </a:solidFill>
                <a:latin typeface="Montserrat" panose="020B0604020202020204" charset="0"/>
              </a:rPr>
              <a:t>6pm</a:t>
            </a:r>
            <a:r>
              <a:rPr lang="en-IN" i="1" dirty="0" smtClean="0">
                <a:solidFill>
                  <a:schemeClr val="bg1"/>
                </a:solidFill>
                <a:latin typeface="Montserrat" panose="020B0604020202020204" charset="0"/>
              </a:rPr>
              <a:t> is the busiest hour for business. This may be because many of the working professionals prefer to rent bikes after work.</a:t>
            </a:r>
            <a:endParaRPr lang="en-IN" i="1" dirty="0">
              <a:solidFill>
                <a:schemeClr val="bg1"/>
              </a:solidFill>
              <a:latin typeface="Montserrat" panose="020B0604020202020204" charset="0"/>
            </a:endParaRPr>
          </a:p>
        </p:txBody>
      </p:sp>
    </p:spTree>
    <p:extLst>
      <p:ext uri="{BB962C8B-B14F-4D97-AF65-F5344CB8AC3E}">
        <p14:creationId xmlns:p14="http://schemas.microsoft.com/office/powerpoint/2010/main" val="2781851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65005" y="109390"/>
            <a:ext cx="2050561" cy="400110"/>
          </a:xfrm>
          <a:prstGeom prst="rect">
            <a:avLst/>
          </a:prstGeom>
          <a:noFill/>
        </p:spPr>
        <p:txBody>
          <a:bodyPr wrap="none" rtlCol="0">
            <a:spAutoFit/>
          </a:bodyPr>
          <a:lstStyle/>
          <a:p>
            <a:r>
              <a:rPr lang="en-IN" sz="2000" b="1" dirty="0" smtClean="0">
                <a:solidFill>
                  <a:schemeClr val="tx1"/>
                </a:solidFill>
                <a:latin typeface="Montserrat" panose="020B0604020202020204" charset="0"/>
              </a:rPr>
              <a:t>Visualization :</a:t>
            </a:r>
            <a:endParaRPr lang="en-IN"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05" y="641422"/>
            <a:ext cx="4338243" cy="2130474"/>
          </a:xfrm>
          <a:prstGeom prst="rect">
            <a:avLst/>
          </a:prstGeom>
          <a:ln>
            <a:solidFill>
              <a:schemeClr val="accent1"/>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2871" y="2812006"/>
            <a:ext cx="4338244" cy="2130474"/>
          </a:xfrm>
          <a:prstGeom prst="rect">
            <a:avLst/>
          </a:prstGeom>
          <a:ln>
            <a:solidFill>
              <a:schemeClr val="accent5">
                <a:lumMod val="75000"/>
              </a:schemeClr>
            </a:solidFill>
          </a:ln>
        </p:spPr>
      </p:pic>
      <p:sp>
        <p:nvSpPr>
          <p:cNvPr id="5" name="TextBox 4"/>
          <p:cNvSpPr txBox="1"/>
          <p:nvPr/>
        </p:nvSpPr>
        <p:spPr>
          <a:xfrm>
            <a:off x="4653993" y="777233"/>
            <a:ext cx="4217122" cy="523220"/>
          </a:xfrm>
          <a:prstGeom prst="rect">
            <a:avLst/>
          </a:prstGeom>
          <a:noFill/>
        </p:spPr>
        <p:txBody>
          <a:bodyPr wrap="square" rtlCol="0">
            <a:spAutoFit/>
          </a:bodyPr>
          <a:lstStyle/>
          <a:p>
            <a:r>
              <a:rPr lang="en-IN" dirty="0" smtClean="0">
                <a:solidFill>
                  <a:srgbClr val="FF0000"/>
                </a:solidFill>
                <a:latin typeface="Montserrat" panose="020B0604020202020204" charset="0"/>
              </a:rPr>
              <a:t>Hourly </a:t>
            </a:r>
            <a:r>
              <a:rPr lang="en-IN" dirty="0">
                <a:solidFill>
                  <a:srgbClr val="FF0000"/>
                </a:solidFill>
                <a:latin typeface="Montserrat" panose="020B0604020202020204" charset="0"/>
              </a:rPr>
              <a:t>Count </a:t>
            </a:r>
            <a:r>
              <a:rPr lang="en-IN" dirty="0" smtClean="0">
                <a:solidFill>
                  <a:srgbClr val="FF0000"/>
                </a:solidFill>
                <a:latin typeface="Montserrat" panose="020B0604020202020204" charset="0"/>
              </a:rPr>
              <a:t>of Rented Bikes based on Functioning Days -</a:t>
            </a:r>
            <a:endParaRPr lang="en-IN" dirty="0">
              <a:solidFill>
                <a:srgbClr val="FF0000"/>
              </a:solidFill>
              <a:latin typeface="Montserrat" panose="020B0604020202020204" charset="0"/>
            </a:endParaRPr>
          </a:p>
        </p:txBody>
      </p:sp>
      <p:sp>
        <p:nvSpPr>
          <p:cNvPr id="6" name="TextBox 5"/>
          <p:cNvSpPr txBox="1"/>
          <p:nvPr/>
        </p:nvSpPr>
        <p:spPr>
          <a:xfrm>
            <a:off x="152745" y="3021338"/>
            <a:ext cx="4125641" cy="1941557"/>
          </a:xfrm>
          <a:prstGeom prst="rect">
            <a:avLst/>
          </a:prstGeom>
          <a:noFill/>
        </p:spPr>
        <p:txBody>
          <a:bodyPr wrap="square" rtlCol="0">
            <a:spAutoFit/>
          </a:bodyPr>
          <a:lstStyle/>
          <a:p>
            <a:pPr>
              <a:spcBef>
                <a:spcPts val="500"/>
              </a:spcBef>
            </a:pPr>
            <a:r>
              <a:rPr lang="en-IN" dirty="0" smtClean="0">
                <a:solidFill>
                  <a:srgbClr val="FF0000"/>
                </a:solidFill>
                <a:latin typeface="Montserrat" panose="020B0604020202020204" charset="0"/>
              </a:rPr>
              <a:t>Count </a:t>
            </a:r>
            <a:r>
              <a:rPr lang="en-IN" dirty="0" err="1" smtClean="0">
                <a:solidFill>
                  <a:srgbClr val="FF0000"/>
                </a:solidFill>
                <a:latin typeface="Montserrat" panose="020B0604020202020204" charset="0"/>
              </a:rPr>
              <a:t>vs</a:t>
            </a:r>
            <a:r>
              <a:rPr lang="en-IN" dirty="0" smtClean="0">
                <a:solidFill>
                  <a:srgbClr val="FF0000"/>
                </a:solidFill>
                <a:latin typeface="Montserrat" panose="020B0604020202020204" charset="0"/>
              </a:rPr>
              <a:t> Months : </a:t>
            </a:r>
            <a:endParaRPr lang="en-IN" dirty="0">
              <a:solidFill>
                <a:srgbClr val="FF0000"/>
              </a:solidFill>
              <a:latin typeface="Montserrat" panose="020B0604020202020204" charset="0"/>
            </a:endParaRPr>
          </a:p>
          <a:p>
            <a:pPr marL="285750" indent="-285750">
              <a:spcBef>
                <a:spcPts val="500"/>
              </a:spcBef>
              <a:buClr>
                <a:schemeClr val="bg1"/>
              </a:buClr>
              <a:buFont typeface="Wingdings" panose="05000000000000000000" pitchFamily="2" charset="2"/>
              <a:buChar char="Ø"/>
            </a:pPr>
            <a:r>
              <a:rPr lang="en-IN" i="1" dirty="0" smtClean="0">
                <a:solidFill>
                  <a:schemeClr val="bg1"/>
                </a:solidFill>
                <a:latin typeface="Montserrat" panose="020B0604020202020204" charset="0"/>
              </a:rPr>
              <a:t>Months of </a:t>
            </a:r>
            <a:r>
              <a:rPr lang="en-IN" sz="1500" dirty="0" smtClean="0">
                <a:solidFill>
                  <a:schemeClr val="bg1"/>
                </a:solidFill>
                <a:latin typeface="Montserrat" panose="020B0604020202020204" charset="0"/>
              </a:rPr>
              <a:t>January</a:t>
            </a:r>
            <a:r>
              <a:rPr lang="en-IN" i="1" dirty="0" smtClean="0">
                <a:solidFill>
                  <a:schemeClr val="bg1"/>
                </a:solidFill>
                <a:latin typeface="Montserrat" panose="020B0604020202020204" charset="0"/>
              </a:rPr>
              <a:t>, </a:t>
            </a:r>
            <a:r>
              <a:rPr lang="en-IN" sz="1500" dirty="0" smtClean="0">
                <a:solidFill>
                  <a:schemeClr val="bg1"/>
                </a:solidFill>
                <a:latin typeface="Montserrat" panose="020B0604020202020204" charset="0"/>
              </a:rPr>
              <a:t>February</a:t>
            </a:r>
            <a:r>
              <a:rPr lang="en-IN" i="1" dirty="0" smtClean="0">
                <a:solidFill>
                  <a:schemeClr val="bg1"/>
                </a:solidFill>
                <a:latin typeface="Montserrat" panose="020B0604020202020204" charset="0"/>
              </a:rPr>
              <a:t> and </a:t>
            </a:r>
            <a:r>
              <a:rPr lang="en-IN" sz="1500" dirty="0" smtClean="0">
                <a:solidFill>
                  <a:schemeClr val="bg1"/>
                </a:solidFill>
                <a:latin typeface="Montserrat" panose="020B0604020202020204" charset="0"/>
              </a:rPr>
              <a:t>December</a:t>
            </a:r>
            <a:r>
              <a:rPr lang="en-IN" i="1" dirty="0" smtClean="0">
                <a:solidFill>
                  <a:schemeClr val="bg1"/>
                </a:solidFill>
                <a:latin typeface="Montserrat" panose="020B0604020202020204" charset="0"/>
              </a:rPr>
              <a:t> recorded the least number of bikes rents.</a:t>
            </a:r>
          </a:p>
          <a:p>
            <a:pPr marL="285750" indent="-285750">
              <a:buClr>
                <a:schemeClr val="bg1"/>
              </a:buClr>
              <a:buFont typeface="Wingdings" panose="05000000000000000000" pitchFamily="2" charset="2"/>
              <a:buChar char="Ø"/>
            </a:pPr>
            <a:r>
              <a:rPr lang="en-IN" i="1" dirty="0" smtClean="0">
                <a:solidFill>
                  <a:schemeClr val="bg1"/>
                </a:solidFill>
                <a:latin typeface="Montserrat" panose="020B0604020202020204" charset="0"/>
              </a:rPr>
              <a:t>During </a:t>
            </a:r>
            <a:r>
              <a:rPr lang="en-IN" sz="1500" dirty="0" smtClean="0">
                <a:solidFill>
                  <a:schemeClr val="bg1"/>
                </a:solidFill>
                <a:latin typeface="Montserrat" panose="020B0604020202020204" charset="0"/>
              </a:rPr>
              <a:t>May</a:t>
            </a:r>
            <a:r>
              <a:rPr lang="en-IN" sz="1500" i="1" dirty="0" smtClean="0">
                <a:solidFill>
                  <a:schemeClr val="bg1"/>
                </a:solidFill>
                <a:latin typeface="Montserrat" panose="020B0604020202020204" charset="0"/>
              </a:rPr>
              <a:t> – </a:t>
            </a:r>
            <a:r>
              <a:rPr lang="en-IN" sz="1500" dirty="0" smtClean="0">
                <a:solidFill>
                  <a:schemeClr val="bg1"/>
                </a:solidFill>
                <a:latin typeface="Montserrat" panose="020B0604020202020204" charset="0"/>
              </a:rPr>
              <a:t>July</a:t>
            </a:r>
            <a:r>
              <a:rPr lang="en-IN" i="1" dirty="0" smtClean="0">
                <a:solidFill>
                  <a:schemeClr val="bg1"/>
                </a:solidFill>
                <a:latin typeface="Montserrat" panose="020B0604020202020204" charset="0"/>
              </a:rPr>
              <a:t>, the numbers go up the most.</a:t>
            </a:r>
          </a:p>
          <a:p>
            <a:pPr marL="285750" indent="-285750">
              <a:buClr>
                <a:schemeClr val="bg1"/>
              </a:buClr>
              <a:buFont typeface="Wingdings" panose="05000000000000000000" pitchFamily="2" charset="2"/>
              <a:buChar char="Ø"/>
            </a:pPr>
            <a:r>
              <a:rPr lang="en-IN" i="1" dirty="0" smtClean="0">
                <a:solidFill>
                  <a:schemeClr val="bg1"/>
                </a:solidFill>
                <a:latin typeface="Montserrat" panose="020B0604020202020204" charset="0"/>
              </a:rPr>
              <a:t>Month of </a:t>
            </a:r>
            <a:r>
              <a:rPr lang="en-IN" sz="1500" dirty="0" smtClean="0">
                <a:solidFill>
                  <a:schemeClr val="bg1"/>
                </a:solidFill>
                <a:latin typeface="Montserrat" panose="020B0604020202020204" charset="0"/>
              </a:rPr>
              <a:t>June</a:t>
            </a:r>
            <a:r>
              <a:rPr lang="en-IN" i="1" dirty="0" smtClean="0">
                <a:solidFill>
                  <a:schemeClr val="bg1"/>
                </a:solidFill>
                <a:latin typeface="Montserrat" panose="020B0604020202020204" charset="0"/>
              </a:rPr>
              <a:t> recorded the best numbers.</a:t>
            </a:r>
            <a:endParaRPr lang="en-IN" i="1" dirty="0">
              <a:solidFill>
                <a:srgbClr val="FF0000"/>
              </a:solidFill>
              <a:latin typeface="Montserrat" panose="020B0604020202020204" charset="0"/>
            </a:endParaRPr>
          </a:p>
        </p:txBody>
      </p:sp>
      <p:sp>
        <p:nvSpPr>
          <p:cNvPr id="8" name="TextBox 7"/>
          <p:cNvSpPr txBox="1"/>
          <p:nvPr/>
        </p:nvSpPr>
        <p:spPr>
          <a:xfrm>
            <a:off x="4653993" y="1399143"/>
            <a:ext cx="3966938" cy="523220"/>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IN" i="1" dirty="0" smtClean="0">
                <a:solidFill>
                  <a:schemeClr val="bg1"/>
                </a:solidFill>
                <a:latin typeface="Montserrat" panose="020B0604020202020204" charset="0"/>
              </a:rPr>
              <a:t>For non-functioning days, bike renting services were not available.</a:t>
            </a:r>
            <a:endParaRPr lang="en-IN" i="1" dirty="0">
              <a:solidFill>
                <a:schemeClr val="bg1"/>
              </a:solidFill>
              <a:latin typeface="Montserrat" panose="020B0604020202020204" charset="0"/>
            </a:endParaRPr>
          </a:p>
        </p:txBody>
      </p:sp>
    </p:spTree>
    <p:extLst>
      <p:ext uri="{BB962C8B-B14F-4D97-AF65-F5344CB8AC3E}">
        <p14:creationId xmlns:p14="http://schemas.microsoft.com/office/powerpoint/2010/main" val="2851766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95" y="703004"/>
            <a:ext cx="2806091" cy="2780868"/>
          </a:xfrm>
          <a:prstGeom prst="rect">
            <a:avLst/>
          </a:prstGeom>
          <a:ln>
            <a:solidFill>
              <a:schemeClr val="tx2">
                <a:lumMod val="50000"/>
              </a:schemeClr>
            </a:solidFill>
          </a:ln>
        </p:spPr>
      </p:pic>
      <p:sp>
        <p:nvSpPr>
          <p:cNvPr id="3" name="TextBox 2"/>
          <p:cNvSpPr txBox="1"/>
          <p:nvPr/>
        </p:nvSpPr>
        <p:spPr>
          <a:xfrm>
            <a:off x="204395" y="109390"/>
            <a:ext cx="2050561" cy="400110"/>
          </a:xfrm>
          <a:prstGeom prst="rect">
            <a:avLst/>
          </a:prstGeom>
          <a:noFill/>
        </p:spPr>
        <p:txBody>
          <a:bodyPr wrap="none" rtlCol="0">
            <a:spAutoFit/>
          </a:bodyPr>
          <a:lstStyle/>
          <a:p>
            <a:r>
              <a:rPr lang="en-IN" sz="2000" b="1" dirty="0">
                <a:solidFill>
                  <a:schemeClr val="tx1"/>
                </a:solidFill>
                <a:latin typeface="Montserrat" panose="020B0604020202020204" charset="0"/>
              </a:rPr>
              <a:t>Visualization </a:t>
            </a:r>
            <a:r>
              <a:rPr lang="en-IN" sz="2000" b="1" dirty="0" smtClean="0">
                <a:solidFill>
                  <a:schemeClr val="tx1"/>
                </a:solidFill>
                <a:latin typeface="Montserrat" panose="020B0604020202020204" charset="0"/>
              </a:rPr>
              <a:t>:</a:t>
            </a:r>
            <a:endParaRPr lang="en-IN" sz="2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0985" y="712749"/>
            <a:ext cx="5622942" cy="2761378"/>
          </a:xfrm>
          <a:prstGeom prst="rect">
            <a:avLst/>
          </a:prstGeom>
          <a:ln>
            <a:solidFill>
              <a:schemeClr val="accent5">
                <a:lumMod val="75000"/>
              </a:schemeClr>
            </a:solidFill>
          </a:ln>
        </p:spPr>
      </p:pic>
      <p:sp>
        <p:nvSpPr>
          <p:cNvPr id="5" name="TextBox 4"/>
          <p:cNvSpPr txBox="1"/>
          <p:nvPr/>
        </p:nvSpPr>
        <p:spPr>
          <a:xfrm>
            <a:off x="179570" y="3687121"/>
            <a:ext cx="8784860" cy="1192634"/>
          </a:xfrm>
          <a:prstGeom prst="rect">
            <a:avLst/>
          </a:prstGeom>
          <a:noFill/>
        </p:spPr>
        <p:txBody>
          <a:bodyPr wrap="square" rtlCol="0">
            <a:spAutoFit/>
          </a:bodyPr>
          <a:lstStyle/>
          <a:p>
            <a:pPr>
              <a:spcBef>
                <a:spcPts val="500"/>
              </a:spcBef>
            </a:pPr>
            <a:r>
              <a:rPr lang="en-IN" sz="1600" i="1" dirty="0" smtClean="0">
                <a:solidFill>
                  <a:schemeClr val="tx1"/>
                </a:solidFill>
                <a:latin typeface="Montserrat" panose="020B0604020202020204" charset="0"/>
              </a:rPr>
              <a:t>Holiday effect on Rented Bike Count :</a:t>
            </a:r>
          </a:p>
          <a:p>
            <a:pPr marL="285750" indent="-285750">
              <a:spcBef>
                <a:spcPts val="500"/>
              </a:spcBef>
              <a:buClr>
                <a:schemeClr val="bg1"/>
              </a:buClr>
              <a:buFont typeface="Wingdings" panose="05000000000000000000" pitchFamily="2" charset="2"/>
              <a:buChar char="Ø"/>
            </a:pPr>
            <a:r>
              <a:rPr lang="en-IN" i="1" dirty="0" smtClean="0">
                <a:solidFill>
                  <a:schemeClr val="bg1"/>
                </a:solidFill>
                <a:latin typeface="Montserrat" panose="020B0604020202020204" charset="0"/>
              </a:rPr>
              <a:t>Rented bike count has been usually higher on working days compared to holidays.</a:t>
            </a:r>
          </a:p>
          <a:p>
            <a:pPr marL="285750" indent="-285750">
              <a:spcBef>
                <a:spcPts val="500"/>
              </a:spcBef>
              <a:buClr>
                <a:schemeClr val="bg1"/>
              </a:buClr>
              <a:buFont typeface="Wingdings" panose="05000000000000000000" pitchFamily="2" charset="2"/>
              <a:buChar char="Ø"/>
            </a:pPr>
            <a:r>
              <a:rPr lang="en-US" i="1" dirty="0">
                <a:solidFill>
                  <a:schemeClr val="bg1"/>
                </a:solidFill>
                <a:latin typeface="Montserrat" panose="020B0604020202020204" charset="0"/>
              </a:rPr>
              <a:t>Only in the months of </a:t>
            </a:r>
            <a:r>
              <a:rPr lang="en-US" sz="1500" dirty="0">
                <a:solidFill>
                  <a:schemeClr val="bg1"/>
                </a:solidFill>
                <a:latin typeface="Montserrat" panose="020B0604020202020204" charset="0"/>
              </a:rPr>
              <a:t>January</a:t>
            </a:r>
            <a:r>
              <a:rPr lang="en-US" i="1" dirty="0">
                <a:solidFill>
                  <a:schemeClr val="bg1"/>
                </a:solidFill>
                <a:latin typeface="Montserrat" panose="020B0604020202020204" charset="0"/>
              </a:rPr>
              <a:t>, </a:t>
            </a:r>
            <a:r>
              <a:rPr lang="en-US" sz="1500" dirty="0">
                <a:solidFill>
                  <a:schemeClr val="bg1"/>
                </a:solidFill>
                <a:latin typeface="Montserrat" panose="020B0604020202020204" charset="0"/>
              </a:rPr>
              <a:t>March</a:t>
            </a:r>
            <a:r>
              <a:rPr lang="en-US" i="1" dirty="0">
                <a:solidFill>
                  <a:schemeClr val="bg1"/>
                </a:solidFill>
                <a:latin typeface="Montserrat" panose="020B0604020202020204" charset="0"/>
              </a:rPr>
              <a:t> and </a:t>
            </a:r>
            <a:r>
              <a:rPr lang="en-US" sz="1500" dirty="0">
                <a:solidFill>
                  <a:schemeClr val="bg1"/>
                </a:solidFill>
                <a:latin typeface="Montserrat" panose="020B0604020202020204" charset="0"/>
              </a:rPr>
              <a:t>June</a:t>
            </a:r>
            <a:r>
              <a:rPr lang="en-US" i="1" dirty="0">
                <a:solidFill>
                  <a:schemeClr val="bg1"/>
                </a:solidFill>
                <a:latin typeface="Montserrat" panose="020B0604020202020204" charset="0"/>
              </a:rPr>
              <a:t>, there were more bikes rented on </a:t>
            </a:r>
            <a:r>
              <a:rPr lang="en-US" i="1" dirty="0" smtClean="0">
                <a:solidFill>
                  <a:schemeClr val="bg1"/>
                </a:solidFill>
                <a:latin typeface="Montserrat" panose="020B0604020202020204" charset="0"/>
              </a:rPr>
              <a:t>holidays..</a:t>
            </a:r>
            <a:r>
              <a:rPr lang="en-US" i="1" dirty="0">
                <a:solidFill>
                  <a:schemeClr val="bg1"/>
                </a:solidFill>
                <a:latin typeface="Montserrat" panose="020B0604020202020204" charset="0"/>
              </a:rPr>
              <a:t> </a:t>
            </a:r>
          </a:p>
          <a:p>
            <a:pPr>
              <a:spcBef>
                <a:spcPts val="500"/>
              </a:spcBef>
              <a:buClr>
                <a:schemeClr val="bg1"/>
              </a:buClr>
            </a:pPr>
            <a:r>
              <a:rPr lang="en-US" i="1" dirty="0" smtClean="0">
                <a:solidFill>
                  <a:schemeClr val="bg1"/>
                </a:solidFill>
                <a:latin typeface="Montserrat" panose="020B0604020202020204" charset="0"/>
              </a:rPr>
              <a:t>      Guess</a:t>
            </a:r>
            <a:r>
              <a:rPr lang="en-US" i="1" dirty="0">
                <a:solidFill>
                  <a:schemeClr val="bg1"/>
                </a:solidFill>
                <a:latin typeface="Montserrat" panose="020B0604020202020204" charset="0"/>
              </a:rPr>
              <a:t> people love to go to vacations on these months and many like to </a:t>
            </a:r>
            <a:r>
              <a:rPr lang="en-US" i="1" dirty="0" smtClean="0">
                <a:solidFill>
                  <a:schemeClr val="bg1"/>
                </a:solidFill>
                <a:latin typeface="Montserrat" panose="020B0604020202020204" charset="0"/>
              </a:rPr>
              <a:t>travel on bikes too.</a:t>
            </a:r>
            <a:endParaRPr lang="en-US" i="1" dirty="0">
              <a:solidFill>
                <a:schemeClr val="bg1"/>
              </a:solidFill>
              <a:latin typeface="Montserrat" panose="020B0604020202020204" charset="0"/>
            </a:endParaRPr>
          </a:p>
        </p:txBody>
      </p:sp>
    </p:spTree>
    <p:extLst>
      <p:ext uri="{BB962C8B-B14F-4D97-AF65-F5344CB8AC3E}">
        <p14:creationId xmlns:p14="http://schemas.microsoft.com/office/powerpoint/2010/main" val="3500096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p:cNvSpPr txBox="1"/>
          <p:nvPr/>
        </p:nvSpPr>
        <p:spPr>
          <a:xfrm>
            <a:off x="204395" y="109390"/>
            <a:ext cx="2050561" cy="400110"/>
          </a:xfrm>
          <a:prstGeom prst="rect">
            <a:avLst/>
          </a:prstGeom>
          <a:noFill/>
        </p:spPr>
        <p:txBody>
          <a:bodyPr wrap="none" rtlCol="0">
            <a:spAutoFit/>
          </a:bodyPr>
          <a:lstStyle/>
          <a:p>
            <a:r>
              <a:rPr lang="en-IN" sz="2000" b="1" dirty="0">
                <a:solidFill>
                  <a:schemeClr val="tx1"/>
                </a:solidFill>
                <a:latin typeface="Montserrat" panose="020B0604020202020204" charset="0"/>
              </a:rPr>
              <a:t>Visualization </a:t>
            </a:r>
            <a:r>
              <a:rPr lang="en-IN" sz="2000" b="1" dirty="0" smtClean="0">
                <a:solidFill>
                  <a:schemeClr val="tx1"/>
                </a:solidFill>
                <a:latin typeface="Montserrat" panose="020B0604020202020204" charset="0"/>
              </a:rPr>
              <a:t>:</a:t>
            </a:r>
            <a:endParaRPr lang="en-IN" sz="2000" dirty="0"/>
          </a:p>
        </p:txBody>
      </p:sp>
      <p:sp>
        <p:nvSpPr>
          <p:cNvPr id="5" name="TextBox 4"/>
          <p:cNvSpPr txBox="1"/>
          <p:nvPr/>
        </p:nvSpPr>
        <p:spPr>
          <a:xfrm>
            <a:off x="204395" y="3969004"/>
            <a:ext cx="8784860" cy="897682"/>
          </a:xfrm>
          <a:prstGeom prst="rect">
            <a:avLst/>
          </a:prstGeom>
          <a:noFill/>
        </p:spPr>
        <p:txBody>
          <a:bodyPr wrap="square" rtlCol="0">
            <a:spAutoFit/>
          </a:bodyPr>
          <a:lstStyle/>
          <a:p>
            <a:pPr>
              <a:spcBef>
                <a:spcPts val="500"/>
              </a:spcBef>
            </a:pPr>
            <a:r>
              <a:rPr lang="en-IN" sz="1600" i="1" dirty="0" smtClean="0">
                <a:solidFill>
                  <a:schemeClr val="tx1"/>
                </a:solidFill>
                <a:latin typeface="Montserrat" panose="020B0604020202020204" charset="0"/>
              </a:rPr>
              <a:t>Rented Bike Count on different Days of the week :</a:t>
            </a:r>
          </a:p>
          <a:p>
            <a:pPr marL="285750" indent="-285750">
              <a:spcBef>
                <a:spcPts val="500"/>
              </a:spcBef>
              <a:buClr>
                <a:schemeClr val="bg1"/>
              </a:buClr>
              <a:buFont typeface="Wingdings" panose="05000000000000000000" pitchFamily="2" charset="2"/>
              <a:buChar char="Ø"/>
            </a:pPr>
            <a:r>
              <a:rPr lang="en-IN" i="1" dirty="0" smtClean="0">
                <a:solidFill>
                  <a:schemeClr val="bg1"/>
                </a:solidFill>
                <a:latin typeface="Montserrat" panose="020B0604020202020204" charset="0"/>
              </a:rPr>
              <a:t>We can say that Rented bike count is more or less the same throughout the entire week.</a:t>
            </a:r>
          </a:p>
          <a:p>
            <a:pPr marL="285750" indent="-285750">
              <a:spcBef>
                <a:spcPts val="500"/>
              </a:spcBef>
              <a:buClr>
                <a:schemeClr val="bg1"/>
              </a:buClr>
              <a:buFont typeface="Wingdings" panose="05000000000000000000" pitchFamily="2" charset="2"/>
              <a:buChar char="Ø"/>
            </a:pPr>
            <a:r>
              <a:rPr lang="en-IN" i="1" dirty="0" smtClean="0">
                <a:solidFill>
                  <a:schemeClr val="bg1"/>
                </a:solidFill>
                <a:latin typeface="Montserrat" panose="020B0604020202020204" charset="0"/>
              </a:rPr>
              <a:t>Though Sundays is the least busy day in the week.</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0" y="571954"/>
            <a:ext cx="6635065" cy="3280339"/>
          </a:xfrm>
          <a:prstGeom prst="rect">
            <a:avLst/>
          </a:prstGeom>
          <a:ln>
            <a:solidFill>
              <a:srgbClr val="7030A0"/>
            </a:solidFill>
          </a:ln>
        </p:spPr>
      </p:pic>
    </p:spTree>
    <p:extLst>
      <p:ext uri="{BB962C8B-B14F-4D97-AF65-F5344CB8AC3E}">
        <p14:creationId xmlns:p14="http://schemas.microsoft.com/office/powerpoint/2010/main" val="2293377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TextBox 1"/>
          <p:cNvSpPr txBox="1"/>
          <p:nvPr/>
        </p:nvSpPr>
        <p:spPr>
          <a:xfrm>
            <a:off x="178755" y="109390"/>
            <a:ext cx="2050561" cy="400110"/>
          </a:xfrm>
          <a:prstGeom prst="rect">
            <a:avLst/>
          </a:prstGeom>
          <a:noFill/>
        </p:spPr>
        <p:txBody>
          <a:bodyPr wrap="none" rtlCol="0">
            <a:spAutoFit/>
          </a:bodyPr>
          <a:lstStyle/>
          <a:p>
            <a:r>
              <a:rPr lang="en-IN" sz="2000" b="1" dirty="0" smtClean="0">
                <a:solidFill>
                  <a:schemeClr val="tx1"/>
                </a:solidFill>
                <a:latin typeface="Montserrat" panose="020B0604020202020204" charset="0"/>
              </a:rPr>
              <a:t>Visualization :</a:t>
            </a:r>
            <a:endParaRPr lang="en-IN"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241" y="518425"/>
            <a:ext cx="4616407" cy="2267077"/>
          </a:xfrm>
          <a:prstGeom prst="rect">
            <a:avLst/>
          </a:prstGeom>
          <a:ln>
            <a:solidFill>
              <a:srgbClr val="0070C0"/>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52" y="2673417"/>
            <a:ext cx="3854435" cy="2325315"/>
          </a:xfrm>
          <a:prstGeom prst="rect">
            <a:avLst/>
          </a:prstGeom>
          <a:ln>
            <a:solidFill>
              <a:schemeClr val="accent6">
                <a:lumMod val="50000"/>
              </a:schemeClr>
            </a:solidFill>
          </a:ln>
        </p:spPr>
      </p:pic>
      <p:sp>
        <p:nvSpPr>
          <p:cNvPr id="6" name="TextBox 5"/>
          <p:cNvSpPr txBox="1"/>
          <p:nvPr/>
        </p:nvSpPr>
        <p:spPr>
          <a:xfrm>
            <a:off x="221326" y="624169"/>
            <a:ext cx="3657600" cy="1633781"/>
          </a:xfrm>
          <a:prstGeom prst="rect">
            <a:avLst/>
          </a:prstGeom>
          <a:noFill/>
        </p:spPr>
        <p:txBody>
          <a:bodyPr wrap="square" rtlCol="0">
            <a:spAutoFit/>
          </a:bodyPr>
          <a:lstStyle/>
          <a:p>
            <a:pPr>
              <a:spcBef>
                <a:spcPts val="500"/>
              </a:spcBef>
            </a:pPr>
            <a:r>
              <a:rPr lang="en-IN" sz="1600" i="1" dirty="0" smtClean="0">
                <a:solidFill>
                  <a:schemeClr val="tx1"/>
                </a:solidFill>
                <a:latin typeface="Montserrat" panose="020B0604020202020204" charset="0"/>
              </a:rPr>
              <a:t>Bike rents on weekdays and weekends each month : </a:t>
            </a:r>
          </a:p>
          <a:p>
            <a:pPr marL="285750" indent="-285750">
              <a:spcBef>
                <a:spcPts val="500"/>
              </a:spcBef>
              <a:buClr>
                <a:schemeClr val="bg1"/>
              </a:buClr>
              <a:buFont typeface="Montserrat" panose="020B0604020202020204" charset="0"/>
              <a:buChar char="→"/>
            </a:pPr>
            <a:r>
              <a:rPr lang="en-IN" sz="1600" i="1" dirty="0" smtClean="0">
                <a:solidFill>
                  <a:schemeClr val="bg1"/>
                </a:solidFill>
                <a:latin typeface="Montserrat" panose="020B0604020202020204" charset="0"/>
              </a:rPr>
              <a:t>Normally, bike rents numbers were better on weekdays throughout the year, except for </a:t>
            </a:r>
            <a:r>
              <a:rPr lang="en-IN" sz="1600" dirty="0" smtClean="0">
                <a:solidFill>
                  <a:schemeClr val="bg1"/>
                </a:solidFill>
                <a:latin typeface="Montserrat" panose="020B0604020202020204" charset="0"/>
              </a:rPr>
              <a:t>May</a:t>
            </a:r>
            <a:r>
              <a:rPr lang="en-IN" sz="1600" i="1" dirty="0" smtClean="0">
                <a:solidFill>
                  <a:schemeClr val="bg1"/>
                </a:solidFill>
                <a:latin typeface="Montserrat" panose="020B0604020202020204" charset="0"/>
              </a:rPr>
              <a:t> and </a:t>
            </a:r>
            <a:r>
              <a:rPr lang="en-IN" sz="1600" dirty="0" smtClean="0">
                <a:solidFill>
                  <a:schemeClr val="bg1"/>
                </a:solidFill>
                <a:latin typeface="Montserrat" panose="020B0604020202020204" charset="0"/>
              </a:rPr>
              <a:t>October</a:t>
            </a:r>
            <a:r>
              <a:rPr lang="en-IN" sz="1600" i="1" dirty="0" smtClean="0">
                <a:solidFill>
                  <a:schemeClr val="bg1"/>
                </a:solidFill>
                <a:latin typeface="Montserrat" panose="020B0604020202020204" charset="0"/>
              </a:rPr>
              <a:t>.</a:t>
            </a:r>
            <a:endParaRPr lang="en-IN" sz="1600" i="1" dirty="0">
              <a:solidFill>
                <a:schemeClr val="bg1"/>
              </a:solidFill>
              <a:latin typeface="Montserrat" panose="020B0604020202020204" charset="0"/>
            </a:endParaRPr>
          </a:p>
        </p:txBody>
      </p:sp>
      <p:sp>
        <p:nvSpPr>
          <p:cNvPr id="7" name="TextBox 6"/>
          <p:cNvSpPr txBox="1"/>
          <p:nvPr/>
        </p:nvSpPr>
        <p:spPr>
          <a:xfrm>
            <a:off x="4283241" y="3031723"/>
            <a:ext cx="4616407" cy="1333698"/>
          </a:xfrm>
          <a:prstGeom prst="rect">
            <a:avLst/>
          </a:prstGeom>
          <a:noFill/>
        </p:spPr>
        <p:txBody>
          <a:bodyPr wrap="square" rtlCol="0">
            <a:spAutoFit/>
          </a:bodyPr>
          <a:lstStyle/>
          <a:p>
            <a:pPr>
              <a:spcBef>
                <a:spcPts val="1000"/>
              </a:spcBef>
            </a:pPr>
            <a:r>
              <a:rPr lang="en-IN" sz="1600" i="1" dirty="0" smtClean="0">
                <a:solidFill>
                  <a:schemeClr val="tx1"/>
                </a:solidFill>
                <a:latin typeface="Montserrat" panose="020B0604020202020204" charset="0"/>
              </a:rPr>
              <a:t>Seasonal Effect on Bike Rents :</a:t>
            </a:r>
          </a:p>
          <a:p>
            <a:pPr marL="285750" indent="-285750">
              <a:spcBef>
                <a:spcPts val="1000"/>
              </a:spcBef>
              <a:buClr>
                <a:schemeClr val="bg1"/>
              </a:buClr>
              <a:buFont typeface="Wingdings" panose="05000000000000000000" pitchFamily="2" charset="2"/>
              <a:buChar char="Ø"/>
            </a:pPr>
            <a:r>
              <a:rPr lang="en-IN" sz="1600" dirty="0" smtClean="0">
                <a:solidFill>
                  <a:schemeClr val="bg1"/>
                </a:solidFill>
                <a:latin typeface="Montserrat" panose="020B0604020202020204" charset="0"/>
              </a:rPr>
              <a:t>Summer</a:t>
            </a:r>
            <a:r>
              <a:rPr lang="en-IN" sz="1600" i="1" dirty="0" smtClean="0">
                <a:solidFill>
                  <a:schemeClr val="bg1"/>
                </a:solidFill>
                <a:latin typeface="Montserrat" panose="020B0604020202020204" charset="0"/>
              </a:rPr>
              <a:t> was most preferred for bike travels.</a:t>
            </a:r>
          </a:p>
          <a:p>
            <a:pPr marL="285750" indent="-285750">
              <a:spcBef>
                <a:spcPts val="1000"/>
              </a:spcBef>
              <a:buClr>
                <a:schemeClr val="bg1"/>
              </a:buClr>
              <a:buFont typeface="Wingdings" panose="05000000000000000000" pitchFamily="2" charset="2"/>
              <a:buChar char="Ø"/>
            </a:pPr>
            <a:r>
              <a:rPr lang="en-IN" sz="1600" dirty="0" smtClean="0">
                <a:solidFill>
                  <a:schemeClr val="bg1"/>
                </a:solidFill>
                <a:latin typeface="Montserrat" panose="020B0604020202020204" charset="0"/>
              </a:rPr>
              <a:t>Winter</a:t>
            </a:r>
            <a:r>
              <a:rPr lang="en-IN" sz="1600" i="1" dirty="0" smtClean="0">
                <a:solidFill>
                  <a:schemeClr val="bg1"/>
                </a:solidFill>
                <a:latin typeface="Montserrat" panose="020B0604020202020204" charset="0"/>
              </a:rPr>
              <a:t> was least preferred by travellers.</a:t>
            </a:r>
            <a:endParaRPr lang="en-IN" sz="1600" i="1" dirty="0">
              <a:solidFill>
                <a:schemeClr val="tx1"/>
              </a:solidFill>
              <a:latin typeface="Montserrat" panose="020B0604020202020204" charset="0"/>
            </a:endParaRPr>
          </a:p>
        </p:txBody>
      </p:sp>
    </p:spTree>
    <p:extLst>
      <p:ext uri="{BB962C8B-B14F-4D97-AF65-F5344CB8AC3E}">
        <p14:creationId xmlns:p14="http://schemas.microsoft.com/office/powerpoint/2010/main" val="1852776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TextBox 1"/>
          <p:cNvSpPr txBox="1"/>
          <p:nvPr/>
        </p:nvSpPr>
        <p:spPr>
          <a:xfrm>
            <a:off x="171371" y="109390"/>
            <a:ext cx="2050561" cy="400110"/>
          </a:xfrm>
          <a:prstGeom prst="rect">
            <a:avLst/>
          </a:prstGeom>
          <a:noFill/>
        </p:spPr>
        <p:txBody>
          <a:bodyPr wrap="none" rtlCol="0">
            <a:spAutoFit/>
          </a:bodyPr>
          <a:lstStyle/>
          <a:p>
            <a:r>
              <a:rPr lang="en-IN" sz="2000" b="1" dirty="0">
                <a:solidFill>
                  <a:schemeClr val="tx1"/>
                </a:solidFill>
                <a:latin typeface="Montserrat" panose="020B0604020202020204" charset="0"/>
              </a:rPr>
              <a:t>Visualization </a:t>
            </a:r>
            <a:r>
              <a:rPr lang="en-IN" sz="2000" b="1" dirty="0" smtClean="0">
                <a:solidFill>
                  <a:schemeClr val="tx1"/>
                </a:solidFill>
                <a:latin typeface="Montserrat" panose="020B0604020202020204" charset="0"/>
              </a:rPr>
              <a:t>:</a:t>
            </a:r>
            <a:endParaRPr lang="en-IN"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371" y="509500"/>
            <a:ext cx="4677753" cy="2297204"/>
          </a:xfrm>
          <a:prstGeom prst="rect">
            <a:avLst/>
          </a:prstGeom>
          <a:ln>
            <a:solidFill>
              <a:schemeClr val="accent4">
                <a:lumMod val="75000"/>
              </a:schemeClr>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371" y="2871890"/>
            <a:ext cx="4677753" cy="2166208"/>
          </a:xfrm>
          <a:prstGeom prst="rect">
            <a:avLst/>
          </a:prstGeom>
          <a:ln>
            <a:solidFill>
              <a:schemeClr val="accent5"/>
            </a:solidFill>
          </a:ln>
        </p:spPr>
      </p:pic>
      <p:sp>
        <p:nvSpPr>
          <p:cNvPr id="5" name="TextBox 4"/>
          <p:cNvSpPr txBox="1"/>
          <p:nvPr/>
        </p:nvSpPr>
        <p:spPr>
          <a:xfrm>
            <a:off x="4993504" y="625643"/>
            <a:ext cx="3644060" cy="1077218"/>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IN" sz="1600" dirty="0" smtClean="0">
                <a:solidFill>
                  <a:schemeClr val="bg1"/>
                </a:solidFill>
                <a:latin typeface="Montserrat" panose="020B0604020202020204" charset="0"/>
              </a:rPr>
              <a:t>It is evident that patterns and trends were similar for every seasons, only the numbers were different.</a:t>
            </a:r>
          </a:p>
        </p:txBody>
      </p:sp>
      <p:sp>
        <p:nvSpPr>
          <p:cNvPr id="6" name="TextBox 5"/>
          <p:cNvSpPr txBox="1"/>
          <p:nvPr/>
        </p:nvSpPr>
        <p:spPr>
          <a:xfrm>
            <a:off x="4993503" y="2977398"/>
            <a:ext cx="3135137" cy="1046440"/>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IN" sz="1600" dirty="0">
                <a:solidFill>
                  <a:schemeClr val="bg1"/>
                </a:solidFill>
                <a:latin typeface="Montserrat" panose="020B0604020202020204" charset="0"/>
              </a:rPr>
              <a:t>The same thing happens for Holidays and non-holidays </a:t>
            </a:r>
            <a:r>
              <a:rPr lang="en-IN" sz="1600" dirty="0" smtClean="0">
                <a:solidFill>
                  <a:schemeClr val="bg1"/>
                </a:solidFill>
                <a:latin typeface="Montserrat" panose="020B0604020202020204" charset="0"/>
              </a:rPr>
              <a:t>on every </a:t>
            </a:r>
            <a:r>
              <a:rPr lang="en-IN" sz="1600" dirty="0">
                <a:solidFill>
                  <a:schemeClr val="bg1"/>
                </a:solidFill>
                <a:latin typeface="Montserrat" panose="020B0604020202020204" charset="0"/>
              </a:rPr>
              <a:t>season.</a:t>
            </a:r>
          </a:p>
          <a:p>
            <a:endParaRPr lang="en-IN" dirty="0"/>
          </a:p>
        </p:txBody>
      </p:sp>
    </p:spTree>
    <p:extLst>
      <p:ext uri="{BB962C8B-B14F-4D97-AF65-F5344CB8AC3E}">
        <p14:creationId xmlns:p14="http://schemas.microsoft.com/office/powerpoint/2010/main" val="3634834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48217" y="109390"/>
            <a:ext cx="2050561" cy="400110"/>
          </a:xfrm>
          <a:prstGeom prst="rect">
            <a:avLst/>
          </a:prstGeom>
        </p:spPr>
        <p:txBody>
          <a:bodyPr wrap="none">
            <a:spAutoFit/>
          </a:bodyPr>
          <a:lstStyle/>
          <a:p>
            <a:r>
              <a:rPr lang="en-IN" sz="2000" b="1" dirty="0">
                <a:solidFill>
                  <a:schemeClr val="tx1"/>
                </a:solidFill>
                <a:latin typeface="Montserrat" panose="020B0604020202020204" charset="0"/>
              </a:rPr>
              <a:t>Visualization :</a:t>
            </a:r>
            <a:endParaRPr lang="en-IN"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17" y="715020"/>
            <a:ext cx="4268619" cy="2557569"/>
          </a:xfrm>
          <a:prstGeom prst="rect">
            <a:avLst/>
          </a:prstGeom>
          <a:ln>
            <a:solidFill>
              <a:srgbClr val="00B050"/>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708144"/>
            <a:ext cx="4316213" cy="2564445"/>
          </a:xfrm>
          <a:prstGeom prst="rect">
            <a:avLst/>
          </a:prstGeom>
          <a:ln>
            <a:solidFill>
              <a:schemeClr val="tx1">
                <a:lumMod val="40000"/>
                <a:lumOff val="60000"/>
              </a:schemeClr>
            </a:solidFill>
          </a:ln>
        </p:spPr>
      </p:pic>
      <p:sp>
        <p:nvSpPr>
          <p:cNvPr id="5" name="TextBox 4"/>
          <p:cNvSpPr txBox="1"/>
          <p:nvPr/>
        </p:nvSpPr>
        <p:spPr>
          <a:xfrm>
            <a:off x="1390294" y="3350628"/>
            <a:ext cx="1784463" cy="307777"/>
          </a:xfrm>
          <a:prstGeom prst="rect">
            <a:avLst/>
          </a:prstGeom>
          <a:noFill/>
        </p:spPr>
        <p:txBody>
          <a:bodyPr wrap="none" rtlCol="0">
            <a:spAutoFit/>
          </a:bodyPr>
          <a:lstStyle/>
          <a:p>
            <a:r>
              <a:rPr lang="en-IN" dirty="0" smtClean="0">
                <a:solidFill>
                  <a:schemeClr val="tx1"/>
                </a:solidFill>
                <a:latin typeface="Montserrat" panose="020B0604020202020204" charset="0"/>
              </a:rPr>
              <a:t>Count </a:t>
            </a:r>
            <a:r>
              <a:rPr lang="en-IN" dirty="0" err="1" smtClean="0">
                <a:solidFill>
                  <a:schemeClr val="tx1"/>
                </a:solidFill>
                <a:latin typeface="Montserrat" panose="020B0604020202020204" charset="0"/>
              </a:rPr>
              <a:t>vs</a:t>
            </a:r>
            <a:r>
              <a:rPr lang="en-IN" dirty="0" smtClean="0">
                <a:solidFill>
                  <a:schemeClr val="tx1"/>
                </a:solidFill>
                <a:latin typeface="Montserrat" panose="020B0604020202020204" charset="0"/>
              </a:rPr>
              <a:t> Snowfall</a:t>
            </a:r>
            <a:endParaRPr lang="en-IN" dirty="0">
              <a:solidFill>
                <a:schemeClr val="tx1"/>
              </a:solidFill>
              <a:latin typeface="Montserrat" panose="020B0604020202020204" charset="0"/>
            </a:endParaRPr>
          </a:p>
        </p:txBody>
      </p:sp>
      <p:sp>
        <p:nvSpPr>
          <p:cNvPr id="6" name="TextBox 5"/>
          <p:cNvSpPr txBox="1"/>
          <p:nvPr/>
        </p:nvSpPr>
        <p:spPr>
          <a:xfrm>
            <a:off x="5988289" y="3350085"/>
            <a:ext cx="1688283" cy="307777"/>
          </a:xfrm>
          <a:prstGeom prst="rect">
            <a:avLst/>
          </a:prstGeom>
          <a:noFill/>
        </p:spPr>
        <p:txBody>
          <a:bodyPr wrap="none" rtlCol="0">
            <a:spAutoFit/>
          </a:bodyPr>
          <a:lstStyle/>
          <a:p>
            <a:r>
              <a:rPr lang="en-IN" dirty="0" smtClean="0">
                <a:solidFill>
                  <a:schemeClr val="tx1"/>
                </a:solidFill>
                <a:latin typeface="Montserrat" panose="020B0604020202020204" charset="0"/>
              </a:rPr>
              <a:t>Count </a:t>
            </a:r>
            <a:r>
              <a:rPr lang="en-IN" dirty="0" err="1" smtClean="0">
                <a:solidFill>
                  <a:schemeClr val="tx1"/>
                </a:solidFill>
                <a:latin typeface="Montserrat" panose="020B0604020202020204" charset="0"/>
              </a:rPr>
              <a:t>vs</a:t>
            </a:r>
            <a:r>
              <a:rPr lang="en-IN" dirty="0" smtClean="0">
                <a:solidFill>
                  <a:schemeClr val="tx1"/>
                </a:solidFill>
                <a:latin typeface="Montserrat" panose="020B0604020202020204" charset="0"/>
              </a:rPr>
              <a:t> Rainfall</a:t>
            </a:r>
            <a:endParaRPr lang="en-IN" dirty="0">
              <a:solidFill>
                <a:schemeClr val="tx1"/>
              </a:solidFill>
              <a:latin typeface="Montserrat" panose="020B0604020202020204" charset="0"/>
            </a:endParaRPr>
          </a:p>
        </p:txBody>
      </p:sp>
      <p:sp>
        <p:nvSpPr>
          <p:cNvPr id="7" name="TextBox 6"/>
          <p:cNvSpPr txBox="1"/>
          <p:nvPr/>
        </p:nvSpPr>
        <p:spPr>
          <a:xfrm>
            <a:off x="88254" y="3904083"/>
            <a:ext cx="8739996" cy="584775"/>
          </a:xfrm>
          <a:prstGeom prst="rect">
            <a:avLst/>
          </a:prstGeom>
          <a:noFill/>
        </p:spPr>
        <p:txBody>
          <a:bodyPr wrap="square" rtlCol="0">
            <a:spAutoFit/>
          </a:bodyPr>
          <a:lstStyle/>
          <a:p>
            <a:r>
              <a:rPr lang="en-IN" dirty="0">
                <a:solidFill>
                  <a:schemeClr val="bg1"/>
                </a:solidFill>
                <a:latin typeface="Montserrat" panose="020B0604020202020204" charset="0"/>
              </a:rPr>
              <a:t> </a:t>
            </a:r>
            <a:r>
              <a:rPr lang="en-IN" dirty="0" smtClean="0">
                <a:solidFill>
                  <a:schemeClr val="bg1"/>
                </a:solidFill>
                <a:latin typeface="Montserrat" panose="020B0604020202020204" charset="0"/>
              </a:rPr>
              <a:t>   </a:t>
            </a:r>
            <a:r>
              <a:rPr lang="en-IN" sz="1600" dirty="0" smtClean="0">
                <a:solidFill>
                  <a:schemeClr val="bg1"/>
                </a:solidFill>
                <a:latin typeface="Montserrat" panose="020B0604020202020204" charset="0"/>
              </a:rPr>
              <a:t>No surprise! People do not like to ride bikes when it’s raining or snowing outside. So, Rented </a:t>
            </a:r>
            <a:r>
              <a:rPr lang="en-IN" sz="1600" dirty="0">
                <a:solidFill>
                  <a:schemeClr val="bg1"/>
                </a:solidFill>
                <a:latin typeface="Montserrat" panose="020B0604020202020204" charset="0"/>
              </a:rPr>
              <a:t>Bike Count has a negative correlation with both Snowfall and Rainfall. </a:t>
            </a:r>
          </a:p>
        </p:txBody>
      </p:sp>
    </p:spTree>
    <p:extLst>
      <p:ext uri="{BB962C8B-B14F-4D97-AF65-F5344CB8AC3E}">
        <p14:creationId xmlns:p14="http://schemas.microsoft.com/office/powerpoint/2010/main" val="3851839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flipV="1">
            <a:off x="0" y="71946"/>
            <a:ext cx="8520600" cy="45719"/>
          </a:xfrm>
        </p:spPr>
        <p:txBody>
          <a:bodyPr/>
          <a:lstStyle/>
          <a:p>
            <a:pPr marL="285750" lvl="0" indent="-285750" algn="l">
              <a:buFont typeface="Wingdings" panose="05000000000000000000" pitchFamily="2" charset="2"/>
              <a:buChar char="§"/>
            </a:pPr>
            <a:endParaRPr lang="en-IN" sz="1600" dirty="0" smtClean="0">
              <a:solidFill>
                <a:schemeClr val="bg1"/>
              </a:solidFill>
              <a:sym typeface="Montserrat"/>
            </a:endParaRPr>
          </a:p>
          <a:p>
            <a:pPr lvl="0" algn="l"/>
            <a:endParaRPr lang="en-IN" sz="1800" dirty="0" smtClean="0">
              <a:sym typeface="Montserrat"/>
            </a:endParaRPr>
          </a:p>
          <a:p>
            <a:pPr lvl="0" algn="l"/>
            <a:endParaRPr lang="en-IN" sz="1600" dirty="0" smtClean="0">
              <a:sym typeface="Montserrat"/>
            </a:endParaRPr>
          </a:p>
          <a:p>
            <a:pPr lvl="0"/>
            <a:endParaRPr lang="en-IN" dirty="0">
              <a:sym typeface="Montserrat"/>
            </a:endParaRPr>
          </a:p>
        </p:txBody>
      </p:sp>
      <p:sp>
        <p:nvSpPr>
          <p:cNvPr id="3" name="Subtitle 2"/>
          <p:cNvSpPr>
            <a:spLocks noGrp="1"/>
          </p:cNvSpPr>
          <p:nvPr>
            <p:ph type="subTitle" idx="1"/>
          </p:nvPr>
        </p:nvSpPr>
        <p:spPr>
          <a:xfrm>
            <a:off x="160447" y="109342"/>
            <a:ext cx="7821647" cy="649769"/>
          </a:xfrm>
        </p:spPr>
        <p:txBody>
          <a:bodyPr anchor="ctr"/>
          <a:lstStyle/>
          <a:p>
            <a:pPr algn="l"/>
            <a:r>
              <a:rPr lang="en-IN" b="1" dirty="0">
                <a:solidFill>
                  <a:schemeClr val="tx1"/>
                </a:solidFill>
                <a:latin typeface="Montserrat" panose="020B0604020202020204" charset="0"/>
              </a:rPr>
              <a:t>Renting a Bike?</a:t>
            </a:r>
            <a:endParaRPr lang="en-IN" b="1" dirty="0">
              <a:solidFill>
                <a:schemeClr val="tx1"/>
              </a:solidFill>
            </a:endParaRPr>
          </a:p>
        </p:txBody>
      </p:sp>
      <p:sp>
        <p:nvSpPr>
          <p:cNvPr id="4" name="TextBox 3"/>
          <p:cNvSpPr txBox="1"/>
          <p:nvPr/>
        </p:nvSpPr>
        <p:spPr>
          <a:xfrm>
            <a:off x="220007" y="759111"/>
            <a:ext cx="8600860" cy="4216539"/>
          </a:xfrm>
          <a:prstGeom prst="rect">
            <a:avLst/>
          </a:prstGeom>
          <a:noFill/>
        </p:spPr>
        <p:txBody>
          <a:bodyPr wrap="square" rtlCol="0" anchor="ctr">
            <a:spAutoFit/>
          </a:bodyPr>
          <a:lstStyle/>
          <a:p>
            <a:pPr>
              <a:buClr>
                <a:srgbClr val="134F5C"/>
              </a:buClr>
              <a:buSzPct val="200000"/>
            </a:pPr>
            <a:r>
              <a:rPr lang="en-US" sz="1800" dirty="0" smtClean="0">
                <a:solidFill>
                  <a:schemeClr val="bg1"/>
                </a:solidFill>
                <a:latin typeface="Montserrat" panose="020B0604020202020204" charset="0"/>
              </a:rPr>
              <a:t>Bike renting is now-a-days very common and desirable method of transportation for many. Whether you’re visiting for a short trip or you are doing your daily chores, bike sharing has quickly become one of the most popular forms of short distance travelling.</a:t>
            </a:r>
          </a:p>
          <a:p>
            <a:pPr>
              <a:buClr>
                <a:srgbClr val="134F5C"/>
              </a:buClr>
              <a:buSzPct val="200000"/>
            </a:pPr>
            <a:endParaRPr lang="en-US" sz="1800" dirty="0">
              <a:solidFill>
                <a:schemeClr val="bg1"/>
              </a:solidFill>
            </a:endParaRPr>
          </a:p>
          <a:p>
            <a:pPr>
              <a:buClr>
                <a:srgbClr val="134F5C"/>
              </a:buClr>
              <a:buSzPct val="200000"/>
            </a:pPr>
            <a:r>
              <a:rPr lang="en-US" sz="1800" dirty="0" smtClean="0">
                <a:solidFill>
                  <a:schemeClr val="bg1"/>
                </a:solidFill>
              </a:rPr>
              <a:t>	</a:t>
            </a:r>
            <a:r>
              <a:rPr lang="en-US" sz="1800" dirty="0">
                <a:solidFill>
                  <a:schemeClr val="bg1"/>
                </a:solidFill>
                <a:latin typeface="Montserrat" panose="020B0604020202020204" charset="0"/>
              </a:rPr>
              <a:t>The benefits of bike </a:t>
            </a:r>
            <a:r>
              <a:rPr lang="en-US" sz="1800" dirty="0" smtClean="0">
                <a:solidFill>
                  <a:schemeClr val="bg1"/>
                </a:solidFill>
                <a:latin typeface="Montserrat" panose="020B0604020202020204" charset="0"/>
              </a:rPr>
              <a:t>sharing includes </a:t>
            </a:r>
            <a:r>
              <a:rPr lang="en-US" sz="1800" dirty="0">
                <a:solidFill>
                  <a:schemeClr val="bg1"/>
                </a:solidFill>
                <a:latin typeface="Montserrat" panose="020B0604020202020204" charset="0"/>
              </a:rPr>
              <a:t>transport flexibility, reductions to vehicle emissions, health benefits, reduced congestion and fuel consumption, and financial savings for individuals. But </a:t>
            </a:r>
            <a:r>
              <a:rPr lang="en-US" sz="1800" b="1" dirty="0">
                <a:solidFill>
                  <a:schemeClr val="bg1"/>
                </a:solidFill>
                <a:latin typeface="Montserrat" panose="020B0604020202020204" charset="0"/>
              </a:rPr>
              <a:t>the most special quality of public bicycles is the idea of sharing</a:t>
            </a:r>
            <a:r>
              <a:rPr lang="en-US" sz="1800" dirty="0" smtClean="0">
                <a:solidFill>
                  <a:schemeClr val="bg1"/>
                </a:solidFill>
                <a:latin typeface="Montserrat" panose="020B0604020202020204" charset="0"/>
              </a:rPr>
              <a:t>.</a:t>
            </a:r>
          </a:p>
          <a:p>
            <a:pPr>
              <a:buClr>
                <a:srgbClr val="134F5C"/>
              </a:buClr>
              <a:buSzPct val="200000"/>
            </a:pPr>
            <a:endParaRPr lang="en-US" sz="1800" dirty="0">
              <a:solidFill>
                <a:schemeClr val="bg1"/>
              </a:solidFill>
              <a:latin typeface="Montserrat" panose="020B0604020202020204" charset="0"/>
            </a:endParaRPr>
          </a:p>
          <a:p>
            <a:pPr>
              <a:buClr>
                <a:srgbClr val="134F5C"/>
              </a:buClr>
              <a:buSzPct val="200000"/>
            </a:pPr>
            <a:r>
              <a:rPr lang="en-US" sz="1800" dirty="0" smtClean="0">
                <a:solidFill>
                  <a:schemeClr val="bg1"/>
                </a:solidFill>
                <a:latin typeface="Montserrat" panose="020B0604020202020204" charset="0"/>
              </a:rPr>
              <a:t>	</a:t>
            </a:r>
            <a:r>
              <a:rPr lang="en-US" sz="1800" dirty="0">
                <a:solidFill>
                  <a:schemeClr val="bg1"/>
                </a:solidFill>
                <a:latin typeface="Montserrat" panose="020B0604020202020204" charset="0"/>
              </a:rPr>
              <a:t>B</a:t>
            </a:r>
            <a:r>
              <a:rPr lang="en-US" sz="1800" dirty="0" smtClean="0">
                <a:solidFill>
                  <a:schemeClr val="bg1"/>
                </a:solidFill>
                <a:latin typeface="Montserrat" panose="020B0604020202020204" charset="0"/>
              </a:rPr>
              <a:t>ike </a:t>
            </a:r>
            <a:r>
              <a:rPr lang="en-US" sz="1800" dirty="0">
                <a:solidFill>
                  <a:schemeClr val="bg1"/>
                </a:solidFill>
                <a:latin typeface="Montserrat" panose="020B0604020202020204" charset="0"/>
              </a:rPr>
              <a:t>share programs </a:t>
            </a:r>
            <a:r>
              <a:rPr lang="en-US" sz="1800" b="1" dirty="0">
                <a:solidFill>
                  <a:schemeClr val="bg1"/>
                </a:solidFill>
                <a:latin typeface="Montserrat" panose="020B0604020202020204" charset="0"/>
              </a:rPr>
              <a:t>increase the visibility of cyclists, making riding safer for everyone</a:t>
            </a:r>
            <a:r>
              <a:rPr lang="en-US" sz="1800" dirty="0">
                <a:solidFill>
                  <a:schemeClr val="bg1"/>
                </a:solidFill>
                <a:latin typeface="Montserrat" panose="020B0604020202020204" charset="0"/>
              </a:rPr>
              <a:t>. Studies also show that more people riding bikes in urban areas leads to improved bicycling and walking infrastructure.</a:t>
            </a:r>
            <a:endParaRPr lang="en-US" sz="1800" dirty="0" smtClean="0">
              <a:solidFill>
                <a:schemeClr val="bg1"/>
              </a:solidFill>
              <a:latin typeface="Montserrat" panose="020B0604020202020204" charset="0"/>
            </a:endParaRPr>
          </a:p>
          <a:p>
            <a:pPr>
              <a:buClr>
                <a:srgbClr val="134F5C"/>
              </a:buClr>
              <a:buSzPct val="200000"/>
            </a:pPr>
            <a:endParaRPr lang="en-IN" sz="1600" dirty="0">
              <a:solidFill>
                <a:schemeClr val="bg1"/>
              </a:solidFill>
            </a:endParaRPr>
          </a:p>
        </p:txBody>
      </p:sp>
    </p:spTree>
    <p:extLst>
      <p:ext uri="{BB962C8B-B14F-4D97-AF65-F5344CB8AC3E}">
        <p14:creationId xmlns:p14="http://schemas.microsoft.com/office/powerpoint/2010/main" val="23855079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TextBox 1"/>
          <p:cNvSpPr txBox="1"/>
          <p:nvPr/>
        </p:nvSpPr>
        <p:spPr>
          <a:xfrm>
            <a:off x="185121" y="109390"/>
            <a:ext cx="2964273" cy="430887"/>
          </a:xfrm>
          <a:prstGeom prst="rect">
            <a:avLst/>
          </a:prstGeom>
          <a:noFill/>
        </p:spPr>
        <p:txBody>
          <a:bodyPr wrap="none" rtlCol="0">
            <a:spAutoFit/>
          </a:bodyPr>
          <a:lstStyle/>
          <a:p>
            <a:r>
              <a:rPr lang="en-IN" sz="2200" b="1" dirty="0" smtClean="0">
                <a:solidFill>
                  <a:schemeClr val="tx1"/>
                </a:solidFill>
                <a:latin typeface="Montserrat" panose="020B0604020202020204" charset="0"/>
              </a:rPr>
              <a:t>Data Preparation : </a:t>
            </a:r>
            <a:endParaRPr lang="en-IN" sz="2200" b="1" dirty="0">
              <a:solidFill>
                <a:schemeClr val="tx1"/>
              </a:solidFill>
              <a:latin typeface="Montserrat" panose="020B0604020202020204" charset="0"/>
            </a:endParaRPr>
          </a:p>
        </p:txBody>
      </p:sp>
      <p:sp>
        <p:nvSpPr>
          <p:cNvPr id="3" name="TextBox 2"/>
          <p:cNvSpPr txBox="1"/>
          <p:nvPr/>
        </p:nvSpPr>
        <p:spPr>
          <a:xfrm>
            <a:off x="185121" y="660755"/>
            <a:ext cx="8725123" cy="3921586"/>
          </a:xfrm>
          <a:prstGeom prst="rect">
            <a:avLst/>
          </a:prstGeom>
          <a:noFill/>
        </p:spPr>
        <p:txBody>
          <a:bodyPr wrap="square" rtlCol="0">
            <a:spAutoFit/>
          </a:bodyPr>
          <a:lstStyle/>
          <a:p>
            <a:pPr>
              <a:spcBef>
                <a:spcPts val="500"/>
              </a:spcBef>
            </a:pPr>
            <a:r>
              <a:rPr lang="en-IN" sz="1800" dirty="0">
                <a:solidFill>
                  <a:schemeClr val="tx1"/>
                </a:solidFill>
                <a:latin typeface="Montserrat" panose="020B0604020202020204" charset="0"/>
              </a:rPr>
              <a:t>Transformation</a:t>
            </a:r>
            <a:r>
              <a:rPr lang="en-IN" sz="1800" b="1" dirty="0">
                <a:solidFill>
                  <a:srgbClr val="FF0000"/>
                </a:solidFill>
                <a:latin typeface="Montserrat" panose="020B0604020202020204" charset="0"/>
              </a:rPr>
              <a:t> </a:t>
            </a:r>
            <a:r>
              <a:rPr lang="en-IN" sz="1800" dirty="0" smtClean="0">
                <a:solidFill>
                  <a:schemeClr val="tx1"/>
                </a:solidFill>
                <a:latin typeface="Montserrat" panose="020B0604020202020204" charset="0"/>
              </a:rPr>
              <a:t>:</a:t>
            </a:r>
            <a:r>
              <a:rPr lang="en-IN" sz="1800" b="1" dirty="0" smtClean="0">
                <a:solidFill>
                  <a:srgbClr val="FF0000"/>
                </a:solidFill>
                <a:latin typeface="Montserrat" panose="020B0604020202020204" charset="0"/>
              </a:rPr>
              <a:t> </a:t>
            </a:r>
            <a:r>
              <a:rPr lang="en-IN" sz="1600" dirty="0" smtClean="0">
                <a:solidFill>
                  <a:schemeClr val="bg1"/>
                </a:solidFill>
                <a:latin typeface="Montserrat" panose="020B0604020202020204" charset="0"/>
              </a:rPr>
              <a:t>To train most models, we need to do the encoding for the categorical columns. We take hour, seasons and month columns and perform one hot encoding on them.</a:t>
            </a:r>
          </a:p>
          <a:p>
            <a:pPr>
              <a:spcBef>
                <a:spcPts val="500"/>
              </a:spcBef>
            </a:pPr>
            <a:r>
              <a:rPr lang="en-IN" sz="1600" dirty="0" smtClean="0">
                <a:solidFill>
                  <a:schemeClr val="bg1"/>
                </a:solidFill>
                <a:latin typeface="Montserrat" panose="020B0604020202020204" charset="0"/>
              </a:rPr>
              <a:t>	After that we are left with 8465 rows and 47 columns in our </a:t>
            </a:r>
            <a:r>
              <a:rPr lang="en-IN" sz="1600" dirty="0" err="1" smtClean="0">
                <a:solidFill>
                  <a:schemeClr val="bg1"/>
                </a:solidFill>
                <a:latin typeface="Montserrat" panose="020B0604020202020204" charset="0"/>
              </a:rPr>
              <a:t>dataframe</a:t>
            </a:r>
            <a:r>
              <a:rPr lang="en-IN" sz="1600" dirty="0" smtClean="0">
                <a:solidFill>
                  <a:schemeClr val="bg1"/>
                </a:solidFill>
                <a:latin typeface="Montserrat" panose="020B0604020202020204" charset="0"/>
              </a:rPr>
              <a:t> </a:t>
            </a:r>
            <a:r>
              <a:rPr lang="en-IN" sz="1600" dirty="0">
                <a:solidFill>
                  <a:schemeClr val="bg1"/>
                </a:solidFill>
                <a:latin typeface="Montserrat" panose="020B0604020202020204" charset="0"/>
              </a:rPr>
              <a:t>including the dependent </a:t>
            </a:r>
            <a:r>
              <a:rPr lang="en-IN" sz="1600" dirty="0" smtClean="0">
                <a:solidFill>
                  <a:schemeClr val="bg1"/>
                </a:solidFill>
                <a:latin typeface="Montserrat" panose="020B0604020202020204" charset="0"/>
              </a:rPr>
              <a:t>variable.</a:t>
            </a:r>
          </a:p>
          <a:p>
            <a:pPr>
              <a:spcBef>
                <a:spcPts val="500"/>
              </a:spcBef>
            </a:pPr>
            <a:endParaRPr lang="en-IN" sz="1600" dirty="0">
              <a:solidFill>
                <a:schemeClr val="bg1"/>
              </a:solidFill>
            </a:endParaRPr>
          </a:p>
          <a:p>
            <a:pPr>
              <a:spcBef>
                <a:spcPts val="500"/>
              </a:spcBef>
            </a:pPr>
            <a:r>
              <a:rPr lang="en-IN" sz="1800" dirty="0" smtClean="0">
                <a:solidFill>
                  <a:schemeClr val="tx1"/>
                </a:solidFill>
                <a:latin typeface="Montserrat" panose="020B0604020202020204" charset="0"/>
              </a:rPr>
              <a:t>Data Scaling : </a:t>
            </a:r>
            <a:r>
              <a:rPr lang="en-IN" sz="1600" dirty="0" smtClean="0">
                <a:solidFill>
                  <a:schemeClr val="bg1"/>
                </a:solidFill>
                <a:latin typeface="Montserrat" panose="020B0604020202020204" charset="0"/>
              </a:rPr>
              <a:t>Before feeding the data to ML models, we always need to make sure that all our features are scaled. If not, then model will get biased for certain variables with big values and importance for other variables will be taken less into consideration. We need to avoid that.</a:t>
            </a:r>
          </a:p>
          <a:p>
            <a:pPr>
              <a:spcBef>
                <a:spcPts val="500"/>
              </a:spcBef>
            </a:pPr>
            <a:r>
              <a:rPr lang="en-IN" sz="1600" dirty="0">
                <a:solidFill>
                  <a:schemeClr val="bg1"/>
                </a:solidFill>
                <a:latin typeface="Montserrat" panose="020B0604020202020204" charset="0"/>
              </a:rPr>
              <a:t>	</a:t>
            </a:r>
            <a:r>
              <a:rPr lang="en-IN" sz="1600" dirty="0" smtClean="0">
                <a:solidFill>
                  <a:schemeClr val="bg1"/>
                </a:solidFill>
                <a:latin typeface="Montserrat" panose="020B0604020202020204" charset="0"/>
              </a:rPr>
              <a:t>That’s why we performed the </a:t>
            </a:r>
            <a:r>
              <a:rPr lang="en-IN" sz="1600" i="1" dirty="0" err="1" smtClean="0">
                <a:solidFill>
                  <a:schemeClr val="bg1"/>
                </a:solidFill>
                <a:latin typeface="Montserrat" panose="020B0604020202020204" charset="0"/>
              </a:rPr>
              <a:t>MinMaxScaler</a:t>
            </a:r>
            <a:r>
              <a:rPr lang="en-IN" sz="1600" i="1" dirty="0" smtClean="0">
                <a:solidFill>
                  <a:schemeClr val="bg1"/>
                </a:solidFill>
                <a:latin typeface="Montserrat" panose="020B0604020202020204" charset="0"/>
              </a:rPr>
              <a:t> </a:t>
            </a:r>
            <a:r>
              <a:rPr lang="en-IN" sz="1600" dirty="0" smtClean="0">
                <a:solidFill>
                  <a:schemeClr val="bg1"/>
                </a:solidFill>
                <a:latin typeface="Montserrat" panose="020B0604020202020204" charset="0"/>
              </a:rPr>
              <a:t>on the features to get all the values </a:t>
            </a:r>
            <a:r>
              <a:rPr lang="en-IN" sz="1600" dirty="0">
                <a:solidFill>
                  <a:schemeClr val="bg1"/>
                </a:solidFill>
                <a:latin typeface="Montserrat" panose="020B0604020202020204" charset="0"/>
              </a:rPr>
              <a:t>shrank</a:t>
            </a:r>
            <a:r>
              <a:rPr lang="en-IN" sz="1600" dirty="0"/>
              <a:t> </a:t>
            </a:r>
            <a:r>
              <a:rPr lang="en-IN" sz="1600" dirty="0" smtClean="0">
                <a:solidFill>
                  <a:schemeClr val="bg1"/>
                </a:solidFill>
                <a:latin typeface="Montserrat" panose="020B0604020202020204" charset="0"/>
              </a:rPr>
              <a:t>down between 0 and 1.</a:t>
            </a:r>
          </a:p>
          <a:p>
            <a:pPr>
              <a:spcBef>
                <a:spcPts val="500"/>
              </a:spcBef>
            </a:pPr>
            <a:r>
              <a:rPr lang="en-IN" sz="1600" dirty="0">
                <a:solidFill>
                  <a:schemeClr val="bg1"/>
                </a:solidFill>
                <a:latin typeface="Montserrat" panose="020B0604020202020204" charset="0"/>
              </a:rPr>
              <a:t>	</a:t>
            </a:r>
            <a:r>
              <a:rPr lang="en-IN" sz="1600" dirty="0" smtClean="0">
                <a:solidFill>
                  <a:schemeClr val="bg1"/>
                </a:solidFill>
                <a:latin typeface="Montserrat" panose="020B0604020202020204" charset="0"/>
              </a:rPr>
              <a:t>For the target variable, we did log10 transformation to avoid the outlier influence as much possible.</a:t>
            </a:r>
            <a:endParaRPr lang="en-IN" sz="1600" dirty="0">
              <a:solidFill>
                <a:schemeClr val="bg1"/>
              </a:solidFill>
              <a:latin typeface="Montserrat" panose="020B0604020202020204" charset="0"/>
            </a:endParaRPr>
          </a:p>
        </p:txBody>
      </p:sp>
    </p:spTree>
    <p:extLst>
      <p:ext uri="{BB962C8B-B14F-4D97-AF65-F5344CB8AC3E}">
        <p14:creationId xmlns:p14="http://schemas.microsoft.com/office/powerpoint/2010/main" val="2330359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1322" y="623653"/>
            <a:ext cx="4900586" cy="2703938"/>
          </a:xfrm>
          <a:prstGeom prst="rect">
            <a:avLst/>
          </a:prstGeom>
        </p:spPr>
      </p:pic>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213005" y="57171"/>
            <a:ext cx="2964273" cy="430887"/>
          </a:xfrm>
          <a:prstGeom prst="rect">
            <a:avLst/>
          </a:prstGeom>
          <a:noFill/>
        </p:spPr>
        <p:txBody>
          <a:bodyPr wrap="none" rtlCol="0">
            <a:spAutoFit/>
          </a:bodyPr>
          <a:lstStyle/>
          <a:p>
            <a:r>
              <a:rPr lang="en-IN" sz="2200" b="1" dirty="0" smtClean="0">
                <a:solidFill>
                  <a:schemeClr val="tx1"/>
                </a:solidFill>
                <a:latin typeface="Montserrat" panose="020B0604020202020204" charset="0"/>
              </a:rPr>
              <a:t>Data Preparation : </a:t>
            </a:r>
            <a:endParaRPr lang="en-IN" sz="2200" b="1" dirty="0">
              <a:solidFill>
                <a:schemeClr val="tx1"/>
              </a:solidFill>
              <a:latin typeface="Montserrat" panose="020B0604020202020204" charset="0"/>
            </a:endParaRPr>
          </a:p>
        </p:txBody>
      </p:sp>
      <p:sp>
        <p:nvSpPr>
          <p:cNvPr id="5" name="TextBox 4"/>
          <p:cNvSpPr txBox="1"/>
          <p:nvPr/>
        </p:nvSpPr>
        <p:spPr>
          <a:xfrm>
            <a:off x="212092" y="691175"/>
            <a:ext cx="4070237" cy="3421449"/>
          </a:xfrm>
          <a:prstGeom prst="rect">
            <a:avLst/>
          </a:prstGeom>
          <a:noFill/>
        </p:spPr>
        <p:txBody>
          <a:bodyPr wrap="square" rtlCol="0">
            <a:spAutoFit/>
          </a:bodyPr>
          <a:lstStyle/>
          <a:p>
            <a:pPr>
              <a:spcBef>
                <a:spcPts val="500"/>
              </a:spcBef>
            </a:pPr>
            <a:r>
              <a:rPr lang="en-IN" sz="1600" dirty="0" smtClean="0">
                <a:solidFill>
                  <a:schemeClr val="tx1"/>
                </a:solidFill>
                <a:latin typeface="Montserrat" panose="020B0604020202020204" charset="0"/>
              </a:rPr>
              <a:t>Train-Test Split : </a:t>
            </a:r>
            <a:r>
              <a:rPr lang="en-US" sz="1600" dirty="0">
                <a:solidFill>
                  <a:schemeClr val="bg1"/>
                </a:solidFill>
                <a:latin typeface="Montserrat" panose="020B0604020202020204" charset="0"/>
              </a:rPr>
              <a:t>T</a:t>
            </a:r>
            <a:r>
              <a:rPr lang="en-US" sz="1600" dirty="0" smtClean="0">
                <a:solidFill>
                  <a:schemeClr val="bg1"/>
                </a:solidFill>
                <a:latin typeface="Montserrat" panose="020B0604020202020204" charset="0"/>
              </a:rPr>
              <a:t>rain </a:t>
            </a:r>
            <a:r>
              <a:rPr lang="en-US" sz="1600" dirty="0">
                <a:solidFill>
                  <a:schemeClr val="bg1"/>
                </a:solidFill>
                <a:latin typeface="Montserrat" panose="020B0604020202020204" charset="0"/>
              </a:rPr>
              <a:t>test split is a model validation procedure that allows you to simulate how a model would perform on new/unseen data</a:t>
            </a:r>
            <a:r>
              <a:rPr lang="en-US" sz="1600" dirty="0" smtClean="0">
                <a:solidFill>
                  <a:schemeClr val="bg1"/>
                </a:solidFill>
                <a:latin typeface="Montserrat" panose="020B0604020202020204" charset="0"/>
              </a:rPr>
              <a:t>.</a:t>
            </a:r>
          </a:p>
          <a:p>
            <a:pPr>
              <a:spcBef>
                <a:spcPts val="500"/>
              </a:spcBef>
            </a:pPr>
            <a:r>
              <a:rPr lang="en-US" sz="1600" dirty="0" smtClean="0">
                <a:solidFill>
                  <a:schemeClr val="bg1"/>
                </a:solidFill>
                <a:latin typeface="Montserrat" panose="020B0604020202020204" charset="0"/>
              </a:rPr>
              <a:t>	This is a very important procedure for any machine learning technique. </a:t>
            </a:r>
          </a:p>
          <a:p>
            <a:pPr>
              <a:spcBef>
                <a:spcPts val="500"/>
              </a:spcBef>
            </a:pPr>
            <a:r>
              <a:rPr lang="en-IN" sz="1600" dirty="0" smtClean="0">
                <a:solidFill>
                  <a:schemeClr val="bg1"/>
                </a:solidFill>
                <a:latin typeface="Montserrat" panose="020B0604020202020204" charset="0"/>
              </a:rPr>
              <a:t>	We </a:t>
            </a:r>
            <a:r>
              <a:rPr lang="en-IN" sz="1600" dirty="0">
                <a:solidFill>
                  <a:schemeClr val="bg1"/>
                </a:solidFill>
                <a:latin typeface="Montserrat" panose="020B0604020202020204" charset="0"/>
              </a:rPr>
              <a:t>used </a:t>
            </a:r>
            <a:r>
              <a:rPr lang="en-IN" sz="1600" dirty="0" err="1" smtClean="0">
                <a:solidFill>
                  <a:schemeClr val="bg1"/>
                </a:solidFill>
                <a:latin typeface="Montserrat" panose="020B0604020202020204" charset="0"/>
              </a:rPr>
              <a:t>sklearn’s</a:t>
            </a:r>
            <a:r>
              <a:rPr lang="en-IN" sz="1600" dirty="0" smtClean="0">
                <a:solidFill>
                  <a:schemeClr val="bg1"/>
                </a:solidFill>
                <a:latin typeface="Montserrat" panose="020B0604020202020204" charset="0"/>
              </a:rPr>
              <a:t> </a:t>
            </a:r>
            <a:r>
              <a:rPr lang="en-IN" sz="1700" dirty="0" err="1" smtClean="0">
                <a:solidFill>
                  <a:schemeClr val="bg1"/>
                </a:solidFill>
                <a:latin typeface="+mn-lt"/>
                <a:cs typeface="Calibri" panose="020F0502020204030204" pitchFamily="34" charset="0"/>
              </a:rPr>
              <a:t>train_test_split</a:t>
            </a:r>
            <a:r>
              <a:rPr lang="en-IN" sz="1600" dirty="0" smtClean="0">
                <a:solidFill>
                  <a:schemeClr val="bg1"/>
                </a:solidFill>
                <a:latin typeface="Montserrat" panose="020B0604020202020204" charset="0"/>
              </a:rPr>
              <a:t> </a:t>
            </a:r>
            <a:r>
              <a:rPr lang="en-IN" sz="1600" dirty="0">
                <a:solidFill>
                  <a:schemeClr val="bg1"/>
                </a:solidFill>
                <a:latin typeface="Montserrat" panose="020B0604020202020204" charset="0"/>
              </a:rPr>
              <a:t>method to divide the data. </a:t>
            </a:r>
            <a:r>
              <a:rPr lang="en-IN" sz="1600" dirty="0" smtClean="0">
                <a:solidFill>
                  <a:schemeClr val="bg1"/>
                </a:solidFill>
                <a:latin typeface="Montserrat" panose="020B0604020202020204" charset="0"/>
              </a:rPr>
              <a:t>80% </a:t>
            </a:r>
            <a:r>
              <a:rPr lang="en-IN" sz="1600" dirty="0">
                <a:solidFill>
                  <a:schemeClr val="bg1"/>
                </a:solidFill>
                <a:latin typeface="Montserrat" panose="020B0604020202020204" charset="0"/>
              </a:rPr>
              <a:t>of both independent and dependent variables were used for training and </a:t>
            </a:r>
            <a:r>
              <a:rPr lang="en-IN" sz="1600" dirty="0" smtClean="0">
                <a:solidFill>
                  <a:schemeClr val="bg1"/>
                </a:solidFill>
                <a:latin typeface="Montserrat" panose="020B0604020202020204" charset="0"/>
              </a:rPr>
              <a:t>remaining 20% was </a:t>
            </a:r>
            <a:r>
              <a:rPr lang="en-IN" sz="1600" dirty="0">
                <a:solidFill>
                  <a:schemeClr val="bg1"/>
                </a:solidFill>
                <a:latin typeface="Montserrat" panose="020B0604020202020204" charset="0"/>
              </a:rPr>
              <a:t>left for evaluating as </a:t>
            </a:r>
            <a:r>
              <a:rPr lang="en-IN" sz="1600" dirty="0" smtClean="0">
                <a:solidFill>
                  <a:schemeClr val="bg1"/>
                </a:solidFill>
                <a:latin typeface="Montserrat" panose="020B0604020202020204" charset="0"/>
              </a:rPr>
              <a:t>test data.</a:t>
            </a:r>
            <a:endParaRPr lang="en-US" sz="1600" dirty="0" smtClean="0">
              <a:solidFill>
                <a:schemeClr val="bg1"/>
              </a:solidFill>
              <a:latin typeface="Montserrat" panose="020B0604020202020204" charset="0"/>
            </a:endParaRPr>
          </a:p>
        </p:txBody>
      </p:sp>
      <p:sp>
        <p:nvSpPr>
          <p:cNvPr id="6" name="TextBox 5"/>
          <p:cNvSpPr txBox="1"/>
          <p:nvPr/>
        </p:nvSpPr>
        <p:spPr>
          <a:xfrm>
            <a:off x="212092" y="4361822"/>
            <a:ext cx="8616158" cy="338554"/>
          </a:xfrm>
          <a:prstGeom prst="rect">
            <a:avLst/>
          </a:prstGeom>
          <a:noFill/>
        </p:spPr>
        <p:txBody>
          <a:bodyPr wrap="square" rtlCol="0">
            <a:spAutoFit/>
          </a:bodyPr>
          <a:lstStyle/>
          <a:p>
            <a:r>
              <a:rPr lang="en-IN" sz="1600" dirty="0" smtClean="0">
                <a:solidFill>
                  <a:schemeClr val="bg1"/>
                </a:solidFill>
                <a:latin typeface="Montserrat" panose="020B0604020202020204" charset="0"/>
              </a:rPr>
              <a:t>6772 observations used for training and 1693 observations for validation.</a:t>
            </a:r>
            <a:endParaRPr lang="en-IN" sz="1600" dirty="0">
              <a:solidFill>
                <a:schemeClr val="bg1"/>
              </a:solidFill>
              <a:latin typeface="Montserrat" panose="020B0604020202020204" charset="0"/>
            </a:endParaRPr>
          </a:p>
        </p:txBody>
      </p:sp>
    </p:spTree>
    <p:extLst>
      <p:ext uri="{BB962C8B-B14F-4D97-AF65-F5344CB8AC3E}">
        <p14:creationId xmlns:p14="http://schemas.microsoft.com/office/powerpoint/2010/main" val="4065827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91996" y="78613"/>
            <a:ext cx="4370107" cy="430887"/>
          </a:xfrm>
          <a:prstGeom prst="rect">
            <a:avLst/>
          </a:prstGeom>
          <a:noFill/>
        </p:spPr>
        <p:txBody>
          <a:bodyPr wrap="none" rtlCol="0">
            <a:spAutoFit/>
          </a:bodyPr>
          <a:lstStyle/>
          <a:p>
            <a:r>
              <a:rPr lang="en-IN" sz="2200" b="1" dirty="0" smtClean="0">
                <a:solidFill>
                  <a:schemeClr val="tx1"/>
                </a:solidFill>
                <a:latin typeface="Montserrat" panose="020B0604020202020204" charset="0"/>
              </a:rPr>
              <a:t>Applying</a:t>
            </a:r>
            <a:r>
              <a:rPr lang="en-IN" sz="2000" b="1" dirty="0" smtClean="0">
                <a:solidFill>
                  <a:schemeClr val="tx1"/>
                </a:solidFill>
                <a:latin typeface="Montserrat" panose="020B0604020202020204" charset="0"/>
              </a:rPr>
              <a:t> Regression </a:t>
            </a:r>
            <a:r>
              <a:rPr lang="en-IN" sz="2200" b="1" dirty="0" smtClean="0">
                <a:solidFill>
                  <a:schemeClr val="tx1"/>
                </a:solidFill>
                <a:latin typeface="Montserrat" panose="020B0604020202020204" charset="0"/>
              </a:rPr>
              <a:t>Models</a:t>
            </a:r>
            <a:r>
              <a:rPr lang="en-IN" sz="2000" b="1" dirty="0" smtClean="0">
                <a:solidFill>
                  <a:schemeClr val="tx1"/>
                </a:solidFill>
                <a:latin typeface="Montserrat" panose="020B0604020202020204" charset="0"/>
              </a:rPr>
              <a:t> </a:t>
            </a:r>
            <a:r>
              <a:rPr lang="en-IN" sz="2200" b="1" dirty="0" smtClean="0">
                <a:solidFill>
                  <a:schemeClr val="tx1"/>
                </a:solidFill>
                <a:latin typeface="Montserrat" panose="020B0604020202020204" charset="0"/>
              </a:rPr>
              <a:t>:</a:t>
            </a:r>
            <a:endParaRPr lang="en-IN" sz="2200" b="1" dirty="0">
              <a:solidFill>
                <a:schemeClr val="tx1"/>
              </a:solidFill>
              <a:latin typeface="Montserrat" panose="020B0604020202020204" charset="0"/>
            </a:endParaRPr>
          </a:p>
        </p:txBody>
      </p:sp>
      <p:sp>
        <p:nvSpPr>
          <p:cNvPr id="3" name="TextBox 2"/>
          <p:cNvSpPr txBox="1"/>
          <p:nvPr/>
        </p:nvSpPr>
        <p:spPr>
          <a:xfrm>
            <a:off x="246998" y="559945"/>
            <a:ext cx="8581252" cy="338554"/>
          </a:xfrm>
          <a:prstGeom prst="rect">
            <a:avLst/>
          </a:prstGeom>
          <a:noFill/>
        </p:spPr>
        <p:txBody>
          <a:bodyPr wrap="square" rtlCol="0">
            <a:spAutoFit/>
          </a:bodyPr>
          <a:lstStyle/>
          <a:p>
            <a:r>
              <a:rPr lang="en-IN" sz="1600" dirty="0" smtClean="0">
                <a:solidFill>
                  <a:schemeClr val="bg1"/>
                </a:solidFill>
                <a:latin typeface="Montserrat" panose="020B0604020202020204" charset="0"/>
              </a:rPr>
              <a:t>We applied the following baseline models and the results for the models were -</a:t>
            </a:r>
            <a:endParaRPr lang="en-IN" sz="1600" dirty="0">
              <a:solidFill>
                <a:schemeClr val="bg1"/>
              </a:solidFill>
              <a:latin typeface="Montserrat" panose="020B0604020202020204" charset="0"/>
            </a:endParaRPr>
          </a:p>
        </p:txBody>
      </p:sp>
      <p:sp>
        <p:nvSpPr>
          <p:cNvPr id="6" name="TextBox 5"/>
          <p:cNvSpPr txBox="1"/>
          <p:nvPr/>
        </p:nvSpPr>
        <p:spPr>
          <a:xfrm>
            <a:off x="4400118" y="948944"/>
            <a:ext cx="4551886" cy="3995966"/>
          </a:xfrm>
          <a:prstGeom prst="rect">
            <a:avLst/>
          </a:prstGeom>
          <a:noFill/>
        </p:spPr>
        <p:txBody>
          <a:bodyPr wrap="square" rtlCol="0">
            <a:spAutoFit/>
          </a:bodyPr>
          <a:lstStyle/>
          <a:p>
            <a:pPr>
              <a:spcBef>
                <a:spcPts val="500"/>
              </a:spcBef>
            </a:pPr>
            <a:r>
              <a:rPr lang="en-IN" sz="1600" dirty="0" smtClean="0">
                <a:solidFill>
                  <a:schemeClr val="tx1"/>
                </a:solidFill>
                <a:latin typeface="Montserrat" panose="020B0604020202020204" charset="0"/>
              </a:rPr>
              <a:t>    </a:t>
            </a:r>
            <a:r>
              <a:rPr lang="en-IN" sz="1600" u="sng" dirty="0" smtClean="0">
                <a:solidFill>
                  <a:schemeClr val="tx1"/>
                </a:solidFill>
                <a:latin typeface="Montserrat" panose="020B0604020202020204" charset="0"/>
              </a:rPr>
              <a:t>Metrics used for model evaluation :</a:t>
            </a:r>
            <a:endParaRPr lang="en-IN" sz="1600" dirty="0" smtClean="0">
              <a:solidFill>
                <a:schemeClr val="tx1"/>
              </a:solidFill>
              <a:latin typeface="Montserrat" panose="020B0604020202020204" charset="0"/>
            </a:endParaRPr>
          </a:p>
          <a:p>
            <a:pPr marL="285750" indent="-285750">
              <a:spcBef>
                <a:spcPts val="500"/>
              </a:spcBef>
              <a:buClr>
                <a:schemeClr val="tx1"/>
              </a:buClr>
              <a:buFont typeface="Arial" panose="020B0604020202020204" pitchFamily="34" charset="0"/>
              <a:buChar char="•"/>
            </a:pPr>
            <a:r>
              <a:rPr lang="en-IN" sz="1300" dirty="0" smtClean="0">
                <a:solidFill>
                  <a:schemeClr val="tx1"/>
                </a:solidFill>
                <a:latin typeface="Montserrat" panose="020B0604020202020204" charset="0"/>
              </a:rPr>
              <a:t>R2 Score : </a:t>
            </a:r>
            <a:r>
              <a:rPr lang="en-US" sz="1300" dirty="0" smtClean="0">
                <a:solidFill>
                  <a:schemeClr val="bg1"/>
                </a:solidFill>
                <a:latin typeface="Montserrat" panose="020B0604020202020204" charset="0"/>
              </a:rPr>
              <a:t>It </a:t>
            </a:r>
            <a:r>
              <a:rPr lang="en-US" sz="1300" dirty="0">
                <a:solidFill>
                  <a:schemeClr val="bg1"/>
                </a:solidFill>
                <a:latin typeface="Montserrat" panose="020B0604020202020204" charset="0"/>
              </a:rPr>
              <a:t>is pronounced as R squared and is also known as the coefficient of determination. It works by measuring the amount of variance in the predictions explained by the dataset</a:t>
            </a:r>
            <a:r>
              <a:rPr lang="en-US" sz="1300" dirty="0" smtClean="0">
                <a:solidFill>
                  <a:schemeClr val="bg1"/>
                </a:solidFill>
                <a:latin typeface="Montserrat" panose="020B0604020202020204" charset="0"/>
              </a:rPr>
              <a:t>.</a:t>
            </a:r>
          </a:p>
          <a:p>
            <a:pPr marL="285750" indent="-285750">
              <a:spcBef>
                <a:spcPts val="500"/>
              </a:spcBef>
              <a:buClr>
                <a:schemeClr val="tx1"/>
              </a:buClr>
              <a:buFont typeface="Arial" panose="020B0604020202020204" pitchFamily="34" charset="0"/>
              <a:buChar char="•"/>
            </a:pPr>
            <a:r>
              <a:rPr lang="en-US" sz="1300" dirty="0" smtClean="0">
                <a:solidFill>
                  <a:schemeClr val="tx1"/>
                </a:solidFill>
                <a:latin typeface="Montserrat" panose="020B0604020202020204" charset="0"/>
              </a:rPr>
              <a:t>MSE Value : </a:t>
            </a:r>
            <a:r>
              <a:rPr lang="en-US" sz="1300" dirty="0">
                <a:solidFill>
                  <a:schemeClr val="bg1"/>
                </a:solidFill>
                <a:latin typeface="Montserrat" panose="020B0604020202020204" charset="0"/>
              </a:rPr>
              <a:t>Mean squared error (MSE) measures the amount of error in </a:t>
            </a:r>
            <a:r>
              <a:rPr lang="en-US" sz="1300" dirty="0" smtClean="0">
                <a:solidFill>
                  <a:schemeClr val="bg1"/>
                </a:solidFill>
                <a:latin typeface="Montserrat" panose="020B0604020202020204" charset="0"/>
              </a:rPr>
              <a:t>models</a:t>
            </a:r>
            <a:r>
              <a:rPr lang="en-US" sz="1300" dirty="0">
                <a:solidFill>
                  <a:schemeClr val="bg1"/>
                </a:solidFill>
                <a:latin typeface="Montserrat" panose="020B0604020202020204" charset="0"/>
              </a:rPr>
              <a:t>. It assesses the average squared difference between the observed and predicted values. When a model has no error, the MSE </a:t>
            </a:r>
            <a:r>
              <a:rPr lang="en-US" sz="1300" dirty="0" smtClean="0">
                <a:solidFill>
                  <a:schemeClr val="bg1"/>
                </a:solidFill>
                <a:latin typeface="Montserrat" panose="020B0604020202020204" charset="0"/>
              </a:rPr>
              <a:t>equals zero.</a:t>
            </a:r>
          </a:p>
          <a:p>
            <a:pPr marL="285750" indent="-285750">
              <a:spcBef>
                <a:spcPts val="500"/>
              </a:spcBef>
              <a:buClr>
                <a:schemeClr val="tx1"/>
              </a:buClr>
              <a:buFont typeface="Arial" panose="020B0604020202020204" pitchFamily="34" charset="0"/>
              <a:buChar char="•"/>
            </a:pPr>
            <a:r>
              <a:rPr lang="en-US" sz="1300" dirty="0" smtClean="0">
                <a:solidFill>
                  <a:schemeClr val="tx1"/>
                </a:solidFill>
                <a:latin typeface="Montserrat" panose="020B0604020202020204" charset="0"/>
              </a:rPr>
              <a:t>RMSE Value : </a:t>
            </a:r>
            <a:r>
              <a:rPr lang="en-US" sz="1300" dirty="0" smtClean="0">
                <a:solidFill>
                  <a:schemeClr val="bg1"/>
                </a:solidFill>
                <a:latin typeface="Montserrat" panose="020B0604020202020204" charset="0"/>
              </a:rPr>
              <a:t>Root mean square error or root mean square </a:t>
            </a:r>
            <a:r>
              <a:rPr lang="en-US" sz="1300" dirty="0" smtClean="0">
                <a:solidFill>
                  <a:schemeClr val="bg1"/>
                </a:solidFill>
                <a:latin typeface="Montserrat" panose="020B0604020202020204" charset="0"/>
              </a:rPr>
              <a:t>deviation</a:t>
            </a:r>
            <a:r>
              <a:rPr lang="en-US" sz="1300" dirty="0" smtClean="0">
                <a:solidFill>
                  <a:schemeClr val="bg1"/>
                </a:solidFill>
                <a:latin typeface="Montserrat" panose="020B0604020202020204" charset="0"/>
              </a:rPr>
              <a:t> shows how far predictions fall from measured true values using Euclidean distance.</a:t>
            </a:r>
          </a:p>
          <a:p>
            <a:pPr marL="285750" indent="-285750">
              <a:spcBef>
                <a:spcPts val="500"/>
              </a:spcBef>
              <a:buClr>
                <a:schemeClr val="tx1"/>
              </a:buClr>
              <a:buFont typeface="Arial" panose="020B0604020202020204" pitchFamily="34" charset="0"/>
              <a:buChar char="•"/>
            </a:pPr>
            <a:r>
              <a:rPr lang="en-US" sz="1300" dirty="0" smtClean="0">
                <a:solidFill>
                  <a:schemeClr val="tx1"/>
                </a:solidFill>
                <a:latin typeface="Montserrat" panose="020B0604020202020204" charset="0"/>
              </a:rPr>
              <a:t>Adjusted R2 Score : </a:t>
            </a:r>
            <a:r>
              <a:rPr lang="en-US" sz="1300" dirty="0">
                <a:solidFill>
                  <a:schemeClr val="bg1"/>
                </a:solidFill>
                <a:latin typeface="Montserrat" panose="020B0604020202020204" charset="0"/>
              </a:rPr>
              <a:t>The Adjusted R-squared takes into account the number of independent variables used for predicting the target </a:t>
            </a:r>
            <a:r>
              <a:rPr lang="en-US" sz="1300" dirty="0" smtClean="0">
                <a:solidFill>
                  <a:schemeClr val="bg1"/>
                </a:solidFill>
                <a:latin typeface="Montserrat" panose="020B0604020202020204" charset="0"/>
              </a:rPr>
              <a:t>variable.</a:t>
            </a:r>
            <a:endParaRPr lang="en-IN" sz="1300" dirty="0">
              <a:solidFill>
                <a:schemeClr val="bg1"/>
              </a:solidFill>
              <a:latin typeface="Montserrat" panose="020B060402020202020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5273396"/>
              </p:ext>
            </p:extLst>
          </p:nvPr>
        </p:nvGraphicFramePr>
        <p:xfrm>
          <a:off x="246998" y="1161906"/>
          <a:ext cx="4153120" cy="3609476"/>
        </p:xfrm>
        <a:graphic>
          <a:graphicData uri="http://schemas.openxmlformats.org/drawingml/2006/table">
            <a:tbl>
              <a:tblPr/>
              <a:tblGrid>
                <a:gridCol w="1434714"/>
                <a:gridCol w="641846"/>
                <a:gridCol w="707918"/>
                <a:gridCol w="651285"/>
                <a:gridCol w="717357"/>
              </a:tblGrid>
              <a:tr h="485113">
                <a:tc>
                  <a:txBody>
                    <a:bodyPr/>
                    <a:lstStyle/>
                    <a:p>
                      <a:pPr algn="ctr" fontAlgn="b">
                        <a:lnSpc>
                          <a:spcPct val="100000"/>
                        </a:lnSpc>
                        <a:spcBef>
                          <a:spcPts val="50"/>
                        </a:spcBef>
                      </a:pPr>
                      <a:r>
                        <a:rPr lang="en-IN" sz="1400" b="1" i="0" u="none" strike="noStrike" dirty="0">
                          <a:solidFill>
                            <a:srgbClr val="3F3F3F"/>
                          </a:solidFill>
                          <a:effectLst/>
                          <a:latin typeface="Calibri" panose="020F0502020204030204" pitchFamily="34" charset="0"/>
                        </a:rPr>
                        <a:t>Model</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1" i="0" u="none" strike="noStrike">
                          <a:solidFill>
                            <a:srgbClr val="3F3F3F"/>
                          </a:solidFill>
                          <a:effectLst/>
                          <a:latin typeface="Calibri" panose="020F0502020204030204" pitchFamily="34" charset="0"/>
                        </a:rPr>
                        <a:t>R2 Score</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1" i="0" u="none" strike="noStrike">
                          <a:solidFill>
                            <a:srgbClr val="3F3F3F"/>
                          </a:solidFill>
                          <a:effectLst/>
                          <a:latin typeface="Calibri" panose="020F0502020204030204" pitchFamily="34" charset="0"/>
                        </a:rPr>
                        <a:t>Adjusted R2</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1" i="0" u="none" strike="noStrike">
                          <a:solidFill>
                            <a:srgbClr val="3F3F3F"/>
                          </a:solidFill>
                          <a:effectLst/>
                          <a:latin typeface="Calibri" panose="020F0502020204030204" pitchFamily="34" charset="0"/>
                        </a:rPr>
                        <a:t>MSE Value</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1" i="0" u="none" strike="noStrike">
                          <a:solidFill>
                            <a:srgbClr val="3F3F3F"/>
                          </a:solidFill>
                          <a:effectLst/>
                          <a:latin typeface="Calibri" panose="020F0502020204030204" pitchFamily="34" charset="0"/>
                        </a:rPr>
                        <a:t>RMSE Value</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r>
              <a:tr h="246812">
                <a:tc>
                  <a:txBody>
                    <a:bodyPr/>
                    <a:lstStyle/>
                    <a:p>
                      <a:pPr algn="ctr" fontAlgn="b">
                        <a:lnSpc>
                          <a:spcPct val="100000"/>
                        </a:lnSpc>
                        <a:spcBef>
                          <a:spcPts val="50"/>
                        </a:spcBef>
                      </a:pPr>
                      <a:r>
                        <a:rPr lang="en-IN" sz="1400" b="0" i="1" u="none" strike="noStrike" dirty="0" err="1" smtClean="0">
                          <a:solidFill>
                            <a:srgbClr val="3F3F3F"/>
                          </a:solidFill>
                          <a:effectLst/>
                          <a:latin typeface="Calibri" panose="020F0502020204030204" pitchFamily="34" charset="0"/>
                        </a:rPr>
                        <a:t>XGBoost</a:t>
                      </a:r>
                      <a:r>
                        <a:rPr lang="en-IN" sz="1400" b="0" i="1" u="none" strike="noStrike" dirty="0" smtClean="0">
                          <a:solidFill>
                            <a:srgbClr val="3F3F3F"/>
                          </a:solidFill>
                          <a:effectLst/>
                          <a:latin typeface="Calibri" panose="020F0502020204030204" pitchFamily="34" charset="0"/>
                        </a:rPr>
                        <a:t> </a:t>
                      </a:r>
                      <a:r>
                        <a:rPr lang="en-IN" sz="1400" b="0" i="1" u="none" strike="noStrike" dirty="0" err="1" smtClean="0">
                          <a:solidFill>
                            <a:srgbClr val="3F3F3F"/>
                          </a:solidFill>
                          <a:effectLst/>
                          <a:latin typeface="Calibri" panose="020F0502020204030204" pitchFamily="34" charset="0"/>
                        </a:rPr>
                        <a:t>Regressor</a:t>
                      </a:r>
                      <a:endParaRPr lang="en-IN" sz="1400" b="0" i="1" u="none" strike="noStrike" dirty="0">
                        <a:solidFill>
                          <a:srgbClr val="3F3F3F"/>
                        </a:solidFill>
                        <a:effectLst/>
                        <a:latin typeface="Calibri" panose="020F0502020204030204" pitchFamily="34" charset="0"/>
                      </a:endParaRP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0.9</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0.88</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0.024</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0.15</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r>
              <a:tr h="434964">
                <a:tc>
                  <a:txBody>
                    <a:bodyPr/>
                    <a:lstStyle/>
                    <a:p>
                      <a:pPr algn="ctr" fontAlgn="b">
                        <a:lnSpc>
                          <a:spcPct val="100000"/>
                        </a:lnSpc>
                        <a:spcBef>
                          <a:spcPts val="50"/>
                        </a:spcBef>
                      </a:pPr>
                      <a:r>
                        <a:rPr lang="en-IN" sz="1400" b="0" i="1" u="none" strike="noStrike" dirty="0">
                          <a:solidFill>
                            <a:srgbClr val="3F3F3F"/>
                          </a:solidFill>
                          <a:effectLst/>
                          <a:latin typeface="Calibri" panose="020F0502020204030204" pitchFamily="34" charset="0"/>
                        </a:rPr>
                        <a:t>Gradient </a:t>
                      </a:r>
                      <a:r>
                        <a:rPr lang="en-IN" sz="1400" b="0" i="1" u="none" strike="noStrike" dirty="0" smtClean="0">
                          <a:solidFill>
                            <a:srgbClr val="3F3F3F"/>
                          </a:solidFill>
                          <a:effectLst/>
                          <a:latin typeface="Calibri" panose="020F0502020204030204" pitchFamily="34" charset="0"/>
                        </a:rPr>
                        <a:t>Boosting</a:t>
                      </a:r>
                      <a:endParaRPr lang="en-IN" sz="1400" b="0" i="1" u="none" strike="noStrike" dirty="0">
                        <a:solidFill>
                          <a:srgbClr val="3F3F3F"/>
                        </a:solidFill>
                        <a:effectLst/>
                        <a:latin typeface="Calibri" panose="020F0502020204030204" pitchFamily="34" charset="0"/>
                      </a:endParaRP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0.88</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0.88</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0.026</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0.16</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r>
              <a:tr h="485113">
                <a:tc>
                  <a:txBody>
                    <a:bodyPr/>
                    <a:lstStyle/>
                    <a:p>
                      <a:pPr algn="ctr" fontAlgn="b">
                        <a:lnSpc>
                          <a:spcPct val="100000"/>
                        </a:lnSpc>
                        <a:spcBef>
                          <a:spcPts val="50"/>
                        </a:spcBef>
                      </a:pPr>
                      <a:r>
                        <a:rPr lang="en-IN" sz="1400" b="0" i="1" u="none" strike="noStrike" dirty="0">
                          <a:solidFill>
                            <a:srgbClr val="3F3F3F"/>
                          </a:solidFill>
                          <a:effectLst/>
                          <a:latin typeface="Calibri" panose="020F0502020204030204" pitchFamily="34" charset="0"/>
                        </a:rPr>
                        <a:t>Random Forest </a:t>
                      </a:r>
                      <a:r>
                        <a:rPr lang="en-IN" sz="1400" b="0" i="1" u="none" strike="noStrike" dirty="0" err="1">
                          <a:solidFill>
                            <a:srgbClr val="3F3F3F"/>
                          </a:solidFill>
                          <a:effectLst/>
                          <a:latin typeface="Calibri" panose="020F0502020204030204" pitchFamily="34" charset="0"/>
                        </a:rPr>
                        <a:t>Regressor</a:t>
                      </a:r>
                      <a:endParaRPr lang="en-IN" sz="1400" b="0" i="1" u="none" strike="noStrike" dirty="0">
                        <a:solidFill>
                          <a:srgbClr val="3F3F3F"/>
                        </a:solidFill>
                        <a:effectLst/>
                        <a:latin typeface="Calibri" panose="020F0502020204030204" pitchFamily="34" charset="0"/>
                      </a:endParaRP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0.86</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0.86</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0.032</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0.18</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r>
              <a:tr h="485113">
                <a:tc>
                  <a:txBody>
                    <a:bodyPr/>
                    <a:lstStyle/>
                    <a:p>
                      <a:pPr algn="ctr" fontAlgn="b">
                        <a:lnSpc>
                          <a:spcPct val="100000"/>
                        </a:lnSpc>
                        <a:spcBef>
                          <a:spcPts val="50"/>
                        </a:spcBef>
                      </a:pPr>
                      <a:r>
                        <a:rPr lang="en-IN" sz="1400" b="0" i="1" u="none" strike="noStrike">
                          <a:solidFill>
                            <a:srgbClr val="3F3F3F"/>
                          </a:solidFill>
                          <a:effectLst/>
                          <a:latin typeface="Calibri" panose="020F0502020204030204" pitchFamily="34" charset="0"/>
                        </a:rPr>
                        <a:t>Decision Tree Regression</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0.79</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0.79</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0.048</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0.22</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r>
              <a:tr h="246812">
                <a:tc>
                  <a:txBody>
                    <a:bodyPr/>
                    <a:lstStyle/>
                    <a:p>
                      <a:pPr algn="ctr" fontAlgn="b">
                        <a:lnSpc>
                          <a:spcPct val="100000"/>
                        </a:lnSpc>
                        <a:spcBef>
                          <a:spcPts val="50"/>
                        </a:spcBef>
                      </a:pPr>
                      <a:r>
                        <a:rPr lang="en-IN" sz="1400" b="0" i="1" u="none" strike="noStrike">
                          <a:solidFill>
                            <a:srgbClr val="3F3F3F"/>
                          </a:solidFill>
                          <a:effectLst/>
                          <a:latin typeface="Calibri" panose="020F0502020204030204" pitchFamily="34" charset="0"/>
                        </a:rPr>
                        <a:t>Linear Regression</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0.74</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0.62</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0.062</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0.25</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r>
              <a:tr h="246812">
                <a:tc>
                  <a:txBody>
                    <a:bodyPr/>
                    <a:lstStyle/>
                    <a:p>
                      <a:pPr algn="ctr" fontAlgn="b">
                        <a:lnSpc>
                          <a:spcPct val="100000"/>
                        </a:lnSpc>
                        <a:spcBef>
                          <a:spcPts val="50"/>
                        </a:spcBef>
                      </a:pPr>
                      <a:r>
                        <a:rPr lang="en-IN" sz="1400" b="0" i="1" u="none" strike="noStrike">
                          <a:solidFill>
                            <a:srgbClr val="3F3F3F"/>
                          </a:solidFill>
                          <a:effectLst/>
                          <a:latin typeface="Calibri" panose="020F0502020204030204" pitchFamily="34" charset="0"/>
                        </a:rPr>
                        <a:t>Ridge Regression</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0.74</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0.62</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0.062</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0.25</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r>
              <a:tr h="485113">
                <a:tc>
                  <a:txBody>
                    <a:bodyPr/>
                    <a:lstStyle/>
                    <a:p>
                      <a:pPr algn="ctr" fontAlgn="b">
                        <a:lnSpc>
                          <a:spcPct val="100000"/>
                        </a:lnSpc>
                        <a:spcBef>
                          <a:spcPts val="50"/>
                        </a:spcBef>
                      </a:pPr>
                      <a:r>
                        <a:rPr lang="en-IN" sz="1400" b="0" i="1" u="none" strike="noStrike">
                          <a:solidFill>
                            <a:srgbClr val="3F3F3F"/>
                          </a:solidFill>
                          <a:effectLst/>
                          <a:latin typeface="Calibri" panose="020F0502020204030204" pitchFamily="34" charset="0"/>
                        </a:rPr>
                        <a:t>Elastic Net Regression</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0.73</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0.6</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0.064</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0.25</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r>
              <a:tr h="246812">
                <a:tc>
                  <a:txBody>
                    <a:bodyPr/>
                    <a:lstStyle/>
                    <a:p>
                      <a:pPr algn="ctr" fontAlgn="b">
                        <a:lnSpc>
                          <a:spcPct val="100000"/>
                        </a:lnSpc>
                        <a:spcBef>
                          <a:spcPts val="50"/>
                        </a:spcBef>
                      </a:pPr>
                      <a:r>
                        <a:rPr lang="en-IN" sz="1400" b="0" i="1" u="none" strike="noStrike">
                          <a:solidFill>
                            <a:srgbClr val="3F3F3F"/>
                          </a:solidFill>
                          <a:effectLst/>
                          <a:latin typeface="Calibri" panose="020F0502020204030204" pitchFamily="34" charset="0"/>
                        </a:rPr>
                        <a:t>Knn Regressor</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0.62</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0.65</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0.089</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0.3</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r>
              <a:tr h="246812">
                <a:tc>
                  <a:txBody>
                    <a:bodyPr/>
                    <a:lstStyle/>
                    <a:p>
                      <a:pPr algn="ctr" fontAlgn="b">
                        <a:lnSpc>
                          <a:spcPct val="100000"/>
                        </a:lnSpc>
                        <a:spcBef>
                          <a:spcPts val="50"/>
                        </a:spcBef>
                      </a:pPr>
                      <a:r>
                        <a:rPr lang="en-IN" sz="1400" b="0" i="1" u="none" strike="noStrike">
                          <a:solidFill>
                            <a:srgbClr val="3F3F3F"/>
                          </a:solidFill>
                          <a:effectLst/>
                          <a:latin typeface="Calibri" panose="020F0502020204030204" pitchFamily="34" charset="0"/>
                        </a:rPr>
                        <a:t>Lasso Regression</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0.007</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a:solidFill>
                            <a:srgbClr val="3F3F3F"/>
                          </a:solidFill>
                          <a:effectLst/>
                          <a:latin typeface="Calibri" panose="020F0502020204030204" pitchFamily="34" charset="0"/>
                        </a:rPr>
                        <a:t>-0.26</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0.237</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lnSpc>
                          <a:spcPct val="100000"/>
                        </a:lnSpc>
                        <a:spcBef>
                          <a:spcPts val="50"/>
                        </a:spcBef>
                      </a:pPr>
                      <a:r>
                        <a:rPr lang="en-IN" sz="1400" b="0" i="0" u="none" strike="noStrike" dirty="0">
                          <a:solidFill>
                            <a:srgbClr val="3F3F3F"/>
                          </a:solidFill>
                          <a:effectLst/>
                          <a:latin typeface="Calibri" panose="020F0502020204030204" pitchFamily="34" charset="0"/>
                        </a:rPr>
                        <a:t>0.48</a:t>
                      </a:r>
                    </a:p>
                  </a:txBody>
                  <a:tcPr marL="7620" marR="7620" marT="762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r>
            </a:tbl>
          </a:graphicData>
        </a:graphic>
      </p:graphicFrame>
    </p:spTree>
    <p:extLst>
      <p:ext uri="{BB962C8B-B14F-4D97-AF65-F5344CB8AC3E}">
        <p14:creationId xmlns:p14="http://schemas.microsoft.com/office/powerpoint/2010/main" val="3825050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p:cNvSpPr txBox="1"/>
          <p:nvPr/>
        </p:nvSpPr>
        <p:spPr>
          <a:xfrm>
            <a:off x="143870" y="124779"/>
            <a:ext cx="3438762" cy="430887"/>
          </a:xfrm>
          <a:prstGeom prst="rect">
            <a:avLst/>
          </a:prstGeom>
          <a:noFill/>
        </p:spPr>
        <p:txBody>
          <a:bodyPr wrap="none" rtlCol="0">
            <a:spAutoFit/>
          </a:bodyPr>
          <a:lstStyle/>
          <a:p>
            <a:r>
              <a:rPr lang="en-IN" sz="2200" b="1" dirty="0" smtClean="0">
                <a:solidFill>
                  <a:schemeClr val="tx1"/>
                </a:solidFill>
                <a:latin typeface="Montserrat" panose="020B0604020202020204" charset="0"/>
              </a:rPr>
              <a:t>Scores</a:t>
            </a:r>
            <a:r>
              <a:rPr lang="en-IN" sz="2000" dirty="0" smtClean="0">
                <a:solidFill>
                  <a:schemeClr val="tx1"/>
                </a:solidFill>
                <a:latin typeface="Montserrat" panose="020B0604020202020204" charset="0"/>
              </a:rPr>
              <a:t>(For </a:t>
            </a:r>
            <a:r>
              <a:rPr lang="en-IN" sz="1800" dirty="0" smtClean="0">
                <a:solidFill>
                  <a:schemeClr val="tx1"/>
                </a:solidFill>
                <a:latin typeface="Montserrat" panose="020B0604020202020204" charset="0"/>
              </a:rPr>
              <a:t>Base</a:t>
            </a:r>
            <a:r>
              <a:rPr lang="en-IN" sz="2000" dirty="0" smtClean="0">
                <a:solidFill>
                  <a:schemeClr val="tx1"/>
                </a:solidFill>
                <a:latin typeface="Montserrat" panose="020B0604020202020204" charset="0"/>
              </a:rPr>
              <a:t> </a:t>
            </a:r>
            <a:r>
              <a:rPr lang="en-IN" sz="1800" dirty="0" smtClean="0">
                <a:solidFill>
                  <a:schemeClr val="tx1"/>
                </a:solidFill>
                <a:latin typeface="Montserrat" panose="020B0604020202020204" charset="0"/>
              </a:rPr>
              <a:t>Models</a:t>
            </a:r>
            <a:r>
              <a:rPr lang="en-IN" sz="2000" dirty="0" smtClean="0">
                <a:solidFill>
                  <a:schemeClr val="tx1"/>
                </a:solidFill>
                <a:latin typeface="Montserrat" panose="020B0604020202020204" charset="0"/>
              </a:rPr>
              <a:t>)</a:t>
            </a:r>
            <a:r>
              <a:rPr lang="en-IN" sz="2000" b="1" dirty="0" smtClean="0">
                <a:solidFill>
                  <a:schemeClr val="tx1"/>
                </a:solidFill>
                <a:latin typeface="Montserrat" panose="020B0604020202020204" charset="0"/>
              </a:rPr>
              <a:t> </a:t>
            </a:r>
            <a:r>
              <a:rPr lang="en-IN" sz="2200" b="1" dirty="0" smtClean="0">
                <a:solidFill>
                  <a:schemeClr val="tx1"/>
                </a:solidFill>
                <a:latin typeface="Montserrat" panose="020B0604020202020204" charset="0"/>
              </a:rPr>
              <a:t>:</a:t>
            </a:r>
            <a:endParaRPr lang="en-IN" sz="2200" b="1" dirty="0">
              <a:solidFill>
                <a:schemeClr val="tx1"/>
              </a:solidFill>
              <a:latin typeface="Montserrat" panose="020B0604020202020204" charset="0"/>
            </a:endParaRPr>
          </a:p>
        </p:txBody>
      </p:sp>
      <p:sp>
        <p:nvSpPr>
          <p:cNvPr id="2" name="TextBox 1"/>
          <p:cNvSpPr txBox="1"/>
          <p:nvPr/>
        </p:nvSpPr>
        <p:spPr>
          <a:xfrm>
            <a:off x="1015514" y="4465006"/>
            <a:ext cx="2773516" cy="338554"/>
          </a:xfrm>
          <a:prstGeom prst="rect">
            <a:avLst/>
          </a:prstGeom>
          <a:noFill/>
        </p:spPr>
        <p:txBody>
          <a:bodyPr wrap="none" rtlCol="0">
            <a:spAutoFit/>
          </a:bodyPr>
          <a:lstStyle/>
          <a:p>
            <a:r>
              <a:rPr lang="en-IN" sz="1600" u="sng" dirty="0" smtClean="0">
                <a:solidFill>
                  <a:schemeClr val="tx1"/>
                </a:solidFill>
                <a:latin typeface="Montserrat" panose="020B0604020202020204" charset="0"/>
              </a:rPr>
              <a:t>R2 Score for base models</a:t>
            </a:r>
            <a:endParaRPr lang="en-IN" sz="1600" u="sng" dirty="0">
              <a:solidFill>
                <a:schemeClr val="tx1"/>
              </a:solidFill>
              <a:latin typeface="Montserrat" panose="020B0604020202020204" charset="0"/>
            </a:endParaRPr>
          </a:p>
        </p:txBody>
      </p:sp>
      <p:sp>
        <p:nvSpPr>
          <p:cNvPr id="5" name="TextBox 4"/>
          <p:cNvSpPr txBox="1"/>
          <p:nvPr/>
        </p:nvSpPr>
        <p:spPr>
          <a:xfrm>
            <a:off x="5788909" y="4465006"/>
            <a:ext cx="2236510" cy="338554"/>
          </a:xfrm>
          <a:prstGeom prst="rect">
            <a:avLst/>
          </a:prstGeom>
          <a:noFill/>
        </p:spPr>
        <p:txBody>
          <a:bodyPr wrap="none" rtlCol="0">
            <a:spAutoFit/>
          </a:bodyPr>
          <a:lstStyle/>
          <a:p>
            <a:r>
              <a:rPr lang="en-IN" sz="1600" u="sng" dirty="0" smtClean="0">
                <a:solidFill>
                  <a:schemeClr val="tx1"/>
                </a:solidFill>
                <a:latin typeface="Montserrat" panose="020B0604020202020204" charset="0"/>
              </a:rPr>
              <a:t>MSE &amp; RMSE Values</a:t>
            </a:r>
            <a:endParaRPr lang="en-IN" sz="1600" u="sng" dirty="0">
              <a:solidFill>
                <a:schemeClr val="tx1"/>
              </a:solidFill>
              <a:latin typeface="Montserrat" panose="020B0604020202020204" charset="0"/>
            </a:endParaRPr>
          </a:p>
        </p:txBody>
      </p:sp>
      <p:sp>
        <p:nvSpPr>
          <p:cNvPr id="7" name="TextBox 6"/>
          <p:cNvSpPr txBox="1"/>
          <p:nvPr/>
        </p:nvSpPr>
        <p:spPr>
          <a:xfrm>
            <a:off x="143870" y="644606"/>
            <a:ext cx="8745748" cy="738664"/>
          </a:xfrm>
          <a:prstGeom prst="rect">
            <a:avLst/>
          </a:prstGeom>
          <a:noFill/>
        </p:spPr>
        <p:txBody>
          <a:bodyPr wrap="square" rtlCol="0">
            <a:spAutoFit/>
          </a:bodyPr>
          <a:lstStyle/>
          <a:p>
            <a:pPr>
              <a:lnSpc>
                <a:spcPct val="150000"/>
              </a:lnSpc>
            </a:pPr>
            <a:r>
              <a:rPr lang="en-IN" dirty="0" smtClean="0">
                <a:solidFill>
                  <a:schemeClr val="bg1"/>
                </a:solidFill>
                <a:latin typeface="Montserrat" panose="020B0604020202020204" charset="0"/>
              </a:rPr>
              <a:t>Best scores were acquired from </a:t>
            </a:r>
            <a:r>
              <a:rPr lang="en-IN" b="1" dirty="0" err="1" smtClean="0">
                <a:solidFill>
                  <a:schemeClr val="bg1"/>
                </a:solidFill>
                <a:latin typeface="Montserrat" panose="020B0604020202020204" charset="0"/>
              </a:rPr>
              <a:t>XGBoost</a:t>
            </a:r>
            <a:r>
              <a:rPr lang="en-IN" dirty="0" smtClean="0">
                <a:solidFill>
                  <a:schemeClr val="bg1"/>
                </a:solidFill>
                <a:latin typeface="Montserrat" panose="020B0604020202020204" charset="0"/>
              </a:rPr>
              <a:t> model with R2 score of </a:t>
            </a:r>
            <a:r>
              <a:rPr lang="en-IN" b="1" dirty="0" smtClean="0">
                <a:solidFill>
                  <a:schemeClr val="bg1"/>
                </a:solidFill>
                <a:latin typeface="Montserrat" panose="020B0604020202020204" charset="0"/>
              </a:rPr>
              <a:t>0.9</a:t>
            </a:r>
            <a:r>
              <a:rPr lang="en-IN" dirty="0" smtClean="0">
                <a:solidFill>
                  <a:schemeClr val="bg1"/>
                </a:solidFill>
                <a:latin typeface="Montserrat" panose="020B0604020202020204" charset="0"/>
              </a:rPr>
              <a:t> and MSE value of </a:t>
            </a:r>
            <a:r>
              <a:rPr lang="en-IN" b="1" dirty="0" smtClean="0">
                <a:solidFill>
                  <a:schemeClr val="bg1"/>
                </a:solidFill>
                <a:latin typeface="Montserrat" panose="020B0604020202020204" charset="0"/>
              </a:rPr>
              <a:t>0.024</a:t>
            </a:r>
          </a:p>
          <a:p>
            <a:pPr>
              <a:lnSpc>
                <a:spcPct val="150000"/>
              </a:lnSpc>
            </a:pPr>
            <a:r>
              <a:rPr lang="en-IN" b="1" dirty="0" smtClean="0">
                <a:solidFill>
                  <a:schemeClr val="bg1"/>
                </a:solidFill>
                <a:latin typeface="Montserrat" panose="020B0604020202020204" charset="0"/>
              </a:rPr>
              <a:t>    Gradient Boosting </a:t>
            </a:r>
            <a:r>
              <a:rPr lang="en-IN" dirty="0" smtClean="0">
                <a:solidFill>
                  <a:schemeClr val="bg1"/>
                </a:solidFill>
                <a:latin typeface="Montserrat" panose="020B0604020202020204" charset="0"/>
              </a:rPr>
              <a:t>and </a:t>
            </a:r>
            <a:r>
              <a:rPr lang="en-IN" b="1" dirty="0" smtClean="0">
                <a:solidFill>
                  <a:schemeClr val="bg1"/>
                </a:solidFill>
                <a:latin typeface="Montserrat" panose="020B0604020202020204" charset="0"/>
              </a:rPr>
              <a:t>Random Forest </a:t>
            </a:r>
            <a:r>
              <a:rPr lang="en-IN" dirty="0" smtClean="0">
                <a:solidFill>
                  <a:schemeClr val="bg1"/>
                </a:solidFill>
                <a:latin typeface="Montserrat" panose="020B0604020202020204" charset="0"/>
              </a:rPr>
              <a:t>models also performed well.</a:t>
            </a:r>
            <a:endParaRPr lang="en-IN" dirty="0">
              <a:solidFill>
                <a:schemeClr val="bg1"/>
              </a:solidFill>
              <a:latin typeface="Montserrat" panose="020B0604020202020204" charset="0"/>
            </a:endParaRPr>
          </a:p>
        </p:txBody>
      </p:sp>
      <p:pic>
        <p:nvPicPr>
          <p:cNvPr id="6" name="Picture 5"/>
          <p:cNvPicPr>
            <a:picLocks noChangeAspect="1"/>
          </p:cNvPicPr>
          <p:nvPr/>
        </p:nvPicPr>
        <p:blipFill>
          <a:blip r:embed="rId3"/>
          <a:stretch>
            <a:fillRect/>
          </a:stretch>
        </p:blipFill>
        <p:spPr>
          <a:xfrm>
            <a:off x="254382" y="1634313"/>
            <a:ext cx="4562910" cy="2504972"/>
          </a:xfrm>
          <a:prstGeom prst="rect">
            <a:avLst/>
          </a:prstGeom>
          <a:ln>
            <a:solidFill>
              <a:schemeClr val="bg1">
                <a:lumMod val="60000"/>
                <a:lumOff val="40000"/>
              </a:schemeClr>
            </a:solidFill>
          </a:ln>
        </p:spPr>
      </p:pic>
      <p:pic>
        <p:nvPicPr>
          <p:cNvPr id="8" name="Picture 7"/>
          <p:cNvPicPr>
            <a:picLocks noChangeAspect="1"/>
          </p:cNvPicPr>
          <p:nvPr/>
        </p:nvPicPr>
        <p:blipFill>
          <a:blip r:embed="rId4"/>
          <a:stretch>
            <a:fillRect/>
          </a:stretch>
        </p:blipFill>
        <p:spPr>
          <a:xfrm>
            <a:off x="5010766" y="1634313"/>
            <a:ext cx="3848168" cy="2504972"/>
          </a:xfrm>
          <a:prstGeom prst="rect">
            <a:avLst/>
          </a:prstGeom>
          <a:ln>
            <a:solidFill>
              <a:schemeClr val="bg1">
                <a:lumMod val="60000"/>
                <a:lumOff val="40000"/>
              </a:schemeClr>
            </a:solidFill>
          </a:ln>
        </p:spPr>
      </p:pic>
    </p:spTree>
    <p:extLst>
      <p:ext uri="{BB962C8B-B14F-4D97-AF65-F5344CB8AC3E}">
        <p14:creationId xmlns:p14="http://schemas.microsoft.com/office/powerpoint/2010/main" val="2105188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58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08336" y="1719148"/>
            <a:ext cx="4608274" cy="2289957"/>
          </a:xfrm>
          <a:prstGeom prst="rect">
            <a:avLst/>
          </a:prstGeom>
          <a:ln>
            <a:solidFill>
              <a:srgbClr val="FFC000"/>
            </a:solidFill>
          </a:ln>
        </p:spPr>
      </p:pic>
      <p:sp>
        <p:nvSpPr>
          <p:cNvPr id="2" name="Rectangle 1"/>
          <p:cNvSpPr/>
          <p:nvPr/>
        </p:nvSpPr>
        <p:spPr>
          <a:xfrm>
            <a:off x="233756" y="592046"/>
            <a:ext cx="8594494" cy="830997"/>
          </a:xfrm>
          <a:prstGeom prst="rect">
            <a:avLst/>
          </a:prstGeom>
        </p:spPr>
        <p:txBody>
          <a:bodyPr wrap="square">
            <a:spAutoFit/>
          </a:bodyPr>
          <a:lstStyle/>
          <a:p>
            <a:r>
              <a:rPr lang="en-IN" sz="1600" dirty="0">
                <a:solidFill>
                  <a:schemeClr val="tx1"/>
                </a:solidFill>
                <a:latin typeface="Montserrat" panose="020B0604020202020204" charset="0"/>
              </a:rPr>
              <a:t>Cross Validation &amp; Hyper parameter tuning : </a:t>
            </a:r>
            <a:r>
              <a:rPr lang="en-US" sz="1600" dirty="0">
                <a:solidFill>
                  <a:schemeClr val="bg1"/>
                </a:solidFill>
                <a:latin typeface="Montserrat" panose="020B0604020202020204" charset="0"/>
              </a:rPr>
              <a:t>Cross-validation is a resampling method that uses different portions of the data to test and train a model on different iterations.</a:t>
            </a:r>
            <a:r>
              <a:rPr lang="en-IN" sz="1600" dirty="0">
                <a:solidFill>
                  <a:schemeClr val="bg1"/>
                </a:solidFill>
                <a:latin typeface="Montserrat" panose="020B0604020202020204" charset="0"/>
              </a:rPr>
              <a:t>  </a:t>
            </a:r>
          </a:p>
        </p:txBody>
      </p:sp>
      <p:sp>
        <p:nvSpPr>
          <p:cNvPr id="5" name="TextBox 4"/>
          <p:cNvSpPr txBox="1"/>
          <p:nvPr/>
        </p:nvSpPr>
        <p:spPr>
          <a:xfrm>
            <a:off x="208336" y="91407"/>
            <a:ext cx="2964273" cy="430887"/>
          </a:xfrm>
          <a:prstGeom prst="rect">
            <a:avLst/>
          </a:prstGeom>
          <a:noFill/>
        </p:spPr>
        <p:txBody>
          <a:bodyPr wrap="none" rtlCol="0">
            <a:spAutoFit/>
          </a:bodyPr>
          <a:lstStyle/>
          <a:p>
            <a:r>
              <a:rPr lang="en-IN" sz="2200" b="1" dirty="0" smtClean="0">
                <a:solidFill>
                  <a:schemeClr val="tx1"/>
                </a:solidFill>
                <a:latin typeface="Montserrat" panose="020B0604020202020204" charset="0"/>
              </a:rPr>
              <a:t>Data Preparation : </a:t>
            </a:r>
            <a:endParaRPr lang="en-IN" sz="2200" b="1" dirty="0">
              <a:solidFill>
                <a:schemeClr val="tx1"/>
              </a:solidFill>
              <a:latin typeface="Montserrat" panose="020B0604020202020204" charset="0"/>
            </a:endParaRPr>
          </a:p>
        </p:txBody>
      </p:sp>
      <p:sp>
        <p:nvSpPr>
          <p:cNvPr id="4" name="TextBox 3"/>
          <p:cNvSpPr txBox="1"/>
          <p:nvPr/>
        </p:nvSpPr>
        <p:spPr>
          <a:xfrm>
            <a:off x="5006018" y="1719148"/>
            <a:ext cx="3904226" cy="2800767"/>
          </a:xfrm>
          <a:prstGeom prst="rect">
            <a:avLst/>
          </a:prstGeom>
          <a:noFill/>
        </p:spPr>
        <p:txBody>
          <a:bodyPr wrap="square" rtlCol="0">
            <a:spAutoFit/>
          </a:bodyPr>
          <a:lstStyle/>
          <a:p>
            <a:r>
              <a:rPr lang="en-US" sz="1600" dirty="0">
                <a:solidFill>
                  <a:schemeClr val="bg1"/>
                </a:solidFill>
                <a:latin typeface="Montserrat" panose="020B0604020202020204" charset="0"/>
              </a:rPr>
              <a:t> </a:t>
            </a:r>
            <a:r>
              <a:rPr lang="en-US" sz="1600" dirty="0" smtClean="0">
                <a:solidFill>
                  <a:schemeClr val="bg1"/>
                </a:solidFill>
                <a:latin typeface="Montserrat" panose="020B0604020202020204" charset="0"/>
              </a:rPr>
              <a:t>   We used</a:t>
            </a:r>
            <a:r>
              <a:rPr lang="en-US" sz="1600" dirty="0">
                <a:solidFill>
                  <a:schemeClr val="bg1"/>
                </a:solidFill>
                <a:latin typeface="Montserrat" panose="020B0604020202020204" charset="0"/>
              </a:rPr>
              <a:t> </a:t>
            </a:r>
            <a:r>
              <a:rPr lang="en-US" sz="1600" b="1" dirty="0">
                <a:solidFill>
                  <a:schemeClr val="bg1"/>
                </a:solidFill>
                <a:latin typeface="Montserrat" panose="020B0604020202020204" charset="0"/>
              </a:rPr>
              <a:t>k</a:t>
            </a:r>
            <a:r>
              <a:rPr lang="en-US" sz="1600" dirty="0">
                <a:solidFill>
                  <a:schemeClr val="bg1"/>
                </a:solidFill>
                <a:latin typeface="Montserrat" panose="020B0604020202020204" charset="0"/>
              </a:rPr>
              <a:t>-</a:t>
            </a:r>
            <a:r>
              <a:rPr lang="en-US" sz="1600" b="1" dirty="0">
                <a:solidFill>
                  <a:schemeClr val="bg1"/>
                </a:solidFill>
                <a:latin typeface="Montserrat" panose="020B0604020202020204" charset="0"/>
              </a:rPr>
              <a:t>fold cross validation</a:t>
            </a:r>
            <a:r>
              <a:rPr lang="en-US" sz="1600" dirty="0">
                <a:solidFill>
                  <a:schemeClr val="bg1"/>
                </a:solidFill>
                <a:latin typeface="Montserrat" panose="020B0604020202020204" charset="0"/>
              </a:rPr>
              <a:t>, where 'k' is the number of folds within the </a:t>
            </a:r>
            <a:r>
              <a:rPr lang="en-US" sz="1600" dirty="0" smtClean="0">
                <a:solidFill>
                  <a:schemeClr val="bg1"/>
                </a:solidFill>
                <a:latin typeface="Montserrat" panose="020B0604020202020204" charset="0"/>
              </a:rPr>
              <a:t>dataset.</a:t>
            </a:r>
          </a:p>
          <a:p>
            <a:endParaRPr lang="en-US" sz="1600" b="1" dirty="0">
              <a:solidFill>
                <a:schemeClr val="bg1"/>
              </a:solidFill>
              <a:latin typeface="Montserrat" panose="020B0604020202020204" charset="0"/>
            </a:endParaRPr>
          </a:p>
          <a:p>
            <a:r>
              <a:rPr lang="en-IN" sz="1600" b="1" dirty="0" smtClean="0">
                <a:solidFill>
                  <a:schemeClr val="bg1"/>
                </a:solidFill>
                <a:latin typeface="Montserrat" panose="020B0604020202020204" charset="0"/>
              </a:rPr>
              <a:t>    </a:t>
            </a:r>
            <a:r>
              <a:rPr lang="en-IN" sz="1600" b="1" dirty="0" err="1" smtClean="0">
                <a:solidFill>
                  <a:schemeClr val="bg1"/>
                </a:solidFill>
                <a:latin typeface="Montserrat" panose="020B0604020202020204" charset="0"/>
              </a:rPr>
              <a:t>GridSearchCV</a:t>
            </a:r>
            <a:r>
              <a:rPr lang="en-IN" sz="1600" dirty="0">
                <a:solidFill>
                  <a:schemeClr val="bg1"/>
                </a:solidFill>
                <a:latin typeface="Montserrat" panose="020B0604020202020204" charset="0"/>
              </a:rPr>
              <a:t> </a:t>
            </a:r>
            <a:r>
              <a:rPr lang="en-IN" sz="1600" dirty="0" smtClean="0">
                <a:solidFill>
                  <a:schemeClr val="bg1"/>
                </a:solidFill>
                <a:latin typeface="Montserrat" panose="020B0604020202020204" charset="0"/>
              </a:rPr>
              <a:t>gives the best hyper parameters for a given model.</a:t>
            </a:r>
          </a:p>
          <a:p>
            <a:endParaRPr lang="en-IN" sz="1600" dirty="0">
              <a:solidFill>
                <a:schemeClr val="bg1"/>
              </a:solidFill>
              <a:latin typeface="Montserrat" panose="020B0604020202020204" charset="0"/>
            </a:endParaRPr>
          </a:p>
          <a:p>
            <a:r>
              <a:rPr lang="en-IN" sz="1600" dirty="0" smtClean="0">
                <a:solidFill>
                  <a:schemeClr val="bg1"/>
                </a:solidFill>
                <a:latin typeface="Montserrat" panose="020B0604020202020204" charset="0"/>
              </a:rPr>
              <a:t>    We combined these two methods to get the most generalized and well optimized model with the best scores possible.</a:t>
            </a:r>
            <a:endParaRPr lang="en-IN" sz="1600" dirty="0">
              <a:solidFill>
                <a:schemeClr val="bg1"/>
              </a:solidFill>
              <a:latin typeface="Montserrat" panose="020B0604020202020204" charset="0"/>
            </a:endParaRPr>
          </a:p>
        </p:txBody>
      </p:sp>
    </p:spTree>
    <p:extLst>
      <p:ext uri="{BB962C8B-B14F-4D97-AF65-F5344CB8AC3E}">
        <p14:creationId xmlns:p14="http://schemas.microsoft.com/office/powerpoint/2010/main" val="226457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44337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p:cNvSpPr txBox="1"/>
          <p:nvPr/>
        </p:nvSpPr>
        <p:spPr>
          <a:xfrm>
            <a:off x="143870" y="124779"/>
            <a:ext cx="6115777" cy="400110"/>
          </a:xfrm>
          <a:prstGeom prst="rect">
            <a:avLst/>
          </a:prstGeom>
          <a:noFill/>
        </p:spPr>
        <p:txBody>
          <a:bodyPr wrap="none" rtlCol="0">
            <a:spAutoFit/>
          </a:bodyPr>
          <a:lstStyle/>
          <a:p>
            <a:r>
              <a:rPr lang="en-IN" sz="2000" b="1" dirty="0" smtClean="0">
                <a:solidFill>
                  <a:schemeClr val="tx1"/>
                </a:solidFill>
                <a:latin typeface="Montserrat" panose="020B0604020202020204" charset="0"/>
              </a:rPr>
              <a:t>Applying Cross Validation with </a:t>
            </a:r>
            <a:r>
              <a:rPr lang="en-IN" sz="2000" b="1" dirty="0" err="1" smtClean="0">
                <a:solidFill>
                  <a:schemeClr val="tx1"/>
                </a:solidFill>
                <a:latin typeface="Montserrat" panose="020B0604020202020204" charset="0"/>
              </a:rPr>
              <a:t>GRidSearch</a:t>
            </a:r>
            <a:r>
              <a:rPr lang="en-IN" sz="2000" b="1" dirty="0" smtClean="0">
                <a:solidFill>
                  <a:schemeClr val="tx1"/>
                </a:solidFill>
                <a:latin typeface="Montserrat" panose="020B0604020202020204" charset="0"/>
              </a:rPr>
              <a:t> :</a:t>
            </a:r>
            <a:endParaRPr lang="en-IN" sz="2000" b="1" dirty="0">
              <a:solidFill>
                <a:schemeClr val="tx1"/>
              </a:solidFill>
              <a:latin typeface="Montserrat" panose="020B0604020202020204" charset="0"/>
            </a:endParaRPr>
          </a:p>
        </p:txBody>
      </p:sp>
      <p:sp>
        <p:nvSpPr>
          <p:cNvPr id="5" name="TextBox 4"/>
          <p:cNvSpPr txBox="1"/>
          <p:nvPr/>
        </p:nvSpPr>
        <p:spPr>
          <a:xfrm>
            <a:off x="6303896" y="1024343"/>
            <a:ext cx="2553686" cy="2375009"/>
          </a:xfrm>
          <a:prstGeom prst="rect">
            <a:avLst/>
          </a:prstGeom>
          <a:noFill/>
        </p:spPr>
        <p:txBody>
          <a:bodyPr wrap="square" rtlCol="0">
            <a:spAutoFit/>
          </a:bodyPr>
          <a:lstStyle/>
          <a:p>
            <a:pPr>
              <a:spcBef>
                <a:spcPts val="500"/>
              </a:spcBef>
            </a:pPr>
            <a:r>
              <a:rPr lang="en-IN" dirty="0" smtClean="0">
                <a:solidFill>
                  <a:schemeClr val="bg1"/>
                </a:solidFill>
                <a:latin typeface="Montserrat" panose="020B0604020202020204" charset="0"/>
              </a:rPr>
              <a:t>    Using K-fold Cross Validation, we made sure our data was well generalized.</a:t>
            </a:r>
          </a:p>
          <a:p>
            <a:pPr>
              <a:spcBef>
                <a:spcPts val="500"/>
              </a:spcBef>
            </a:pPr>
            <a:r>
              <a:rPr lang="en-IN" dirty="0" smtClean="0">
                <a:solidFill>
                  <a:schemeClr val="bg1"/>
                </a:solidFill>
                <a:latin typeface="Montserrat" panose="020B0604020202020204" charset="0"/>
              </a:rPr>
              <a:t>    </a:t>
            </a:r>
            <a:r>
              <a:rPr lang="en-IN" dirty="0" err="1" smtClean="0">
                <a:solidFill>
                  <a:schemeClr val="bg1"/>
                </a:solidFill>
                <a:latin typeface="Montserrat" panose="020B0604020202020204" charset="0"/>
              </a:rPr>
              <a:t>GridSearch</a:t>
            </a:r>
            <a:r>
              <a:rPr lang="en-IN" dirty="0" smtClean="0">
                <a:solidFill>
                  <a:schemeClr val="bg1"/>
                </a:solidFill>
                <a:latin typeface="Montserrat" panose="020B0604020202020204" charset="0"/>
              </a:rPr>
              <a:t> helped us to fine tune and find the best hyper-parameters for the all the different models. </a:t>
            </a:r>
          </a:p>
          <a:p>
            <a:pPr>
              <a:spcBef>
                <a:spcPts val="500"/>
              </a:spcBef>
            </a:pPr>
            <a:r>
              <a:rPr lang="en-IN" dirty="0" smtClean="0">
                <a:solidFill>
                  <a:schemeClr val="bg1"/>
                </a:solidFill>
                <a:latin typeface="Montserrat" panose="020B0604020202020204" charset="0"/>
              </a:rPr>
              <a:t>    We trained the models and find these results – </a:t>
            </a:r>
          </a:p>
        </p:txBody>
      </p:sp>
      <p:sp>
        <p:nvSpPr>
          <p:cNvPr id="6" name="TextBox 5"/>
          <p:cNvSpPr txBox="1"/>
          <p:nvPr/>
        </p:nvSpPr>
        <p:spPr>
          <a:xfrm>
            <a:off x="258043" y="4316976"/>
            <a:ext cx="8628870" cy="523220"/>
          </a:xfrm>
          <a:prstGeom prst="rect">
            <a:avLst/>
          </a:prstGeom>
          <a:noFill/>
        </p:spPr>
        <p:txBody>
          <a:bodyPr wrap="square" rtlCol="0">
            <a:spAutoFit/>
          </a:bodyPr>
          <a:lstStyle/>
          <a:p>
            <a:r>
              <a:rPr lang="en-IN" b="1" dirty="0" smtClean="0">
                <a:solidFill>
                  <a:schemeClr val="bg1"/>
                </a:solidFill>
                <a:latin typeface="Montserrat" panose="020B0604020202020204" charset="0"/>
              </a:rPr>
              <a:t>Random Forest </a:t>
            </a:r>
            <a:r>
              <a:rPr lang="en-IN" dirty="0" smtClean="0">
                <a:solidFill>
                  <a:schemeClr val="bg1"/>
                </a:solidFill>
                <a:latin typeface="Montserrat" panose="020B0604020202020204" charset="0"/>
              </a:rPr>
              <a:t>model worked the best in this case.</a:t>
            </a:r>
            <a:r>
              <a:rPr lang="en-IN" b="1" dirty="0" smtClean="0">
                <a:solidFill>
                  <a:schemeClr val="bg1"/>
                </a:solidFill>
                <a:latin typeface="Montserrat" panose="020B0604020202020204" charset="0"/>
              </a:rPr>
              <a:t> R2 Score </a:t>
            </a:r>
            <a:r>
              <a:rPr lang="en-IN" dirty="0" smtClean="0">
                <a:solidFill>
                  <a:schemeClr val="bg1"/>
                </a:solidFill>
                <a:latin typeface="Montserrat" panose="020B0604020202020204" charset="0"/>
              </a:rPr>
              <a:t>for the model was </a:t>
            </a:r>
            <a:r>
              <a:rPr lang="en-IN" b="1" dirty="0" smtClean="0">
                <a:solidFill>
                  <a:schemeClr val="bg1"/>
                </a:solidFill>
                <a:latin typeface="Montserrat" panose="020B0604020202020204" charset="0"/>
              </a:rPr>
              <a:t>0.78, MSE </a:t>
            </a:r>
            <a:r>
              <a:rPr lang="en-IN" dirty="0" smtClean="0">
                <a:solidFill>
                  <a:schemeClr val="bg1"/>
                </a:solidFill>
                <a:latin typeface="Montserrat" panose="020B0604020202020204" charset="0"/>
              </a:rPr>
              <a:t>value</a:t>
            </a:r>
            <a:r>
              <a:rPr lang="en-IN" b="1" dirty="0" smtClean="0">
                <a:solidFill>
                  <a:schemeClr val="bg1"/>
                </a:solidFill>
                <a:latin typeface="Montserrat" panose="020B0604020202020204" charset="0"/>
              </a:rPr>
              <a:t> </a:t>
            </a:r>
            <a:r>
              <a:rPr lang="en-IN" dirty="0" smtClean="0">
                <a:solidFill>
                  <a:schemeClr val="bg1"/>
                </a:solidFill>
                <a:latin typeface="Montserrat" panose="020B0604020202020204" charset="0"/>
              </a:rPr>
              <a:t>was</a:t>
            </a:r>
            <a:r>
              <a:rPr lang="en-IN" b="1" dirty="0" smtClean="0">
                <a:solidFill>
                  <a:schemeClr val="bg1"/>
                </a:solidFill>
                <a:latin typeface="Montserrat" panose="020B0604020202020204" charset="0"/>
              </a:rPr>
              <a:t> 0.052 </a:t>
            </a:r>
            <a:r>
              <a:rPr lang="en-IN" dirty="0" smtClean="0">
                <a:solidFill>
                  <a:schemeClr val="bg1"/>
                </a:solidFill>
                <a:latin typeface="Montserrat" panose="020B0604020202020204" charset="0"/>
              </a:rPr>
              <a:t>and</a:t>
            </a:r>
            <a:r>
              <a:rPr lang="en-IN" b="1" dirty="0" smtClean="0">
                <a:solidFill>
                  <a:schemeClr val="bg1"/>
                </a:solidFill>
                <a:latin typeface="Montserrat" panose="020B0604020202020204" charset="0"/>
              </a:rPr>
              <a:t> RMSE </a:t>
            </a:r>
            <a:r>
              <a:rPr lang="en-IN" dirty="0" smtClean="0">
                <a:solidFill>
                  <a:schemeClr val="bg1"/>
                </a:solidFill>
                <a:latin typeface="Montserrat" panose="020B0604020202020204" charset="0"/>
              </a:rPr>
              <a:t>value</a:t>
            </a:r>
            <a:r>
              <a:rPr lang="en-IN" b="1" dirty="0" smtClean="0">
                <a:solidFill>
                  <a:schemeClr val="bg1"/>
                </a:solidFill>
                <a:latin typeface="Montserrat" panose="020B0604020202020204" charset="0"/>
              </a:rPr>
              <a:t> </a:t>
            </a:r>
            <a:r>
              <a:rPr lang="en-IN" dirty="0" smtClean="0">
                <a:solidFill>
                  <a:schemeClr val="bg1"/>
                </a:solidFill>
                <a:latin typeface="Montserrat" panose="020B0604020202020204" charset="0"/>
              </a:rPr>
              <a:t>was</a:t>
            </a:r>
            <a:r>
              <a:rPr lang="en-IN" b="1" dirty="0" smtClean="0">
                <a:solidFill>
                  <a:schemeClr val="bg1"/>
                </a:solidFill>
                <a:latin typeface="Montserrat" panose="020B0604020202020204" charset="0"/>
              </a:rPr>
              <a:t> 0.229</a:t>
            </a:r>
            <a:endParaRPr lang="en-IN" b="1" dirty="0">
              <a:solidFill>
                <a:schemeClr val="bg1"/>
              </a:solidFill>
              <a:latin typeface="Montserrat" panose="020B0604020202020204" charset="0"/>
            </a:endParaRPr>
          </a:p>
        </p:txBody>
      </p:sp>
      <p:pic>
        <p:nvPicPr>
          <p:cNvPr id="2" name="Picture 1"/>
          <p:cNvPicPr>
            <a:picLocks noChangeAspect="1"/>
          </p:cNvPicPr>
          <p:nvPr/>
        </p:nvPicPr>
        <p:blipFill>
          <a:blip r:embed="rId3"/>
          <a:stretch>
            <a:fillRect/>
          </a:stretch>
        </p:blipFill>
        <p:spPr>
          <a:xfrm>
            <a:off x="315750" y="843152"/>
            <a:ext cx="5790452" cy="3155560"/>
          </a:xfrm>
          <a:prstGeom prst="rect">
            <a:avLst/>
          </a:prstGeom>
          <a:ln>
            <a:solidFill>
              <a:schemeClr val="accent5"/>
            </a:solidFill>
          </a:ln>
        </p:spPr>
      </p:pic>
    </p:spTree>
    <p:extLst>
      <p:ext uri="{BB962C8B-B14F-4D97-AF65-F5344CB8AC3E}">
        <p14:creationId xmlns:p14="http://schemas.microsoft.com/office/powerpoint/2010/main" val="3830924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p:cNvSpPr txBox="1"/>
          <p:nvPr/>
        </p:nvSpPr>
        <p:spPr>
          <a:xfrm>
            <a:off x="109494" y="47835"/>
            <a:ext cx="2149948" cy="461665"/>
          </a:xfrm>
          <a:prstGeom prst="rect">
            <a:avLst/>
          </a:prstGeom>
          <a:noFill/>
        </p:spPr>
        <p:txBody>
          <a:bodyPr wrap="none" rtlCol="0">
            <a:spAutoFit/>
          </a:bodyPr>
          <a:lstStyle/>
          <a:p>
            <a:r>
              <a:rPr lang="en-IN" sz="2400" b="1" dirty="0" smtClean="0">
                <a:solidFill>
                  <a:schemeClr val="tx1"/>
                </a:solidFill>
                <a:latin typeface="Montserrat" panose="020B0604020202020204" charset="0"/>
              </a:rPr>
              <a:t>Conclusion :</a:t>
            </a:r>
            <a:endParaRPr lang="en-IN" sz="2400" b="1" dirty="0">
              <a:solidFill>
                <a:schemeClr val="tx1"/>
              </a:solidFill>
              <a:latin typeface="Montserrat" panose="020B0604020202020204" charset="0"/>
            </a:endParaRPr>
          </a:p>
        </p:txBody>
      </p:sp>
      <p:sp>
        <p:nvSpPr>
          <p:cNvPr id="2" name="TextBox 1"/>
          <p:cNvSpPr txBox="1"/>
          <p:nvPr/>
        </p:nvSpPr>
        <p:spPr>
          <a:xfrm>
            <a:off x="109494" y="605753"/>
            <a:ext cx="8869501" cy="4352474"/>
          </a:xfrm>
          <a:prstGeom prst="rect">
            <a:avLst/>
          </a:prstGeom>
          <a:noFill/>
        </p:spPr>
        <p:txBody>
          <a:bodyPr wrap="square" rtlCol="0">
            <a:spAutoFit/>
          </a:bodyPr>
          <a:lstStyle/>
          <a:p>
            <a:pPr>
              <a:spcBef>
                <a:spcPts val="1000"/>
              </a:spcBef>
            </a:pPr>
            <a:r>
              <a:rPr lang="en-US" sz="1600" dirty="0">
                <a:solidFill>
                  <a:schemeClr val="bg1"/>
                </a:solidFill>
                <a:latin typeface="Montserrat" panose="020B0604020202020204" charset="0"/>
              </a:rPr>
              <a:t>With that, we have come to an end of our project. To summarize the entire process -</a:t>
            </a:r>
          </a:p>
          <a:p>
            <a:pPr marL="285750" indent="-285750">
              <a:spcBef>
                <a:spcPts val="500"/>
              </a:spcBef>
              <a:buClr>
                <a:schemeClr val="bg1"/>
              </a:buClr>
              <a:buFont typeface="Wingdings" panose="05000000000000000000" pitchFamily="2" charset="2"/>
              <a:buChar char="§"/>
            </a:pPr>
            <a:r>
              <a:rPr lang="en-US" sz="1600" dirty="0">
                <a:solidFill>
                  <a:schemeClr val="bg1"/>
                </a:solidFill>
                <a:latin typeface="Montserrat" panose="020B0604020202020204" charset="0"/>
              </a:rPr>
              <a:t> We performed data cleaning and EDA. Used visualizations to better understand the relations between the various features that were present in our </a:t>
            </a:r>
            <a:r>
              <a:rPr lang="en-US" sz="1600" dirty="0" smtClean="0">
                <a:solidFill>
                  <a:schemeClr val="bg1"/>
                </a:solidFill>
                <a:latin typeface="Montserrat" panose="020B0604020202020204" charset="0"/>
              </a:rPr>
              <a:t>data.</a:t>
            </a:r>
          </a:p>
          <a:p>
            <a:pPr marL="285750" indent="-285750">
              <a:spcBef>
                <a:spcPts val="500"/>
              </a:spcBef>
              <a:buClr>
                <a:schemeClr val="bg1"/>
              </a:buClr>
              <a:buFont typeface="Wingdings" panose="05000000000000000000" pitchFamily="2" charset="2"/>
              <a:buChar char="§"/>
            </a:pPr>
            <a:r>
              <a:rPr lang="en-US" sz="1600" dirty="0" smtClean="0">
                <a:solidFill>
                  <a:schemeClr val="bg1"/>
                </a:solidFill>
                <a:latin typeface="Montserrat" panose="020B0604020202020204" charset="0"/>
              </a:rPr>
              <a:t>We </a:t>
            </a:r>
            <a:r>
              <a:rPr lang="en-US" sz="1600" dirty="0">
                <a:solidFill>
                  <a:schemeClr val="bg1"/>
                </a:solidFill>
                <a:latin typeface="Montserrat" panose="020B0604020202020204" charset="0"/>
              </a:rPr>
              <a:t>come to an understanding of how different features impact the number of bikes that are being rented, the effect of weather conditions, temperature and holidays </a:t>
            </a:r>
            <a:r>
              <a:rPr lang="en-US" sz="1600" dirty="0" smtClean="0">
                <a:solidFill>
                  <a:schemeClr val="bg1"/>
                </a:solidFill>
                <a:latin typeface="Montserrat" panose="020B0604020202020204" charset="0"/>
              </a:rPr>
              <a:t>on bike </a:t>
            </a:r>
            <a:r>
              <a:rPr lang="en-US" sz="1600" dirty="0">
                <a:solidFill>
                  <a:schemeClr val="bg1"/>
                </a:solidFill>
                <a:latin typeface="Montserrat" panose="020B0604020202020204" charset="0"/>
              </a:rPr>
              <a:t>rents. We also figured out which were the busiest hours of the day for </a:t>
            </a:r>
            <a:r>
              <a:rPr lang="en-US" sz="1600" dirty="0" smtClean="0">
                <a:solidFill>
                  <a:schemeClr val="bg1"/>
                </a:solidFill>
                <a:latin typeface="Montserrat" panose="020B0604020202020204" charset="0"/>
              </a:rPr>
              <a:t>business.</a:t>
            </a:r>
          </a:p>
          <a:p>
            <a:pPr marL="285750" indent="-285750">
              <a:spcBef>
                <a:spcPts val="500"/>
              </a:spcBef>
              <a:buClr>
                <a:schemeClr val="bg1"/>
              </a:buClr>
              <a:buFont typeface="Wingdings" panose="05000000000000000000" pitchFamily="2" charset="2"/>
              <a:buChar char="§"/>
            </a:pPr>
            <a:r>
              <a:rPr lang="en-US" sz="1600" dirty="0" smtClean="0">
                <a:solidFill>
                  <a:schemeClr val="bg1"/>
                </a:solidFill>
                <a:latin typeface="Montserrat" panose="020B0604020202020204" charset="0"/>
              </a:rPr>
              <a:t>In </a:t>
            </a:r>
            <a:r>
              <a:rPr lang="en-US" sz="1600" dirty="0">
                <a:solidFill>
                  <a:schemeClr val="bg1"/>
                </a:solidFill>
                <a:latin typeface="Montserrat" panose="020B0604020202020204" charset="0"/>
              </a:rPr>
              <a:t>the pre-processing step</a:t>
            </a:r>
            <a:r>
              <a:rPr lang="en-US" sz="1600" dirty="0" smtClean="0">
                <a:solidFill>
                  <a:schemeClr val="bg1"/>
                </a:solidFill>
                <a:latin typeface="Montserrat" panose="020B0604020202020204" charset="0"/>
              </a:rPr>
              <a:t>, we </a:t>
            </a:r>
            <a:r>
              <a:rPr lang="en-US" sz="1600" dirty="0">
                <a:solidFill>
                  <a:schemeClr val="bg1"/>
                </a:solidFill>
                <a:latin typeface="Montserrat" panose="020B0604020202020204" charset="0"/>
              </a:rPr>
              <a:t>removed </a:t>
            </a:r>
            <a:r>
              <a:rPr lang="en-US" sz="1600" dirty="0" smtClean="0">
                <a:solidFill>
                  <a:schemeClr val="bg1"/>
                </a:solidFill>
                <a:latin typeface="Montserrat" panose="020B0604020202020204" charset="0"/>
              </a:rPr>
              <a:t>multi-</a:t>
            </a:r>
            <a:r>
              <a:rPr lang="en-US" sz="1600" dirty="0" err="1" smtClean="0">
                <a:solidFill>
                  <a:schemeClr val="bg1"/>
                </a:solidFill>
                <a:latin typeface="Montserrat" panose="020B0604020202020204" charset="0"/>
              </a:rPr>
              <a:t>collinearity</a:t>
            </a:r>
            <a:r>
              <a:rPr lang="en-US" sz="1600" dirty="0" smtClean="0">
                <a:solidFill>
                  <a:schemeClr val="bg1"/>
                </a:solidFill>
                <a:latin typeface="Montserrat" panose="020B0604020202020204" charset="0"/>
              </a:rPr>
              <a:t> </a:t>
            </a:r>
            <a:r>
              <a:rPr lang="en-US" sz="1600" dirty="0">
                <a:solidFill>
                  <a:schemeClr val="bg1"/>
                </a:solidFill>
                <a:latin typeface="Montserrat" panose="020B0604020202020204" charset="0"/>
              </a:rPr>
              <a:t>and unimportant features from the data. Encoding and feature scaling were done. So that the data can be passed through our ML models for training and </a:t>
            </a:r>
            <a:r>
              <a:rPr lang="en-US" sz="1600" dirty="0" smtClean="0">
                <a:solidFill>
                  <a:schemeClr val="bg1"/>
                </a:solidFill>
                <a:latin typeface="Montserrat" panose="020B0604020202020204" charset="0"/>
              </a:rPr>
              <a:t>validation.</a:t>
            </a:r>
          </a:p>
          <a:p>
            <a:pPr marL="285750" indent="-285750">
              <a:spcBef>
                <a:spcPts val="500"/>
              </a:spcBef>
              <a:buClr>
                <a:schemeClr val="bg1"/>
              </a:buClr>
              <a:buFont typeface="Wingdings" panose="05000000000000000000" pitchFamily="2" charset="2"/>
              <a:buChar char="§"/>
            </a:pPr>
            <a:r>
              <a:rPr lang="en-US" sz="1600" dirty="0" smtClean="0">
                <a:solidFill>
                  <a:schemeClr val="bg1"/>
                </a:solidFill>
                <a:latin typeface="Montserrat" panose="020B0604020202020204" charset="0"/>
              </a:rPr>
              <a:t>Finally </a:t>
            </a:r>
            <a:r>
              <a:rPr lang="en-US" sz="1600" dirty="0">
                <a:solidFill>
                  <a:schemeClr val="bg1"/>
                </a:solidFill>
                <a:latin typeface="Montserrat" panose="020B0604020202020204" charset="0"/>
              </a:rPr>
              <a:t>models were trained to make predictions with the least margin of error possible</a:t>
            </a:r>
            <a:r>
              <a:rPr lang="en-US" sz="1600" dirty="0" smtClean="0">
                <a:solidFill>
                  <a:schemeClr val="bg1"/>
                </a:solidFill>
                <a:latin typeface="Montserrat" panose="020B0604020202020204" charset="0"/>
              </a:rPr>
              <a:t>. Then we chose the best model, which in our case was </a:t>
            </a:r>
            <a:r>
              <a:rPr lang="en-US" sz="1600" dirty="0" err="1" smtClean="0">
                <a:solidFill>
                  <a:schemeClr val="bg1"/>
                </a:solidFill>
                <a:latin typeface="Montserrat" panose="020B0604020202020204" charset="0"/>
              </a:rPr>
              <a:t>Xgboost</a:t>
            </a:r>
            <a:r>
              <a:rPr lang="en-US" sz="1600" dirty="0">
                <a:solidFill>
                  <a:schemeClr val="bg1"/>
                </a:solidFill>
                <a:latin typeface="Montserrat" panose="020B0604020202020204" charset="0"/>
              </a:rPr>
              <a:t>.</a:t>
            </a:r>
            <a:endParaRPr lang="en-IN" sz="1600" dirty="0" smtClean="0">
              <a:solidFill>
                <a:schemeClr val="bg1"/>
              </a:solidFill>
              <a:latin typeface="Montserrat" panose="020B0604020202020204" charset="0"/>
            </a:endParaRPr>
          </a:p>
          <a:p>
            <a:pPr>
              <a:spcBef>
                <a:spcPts val="500"/>
              </a:spcBef>
            </a:pPr>
            <a:r>
              <a:rPr lang="en-IN" sz="1600" dirty="0">
                <a:solidFill>
                  <a:schemeClr val="bg1"/>
                </a:solidFill>
                <a:latin typeface="Montserrat" panose="020B0604020202020204" charset="0"/>
              </a:rPr>
              <a:t>	</a:t>
            </a:r>
            <a:r>
              <a:rPr lang="en-US" sz="1600" dirty="0">
                <a:solidFill>
                  <a:schemeClr val="bg1"/>
                </a:solidFill>
                <a:latin typeface="Montserrat" panose="020B0604020202020204" charset="0"/>
              </a:rPr>
              <a:t>With the </a:t>
            </a:r>
            <a:r>
              <a:rPr lang="en-US" sz="1600" dirty="0" smtClean="0">
                <a:solidFill>
                  <a:schemeClr val="bg1"/>
                </a:solidFill>
                <a:latin typeface="Montserrat" panose="020B0604020202020204" charset="0"/>
              </a:rPr>
              <a:t>assistance </a:t>
            </a:r>
            <a:r>
              <a:rPr lang="en-US" sz="1600" dirty="0">
                <a:solidFill>
                  <a:schemeClr val="bg1"/>
                </a:solidFill>
                <a:latin typeface="Montserrat" panose="020B0604020202020204" charset="0"/>
              </a:rPr>
              <a:t>of </a:t>
            </a:r>
            <a:r>
              <a:rPr lang="en-US" sz="1600" dirty="0" smtClean="0">
                <a:solidFill>
                  <a:schemeClr val="bg1"/>
                </a:solidFill>
                <a:latin typeface="Montserrat" panose="020B0604020202020204" charset="0"/>
              </a:rPr>
              <a:t>our deployment-ready </a:t>
            </a:r>
            <a:r>
              <a:rPr lang="en-US" sz="1600" dirty="0">
                <a:solidFill>
                  <a:schemeClr val="bg1"/>
                </a:solidFill>
                <a:latin typeface="Montserrat" panose="020B0604020202020204" charset="0"/>
              </a:rPr>
              <a:t>machine </a:t>
            </a:r>
            <a:r>
              <a:rPr lang="en-US" sz="1600">
                <a:solidFill>
                  <a:schemeClr val="bg1"/>
                </a:solidFill>
                <a:latin typeface="Montserrat" panose="020B0604020202020204" charset="0"/>
              </a:rPr>
              <a:t>learning </a:t>
            </a:r>
            <a:r>
              <a:rPr lang="en-US" sz="1600" smtClean="0">
                <a:solidFill>
                  <a:schemeClr val="bg1"/>
                </a:solidFill>
                <a:latin typeface="Montserrat" panose="020B0604020202020204" charset="0"/>
              </a:rPr>
              <a:t>model </a:t>
            </a:r>
            <a:r>
              <a:rPr lang="en-US" sz="1600" dirty="0">
                <a:solidFill>
                  <a:schemeClr val="bg1"/>
                </a:solidFill>
                <a:latin typeface="Montserrat" panose="020B0604020202020204" charset="0"/>
              </a:rPr>
              <a:t>and our analysis of the industry, the business will be able to understand when the demand for bikes will be high. Thus, they will be able to keep up with the supply in order </a:t>
            </a:r>
            <a:r>
              <a:rPr lang="en-US" sz="1600" dirty="0" smtClean="0">
                <a:solidFill>
                  <a:schemeClr val="bg1"/>
                </a:solidFill>
                <a:latin typeface="Montserrat" panose="020B0604020202020204" charset="0"/>
              </a:rPr>
              <a:t>to maximize the </a:t>
            </a:r>
            <a:r>
              <a:rPr lang="en-US" sz="1600" dirty="0">
                <a:solidFill>
                  <a:schemeClr val="bg1"/>
                </a:solidFill>
                <a:latin typeface="Montserrat" panose="020B0604020202020204" charset="0"/>
              </a:rPr>
              <a:t>profits</a:t>
            </a:r>
            <a:r>
              <a:rPr lang="en-US" sz="1600" dirty="0" smtClean="0">
                <a:solidFill>
                  <a:schemeClr val="bg1"/>
                </a:solidFill>
                <a:latin typeface="Montserrat" panose="020B0604020202020204" charset="0"/>
              </a:rPr>
              <a:t>.</a:t>
            </a:r>
            <a:endParaRPr lang="en-US" sz="1600" dirty="0">
              <a:solidFill>
                <a:schemeClr val="bg1"/>
              </a:solidFill>
              <a:latin typeface="Montserrat" panose="020B0604020202020204" charset="0"/>
            </a:endParaRPr>
          </a:p>
        </p:txBody>
      </p:sp>
    </p:spTree>
    <p:extLst>
      <p:ext uri="{BB962C8B-B14F-4D97-AF65-F5344CB8AC3E}">
        <p14:creationId xmlns:p14="http://schemas.microsoft.com/office/powerpoint/2010/main" val="11365927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p:cNvSpPr txBox="1"/>
          <p:nvPr/>
        </p:nvSpPr>
        <p:spPr>
          <a:xfrm>
            <a:off x="405636" y="2047957"/>
            <a:ext cx="8126472" cy="707886"/>
          </a:xfrm>
          <a:prstGeom prst="rect">
            <a:avLst/>
          </a:prstGeom>
          <a:noFill/>
        </p:spPr>
        <p:txBody>
          <a:bodyPr wrap="square" rtlCol="0">
            <a:spAutoFit/>
          </a:bodyPr>
          <a:lstStyle/>
          <a:p>
            <a:pPr algn="ctr"/>
            <a:r>
              <a:rPr lang="en-GB" sz="4000" b="1" dirty="0" smtClean="0">
                <a:solidFill>
                  <a:srgbClr val="CC0000"/>
                </a:solidFill>
                <a:latin typeface="Montserrat"/>
                <a:sym typeface="Montserrat"/>
              </a:rPr>
              <a:t>Thank You</a:t>
            </a:r>
            <a:endParaRPr lang="en-IN" sz="4000" dirty="0"/>
          </a:p>
        </p:txBody>
      </p:sp>
    </p:spTree>
    <p:extLst>
      <p:ext uri="{BB962C8B-B14F-4D97-AF65-F5344CB8AC3E}">
        <p14:creationId xmlns:p14="http://schemas.microsoft.com/office/powerpoint/2010/main" val="2093020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1065210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idx="4294967295"/>
          </p:nvPr>
        </p:nvSpPr>
        <p:spPr>
          <a:xfrm>
            <a:off x="208197" y="104239"/>
            <a:ext cx="8255158" cy="561975"/>
          </a:xfrm>
          <a:prstGeom prst="rect">
            <a:avLst/>
          </a:prstGeom>
          <a:noFill/>
          <a:ln>
            <a:noFill/>
          </a:ln>
        </p:spPr>
        <p:txBody>
          <a:bodyPr spcFirstLastPara="1" wrap="square" lIns="91425" tIns="91425" rIns="91425" bIns="720000" anchor="ctr" anchorCtr="0">
            <a:noAutofit/>
          </a:bodyPr>
          <a:lstStyle/>
          <a:p>
            <a:pPr marL="0" lvl="0" indent="0" algn="l" rtl="0">
              <a:lnSpc>
                <a:spcPct val="100000"/>
              </a:lnSpc>
              <a:spcBef>
                <a:spcPts val="0"/>
              </a:spcBef>
              <a:spcAft>
                <a:spcPts val="0"/>
              </a:spcAft>
              <a:buSzPts val="5200"/>
              <a:buNone/>
            </a:pPr>
            <a:endParaRPr sz="2000" dirty="0">
              <a:solidFill>
                <a:schemeClr val="lt1"/>
              </a:solidFill>
              <a:latin typeface="Montserrat"/>
              <a:ea typeface="Montserrat"/>
              <a:cs typeface="Montserrat"/>
              <a:sym typeface="Montserrat"/>
            </a:endParaRPr>
          </a:p>
          <a:p>
            <a:pPr lvl="0" algn="ctr" rtl="0">
              <a:lnSpc>
                <a:spcPct val="100000"/>
              </a:lnSpc>
              <a:spcBef>
                <a:spcPts val="0"/>
              </a:spcBef>
              <a:spcAft>
                <a:spcPts val="0"/>
              </a:spcAft>
              <a:buSzPts val="5200"/>
            </a:pPr>
            <a:endParaRPr sz="3600" b="1" dirty="0">
              <a:solidFill>
                <a:schemeClr val="lt1"/>
              </a:solidFill>
              <a:latin typeface="Montserrat"/>
              <a:ea typeface="Montserrat"/>
              <a:cs typeface="Montserrat"/>
              <a:sym typeface="Montserrat"/>
            </a:endParaRPr>
          </a:p>
          <a:p>
            <a:pPr lvl="0" algn="l" rtl="0">
              <a:spcBef>
                <a:spcPts val="0"/>
              </a:spcBef>
              <a:spcAft>
                <a:spcPts val="0"/>
              </a:spcAft>
              <a:buSzPts val="5200"/>
            </a:pPr>
            <a:r>
              <a:rPr lang="en-IN" sz="2400" b="1" dirty="0" smtClean="0">
                <a:solidFill>
                  <a:schemeClr val="tx1"/>
                </a:solidFill>
                <a:latin typeface="Montserrat"/>
                <a:ea typeface="Montserrat"/>
                <a:cs typeface="Montserrat"/>
                <a:sym typeface="Montserrat"/>
              </a:rPr>
              <a:t>So, what’s the problem?</a:t>
            </a:r>
            <a:endParaRPr sz="2400" b="1" dirty="0">
              <a:solidFill>
                <a:schemeClr val="tx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208197" y="756272"/>
            <a:ext cx="4778255" cy="4278094"/>
          </a:xfrm>
          <a:prstGeom prst="rect">
            <a:avLst/>
          </a:prstGeom>
          <a:noFill/>
        </p:spPr>
        <p:txBody>
          <a:bodyPr wrap="square" rtlCol="0">
            <a:spAutoFit/>
          </a:bodyPr>
          <a:lstStyle/>
          <a:p>
            <a:r>
              <a:rPr lang="en-US" sz="1600" dirty="0" smtClean="0">
                <a:solidFill>
                  <a:schemeClr val="bg1"/>
                </a:solidFill>
                <a:latin typeface="Montserrat" panose="020B0604020202020204" charset="0"/>
              </a:rPr>
              <a:t>    Currently </a:t>
            </a:r>
            <a:r>
              <a:rPr lang="en-US" sz="1600" dirty="0">
                <a:solidFill>
                  <a:schemeClr val="bg1"/>
                </a:solidFill>
                <a:latin typeface="Montserrat" panose="020B0604020202020204" charset="0"/>
              </a:rPr>
              <a:t>Rental bikes are introduced in many urban cities for the enhancement of mobility comfort. It is important to make the rental bike available and accessible to the public at the right time as it lessens the waiting time. </a:t>
            </a:r>
            <a:endParaRPr lang="en-US" sz="1600" dirty="0" smtClean="0">
              <a:solidFill>
                <a:schemeClr val="bg1"/>
              </a:solidFill>
              <a:latin typeface="Montserrat" panose="020B0604020202020204" charset="0"/>
            </a:endParaRPr>
          </a:p>
          <a:p>
            <a:endParaRPr lang="en-US" sz="1600" dirty="0" smtClean="0">
              <a:solidFill>
                <a:schemeClr val="bg1"/>
              </a:solidFill>
              <a:latin typeface="Montserrat" panose="020B0604020202020204" charset="0"/>
            </a:endParaRPr>
          </a:p>
          <a:p>
            <a:r>
              <a:rPr lang="en-US" sz="1600" dirty="0" smtClean="0">
                <a:solidFill>
                  <a:schemeClr val="bg1"/>
                </a:solidFill>
                <a:latin typeface="Montserrat" panose="020B0604020202020204" charset="0"/>
              </a:rPr>
              <a:t>    Eventually</a:t>
            </a:r>
            <a:r>
              <a:rPr lang="en-US" sz="1600" dirty="0">
                <a:solidFill>
                  <a:schemeClr val="bg1"/>
                </a:solidFill>
                <a:latin typeface="Montserrat" panose="020B0604020202020204" charset="0"/>
              </a:rPr>
              <a:t>, providing the city with a stable supply of rental bikes becomes a major concern. The crucial part is the prediction of bike count required at each hour for the stable supply of rental bikes</a:t>
            </a:r>
            <a:r>
              <a:rPr lang="en-US" sz="1600" dirty="0" smtClean="0">
                <a:solidFill>
                  <a:schemeClr val="bg1"/>
                </a:solidFill>
                <a:latin typeface="Montserrat" panose="020B0604020202020204" charset="0"/>
              </a:rPr>
              <a:t>.</a:t>
            </a:r>
          </a:p>
          <a:p>
            <a:endParaRPr lang="en-US" sz="1600" dirty="0">
              <a:solidFill>
                <a:schemeClr val="bg1"/>
              </a:solidFill>
              <a:latin typeface="Montserrat" panose="020B0604020202020204" charset="0"/>
            </a:endParaRPr>
          </a:p>
          <a:p>
            <a:r>
              <a:rPr lang="en-US" sz="1600" dirty="0" smtClean="0">
                <a:solidFill>
                  <a:schemeClr val="bg1"/>
                </a:solidFill>
                <a:latin typeface="Montserrat" panose="020B0604020202020204" charset="0"/>
              </a:rPr>
              <a:t>     So, it seems we need to know </a:t>
            </a:r>
            <a:r>
              <a:rPr lang="en-US" sz="1600" dirty="0">
                <a:solidFill>
                  <a:schemeClr val="bg1"/>
                </a:solidFill>
                <a:latin typeface="Montserrat" panose="020B0604020202020204" charset="0"/>
              </a:rPr>
              <a:t>in advance</a:t>
            </a:r>
          </a:p>
          <a:p>
            <a:r>
              <a:rPr lang="en-US" sz="1600" dirty="0" smtClean="0">
                <a:solidFill>
                  <a:schemeClr val="bg1"/>
                </a:solidFill>
                <a:latin typeface="Montserrat" panose="020B0604020202020204" charset="0"/>
              </a:rPr>
              <a:t>how many bikes we might need at a given time or day. This makes life so much easier for everyone.</a:t>
            </a:r>
            <a:endParaRPr lang="en-IN" sz="1600" dirty="0" smtClean="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134" y="936410"/>
            <a:ext cx="3973858" cy="2932934"/>
          </a:xfrm>
          <a:prstGeom prst="rect">
            <a:avLst/>
          </a:prstGeom>
        </p:spPr>
      </p:pic>
    </p:spTree>
    <p:extLst>
      <p:ext uri="{BB962C8B-B14F-4D97-AF65-F5344CB8AC3E}">
        <p14:creationId xmlns:p14="http://schemas.microsoft.com/office/powerpoint/2010/main" val="4232963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981" y="1379102"/>
            <a:ext cx="4394688" cy="2928310"/>
          </a:xfrm>
          <a:prstGeom prst="rect">
            <a:avLst/>
          </a:prstGeom>
        </p:spPr>
      </p:pic>
      <p:sp>
        <p:nvSpPr>
          <p:cNvPr id="60" name="Google Shape;60;p14"/>
          <p:cNvSpPr txBox="1">
            <a:spLocks noGrp="1"/>
          </p:cNvSpPr>
          <p:nvPr>
            <p:ph type="ctrTitle"/>
          </p:nvPr>
        </p:nvSpPr>
        <p:spPr>
          <a:xfrm>
            <a:off x="315750" y="743256"/>
            <a:ext cx="4806265" cy="4200003"/>
          </a:xfrm>
          <a:prstGeom prst="rect">
            <a:avLst/>
          </a:prstGeom>
          <a:noFill/>
          <a:ln>
            <a:noFill/>
          </a:ln>
        </p:spPr>
        <p:txBody>
          <a:bodyPr spcFirstLastPara="1" wrap="square" lIns="91425" tIns="91425" rIns="91425" bIns="91425" anchor="b" anchorCtr="0">
            <a:noAutofit/>
          </a:bodyPr>
          <a:lstStyle/>
          <a:p>
            <a:pPr lvl="0" algn="l" rtl="0">
              <a:lnSpc>
                <a:spcPct val="100000"/>
              </a:lnSpc>
              <a:spcBef>
                <a:spcPts val="0"/>
              </a:spcBef>
              <a:spcAft>
                <a:spcPts val="0"/>
              </a:spcAft>
              <a:buSzPts val="5200"/>
            </a:pPr>
            <a:r>
              <a:rPr lang="en-IN" sz="1600" dirty="0" smtClean="0">
                <a:solidFill>
                  <a:schemeClr val="bg1"/>
                </a:solidFill>
                <a:latin typeface="Montserrat"/>
                <a:ea typeface="Montserrat"/>
                <a:cs typeface="Montserrat"/>
                <a:sym typeface="Montserrat"/>
              </a:rPr>
              <a:t>    </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212622" y="167348"/>
            <a:ext cx="3876382" cy="461665"/>
          </a:xfrm>
          <a:prstGeom prst="rect">
            <a:avLst/>
          </a:prstGeom>
          <a:noFill/>
        </p:spPr>
        <p:txBody>
          <a:bodyPr wrap="none" rtlCol="0">
            <a:spAutoFit/>
          </a:bodyPr>
          <a:lstStyle/>
          <a:p>
            <a:r>
              <a:rPr lang="en-IN" sz="2400" b="1" dirty="0" smtClean="0">
                <a:solidFill>
                  <a:schemeClr val="tx1"/>
                </a:solidFill>
                <a:latin typeface="Montserrat"/>
                <a:ea typeface="Montserrat"/>
                <a:cs typeface="Montserrat"/>
                <a:sym typeface="Montserrat"/>
              </a:rPr>
              <a:t>How do we solve this?</a:t>
            </a:r>
            <a:endParaRPr lang="en-IN" sz="2400" dirty="0"/>
          </a:p>
        </p:txBody>
      </p:sp>
      <p:sp>
        <p:nvSpPr>
          <p:cNvPr id="5" name="TextBox 4"/>
          <p:cNvSpPr txBox="1"/>
          <p:nvPr/>
        </p:nvSpPr>
        <p:spPr>
          <a:xfrm>
            <a:off x="212622" y="743256"/>
            <a:ext cx="4909393" cy="4524315"/>
          </a:xfrm>
          <a:prstGeom prst="rect">
            <a:avLst/>
          </a:prstGeom>
          <a:noFill/>
        </p:spPr>
        <p:txBody>
          <a:bodyPr wrap="square" rtlCol="0">
            <a:spAutoFit/>
          </a:bodyPr>
          <a:lstStyle/>
          <a:p>
            <a:pPr lvl="1"/>
            <a:r>
              <a:rPr lang="en-IN" sz="1600" dirty="0" smtClean="0">
                <a:solidFill>
                  <a:schemeClr val="bg1"/>
                </a:solidFill>
                <a:latin typeface="Montserrat"/>
                <a:ea typeface="Montserrat"/>
                <a:cs typeface="Montserrat"/>
                <a:sym typeface="Montserrat"/>
              </a:rPr>
              <a:t>    We </a:t>
            </a:r>
            <a:r>
              <a:rPr lang="en-IN" sz="1600" dirty="0">
                <a:solidFill>
                  <a:schemeClr val="bg1"/>
                </a:solidFill>
                <a:latin typeface="Montserrat"/>
                <a:ea typeface="Montserrat"/>
                <a:cs typeface="Montserrat"/>
                <a:sym typeface="Montserrat"/>
              </a:rPr>
              <a:t>have Seoul Bike Sharing data, which we can use to predict the number of bikes that might be in demand for rentals.</a:t>
            </a:r>
            <a:br>
              <a:rPr lang="en-IN" sz="1600" dirty="0">
                <a:solidFill>
                  <a:schemeClr val="bg1"/>
                </a:solidFill>
                <a:latin typeface="Montserrat"/>
                <a:ea typeface="Montserrat"/>
                <a:cs typeface="Montserrat"/>
                <a:sym typeface="Montserrat"/>
              </a:rPr>
            </a:br>
            <a:r>
              <a:rPr lang="en-IN" sz="1600" dirty="0">
                <a:solidFill>
                  <a:schemeClr val="bg1"/>
                </a:solidFill>
                <a:latin typeface="Montserrat"/>
                <a:ea typeface="Montserrat"/>
                <a:cs typeface="Montserrat"/>
                <a:sym typeface="Montserrat"/>
              </a:rPr>
              <a:t/>
            </a:r>
            <a:br>
              <a:rPr lang="en-IN" sz="1600" dirty="0">
                <a:solidFill>
                  <a:schemeClr val="bg1"/>
                </a:solidFill>
                <a:latin typeface="Montserrat"/>
                <a:ea typeface="Montserrat"/>
                <a:cs typeface="Montserrat"/>
                <a:sym typeface="Montserrat"/>
              </a:rPr>
            </a:br>
            <a:r>
              <a:rPr lang="en-IN" sz="1600" dirty="0" smtClean="0">
                <a:solidFill>
                  <a:schemeClr val="bg1"/>
                </a:solidFill>
                <a:latin typeface="Montserrat"/>
                <a:ea typeface="Montserrat"/>
                <a:cs typeface="Montserrat"/>
                <a:sym typeface="Montserrat"/>
              </a:rPr>
              <a:t>    We </a:t>
            </a:r>
            <a:r>
              <a:rPr lang="en-IN" sz="1600" dirty="0">
                <a:solidFill>
                  <a:schemeClr val="bg1"/>
                </a:solidFill>
                <a:latin typeface="Montserrat"/>
                <a:ea typeface="Montserrat"/>
                <a:cs typeface="Montserrat"/>
                <a:sym typeface="Montserrat"/>
              </a:rPr>
              <a:t>need to follow some steps in order to get there</a:t>
            </a:r>
            <a:r>
              <a:rPr lang="en-IN" sz="1600" dirty="0" smtClean="0">
                <a:solidFill>
                  <a:schemeClr val="bg1"/>
                </a:solidFill>
                <a:latin typeface="Montserrat"/>
                <a:ea typeface="Montserrat"/>
                <a:cs typeface="Montserrat"/>
                <a:sym typeface="Montserrat"/>
              </a:rPr>
              <a:t>.</a:t>
            </a:r>
          </a:p>
          <a:p>
            <a:endParaRPr lang="en-IN" sz="1600" dirty="0" smtClean="0">
              <a:solidFill>
                <a:schemeClr val="bg1"/>
              </a:solidFill>
              <a:latin typeface="Montserrat"/>
              <a:ea typeface="Montserrat"/>
              <a:cs typeface="Montserrat"/>
              <a:sym typeface="Montserrat"/>
            </a:endParaRPr>
          </a:p>
          <a:p>
            <a:pPr marL="342900" indent="-342900">
              <a:lnSpc>
                <a:spcPct val="150000"/>
              </a:lnSpc>
              <a:buClr>
                <a:schemeClr val="bg1"/>
              </a:buClr>
              <a:buFont typeface="+mj-lt"/>
              <a:buAutoNum type="arabicPeriod"/>
            </a:pPr>
            <a:r>
              <a:rPr lang="en-IN" sz="1600" dirty="0">
                <a:solidFill>
                  <a:schemeClr val="bg1"/>
                </a:solidFill>
                <a:latin typeface="Montserrat"/>
                <a:ea typeface="Montserrat"/>
                <a:cs typeface="Montserrat"/>
                <a:sym typeface="Montserrat"/>
              </a:rPr>
              <a:t>Setting the ultimate Goal</a:t>
            </a:r>
            <a:r>
              <a:rPr lang="en-IN" sz="1600" dirty="0" smtClean="0">
                <a:solidFill>
                  <a:schemeClr val="bg1"/>
                </a:solidFill>
                <a:latin typeface="Montserrat"/>
                <a:ea typeface="Montserrat"/>
                <a:cs typeface="Montserrat"/>
                <a:sym typeface="Montserrat"/>
              </a:rPr>
              <a:t>.</a:t>
            </a:r>
          </a:p>
          <a:p>
            <a:pPr marL="342900" indent="-342900">
              <a:lnSpc>
                <a:spcPct val="150000"/>
              </a:lnSpc>
              <a:buClr>
                <a:schemeClr val="bg1"/>
              </a:buClr>
              <a:buFont typeface="+mj-lt"/>
              <a:buAutoNum type="arabicPeriod"/>
            </a:pPr>
            <a:r>
              <a:rPr lang="en-IN" sz="1600" dirty="0" smtClean="0">
                <a:solidFill>
                  <a:schemeClr val="bg1"/>
                </a:solidFill>
                <a:latin typeface="Montserrat"/>
                <a:ea typeface="Montserrat"/>
                <a:cs typeface="Montserrat"/>
                <a:sym typeface="Montserrat"/>
              </a:rPr>
              <a:t>Understanding the dataset.</a:t>
            </a:r>
          </a:p>
          <a:p>
            <a:pPr marL="342900" indent="-342900">
              <a:lnSpc>
                <a:spcPct val="150000"/>
              </a:lnSpc>
              <a:buClr>
                <a:schemeClr val="bg1"/>
              </a:buClr>
              <a:buFont typeface="+mj-lt"/>
              <a:buAutoNum type="arabicPeriod"/>
            </a:pPr>
            <a:r>
              <a:rPr lang="en-IN" sz="1600" dirty="0" smtClean="0">
                <a:solidFill>
                  <a:schemeClr val="bg1"/>
                </a:solidFill>
                <a:latin typeface="Montserrat"/>
                <a:ea typeface="Montserrat"/>
                <a:cs typeface="Montserrat"/>
                <a:sym typeface="Montserrat"/>
              </a:rPr>
              <a:t>EDA &amp; Feature Engineering.</a:t>
            </a:r>
          </a:p>
          <a:p>
            <a:pPr marL="342900" indent="-342900">
              <a:lnSpc>
                <a:spcPct val="150000"/>
              </a:lnSpc>
              <a:buClr>
                <a:schemeClr val="bg1"/>
              </a:buClr>
              <a:buFont typeface="+mj-lt"/>
              <a:buAutoNum type="arabicPeriod"/>
            </a:pPr>
            <a:r>
              <a:rPr lang="en-IN" sz="1600" dirty="0" smtClean="0">
                <a:solidFill>
                  <a:schemeClr val="bg1"/>
                </a:solidFill>
                <a:latin typeface="Montserrat"/>
                <a:ea typeface="Montserrat"/>
                <a:cs typeface="Montserrat"/>
                <a:sym typeface="Montserrat"/>
              </a:rPr>
              <a:t>Preparing data for modelling.</a:t>
            </a:r>
          </a:p>
          <a:p>
            <a:pPr marL="342900" indent="-342900">
              <a:lnSpc>
                <a:spcPct val="150000"/>
              </a:lnSpc>
              <a:buClr>
                <a:schemeClr val="bg1"/>
              </a:buClr>
              <a:buFont typeface="+mj-lt"/>
              <a:buAutoNum type="arabicPeriod"/>
            </a:pPr>
            <a:r>
              <a:rPr lang="en-IN" sz="1600" dirty="0" smtClean="0">
                <a:solidFill>
                  <a:schemeClr val="bg1"/>
                </a:solidFill>
                <a:latin typeface="Montserrat"/>
                <a:ea typeface="Montserrat"/>
                <a:cs typeface="Montserrat"/>
                <a:sym typeface="Montserrat"/>
              </a:rPr>
              <a:t>Applying models.</a:t>
            </a:r>
          </a:p>
          <a:p>
            <a:pPr marL="342900" indent="-342900">
              <a:lnSpc>
                <a:spcPct val="150000"/>
              </a:lnSpc>
              <a:buClr>
                <a:schemeClr val="bg1"/>
              </a:buClr>
              <a:buFont typeface="+mj-lt"/>
              <a:buAutoNum type="arabicPeriod"/>
            </a:pPr>
            <a:r>
              <a:rPr lang="en-IN" sz="1600" dirty="0" smtClean="0">
                <a:solidFill>
                  <a:schemeClr val="bg1"/>
                </a:solidFill>
                <a:latin typeface="Montserrat"/>
                <a:ea typeface="Montserrat"/>
                <a:cs typeface="Montserrat"/>
                <a:sym typeface="Montserrat"/>
              </a:rPr>
              <a:t>Model Validation &amp; Selection.</a:t>
            </a:r>
          </a:p>
          <a:p>
            <a:pPr marL="342900" indent="-342900">
              <a:buClr>
                <a:schemeClr val="bg1"/>
              </a:buClr>
              <a:buFont typeface="+mj-lt"/>
              <a:buAutoNum type="arabicPeriod"/>
            </a:pPr>
            <a:endParaRPr lang="en-IN" sz="1600" dirty="0">
              <a:solidFill>
                <a:schemeClr val="bg1"/>
              </a:solidFill>
              <a:latin typeface="Montserrat"/>
              <a:ea typeface="Montserrat"/>
              <a:cs typeface="Montserrat"/>
              <a:sym typeface="Montserrat"/>
            </a:endParaRPr>
          </a:p>
          <a:p>
            <a:pPr marL="342900" indent="-342900">
              <a:buClr>
                <a:schemeClr val="bg1"/>
              </a:buClr>
              <a:buFont typeface="+mj-lt"/>
              <a:buAutoNum type="arabicPeriod"/>
            </a:pPr>
            <a:endParaRPr lang="en-IN" sz="1600" dirty="0" smtClean="0">
              <a:solidFill>
                <a:schemeClr val="bg1"/>
              </a:solidFill>
              <a:latin typeface="Montserrat"/>
              <a:ea typeface="Montserrat"/>
              <a:cs typeface="Montserrat"/>
              <a:sym typeface="Montserrat"/>
            </a:endParaRPr>
          </a:p>
        </p:txBody>
      </p:sp>
    </p:spTree>
    <p:extLst>
      <p:ext uri="{BB962C8B-B14F-4D97-AF65-F5344CB8AC3E}">
        <p14:creationId xmlns:p14="http://schemas.microsoft.com/office/powerpoint/2010/main" val="3451334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58927"/>
            <a:ext cx="4386784" cy="2466806"/>
          </a:xfrm>
          <a:prstGeom prst="rect">
            <a:avLst/>
          </a:prstGeom>
        </p:spPr>
      </p:pic>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315750" y="161530"/>
            <a:ext cx="8133856" cy="1138773"/>
          </a:xfrm>
          <a:prstGeom prst="rect">
            <a:avLst/>
          </a:prstGeom>
          <a:noFill/>
        </p:spPr>
        <p:txBody>
          <a:bodyPr wrap="square" rtlCol="0">
            <a:spAutoFit/>
          </a:bodyPr>
          <a:lstStyle/>
          <a:p>
            <a:r>
              <a:rPr lang="en-IN" sz="2000" b="1" dirty="0" smtClean="0">
                <a:solidFill>
                  <a:schemeClr val="tx1"/>
                </a:solidFill>
                <a:latin typeface="Montserrat" panose="020B0604020202020204" charset="0"/>
              </a:rPr>
              <a:t>Ultimate Goal : </a:t>
            </a:r>
            <a:r>
              <a:rPr lang="en-IN" sz="1600" dirty="0" smtClean="0">
                <a:solidFill>
                  <a:schemeClr val="bg1"/>
                </a:solidFill>
                <a:latin typeface="Montserrat" panose="020B0604020202020204" charset="0"/>
              </a:rPr>
              <a:t>We need to build a model that will take into account 		    various influencing factors and finally predict the number of bikes that will be in demand for rental. This would seem to solve our problem and help the business to stay prepared.</a:t>
            </a:r>
            <a:endParaRPr lang="en-IN" sz="1800" b="1" dirty="0">
              <a:solidFill>
                <a:schemeClr val="tx1"/>
              </a:solidFill>
              <a:latin typeface="Montserrat" panose="020B0604020202020204" charset="0"/>
            </a:endParaRPr>
          </a:p>
        </p:txBody>
      </p:sp>
      <p:sp>
        <p:nvSpPr>
          <p:cNvPr id="4" name="TextBox 3"/>
          <p:cNvSpPr txBox="1"/>
          <p:nvPr/>
        </p:nvSpPr>
        <p:spPr>
          <a:xfrm>
            <a:off x="315751" y="1627439"/>
            <a:ext cx="2406824" cy="400110"/>
          </a:xfrm>
          <a:prstGeom prst="rect">
            <a:avLst/>
          </a:prstGeom>
          <a:noFill/>
        </p:spPr>
        <p:txBody>
          <a:bodyPr wrap="square" rtlCol="0">
            <a:spAutoFit/>
          </a:bodyPr>
          <a:lstStyle/>
          <a:p>
            <a:r>
              <a:rPr lang="en-IN" sz="2000" b="1" dirty="0" smtClean="0">
                <a:solidFill>
                  <a:schemeClr val="tx1"/>
                </a:solidFill>
                <a:latin typeface="Montserrat" panose="020B0604020202020204" charset="0"/>
              </a:rPr>
              <a:t>Data Summary : </a:t>
            </a:r>
            <a:endParaRPr lang="en-IN" sz="2000" b="1" dirty="0">
              <a:solidFill>
                <a:schemeClr val="tx1"/>
              </a:solidFill>
              <a:latin typeface="Montserrat" panose="020B0604020202020204" charset="0"/>
            </a:endParaRPr>
          </a:p>
        </p:txBody>
      </p:sp>
      <p:sp>
        <p:nvSpPr>
          <p:cNvPr id="5" name="TextBox 4"/>
          <p:cNvSpPr txBox="1"/>
          <p:nvPr/>
        </p:nvSpPr>
        <p:spPr>
          <a:xfrm>
            <a:off x="315748" y="2063346"/>
            <a:ext cx="4593135" cy="2585323"/>
          </a:xfrm>
          <a:prstGeom prst="rect">
            <a:avLst/>
          </a:prstGeom>
          <a:noFill/>
        </p:spPr>
        <p:txBody>
          <a:bodyPr wrap="square" rtlCol="0">
            <a:spAutoFit/>
          </a:bodyPr>
          <a:lstStyle/>
          <a:p>
            <a:r>
              <a:rPr lang="en-IN" sz="1600" dirty="0" smtClean="0">
                <a:solidFill>
                  <a:schemeClr val="bg1"/>
                </a:solidFill>
                <a:latin typeface="Montserrat" panose="020B0604020202020204" charset="0"/>
              </a:rPr>
              <a:t>    The dataset has 8760 observations and 14 variables. </a:t>
            </a:r>
          </a:p>
          <a:p>
            <a:r>
              <a:rPr lang="en-IN" sz="1600" dirty="0">
                <a:solidFill>
                  <a:schemeClr val="bg1"/>
                </a:solidFill>
                <a:latin typeface="Montserrat" panose="020B0604020202020204" charset="0"/>
              </a:rPr>
              <a:t> </a:t>
            </a:r>
            <a:r>
              <a:rPr lang="en-IN" sz="1600" dirty="0" smtClean="0">
                <a:solidFill>
                  <a:schemeClr val="bg1"/>
                </a:solidFill>
                <a:latin typeface="Montserrat" panose="020B0604020202020204" charset="0"/>
              </a:rPr>
              <a:t>   One of which is the </a:t>
            </a:r>
            <a:r>
              <a:rPr lang="en-IN" sz="1600" u="sng" dirty="0" smtClean="0">
                <a:solidFill>
                  <a:schemeClr val="bg1"/>
                </a:solidFill>
                <a:latin typeface="Montserrat" panose="020B0604020202020204" charset="0"/>
              </a:rPr>
              <a:t>dependent variable</a:t>
            </a:r>
            <a:r>
              <a:rPr lang="en-IN" sz="1600" dirty="0" smtClean="0">
                <a:solidFill>
                  <a:schemeClr val="bg1"/>
                </a:solidFill>
                <a:latin typeface="Montserrat" panose="020B0604020202020204" charset="0"/>
              </a:rPr>
              <a:t>, which our model will be predicting the value for. The dependent variable is -</a:t>
            </a:r>
          </a:p>
          <a:p>
            <a:endParaRPr lang="en-IN" sz="1600" u="sng" dirty="0">
              <a:solidFill>
                <a:schemeClr val="bg1"/>
              </a:solidFill>
              <a:latin typeface="Montserrat" panose="020B0604020202020204" charset="0"/>
            </a:endParaRPr>
          </a:p>
          <a:p>
            <a:r>
              <a:rPr lang="en-IN" sz="1800" dirty="0" smtClean="0">
                <a:solidFill>
                  <a:schemeClr val="tx1"/>
                </a:solidFill>
                <a:latin typeface="Montserrat" panose="020B0604020202020204" charset="0"/>
                <a:cs typeface="Lucida Sans Unicode" panose="020B0602030504020204" pitchFamily="34" charset="0"/>
              </a:rPr>
              <a:t>Rented Bike Count : </a:t>
            </a:r>
            <a:r>
              <a:rPr lang="en-IN" sz="1600" dirty="0" smtClean="0">
                <a:solidFill>
                  <a:schemeClr val="bg1"/>
                </a:solidFill>
                <a:latin typeface="Montserrat" panose="020B0604020202020204" charset="0"/>
                <a:cs typeface="Lucida Sans Unicode" panose="020B0602030504020204" pitchFamily="34" charset="0"/>
              </a:rPr>
              <a:t>The values for this column is </a:t>
            </a:r>
            <a:r>
              <a:rPr lang="en-IN" sz="1600" u="sng" dirty="0" smtClean="0">
                <a:solidFill>
                  <a:schemeClr val="bg1"/>
                </a:solidFill>
                <a:latin typeface="Montserrat" panose="020B0604020202020204" charset="0"/>
                <a:cs typeface="Lucida Sans Unicode" panose="020B0602030504020204" pitchFamily="34" charset="0"/>
              </a:rPr>
              <a:t>continuous</a:t>
            </a:r>
            <a:r>
              <a:rPr lang="en-IN" sz="1600" dirty="0" smtClean="0">
                <a:solidFill>
                  <a:schemeClr val="bg1"/>
                </a:solidFill>
                <a:latin typeface="Montserrat" panose="020B0604020202020204" charset="0"/>
                <a:cs typeface="Lucida Sans Unicode" panose="020B0602030504020204" pitchFamily="34" charset="0"/>
              </a:rPr>
              <a:t> and numeric in nature.</a:t>
            </a:r>
            <a:endParaRPr lang="en-IN" sz="1600" dirty="0">
              <a:solidFill>
                <a:schemeClr val="tx1"/>
              </a:solidFill>
              <a:latin typeface="+mj-lt"/>
              <a:cs typeface="Lucida Sans Unicode" panose="020B0602030504020204" pitchFamily="34" charset="0"/>
            </a:endParaRPr>
          </a:p>
          <a:p>
            <a:endParaRPr lang="en-IN" sz="1600" dirty="0">
              <a:solidFill>
                <a:schemeClr val="tx1"/>
              </a:solidFill>
              <a:latin typeface="Montserrat" panose="020B0604020202020204" charset="0"/>
            </a:endParaRPr>
          </a:p>
        </p:txBody>
      </p:sp>
    </p:spTree>
    <p:extLst>
      <p:ext uri="{BB962C8B-B14F-4D97-AF65-F5344CB8AC3E}">
        <p14:creationId xmlns:p14="http://schemas.microsoft.com/office/powerpoint/2010/main" val="2352091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TextBox 1"/>
          <p:cNvSpPr txBox="1"/>
          <p:nvPr/>
        </p:nvSpPr>
        <p:spPr>
          <a:xfrm>
            <a:off x="158128" y="1765431"/>
            <a:ext cx="8731489" cy="3200876"/>
          </a:xfrm>
          <a:prstGeom prst="rect">
            <a:avLst/>
          </a:prstGeom>
          <a:noFill/>
        </p:spPr>
        <p:txBody>
          <a:bodyPr wrap="square" rtlCol="0">
            <a:spAutoFit/>
          </a:bodyPr>
          <a:lstStyle/>
          <a:p>
            <a:r>
              <a:rPr lang="en-IN" sz="1800" dirty="0" smtClean="0">
                <a:solidFill>
                  <a:schemeClr val="tx1"/>
                </a:solidFill>
                <a:latin typeface="Montserrat" panose="020B0604020202020204" charset="0"/>
              </a:rPr>
              <a:t>Date</a:t>
            </a:r>
            <a:r>
              <a:rPr lang="en-IN" sz="1800" dirty="0" smtClean="0">
                <a:solidFill>
                  <a:srgbClr val="FF0000"/>
                </a:solidFill>
                <a:latin typeface="Montserrat" panose="020B0604020202020204" charset="0"/>
              </a:rPr>
              <a:t> : </a:t>
            </a:r>
            <a:r>
              <a:rPr lang="en-IN" sz="1600" dirty="0" smtClean="0">
                <a:solidFill>
                  <a:schemeClr val="bg1"/>
                </a:solidFill>
                <a:latin typeface="Montserrat" panose="020B0604020202020204" charset="0"/>
              </a:rPr>
              <a:t>Data-type is object initially. Contains records from December 1</a:t>
            </a:r>
            <a:r>
              <a:rPr lang="en-IN" sz="1600" baseline="30000" dirty="0" smtClean="0">
                <a:solidFill>
                  <a:schemeClr val="bg1"/>
                </a:solidFill>
                <a:latin typeface="Montserrat" panose="020B0604020202020204" charset="0"/>
              </a:rPr>
              <a:t>st</a:t>
            </a:r>
            <a:r>
              <a:rPr lang="en-IN" sz="1600" dirty="0" smtClean="0">
                <a:solidFill>
                  <a:schemeClr val="bg1"/>
                </a:solidFill>
                <a:latin typeface="Montserrat" panose="020B0604020202020204" charset="0"/>
              </a:rPr>
              <a:t> 2017 to 30</a:t>
            </a:r>
            <a:r>
              <a:rPr lang="en-IN" sz="1600" baseline="30000" dirty="0" smtClean="0">
                <a:solidFill>
                  <a:schemeClr val="bg1"/>
                </a:solidFill>
                <a:latin typeface="Montserrat" panose="020B0604020202020204" charset="0"/>
              </a:rPr>
              <a:t>th</a:t>
            </a:r>
            <a:r>
              <a:rPr lang="en-IN" sz="1600" dirty="0" smtClean="0">
                <a:solidFill>
                  <a:schemeClr val="bg1"/>
                </a:solidFill>
                <a:latin typeface="Montserrat" panose="020B0604020202020204" charset="0"/>
              </a:rPr>
              <a:t> November 2018. </a:t>
            </a:r>
          </a:p>
          <a:p>
            <a:endParaRPr lang="en-IN" sz="1600" dirty="0">
              <a:solidFill>
                <a:schemeClr val="bg1"/>
              </a:solidFill>
              <a:latin typeface="Montserrat" panose="020B0604020202020204" charset="0"/>
            </a:endParaRPr>
          </a:p>
          <a:p>
            <a:r>
              <a:rPr lang="en-IN" sz="1800" dirty="0" smtClean="0">
                <a:solidFill>
                  <a:schemeClr val="tx1"/>
                </a:solidFill>
                <a:latin typeface="Montserrat" panose="020B0604020202020204" charset="0"/>
              </a:rPr>
              <a:t>Hour</a:t>
            </a:r>
            <a:r>
              <a:rPr lang="en-IN" sz="1600" dirty="0" smtClean="0">
                <a:solidFill>
                  <a:schemeClr val="tx1"/>
                </a:solidFill>
                <a:latin typeface="Montserrat" panose="020B0604020202020204" charset="0"/>
              </a:rPr>
              <a:t> </a:t>
            </a:r>
            <a:r>
              <a:rPr lang="en-IN" sz="1600" dirty="0" smtClean="0">
                <a:solidFill>
                  <a:schemeClr val="bg1"/>
                </a:solidFill>
                <a:latin typeface="Montserrat" panose="020B0604020202020204" charset="0"/>
              </a:rPr>
              <a:t>: The values are in 24 hour format. Starting from 0-23. Data-type is integer. This variable helps us understand hourly demand.</a:t>
            </a:r>
          </a:p>
          <a:p>
            <a:endParaRPr lang="en-IN" sz="1600" dirty="0">
              <a:solidFill>
                <a:schemeClr val="bg1"/>
              </a:solidFill>
              <a:latin typeface="Montserrat" panose="020B0604020202020204" charset="0"/>
            </a:endParaRPr>
          </a:p>
          <a:p>
            <a:r>
              <a:rPr lang="en-IN" sz="1800" dirty="0">
                <a:solidFill>
                  <a:schemeClr val="tx1"/>
                </a:solidFill>
                <a:latin typeface="Montserrat" panose="020B0604020202020204" charset="0"/>
              </a:rPr>
              <a:t>Temperature(°</a:t>
            </a:r>
            <a:r>
              <a:rPr lang="en-IN" sz="1800" dirty="0" smtClean="0">
                <a:solidFill>
                  <a:schemeClr val="tx1"/>
                </a:solidFill>
                <a:latin typeface="Montserrat" panose="020B0604020202020204" charset="0"/>
              </a:rPr>
              <a:t>C) : </a:t>
            </a:r>
            <a:r>
              <a:rPr lang="en-IN" sz="1600" dirty="0" smtClean="0">
                <a:solidFill>
                  <a:schemeClr val="bg1"/>
                </a:solidFill>
                <a:latin typeface="Montserrat" panose="020B0604020202020204" charset="0"/>
              </a:rPr>
              <a:t>Data-type is float. This variable tells us how the customers prefer to go for rental bikes depending on the temperature.</a:t>
            </a:r>
          </a:p>
          <a:p>
            <a:endParaRPr lang="en-IN" sz="1600" dirty="0">
              <a:solidFill>
                <a:schemeClr val="bg1"/>
              </a:solidFill>
              <a:latin typeface="Montserrat" panose="020B0604020202020204" charset="0"/>
            </a:endParaRPr>
          </a:p>
          <a:p>
            <a:r>
              <a:rPr lang="en-IN" sz="1800" dirty="0" smtClean="0">
                <a:solidFill>
                  <a:schemeClr val="tx1"/>
                </a:solidFill>
                <a:latin typeface="Montserrat" panose="020B0604020202020204" charset="0"/>
              </a:rPr>
              <a:t>Humidity(%)</a:t>
            </a:r>
            <a:r>
              <a:rPr lang="en-IN" sz="1600" dirty="0" smtClean="0">
                <a:solidFill>
                  <a:schemeClr val="bg1"/>
                </a:solidFill>
                <a:latin typeface="Montserrat" panose="020B0604020202020204" charset="0"/>
              </a:rPr>
              <a:t>, </a:t>
            </a:r>
            <a:r>
              <a:rPr lang="en-IN" sz="1800" dirty="0" smtClean="0">
                <a:solidFill>
                  <a:schemeClr val="tx1"/>
                </a:solidFill>
                <a:latin typeface="Montserrat" panose="020B0604020202020204" charset="0"/>
              </a:rPr>
              <a:t>Dew point temperature</a:t>
            </a:r>
            <a:r>
              <a:rPr lang="en-IN" sz="1600" dirty="0" smtClean="0">
                <a:solidFill>
                  <a:schemeClr val="bg1"/>
                </a:solidFill>
                <a:latin typeface="Montserrat" panose="020B0604020202020204" charset="0"/>
              </a:rPr>
              <a:t>, </a:t>
            </a:r>
            <a:r>
              <a:rPr lang="en-IN" sz="1800" dirty="0" smtClean="0">
                <a:solidFill>
                  <a:schemeClr val="tx1"/>
                </a:solidFill>
                <a:latin typeface="Montserrat" panose="020B0604020202020204" charset="0"/>
              </a:rPr>
              <a:t>Solar Radiation</a:t>
            </a:r>
            <a:r>
              <a:rPr lang="en-IN" sz="1600" dirty="0" smtClean="0">
                <a:solidFill>
                  <a:schemeClr val="bg1"/>
                </a:solidFill>
                <a:latin typeface="Montserrat" panose="020B0604020202020204" charset="0"/>
              </a:rPr>
              <a:t>, </a:t>
            </a:r>
            <a:r>
              <a:rPr lang="en-IN" sz="1800" dirty="0" smtClean="0">
                <a:solidFill>
                  <a:schemeClr val="tx1"/>
                </a:solidFill>
                <a:latin typeface="Montserrat" panose="020B0604020202020204" charset="0"/>
              </a:rPr>
              <a:t>Visibility</a:t>
            </a:r>
            <a:r>
              <a:rPr lang="en-IN" sz="1600" dirty="0" smtClean="0">
                <a:solidFill>
                  <a:schemeClr val="bg1"/>
                </a:solidFill>
                <a:latin typeface="Montserrat" panose="020B0604020202020204" charset="0"/>
              </a:rPr>
              <a:t>,</a:t>
            </a:r>
            <a:r>
              <a:rPr lang="en-IN" sz="1800" dirty="0" smtClean="0">
                <a:solidFill>
                  <a:schemeClr val="tx1"/>
                </a:solidFill>
                <a:latin typeface="Montserrat" panose="020B0604020202020204" charset="0"/>
              </a:rPr>
              <a:t> Wind Speed</a:t>
            </a:r>
            <a:r>
              <a:rPr lang="en-IN" sz="1600" dirty="0" smtClean="0">
                <a:solidFill>
                  <a:schemeClr val="bg1"/>
                </a:solidFill>
                <a:latin typeface="Montserrat" panose="020B0604020202020204" charset="0"/>
              </a:rPr>
              <a:t>,</a:t>
            </a:r>
            <a:r>
              <a:rPr lang="en-IN" sz="1800" dirty="0" smtClean="0">
                <a:solidFill>
                  <a:schemeClr val="tx1"/>
                </a:solidFill>
                <a:latin typeface="Montserrat" panose="020B0604020202020204" charset="0"/>
              </a:rPr>
              <a:t> Rainfall </a:t>
            </a:r>
            <a:r>
              <a:rPr lang="en-IN" sz="1600" dirty="0" smtClean="0">
                <a:solidFill>
                  <a:schemeClr val="bg1"/>
                </a:solidFill>
                <a:latin typeface="Montserrat" panose="020B0604020202020204" charset="0"/>
              </a:rPr>
              <a:t>&amp;</a:t>
            </a:r>
            <a:r>
              <a:rPr lang="en-IN" sz="1800" dirty="0" smtClean="0">
                <a:solidFill>
                  <a:schemeClr val="tx1"/>
                </a:solidFill>
                <a:latin typeface="Montserrat" panose="020B0604020202020204" charset="0"/>
              </a:rPr>
              <a:t> Snowfall </a:t>
            </a:r>
            <a:r>
              <a:rPr lang="en-IN" sz="1600" dirty="0" smtClean="0">
                <a:solidFill>
                  <a:schemeClr val="bg1"/>
                </a:solidFill>
                <a:latin typeface="Montserrat" panose="020B0604020202020204" charset="0"/>
              </a:rPr>
              <a:t>are also weather related parameters influencing the dependent variables.</a:t>
            </a:r>
            <a:endParaRPr lang="en-IN" sz="1800" dirty="0">
              <a:solidFill>
                <a:schemeClr val="tx1"/>
              </a:solidFill>
              <a:latin typeface="Montserrat" panose="020B0604020202020204" charset="0"/>
            </a:endParaRPr>
          </a:p>
        </p:txBody>
      </p:sp>
      <p:sp>
        <p:nvSpPr>
          <p:cNvPr id="3" name="TextBox 2"/>
          <p:cNvSpPr txBox="1"/>
          <p:nvPr/>
        </p:nvSpPr>
        <p:spPr>
          <a:xfrm>
            <a:off x="158129" y="170592"/>
            <a:ext cx="3382593" cy="400110"/>
          </a:xfrm>
          <a:prstGeom prst="rect">
            <a:avLst/>
          </a:prstGeom>
          <a:noFill/>
        </p:spPr>
        <p:txBody>
          <a:bodyPr wrap="square" rtlCol="0">
            <a:spAutoFit/>
          </a:bodyPr>
          <a:lstStyle/>
          <a:p>
            <a:r>
              <a:rPr lang="en-IN" sz="2000" b="1" dirty="0" smtClean="0">
                <a:solidFill>
                  <a:schemeClr val="tx1"/>
                </a:solidFill>
                <a:latin typeface="Montserrat" panose="020B0604020202020204" charset="0"/>
              </a:rPr>
              <a:t>Independent Variables : </a:t>
            </a:r>
          </a:p>
        </p:txBody>
      </p:sp>
      <p:sp>
        <p:nvSpPr>
          <p:cNvPr id="4" name="TextBox 3"/>
          <p:cNvSpPr txBox="1"/>
          <p:nvPr/>
        </p:nvSpPr>
        <p:spPr>
          <a:xfrm>
            <a:off x="158128" y="688213"/>
            <a:ext cx="8415229" cy="1077218"/>
          </a:xfrm>
          <a:prstGeom prst="rect">
            <a:avLst/>
          </a:prstGeom>
          <a:noFill/>
        </p:spPr>
        <p:txBody>
          <a:bodyPr wrap="square" rtlCol="0">
            <a:spAutoFit/>
          </a:bodyPr>
          <a:lstStyle/>
          <a:p>
            <a:r>
              <a:rPr lang="en-IN" sz="1600" dirty="0">
                <a:solidFill>
                  <a:schemeClr val="bg1"/>
                </a:solidFill>
                <a:latin typeface="Montserrat" panose="020B0604020202020204" charset="0"/>
              </a:rPr>
              <a:t>Now, that we have </a:t>
            </a:r>
            <a:r>
              <a:rPr lang="en-IN" sz="1600" dirty="0" smtClean="0">
                <a:solidFill>
                  <a:schemeClr val="bg1"/>
                </a:solidFill>
                <a:latin typeface="Montserrat" panose="020B0604020202020204" charset="0"/>
              </a:rPr>
              <a:t>our </a:t>
            </a:r>
            <a:r>
              <a:rPr lang="en-IN" sz="1600" dirty="0">
                <a:solidFill>
                  <a:schemeClr val="bg1"/>
                </a:solidFill>
                <a:latin typeface="Montserrat" panose="020B0604020202020204" charset="0"/>
              </a:rPr>
              <a:t>dependent variable, it’s time to focus on the predictors or </a:t>
            </a:r>
            <a:r>
              <a:rPr lang="en-IN" sz="1600" dirty="0" smtClean="0">
                <a:solidFill>
                  <a:schemeClr val="bg1"/>
                </a:solidFill>
                <a:latin typeface="Montserrat" panose="020B0604020202020204" charset="0"/>
              </a:rPr>
              <a:t>Independent variables. </a:t>
            </a:r>
          </a:p>
          <a:p>
            <a:endParaRPr lang="en-IN" sz="1600" b="1" dirty="0">
              <a:solidFill>
                <a:schemeClr val="bg1"/>
              </a:solidFill>
              <a:latin typeface="Montserrat" panose="020B0604020202020204" charset="0"/>
            </a:endParaRPr>
          </a:p>
          <a:p>
            <a:r>
              <a:rPr lang="en-IN" sz="1600" dirty="0" smtClean="0">
                <a:solidFill>
                  <a:schemeClr val="bg1"/>
                </a:solidFill>
                <a:latin typeface="Montserrat" panose="020B0604020202020204" charset="0"/>
              </a:rPr>
              <a:t>Starting with ---&gt;</a:t>
            </a:r>
            <a:endParaRPr lang="en-IN" sz="1600" dirty="0">
              <a:solidFill>
                <a:schemeClr val="tx1"/>
              </a:solidFill>
              <a:latin typeface="Montserrat" panose="020B0604020202020204" charset="0"/>
            </a:endParaRPr>
          </a:p>
        </p:txBody>
      </p:sp>
    </p:spTree>
    <p:extLst>
      <p:ext uri="{BB962C8B-B14F-4D97-AF65-F5344CB8AC3E}">
        <p14:creationId xmlns:p14="http://schemas.microsoft.com/office/powerpoint/2010/main" val="4170295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406" y="2111794"/>
            <a:ext cx="4438875" cy="2707714"/>
          </a:xfrm>
          <a:prstGeom prst="rect">
            <a:avLst/>
          </a:prstGeom>
        </p:spPr>
      </p:pic>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200451" y="220742"/>
            <a:ext cx="8427910" cy="1661993"/>
          </a:xfrm>
          <a:prstGeom prst="rect">
            <a:avLst/>
          </a:prstGeom>
          <a:noFill/>
        </p:spPr>
        <p:txBody>
          <a:bodyPr wrap="square" rtlCol="0">
            <a:spAutoFit/>
          </a:bodyPr>
          <a:lstStyle/>
          <a:p>
            <a:r>
              <a:rPr lang="en-IN" sz="1800" dirty="0" smtClean="0">
                <a:solidFill>
                  <a:schemeClr val="tx1"/>
                </a:solidFill>
                <a:latin typeface="Montserrat" panose="020B0604020202020204" charset="0"/>
              </a:rPr>
              <a:t>Seasons : </a:t>
            </a:r>
            <a:r>
              <a:rPr lang="en-IN" sz="1600" dirty="0" smtClean="0">
                <a:solidFill>
                  <a:schemeClr val="bg1"/>
                </a:solidFill>
                <a:latin typeface="Montserrat" panose="020B0604020202020204" charset="0"/>
              </a:rPr>
              <a:t>We will be able to determine the seasonal effect on bike rentals with the help of this variable. There are 4 unique seasons listed in our data </a:t>
            </a:r>
            <a:r>
              <a:rPr lang="en-IN" sz="1600" dirty="0" err="1" smtClean="0">
                <a:solidFill>
                  <a:schemeClr val="bg1"/>
                </a:solidFill>
                <a:latin typeface="Montserrat" panose="020B0604020202020204" charset="0"/>
              </a:rPr>
              <a:t>i.e</a:t>
            </a:r>
            <a:r>
              <a:rPr lang="en-IN" sz="1600" dirty="0" smtClean="0">
                <a:solidFill>
                  <a:schemeClr val="bg1"/>
                </a:solidFill>
                <a:latin typeface="Montserrat" panose="020B0604020202020204" charset="0"/>
              </a:rPr>
              <a:t> Summer, Autumn, Spring and Winter.</a:t>
            </a:r>
          </a:p>
          <a:p>
            <a:endParaRPr lang="en-IN" sz="1600" dirty="0">
              <a:solidFill>
                <a:schemeClr val="bg1"/>
              </a:solidFill>
              <a:latin typeface="Montserrat" panose="020B0604020202020204" charset="0"/>
            </a:endParaRPr>
          </a:p>
          <a:p>
            <a:r>
              <a:rPr lang="en-IN" sz="1600" dirty="0" smtClean="0">
                <a:solidFill>
                  <a:schemeClr val="tx1"/>
                </a:solidFill>
                <a:latin typeface="Montserrat" panose="020B0604020202020204" charset="0"/>
              </a:rPr>
              <a:t>Holiday</a:t>
            </a:r>
            <a:r>
              <a:rPr lang="en-IN" sz="1600" dirty="0" smtClean="0">
                <a:solidFill>
                  <a:schemeClr val="bg1"/>
                </a:solidFill>
                <a:latin typeface="Montserrat" panose="020B0604020202020204" charset="0"/>
              </a:rPr>
              <a:t> &amp; </a:t>
            </a:r>
            <a:r>
              <a:rPr lang="en-IN" sz="1600" dirty="0" smtClean="0">
                <a:solidFill>
                  <a:schemeClr val="tx1"/>
                </a:solidFill>
                <a:latin typeface="Montserrat" panose="020B0604020202020204" charset="0"/>
              </a:rPr>
              <a:t>Functioning</a:t>
            </a:r>
            <a:r>
              <a:rPr lang="en-IN" sz="1600" dirty="0" smtClean="0">
                <a:solidFill>
                  <a:schemeClr val="bg1"/>
                </a:solidFill>
                <a:latin typeface="Montserrat" panose="020B0604020202020204" charset="0"/>
              </a:rPr>
              <a:t> </a:t>
            </a:r>
            <a:r>
              <a:rPr lang="en-IN" sz="1600" dirty="0" smtClean="0">
                <a:solidFill>
                  <a:schemeClr val="tx1"/>
                </a:solidFill>
                <a:latin typeface="Montserrat" panose="020B0604020202020204" charset="0"/>
              </a:rPr>
              <a:t>Days</a:t>
            </a:r>
            <a:r>
              <a:rPr lang="en-IN" sz="1600" dirty="0" smtClean="0">
                <a:solidFill>
                  <a:schemeClr val="bg1"/>
                </a:solidFill>
                <a:latin typeface="Montserrat" panose="020B0604020202020204" charset="0"/>
              </a:rPr>
              <a:t> columns helps us understand the difference in bike demand depending on whether it’s holiday or not</a:t>
            </a:r>
            <a:r>
              <a:rPr lang="en-IN" sz="1800" dirty="0" smtClean="0">
                <a:solidFill>
                  <a:schemeClr val="bg1"/>
                </a:solidFill>
                <a:latin typeface="Montserrat" panose="020B0604020202020204" charset="0"/>
              </a:rPr>
              <a:t>.</a:t>
            </a:r>
            <a:endParaRPr lang="en-IN" sz="1800" dirty="0">
              <a:solidFill>
                <a:schemeClr val="tx1"/>
              </a:solidFill>
              <a:latin typeface="Montserrat" panose="020B0604020202020204" charset="0"/>
            </a:endParaRPr>
          </a:p>
        </p:txBody>
      </p:sp>
      <p:sp>
        <p:nvSpPr>
          <p:cNvPr id="3" name="TextBox 2"/>
          <p:cNvSpPr txBox="1"/>
          <p:nvPr/>
        </p:nvSpPr>
        <p:spPr>
          <a:xfrm>
            <a:off x="200451" y="2001790"/>
            <a:ext cx="4004622" cy="400110"/>
          </a:xfrm>
          <a:prstGeom prst="rect">
            <a:avLst/>
          </a:prstGeom>
          <a:noFill/>
        </p:spPr>
        <p:txBody>
          <a:bodyPr wrap="none" rtlCol="0">
            <a:spAutoFit/>
          </a:bodyPr>
          <a:lstStyle/>
          <a:p>
            <a:r>
              <a:rPr lang="en-IN" sz="2000" b="1" dirty="0" smtClean="0">
                <a:solidFill>
                  <a:schemeClr val="tx1"/>
                </a:solidFill>
                <a:latin typeface="Montserrat" panose="020B0604020202020204" charset="0"/>
              </a:rPr>
              <a:t>EDA &amp; Feature Engineering :</a:t>
            </a:r>
            <a:endParaRPr lang="en-IN" sz="2000" b="1" dirty="0">
              <a:solidFill>
                <a:schemeClr val="tx1"/>
              </a:solidFill>
              <a:latin typeface="Montserrat" panose="020B0604020202020204" charset="0"/>
            </a:endParaRPr>
          </a:p>
        </p:txBody>
      </p:sp>
      <p:sp>
        <p:nvSpPr>
          <p:cNvPr id="4" name="TextBox 3"/>
          <p:cNvSpPr txBox="1"/>
          <p:nvPr/>
        </p:nvSpPr>
        <p:spPr>
          <a:xfrm>
            <a:off x="200451" y="2462666"/>
            <a:ext cx="3704656" cy="2554545"/>
          </a:xfrm>
          <a:prstGeom prst="rect">
            <a:avLst/>
          </a:prstGeom>
          <a:noFill/>
        </p:spPr>
        <p:txBody>
          <a:bodyPr wrap="square" rtlCol="0">
            <a:spAutoFit/>
          </a:bodyPr>
          <a:lstStyle/>
          <a:p>
            <a:r>
              <a:rPr lang="en-US" sz="1600" dirty="0">
                <a:solidFill>
                  <a:schemeClr val="bg1"/>
                </a:solidFill>
                <a:latin typeface="Montserrat" panose="020B0604020202020204" charset="0"/>
              </a:rPr>
              <a:t>Exploratory Data Analysis refers to the critical process of performing initial investigations on data so as to discover patterns</a:t>
            </a:r>
            <a:r>
              <a:rPr lang="en-US" sz="1600" dirty="0" smtClean="0">
                <a:solidFill>
                  <a:schemeClr val="bg1"/>
                </a:solidFill>
                <a:latin typeface="Montserrat" panose="020B0604020202020204" charset="0"/>
              </a:rPr>
              <a:t>, to </a:t>
            </a:r>
            <a:r>
              <a:rPr lang="en-US" sz="1600" dirty="0">
                <a:solidFill>
                  <a:schemeClr val="bg1"/>
                </a:solidFill>
                <a:latin typeface="Montserrat" panose="020B0604020202020204" charset="0"/>
              </a:rPr>
              <a:t>spot anomalies</a:t>
            </a:r>
            <a:r>
              <a:rPr lang="en-US" sz="1600" dirty="0" smtClean="0">
                <a:solidFill>
                  <a:schemeClr val="bg1"/>
                </a:solidFill>
                <a:latin typeface="Montserrat" panose="020B0604020202020204" charset="0"/>
              </a:rPr>
              <a:t>, to </a:t>
            </a:r>
            <a:r>
              <a:rPr lang="en-US" sz="1600" dirty="0">
                <a:solidFill>
                  <a:schemeClr val="bg1"/>
                </a:solidFill>
                <a:latin typeface="Montserrat" panose="020B0604020202020204" charset="0"/>
              </a:rPr>
              <a:t>test hypothesis and to check assumptions with the help of summary statistics and graphical representations</a:t>
            </a:r>
            <a:r>
              <a:rPr lang="en-US" sz="1600" dirty="0" smtClean="0">
                <a:solidFill>
                  <a:schemeClr val="bg1"/>
                </a:solidFill>
                <a:latin typeface="Montserrat" panose="020B0604020202020204" charset="0"/>
              </a:rPr>
              <a:t>. </a:t>
            </a:r>
            <a:r>
              <a:rPr lang="en-IN" sz="1600" dirty="0" smtClean="0">
                <a:solidFill>
                  <a:schemeClr val="bg1"/>
                </a:solidFill>
                <a:latin typeface="Montserrat" panose="020B0604020202020204" charset="0"/>
              </a:rPr>
              <a:t>This is where we have spent most of the time.</a:t>
            </a:r>
            <a:endParaRPr lang="en-IN" sz="1600" dirty="0">
              <a:solidFill>
                <a:schemeClr val="bg1"/>
              </a:solidFill>
              <a:latin typeface="Montserrat" panose="020B0604020202020204" charset="0"/>
            </a:endParaRPr>
          </a:p>
        </p:txBody>
      </p:sp>
    </p:spTree>
    <p:extLst>
      <p:ext uri="{BB962C8B-B14F-4D97-AF65-F5344CB8AC3E}">
        <p14:creationId xmlns:p14="http://schemas.microsoft.com/office/powerpoint/2010/main" val="1212539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TextBox 1"/>
          <p:cNvSpPr txBox="1"/>
          <p:nvPr/>
        </p:nvSpPr>
        <p:spPr>
          <a:xfrm>
            <a:off x="315750" y="140168"/>
            <a:ext cx="2823209" cy="430887"/>
          </a:xfrm>
          <a:prstGeom prst="rect">
            <a:avLst/>
          </a:prstGeom>
          <a:noFill/>
        </p:spPr>
        <p:txBody>
          <a:bodyPr wrap="none" rtlCol="0">
            <a:spAutoFit/>
          </a:bodyPr>
          <a:lstStyle/>
          <a:p>
            <a:r>
              <a:rPr lang="en-IN" sz="2200" b="1" dirty="0" smtClean="0">
                <a:solidFill>
                  <a:schemeClr val="tx1"/>
                </a:solidFill>
                <a:latin typeface="Montserrat" panose="020B0604020202020204" charset="0"/>
              </a:rPr>
              <a:t>EDA Continued …</a:t>
            </a:r>
            <a:endParaRPr lang="en-IN" sz="2200" b="1" dirty="0">
              <a:solidFill>
                <a:schemeClr val="tx1"/>
              </a:solidFill>
              <a:latin typeface="Montserrat" panose="020B0604020202020204" charset="0"/>
            </a:endParaRPr>
          </a:p>
        </p:txBody>
      </p:sp>
      <p:sp>
        <p:nvSpPr>
          <p:cNvPr id="3" name="TextBox 2"/>
          <p:cNvSpPr txBox="1"/>
          <p:nvPr/>
        </p:nvSpPr>
        <p:spPr>
          <a:xfrm>
            <a:off x="315750" y="657156"/>
            <a:ext cx="8512500" cy="615553"/>
          </a:xfrm>
          <a:prstGeom prst="rect">
            <a:avLst/>
          </a:prstGeom>
          <a:noFill/>
        </p:spPr>
        <p:txBody>
          <a:bodyPr wrap="square" rtlCol="0">
            <a:spAutoFit/>
          </a:bodyPr>
          <a:lstStyle/>
          <a:p>
            <a:r>
              <a:rPr lang="en-IN" sz="1800" dirty="0" smtClean="0">
                <a:solidFill>
                  <a:schemeClr val="tx1"/>
                </a:solidFill>
                <a:latin typeface="Montserrat" panose="020B0604020202020204" charset="0"/>
              </a:rPr>
              <a:t>Null and Duplicate Values : </a:t>
            </a:r>
            <a:r>
              <a:rPr lang="en-IN" sz="1600" dirty="0" smtClean="0">
                <a:solidFill>
                  <a:schemeClr val="bg1"/>
                </a:solidFill>
                <a:latin typeface="Montserrat" panose="020B0604020202020204" charset="0"/>
              </a:rPr>
              <a:t>First thing we did was to check for missing values in the data.</a:t>
            </a:r>
            <a:endParaRPr lang="en-IN" sz="1600" dirty="0">
              <a:solidFill>
                <a:schemeClr val="bg1"/>
              </a:solidFill>
              <a:latin typeface="Montserrat" panose="020B060402020202020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0" y="1484865"/>
            <a:ext cx="4895642" cy="3228705"/>
          </a:xfrm>
          <a:prstGeom prst="rect">
            <a:avLst/>
          </a:prstGeom>
        </p:spPr>
      </p:pic>
      <p:sp>
        <p:nvSpPr>
          <p:cNvPr id="5" name="TextBox 4"/>
          <p:cNvSpPr txBox="1"/>
          <p:nvPr/>
        </p:nvSpPr>
        <p:spPr>
          <a:xfrm>
            <a:off x="5341334" y="1581118"/>
            <a:ext cx="3430718" cy="2554545"/>
          </a:xfrm>
          <a:prstGeom prst="rect">
            <a:avLst/>
          </a:prstGeom>
          <a:noFill/>
        </p:spPr>
        <p:txBody>
          <a:bodyPr wrap="square" rtlCol="0" anchor="ctr">
            <a:spAutoFit/>
          </a:bodyPr>
          <a:lstStyle/>
          <a:p>
            <a:r>
              <a:rPr lang="en-IN" sz="1600" dirty="0" smtClean="0">
                <a:solidFill>
                  <a:schemeClr val="bg1"/>
                </a:solidFill>
                <a:latin typeface="Montserrat" panose="020B0604020202020204" charset="0"/>
              </a:rPr>
              <a:t>As it is evident from our plot, we fortunately did bot have any missing values in the data. That’s why no dropping or imputations were needed.</a:t>
            </a:r>
          </a:p>
          <a:p>
            <a:endParaRPr lang="en-IN" sz="1600" dirty="0">
              <a:solidFill>
                <a:schemeClr val="bg1"/>
              </a:solidFill>
              <a:latin typeface="Montserrat" panose="020B0604020202020204" charset="0"/>
            </a:endParaRPr>
          </a:p>
          <a:p>
            <a:r>
              <a:rPr lang="en-IN" sz="1600" dirty="0" smtClean="0">
                <a:solidFill>
                  <a:schemeClr val="bg1"/>
                </a:solidFill>
                <a:latin typeface="Montserrat" panose="020B0604020202020204" charset="0"/>
              </a:rPr>
              <a:t>Next we searched for duplicate values. There were no occurrences of duplicate values as well.</a:t>
            </a:r>
          </a:p>
        </p:txBody>
      </p:sp>
    </p:spTree>
    <p:extLst>
      <p:ext uri="{BB962C8B-B14F-4D97-AF65-F5344CB8AC3E}">
        <p14:creationId xmlns:p14="http://schemas.microsoft.com/office/powerpoint/2010/main" val="3774691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92505" y="192505"/>
            <a:ext cx="4225837" cy="369332"/>
          </a:xfrm>
          <a:prstGeom prst="rect">
            <a:avLst/>
          </a:prstGeom>
          <a:noFill/>
        </p:spPr>
        <p:txBody>
          <a:bodyPr wrap="none" rtlCol="0">
            <a:spAutoFit/>
          </a:bodyPr>
          <a:lstStyle/>
          <a:p>
            <a:r>
              <a:rPr lang="en-IN" sz="1800" dirty="0" smtClean="0">
                <a:solidFill>
                  <a:schemeClr val="tx1"/>
                </a:solidFill>
                <a:latin typeface="Montserrat" panose="020B0604020202020204" charset="0"/>
              </a:rPr>
              <a:t>Distribution of Rented Bike Count :</a:t>
            </a:r>
            <a:endParaRPr lang="en-IN" sz="1800" dirty="0">
              <a:solidFill>
                <a:schemeClr val="tx1"/>
              </a:solidFill>
              <a:latin typeface="Montserrat"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05" y="811274"/>
            <a:ext cx="4434497" cy="2552832"/>
          </a:xfrm>
          <a:prstGeom prst="rect">
            <a:avLst/>
          </a:prstGeom>
          <a:ln>
            <a:solidFill>
              <a:schemeClr val="tx1">
                <a:lumMod val="40000"/>
                <a:lumOff val="60000"/>
              </a:schemeClr>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123" y="823331"/>
            <a:ext cx="4078003" cy="2528718"/>
          </a:xfrm>
          <a:prstGeom prst="rect">
            <a:avLst/>
          </a:prstGeom>
          <a:ln>
            <a:solidFill>
              <a:schemeClr val="bg1">
                <a:lumMod val="60000"/>
                <a:lumOff val="40000"/>
              </a:schemeClr>
            </a:solidFill>
          </a:ln>
        </p:spPr>
      </p:pic>
      <p:sp>
        <p:nvSpPr>
          <p:cNvPr id="5" name="TextBox 4"/>
          <p:cNvSpPr txBox="1"/>
          <p:nvPr/>
        </p:nvSpPr>
        <p:spPr>
          <a:xfrm>
            <a:off x="192505" y="3557644"/>
            <a:ext cx="8635745" cy="1323439"/>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IN" sz="1600" dirty="0" smtClean="0">
                <a:solidFill>
                  <a:schemeClr val="bg1"/>
                </a:solidFill>
                <a:latin typeface="Montserrat" panose="020B0604020202020204" charset="0"/>
              </a:rPr>
              <a:t>Distribution for the dependent variable Bike Count is right skewed. </a:t>
            </a:r>
          </a:p>
          <a:p>
            <a:pPr marL="285750" indent="-285750">
              <a:lnSpc>
                <a:spcPct val="200000"/>
              </a:lnSpc>
              <a:buClr>
                <a:schemeClr val="bg1"/>
              </a:buClr>
              <a:buFont typeface="Wingdings" panose="05000000000000000000" pitchFamily="2" charset="2"/>
              <a:buChar char="§"/>
            </a:pPr>
            <a:r>
              <a:rPr lang="en-IN" sz="1600" dirty="0" smtClean="0">
                <a:solidFill>
                  <a:schemeClr val="bg1"/>
                </a:solidFill>
                <a:latin typeface="Montserrat" panose="020B0604020202020204" charset="0"/>
              </a:rPr>
              <a:t>From the boxplot, it is evident that many outlier values are present.</a:t>
            </a:r>
          </a:p>
          <a:p>
            <a:pPr>
              <a:buClr>
                <a:schemeClr val="bg1"/>
              </a:buClr>
            </a:pPr>
            <a:r>
              <a:rPr lang="en-IN" sz="1600" dirty="0">
                <a:solidFill>
                  <a:schemeClr val="bg1"/>
                </a:solidFill>
                <a:latin typeface="Montserrat" panose="020B0604020202020204" charset="0"/>
              </a:rPr>
              <a:t>	</a:t>
            </a:r>
            <a:r>
              <a:rPr lang="en-IN" sz="1600" dirty="0" smtClean="0">
                <a:solidFill>
                  <a:schemeClr val="bg1"/>
                </a:solidFill>
                <a:latin typeface="Montserrat" panose="020B0604020202020204" charset="0"/>
              </a:rPr>
              <a:t> Since, these values behaving as outliers, could very well be real values, we cannot just get rid of them. Hence, let’s try log transformation.</a:t>
            </a:r>
            <a:endParaRPr lang="en-IN" sz="1600" dirty="0">
              <a:solidFill>
                <a:schemeClr val="bg1"/>
              </a:solidFill>
              <a:latin typeface="Montserrat" panose="020B0604020202020204" charset="0"/>
            </a:endParaRPr>
          </a:p>
        </p:txBody>
      </p:sp>
    </p:spTree>
    <p:extLst>
      <p:ext uri="{BB962C8B-B14F-4D97-AF65-F5344CB8AC3E}">
        <p14:creationId xmlns:p14="http://schemas.microsoft.com/office/powerpoint/2010/main" val="568166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1137</TotalTime>
  <Words>1637</Words>
  <Application>Microsoft Office PowerPoint</Application>
  <PresentationFormat>On-screen Show (16:9)</PresentationFormat>
  <Paragraphs>256</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Montserrat</vt:lpstr>
      <vt:lpstr>Lucida Sans Unicode</vt:lpstr>
      <vt:lpstr>Calibri</vt:lpstr>
      <vt:lpstr>Wingdings</vt:lpstr>
      <vt:lpstr>Arial Unicode MS</vt:lpstr>
      <vt:lpstr>Simple Light</vt:lpstr>
      <vt:lpstr>          By- Ranajay Biswas</vt:lpstr>
      <vt:lpstr>   </vt:lpstr>
      <vt:lpstr>  So, what’s the problem?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Capstone Project Play Store App Review Analysis   By- Ranajay Biswas</dc:title>
  <dc:creator>Ranojoy</dc:creator>
  <cp:lastModifiedBy>Ranojoy</cp:lastModifiedBy>
  <cp:revision>162</cp:revision>
  <dcterms:modified xsi:type="dcterms:W3CDTF">2022-10-29T10:42:16Z</dcterms:modified>
</cp:coreProperties>
</file>