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93" r:id="rId3"/>
    <p:sldId id="259" r:id="rId4"/>
    <p:sldId id="290" r:id="rId5"/>
    <p:sldId id="291" r:id="rId6"/>
    <p:sldId id="292" r:id="rId7"/>
    <p:sldId id="294" r:id="rId8"/>
    <p:sldId id="295" r:id="rId9"/>
    <p:sldId id="296" r:id="rId10"/>
    <p:sldId id="297" r:id="rId11"/>
    <p:sldId id="298" r:id="rId12"/>
    <p:sldId id="299" r:id="rId13"/>
    <p:sldId id="300" r:id="rId14"/>
    <p:sldId id="301" r:id="rId15"/>
    <p:sldId id="302" r:id="rId16"/>
    <p:sldId id="303" r:id="rId17"/>
    <p:sldId id="304" r:id="rId18"/>
    <p:sldId id="289" r:id="rId19"/>
    <p:sldId id="305" r:id="rId20"/>
    <p:sldId id="306" r:id="rId21"/>
    <p:sldId id="307" r:id="rId22"/>
    <p:sldId id="265" r:id="rId23"/>
    <p:sldId id="308" r:id="rId24"/>
    <p:sldId id="309" r:id="rId25"/>
    <p:sldId id="267" r:id="rId26"/>
    <p:sldId id="268" r:id="rId27"/>
    <p:sldId id="310" r:id="rId28"/>
    <p:sldId id="269" r:id="rId29"/>
    <p:sldId id="270" r:id="rId30"/>
    <p:sldId id="311" r:id="rId31"/>
    <p:sldId id="312" r:id="rId32"/>
    <p:sldId id="313" r:id="rId33"/>
    <p:sldId id="286" r:id="rId34"/>
  </p:sldIdLst>
  <p:sldSz cx="9144000" cy="5143500" type="screen16x9"/>
  <p:notesSz cx="6858000" cy="9144000"/>
  <p:embeddedFontLst>
    <p:embeddedFont>
      <p:font typeface="Montserra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D808932-BF63-4DEF-A9F8-DDB59CBEB4DE}">
          <p14:sldIdLst>
            <p14:sldId id="256"/>
            <p14:sldId id="293"/>
            <p14:sldId id="259"/>
            <p14:sldId id="290"/>
            <p14:sldId id="291"/>
            <p14:sldId id="292"/>
            <p14:sldId id="294"/>
            <p14:sldId id="295"/>
            <p14:sldId id="296"/>
            <p14:sldId id="297"/>
            <p14:sldId id="298"/>
            <p14:sldId id="299"/>
            <p14:sldId id="300"/>
            <p14:sldId id="301"/>
            <p14:sldId id="302"/>
            <p14:sldId id="303"/>
            <p14:sldId id="304"/>
            <p14:sldId id="289"/>
            <p14:sldId id="305"/>
            <p14:sldId id="306"/>
            <p14:sldId id="307"/>
            <p14:sldId id="265"/>
            <p14:sldId id="308"/>
            <p14:sldId id="309"/>
            <p14:sldId id="267"/>
            <p14:sldId id="268"/>
            <p14:sldId id="310"/>
            <p14:sldId id="269"/>
            <p14:sldId id="270"/>
            <p14:sldId id="311"/>
            <p14:sldId id="312"/>
            <p14:sldId id="313"/>
            <p14:sldId id="2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5473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790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510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9931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9188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0118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236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053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4228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6521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1659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757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1483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772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193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3604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0665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3130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8263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0214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5962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2707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042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9654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724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8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275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918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528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1816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205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9373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105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687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71748"/>
            <a:ext cx="8512500" cy="4200004"/>
          </a:xfrm>
          <a:prstGeom prst="rect">
            <a:avLst/>
          </a:prstGeom>
          <a:noFill/>
          <a:ln>
            <a:noFill/>
          </a:ln>
        </p:spPr>
        <p:txBody>
          <a:bodyPr spcFirstLastPara="1" wrap="square" lIns="91425" tIns="432000" rIns="91425" bIns="91425" anchor="ctr"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a:solidFill>
                <a:srgbClr val="CC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dirty="0" smtClean="0">
                <a:solidFill>
                  <a:schemeClr val="accent4">
                    <a:lumMod val="75000"/>
                  </a:schemeClr>
                </a:solidFill>
                <a:latin typeface="Montserrat"/>
                <a:ea typeface="Montserrat"/>
                <a:cs typeface="Montserrat"/>
                <a:sym typeface="Montserrat"/>
              </a:rPr>
              <a:t>By- </a:t>
            </a:r>
            <a:r>
              <a:rPr lang="en-IN" sz="1600" dirty="0" err="1" smtClean="0">
                <a:solidFill>
                  <a:schemeClr val="accent4">
                    <a:lumMod val="75000"/>
                  </a:schemeClr>
                </a:solidFill>
                <a:latin typeface="Montserrat"/>
                <a:ea typeface="Montserrat"/>
                <a:cs typeface="Montserrat"/>
                <a:sym typeface="Montserrat"/>
              </a:rPr>
              <a:t>Ranajay</a:t>
            </a:r>
            <a:r>
              <a:rPr lang="en-IN" sz="1600" dirty="0" smtClean="0">
                <a:solidFill>
                  <a:schemeClr val="accent4">
                    <a:lumMod val="75000"/>
                  </a:schemeClr>
                </a:solidFill>
                <a:latin typeface="Montserrat"/>
                <a:ea typeface="Montserrat"/>
                <a:cs typeface="Montserrat"/>
                <a:sym typeface="Montserrat"/>
              </a:rPr>
              <a:t> Biswas</a:t>
            </a:r>
            <a:endParaRPr sz="1600" dirty="0">
              <a:solidFill>
                <a:schemeClr val="accent4">
                  <a:lumMod val="75000"/>
                </a:schemeClr>
              </a:solidFill>
              <a:latin typeface="Montserrat"/>
              <a:ea typeface="Montserrat"/>
              <a:cs typeface="Montserrat"/>
              <a:sym typeface="Montserrat"/>
            </a:endParaRPr>
          </a:p>
        </p:txBody>
      </p:sp>
      <p:sp>
        <p:nvSpPr>
          <p:cNvPr id="2" name="TextBox 1"/>
          <p:cNvSpPr txBox="1"/>
          <p:nvPr/>
        </p:nvSpPr>
        <p:spPr>
          <a:xfrm>
            <a:off x="508764" y="1478165"/>
            <a:ext cx="8126472" cy="707886"/>
          </a:xfrm>
          <a:prstGeom prst="rect">
            <a:avLst/>
          </a:prstGeom>
          <a:noFill/>
        </p:spPr>
        <p:txBody>
          <a:bodyPr wrap="square" rtlCol="0">
            <a:spAutoFit/>
          </a:bodyPr>
          <a:lstStyle/>
          <a:p>
            <a:pPr algn="ctr"/>
            <a:r>
              <a:rPr lang="en-GB" sz="4000" b="1" dirty="0">
                <a:solidFill>
                  <a:srgbClr val="CC0000"/>
                </a:solidFill>
                <a:latin typeface="Montserrat"/>
                <a:ea typeface="Montserrat"/>
                <a:cs typeface="Montserrat"/>
                <a:sym typeface="Montserrat"/>
              </a:rPr>
              <a:t>Supervised ML - </a:t>
            </a:r>
            <a:r>
              <a:rPr lang="en-GB" sz="4000" b="1" dirty="0" smtClean="0">
                <a:solidFill>
                  <a:srgbClr val="CC0000"/>
                </a:solidFill>
                <a:latin typeface="Montserrat"/>
                <a:ea typeface="Montserrat"/>
                <a:cs typeface="Montserrat"/>
                <a:sym typeface="Montserrat"/>
              </a:rPr>
              <a:t>Classification</a:t>
            </a:r>
            <a:endParaRPr lang="en-IN" sz="4000" dirty="0"/>
          </a:p>
        </p:txBody>
      </p:sp>
      <p:sp>
        <p:nvSpPr>
          <p:cNvPr id="3" name="TextBox 2"/>
          <p:cNvSpPr txBox="1"/>
          <p:nvPr/>
        </p:nvSpPr>
        <p:spPr>
          <a:xfrm>
            <a:off x="508764" y="2213293"/>
            <a:ext cx="8126472" cy="523220"/>
          </a:xfrm>
          <a:prstGeom prst="rect">
            <a:avLst/>
          </a:prstGeom>
          <a:noFill/>
        </p:spPr>
        <p:txBody>
          <a:bodyPr wrap="square" rtlCol="0">
            <a:spAutoFit/>
          </a:bodyPr>
          <a:lstStyle/>
          <a:p>
            <a:pPr algn="ctr"/>
            <a:r>
              <a:rPr lang="en-GB" sz="2800" b="1" dirty="0" smtClean="0">
                <a:solidFill>
                  <a:schemeClr val="lt1"/>
                </a:solidFill>
                <a:latin typeface="Montserrat"/>
                <a:ea typeface="Montserrat"/>
                <a:cs typeface="Montserrat"/>
                <a:sym typeface="Montserrat"/>
              </a:rPr>
              <a:t>Email Campaign Effectiveness Prediction</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4" name="TextBox 3"/>
          <p:cNvSpPr txBox="1"/>
          <p:nvPr/>
        </p:nvSpPr>
        <p:spPr>
          <a:xfrm>
            <a:off x="6036416" y="1279389"/>
            <a:ext cx="2729449" cy="3539430"/>
          </a:xfrm>
          <a:prstGeom prst="rect">
            <a:avLst/>
          </a:prstGeom>
          <a:noFill/>
        </p:spPr>
        <p:txBody>
          <a:bodyPr wrap="square" rtlCol="0" anchor="ctr">
            <a:spAutoFit/>
          </a:bodyPr>
          <a:lstStyle/>
          <a:p>
            <a:pPr marL="285750" indent="-285750">
              <a:buClr>
                <a:schemeClr val="bg1"/>
              </a:buClr>
              <a:buFont typeface="Arial" panose="020B0604020202020204" pitchFamily="34" charset="0"/>
              <a:buChar char="•"/>
            </a:pPr>
            <a:r>
              <a:rPr lang="en-US" sz="1600" dirty="0" smtClean="0">
                <a:solidFill>
                  <a:schemeClr val="bg1"/>
                </a:solidFill>
                <a:latin typeface="Montserrat" panose="020B0604020202020204" charset="0"/>
              </a:rPr>
              <a:t>Among </a:t>
            </a:r>
            <a:r>
              <a:rPr lang="en-US" sz="1600" dirty="0">
                <a:solidFill>
                  <a:schemeClr val="bg1"/>
                </a:solidFill>
                <a:latin typeface="Montserrat" panose="020B0604020202020204" charset="0"/>
              </a:rPr>
              <a:t>the 3 different Email Campaign Types, type1 has been sent the least (close to 1</a:t>
            </a:r>
            <a:r>
              <a:rPr lang="en-US" sz="1600" dirty="0" smtClean="0">
                <a:solidFill>
                  <a:schemeClr val="bg1"/>
                </a:solidFill>
                <a:latin typeface="Montserrat" panose="020B0604020202020204" charset="0"/>
              </a:rPr>
              <a:t>%)</a:t>
            </a:r>
          </a:p>
          <a:p>
            <a:pPr marL="285750" indent="-285750">
              <a:buClr>
                <a:schemeClr val="bg1"/>
              </a:buClr>
              <a:buFont typeface="Arial" panose="020B0604020202020204" pitchFamily="34" charset="0"/>
              <a:buChar char="•"/>
            </a:pPr>
            <a:endParaRPr lang="en-US" sz="1600" dirty="0">
              <a:solidFill>
                <a:schemeClr val="bg1"/>
              </a:solidFill>
              <a:latin typeface="Montserrat" panose="020B0604020202020204" charset="0"/>
            </a:endParaRPr>
          </a:p>
          <a:p>
            <a:pPr marL="285750" indent="-285750">
              <a:buClr>
                <a:schemeClr val="bg1"/>
              </a:buClr>
              <a:buFont typeface="Arial" panose="020B0604020202020204" pitchFamily="34" charset="0"/>
              <a:buChar char="•"/>
            </a:pPr>
            <a:r>
              <a:rPr lang="en-US" sz="1600" dirty="0" smtClean="0">
                <a:solidFill>
                  <a:schemeClr val="bg1"/>
                </a:solidFill>
                <a:latin typeface="Montserrat" panose="020B0604020202020204" charset="0"/>
              </a:rPr>
              <a:t>Email </a:t>
            </a:r>
            <a:r>
              <a:rPr lang="en-US" sz="1600" dirty="0">
                <a:solidFill>
                  <a:schemeClr val="bg1"/>
                </a:solidFill>
                <a:latin typeface="Montserrat" panose="020B0604020202020204" charset="0"/>
              </a:rPr>
              <a:t>campaign type 2 seems to have been sent the most and more than 60% percent of the ignored mails come from this category.</a:t>
            </a:r>
          </a:p>
          <a:p>
            <a:pPr>
              <a:buClr>
                <a:srgbClr val="134F5C"/>
              </a:buClr>
              <a:buSzPct val="200000"/>
            </a:pPr>
            <a:endParaRPr lang="en-IN" sz="16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1" y="1279389"/>
            <a:ext cx="5583276" cy="3691372"/>
          </a:xfrm>
          <a:prstGeom prst="rect">
            <a:avLst/>
          </a:prstGeom>
          <a:ln>
            <a:solidFill>
              <a:schemeClr val="bg1">
                <a:lumMod val="60000"/>
                <a:lumOff val="40000"/>
              </a:schemeClr>
            </a:solidFill>
          </a:ln>
        </p:spPr>
      </p:pic>
      <p:sp>
        <p:nvSpPr>
          <p:cNvPr id="8" name="TextBox 7"/>
          <p:cNvSpPr txBox="1"/>
          <p:nvPr/>
        </p:nvSpPr>
        <p:spPr>
          <a:xfrm>
            <a:off x="158130" y="71946"/>
            <a:ext cx="2977097"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EDA Continued…</a:t>
            </a:r>
            <a:endParaRPr lang="en-IN" sz="2400" b="1" dirty="0">
              <a:solidFill>
                <a:schemeClr val="tx1"/>
              </a:solidFill>
              <a:latin typeface="Montserrat" panose="020B0604020202020204" charset="0"/>
            </a:endParaRPr>
          </a:p>
        </p:txBody>
      </p:sp>
      <p:sp>
        <p:nvSpPr>
          <p:cNvPr id="9" name="TextBox 8"/>
          <p:cNvSpPr txBox="1"/>
          <p:nvPr/>
        </p:nvSpPr>
        <p:spPr>
          <a:xfrm>
            <a:off x="158130" y="737223"/>
            <a:ext cx="5763116" cy="338554"/>
          </a:xfrm>
          <a:prstGeom prst="rect">
            <a:avLst/>
          </a:prstGeom>
          <a:noFill/>
        </p:spPr>
        <p:txBody>
          <a:bodyPr wrap="none" rtlCol="0">
            <a:spAutoFit/>
          </a:bodyPr>
          <a:lstStyle/>
          <a:p>
            <a:r>
              <a:rPr lang="en-US" sz="1600" dirty="0">
                <a:solidFill>
                  <a:schemeClr val="bg1"/>
                </a:solidFill>
                <a:latin typeface="Montserrat" panose="020B0604020202020204" charset="0"/>
              </a:rPr>
              <a:t>From the </a:t>
            </a:r>
            <a:r>
              <a:rPr lang="en-US" sz="1600" b="1" i="1" dirty="0">
                <a:solidFill>
                  <a:schemeClr val="bg1"/>
                </a:solidFill>
                <a:latin typeface="Montserrat" panose="020B0604020202020204" charset="0"/>
              </a:rPr>
              <a:t>Email Campaign Type</a:t>
            </a:r>
            <a:r>
              <a:rPr lang="en-US" sz="1600" dirty="0">
                <a:solidFill>
                  <a:schemeClr val="bg1"/>
                </a:solidFill>
                <a:latin typeface="Montserrat" panose="020B0604020202020204" charset="0"/>
              </a:rPr>
              <a:t> column, we can see </a:t>
            </a:r>
            <a:r>
              <a:rPr lang="en-US" sz="1600" dirty="0" smtClean="0">
                <a:solidFill>
                  <a:schemeClr val="bg1"/>
                </a:solidFill>
                <a:latin typeface="Montserrat" panose="020B0604020202020204" charset="0"/>
              </a:rPr>
              <a:t>-</a:t>
            </a:r>
            <a:endParaRPr lang="en-US" sz="1600" dirty="0">
              <a:solidFill>
                <a:schemeClr val="bg1"/>
              </a:solidFill>
              <a:latin typeface="Montserrat" panose="020B0604020202020204" charset="0"/>
            </a:endParaRPr>
          </a:p>
        </p:txBody>
      </p:sp>
    </p:spTree>
    <p:extLst>
      <p:ext uri="{BB962C8B-B14F-4D97-AF65-F5344CB8AC3E}">
        <p14:creationId xmlns:p14="http://schemas.microsoft.com/office/powerpoint/2010/main" val="2491162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112321" y="71946"/>
            <a:ext cx="7821647" cy="649769"/>
          </a:xfrm>
        </p:spPr>
        <p:txBody>
          <a:bodyPr anchor="ctr"/>
          <a:lstStyle/>
          <a:p>
            <a:pPr algn="l"/>
            <a:r>
              <a:rPr lang="en-IN" sz="2400" b="1" dirty="0">
                <a:solidFill>
                  <a:schemeClr val="tx1"/>
                </a:solidFill>
                <a:latin typeface="Montserrat" panose="020B0604020202020204" charset="0"/>
              </a:rPr>
              <a:t>EDA Continued…</a:t>
            </a:r>
          </a:p>
        </p:txBody>
      </p:sp>
      <p:sp>
        <p:nvSpPr>
          <p:cNvPr id="4" name="TextBox 3"/>
          <p:cNvSpPr txBox="1"/>
          <p:nvPr/>
        </p:nvSpPr>
        <p:spPr>
          <a:xfrm>
            <a:off x="174198" y="3976764"/>
            <a:ext cx="8784172" cy="856645"/>
          </a:xfrm>
          <a:prstGeom prst="rect">
            <a:avLst/>
          </a:prstGeom>
          <a:noFill/>
        </p:spPr>
        <p:txBody>
          <a:bodyPr wrap="square" rtlCol="0" anchor="ctr">
            <a:spAutoFit/>
          </a:bodyPr>
          <a:lstStyle/>
          <a:p>
            <a:pPr>
              <a:spcBef>
                <a:spcPts val="200"/>
              </a:spcBef>
              <a:buClr>
                <a:srgbClr val="134F5C"/>
              </a:buClr>
              <a:buSzPct val="200000"/>
            </a:pPr>
            <a:r>
              <a:rPr lang="en-US" sz="1600" dirty="0">
                <a:solidFill>
                  <a:schemeClr val="bg1"/>
                </a:solidFill>
                <a:latin typeface="Montserrat" panose="020B0604020202020204" charset="0"/>
              </a:rPr>
              <a:t>There are two categories 1 and </a:t>
            </a:r>
            <a:r>
              <a:rPr lang="en-US" sz="1600" dirty="0" smtClean="0">
                <a:solidFill>
                  <a:schemeClr val="bg1"/>
                </a:solidFill>
                <a:latin typeface="Montserrat" panose="020B0604020202020204" charset="0"/>
              </a:rPr>
              <a:t>2 in </a:t>
            </a:r>
            <a:r>
              <a:rPr lang="en-US" sz="1600" b="1" i="1" dirty="0" smtClean="0">
                <a:solidFill>
                  <a:schemeClr val="bg1"/>
                </a:solidFill>
                <a:latin typeface="Montserrat" panose="020B0604020202020204" charset="0"/>
              </a:rPr>
              <a:t>Email Type </a:t>
            </a:r>
            <a:r>
              <a:rPr lang="en-US" sz="1600" dirty="0" smtClean="0">
                <a:solidFill>
                  <a:schemeClr val="bg1"/>
                </a:solidFill>
                <a:latin typeface="Montserrat" panose="020B0604020202020204" charset="0"/>
              </a:rPr>
              <a:t>column. </a:t>
            </a:r>
            <a:r>
              <a:rPr lang="en-US" sz="1600" dirty="0">
                <a:solidFill>
                  <a:schemeClr val="bg1"/>
                </a:solidFill>
                <a:latin typeface="Montserrat" panose="020B0604020202020204" charset="0"/>
              </a:rPr>
              <a:t>We can think of them as marketing emails or important updates, notices like emails regarding the business. </a:t>
            </a:r>
            <a:endParaRPr lang="en-US" sz="1600" dirty="0" smtClean="0">
              <a:solidFill>
                <a:schemeClr val="bg1"/>
              </a:solidFill>
              <a:latin typeface="Montserrat" panose="020B0604020202020204" charset="0"/>
            </a:endParaRPr>
          </a:p>
          <a:p>
            <a:pPr marL="285750" indent="-285750">
              <a:spcBef>
                <a:spcPts val="200"/>
              </a:spcBef>
              <a:buClr>
                <a:schemeClr val="bg1"/>
              </a:buClr>
              <a:buSzPct val="100000"/>
              <a:buFont typeface="Arial" panose="020B0604020202020204" pitchFamily="34" charset="0"/>
              <a:buChar char="•"/>
            </a:pPr>
            <a:r>
              <a:rPr lang="en-US" sz="1600" dirty="0" smtClean="0">
                <a:solidFill>
                  <a:schemeClr val="bg1"/>
                </a:solidFill>
                <a:latin typeface="Montserrat" panose="020B0604020202020204" charset="0"/>
              </a:rPr>
              <a:t>Email </a:t>
            </a:r>
            <a:r>
              <a:rPr lang="en-US" sz="1600" dirty="0">
                <a:solidFill>
                  <a:schemeClr val="bg1"/>
                </a:solidFill>
                <a:latin typeface="Montserrat" panose="020B0604020202020204" charset="0"/>
              </a:rPr>
              <a:t>Type 1 was sent to more clients compared to Type 2.</a:t>
            </a:r>
            <a:endParaRPr lang="en-IN" dirty="0">
              <a:solidFill>
                <a:schemeClr val="bg1"/>
              </a:solidFill>
              <a:latin typeface="Montserrat"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21" y="916199"/>
            <a:ext cx="8912774" cy="2878905"/>
          </a:xfrm>
          <a:prstGeom prst="rect">
            <a:avLst/>
          </a:prstGeom>
        </p:spPr>
      </p:pic>
    </p:spTree>
    <p:extLst>
      <p:ext uri="{BB962C8B-B14F-4D97-AF65-F5344CB8AC3E}">
        <p14:creationId xmlns:p14="http://schemas.microsoft.com/office/powerpoint/2010/main" val="1545409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96" y="715627"/>
            <a:ext cx="8873550" cy="2866235"/>
          </a:xfrm>
          <a:prstGeom prst="rect">
            <a:avLst/>
          </a:prstGeom>
        </p:spPr>
      </p:pic>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119196" y="65858"/>
            <a:ext cx="7821647" cy="649769"/>
          </a:xfrm>
        </p:spPr>
        <p:txBody>
          <a:bodyPr anchor="ctr"/>
          <a:lstStyle/>
          <a:p>
            <a:pPr algn="l"/>
            <a:r>
              <a:rPr lang="en-IN" sz="2400" b="1" dirty="0">
                <a:solidFill>
                  <a:schemeClr val="tx1"/>
                </a:solidFill>
                <a:latin typeface="Montserrat" panose="020B0604020202020204" charset="0"/>
              </a:rPr>
              <a:t>EDA Continued…</a:t>
            </a:r>
          </a:p>
        </p:txBody>
      </p:sp>
      <p:sp>
        <p:nvSpPr>
          <p:cNvPr id="4" name="TextBox 3"/>
          <p:cNvSpPr txBox="1"/>
          <p:nvPr/>
        </p:nvSpPr>
        <p:spPr>
          <a:xfrm>
            <a:off x="167322" y="3839567"/>
            <a:ext cx="8825424" cy="1066959"/>
          </a:xfrm>
          <a:prstGeom prst="rect">
            <a:avLst/>
          </a:prstGeom>
          <a:noFill/>
        </p:spPr>
        <p:txBody>
          <a:bodyPr wrap="square" rtlCol="0" anchor="ctr">
            <a:spAutoFit/>
          </a:bodyPr>
          <a:lstStyle/>
          <a:p>
            <a:pPr>
              <a:spcBef>
                <a:spcPts val="200"/>
              </a:spcBef>
            </a:pPr>
            <a:r>
              <a:rPr lang="en-US" sz="1500" b="1" i="1" dirty="0" smtClean="0">
                <a:solidFill>
                  <a:schemeClr val="bg1"/>
                </a:solidFill>
                <a:latin typeface="Montserrat" panose="020B0604020202020204" charset="0"/>
              </a:rPr>
              <a:t>Time Email sent Category </a:t>
            </a:r>
            <a:r>
              <a:rPr lang="en-US" sz="1500" dirty="0">
                <a:solidFill>
                  <a:schemeClr val="bg1"/>
                </a:solidFill>
                <a:latin typeface="Montserrat" panose="020B0604020202020204" charset="0"/>
              </a:rPr>
              <a:t>has three categories 1,2 and 3; the time of the day when the email was sent, we can think of it as morning, evening and night time slots.</a:t>
            </a:r>
          </a:p>
          <a:p>
            <a:pPr marL="285750" indent="-285750">
              <a:spcBef>
                <a:spcPts val="200"/>
              </a:spcBef>
              <a:buClr>
                <a:schemeClr val="bg1"/>
              </a:buClr>
              <a:buFont typeface="Arial" panose="020B0604020202020204" pitchFamily="34" charset="0"/>
              <a:buChar char="•"/>
            </a:pPr>
            <a:r>
              <a:rPr lang="en-US" sz="1500" dirty="0">
                <a:solidFill>
                  <a:schemeClr val="bg1"/>
                </a:solidFill>
                <a:latin typeface="Montserrat" panose="020B0604020202020204" charset="0"/>
              </a:rPr>
              <a:t>More people received emails during the </a:t>
            </a:r>
            <a:r>
              <a:rPr lang="en-US" sz="1500" dirty="0" smtClean="0">
                <a:solidFill>
                  <a:schemeClr val="bg1"/>
                </a:solidFill>
                <a:latin typeface="Montserrat" panose="020B0604020202020204" charset="0"/>
              </a:rPr>
              <a:t>evening.</a:t>
            </a:r>
          </a:p>
          <a:p>
            <a:pPr marL="285750" indent="-285750">
              <a:spcBef>
                <a:spcPts val="200"/>
              </a:spcBef>
              <a:buClr>
                <a:schemeClr val="bg1"/>
              </a:buClr>
              <a:buFont typeface="Arial" panose="020B0604020202020204" pitchFamily="34" charset="0"/>
              <a:buChar char="•"/>
            </a:pPr>
            <a:r>
              <a:rPr lang="en-US" sz="1500" dirty="0" smtClean="0">
                <a:solidFill>
                  <a:schemeClr val="bg1"/>
                </a:solidFill>
                <a:latin typeface="Montserrat" panose="020B0604020202020204" charset="0"/>
              </a:rPr>
              <a:t>Though </a:t>
            </a:r>
            <a:r>
              <a:rPr lang="en-US" sz="1500" dirty="0">
                <a:solidFill>
                  <a:schemeClr val="bg1"/>
                </a:solidFill>
                <a:latin typeface="Montserrat" panose="020B0604020202020204" charset="0"/>
              </a:rPr>
              <a:t>this feature does not seem to have much of an impact on the client's </a:t>
            </a:r>
            <a:r>
              <a:rPr lang="en-US" sz="1500" dirty="0" smtClean="0">
                <a:solidFill>
                  <a:schemeClr val="bg1"/>
                </a:solidFill>
                <a:latin typeface="Montserrat" panose="020B0604020202020204" charset="0"/>
              </a:rPr>
              <a:t>response.</a:t>
            </a:r>
            <a:endParaRPr lang="en-US" sz="1500" dirty="0">
              <a:solidFill>
                <a:schemeClr val="bg1"/>
              </a:solidFill>
              <a:latin typeface="Montserrat" panose="020B0604020202020204" charset="0"/>
            </a:endParaRPr>
          </a:p>
        </p:txBody>
      </p:sp>
    </p:spTree>
    <p:extLst>
      <p:ext uri="{BB962C8B-B14F-4D97-AF65-F5344CB8AC3E}">
        <p14:creationId xmlns:p14="http://schemas.microsoft.com/office/powerpoint/2010/main" val="3929436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0" y="-65558"/>
            <a:ext cx="7821647" cy="649769"/>
          </a:xfrm>
        </p:spPr>
        <p:txBody>
          <a:bodyPr anchor="ctr"/>
          <a:lstStyle/>
          <a:p>
            <a:pPr algn="l"/>
            <a:r>
              <a:rPr lang="en-IN" sz="2400" b="1" dirty="0" smtClean="0">
                <a:solidFill>
                  <a:schemeClr val="tx1"/>
                </a:solidFill>
                <a:latin typeface="Montserrat" panose="020B0604020202020204" charset="0"/>
              </a:rPr>
              <a:t>Analysis of Numerical columns :</a:t>
            </a:r>
            <a:endParaRPr lang="en-IN" sz="2400" b="1" dirty="0">
              <a:solidFill>
                <a:schemeClr val="tx1"/>
              </a:solidFill>
            </a:endParaRPr>
          </a:p>
        </p:txBody>
      </p:sp>
      <p:sp>
        <p:nvSpPr>
          <p:cNvPr id="4" name="TextBox 3"/>
          <p:cNvSpPr txBox="1"/>
          <p:nvPr/>
        </p:nvSpPr>
        <p:spPr>
          <a:xfrm>
            <a:off x="174197" y="490236"/>
            <a:ext cx="8681045" cy="523220"/>
          </a:xfrm>
          <a:prstGeom prst="rect">
            <a:avLst/>
          </a:prstGeom>
          <a:noFill/>
        </p:spPr>
        <p:txBody>
          <a:bodyPr wrap="square" rtlCol="0" anchor="ctr">
            <a:spAutoFit/>
          </a:bodyPr>
          <a:lstStyle/>
          <a:p>
            <a:pPr>
              <a:buClr>
                <a:srgbClr val="134F5C"/>
              </a:buClr>
              <a:buSzPct val="200000"/>
            </a:pPr>
            <a:r>
              <a:rPr lang="en-US" dirty="0">
                <a:solidFill>
                  <a:schemeClr val="bg1"/>
                </a:solidFill>
                <a:latin typeface="Montserrat" panose="020B0604020202020204" charset="0"/>
              </a:rPr>
              <a:t>The numerical columns in the data are : </a:t>
            </a:r>
            <a:r>
              <a:rPr lang="en-US" dirty="0" smtClean="0">
                <a:solidFill>
                  <a:schemeClr val="bg1"/>
                </a:solidFill>
                <a:latin typeface="Montserrat" panose="020B0604020202020204" charset="0"/>
              </a:rPr>
              <a:t>‘Subject Hotness Score’, ‘Total Past Communications’, ‘Word Count’, ‘Total Links’, ‘Total Images’.</a:t>
            </a:r>
            <a:endParaRPr lang="en-IN" dirty="0">
              <a:solidFill>
                <a:schemeClr val="bg1"/>
              </a:solidFill>
              <a:latin typeface="Montserrat"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14" y="1161655"/>
            <a:ext cx="3851586" cy="2846580"/>
          </a:xfrm>
          <a:prstGeom prst="rect">
            <a:avLst/>
          </a:prstGeom>
          <a:ln>
            <a:solidFill>
              <a:schemeClr val="bg1">
                <a:lumMod val="40000"/>
                <a:lumOff val="60000"/>
              </a:schemeClr>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1517" y="1161654"/>
            <a:ext cx="3569083" cy="2846581"/>
          </a:xfrm>
          <a:prstGeom prst="rect">
            <a:avLst/>
          </a:prstGeom>
          <a:ln>
            <a:solidFill>
              <a:schemeClr val="tx1">
                <a:lumMod val="40000"/>
                <a:lumOff val="60000"/>
              </a:schemeClr>
            </a:solidFill>
          </a:ln>
        </p:spPr>
      </p:pic>
      <p:sp>
        <p:nvSpPr>
          <p:cNvPr id="6" name="TextBox 5"/>
          <p:cNvSpPr txBox="1"/>
          <p:nvPr/>
        </p:nvSpPr>
        <p:spPr>
          <a:xfrm>
            <a:off x="174197" y="4106891"/>
            <a:ext cx="8722557" cy="954107"/>
          </a:xfrm>
          <a:prstGeom prst="rect">
            <a:avLst/>
          </a:prstGeom>
          <a:noFill/>
        </p:spPr>
        <p:txBody>
          <a:bodyPr wrap="square" rtlCol="0">
            <a:spAutoFit/>
          </a:bodyPr>
          <a:lstStyle/>
          <a:p>
            <a:r>
              <a:rPr lang="en-US" b="1" i="1" dirty="0">
                <a:solidFill>
                  <a:schemeClr val="bg1"/>
                </a:solidFill>
                <a:latin typeface="Montserrat" panose="020B0604020202020204" charset="0"/>
              </a:rPr>
              <a:t>Subject Hotness Score</a:t>
            </a:r>
            <a:r>
              <a:rPr lang="en-US" b="1" i="1" dirty="0" smtClean="0">
                <a:solidFill>
                  <a:schemeClr val="bg1"/>
                </a:solidFill>
                <a:latin typeface="Montserrat" panose="020B0604020202020204" charset="0"/>
              </a:rPr>
              <a:t> </a:t>
            </a:r>
            <a:r>
              <a:rPr lang="en-US" dirty="0">
                <a:solidFill>
                  <a:schemeClr val="bg1"/>
                </a:solidFill>
                <a:latin typeface="Montserrat" panose="020B0604020202020204" charset="0"/>
              </a:rPr>
              <a:t>is the email's subject's score on the basis of how good and effective the content is.</a:t>
            </a:r>
          </a:p>
          <a:p>
            <a:pPr marL="285750" indent="-285750">
              <a:buClr>
                <a:schemeClr val="bg1"/>
              </a:buClr>
              <a:buFont typeface="Arial" panose="020B0604020202020204" pitchFamily="34" charset="0"/>
              <a:buChar char="•"/>
            </a:pPr>
            <a:r>
              <a:rPr lang="en-US" dirty="0">
                <a:solidFill>
                  <a:schemeClr val="bg1"/>
                </a:solidFill>
                <a:latin typeface="Montserrat" panose="020B0604020202020204" charset="0"/>
              </a:rPr>
              <a:t>The feature is right skewed.</a:t>
            </a:r>
          </a:p>
          <a:p>
            <a:pPr marL="285750" indent="-285750">
              <a:buClr>
                <a:schemeClr val="bg1"/>
              </a:buClr>
              <a:buFont typeface="Arial" panose="020B0604020202020204" pitchFamily="34" charset="0"/>
              <a:buChar char="•"/>
            </a:pPr>
            <a:r>
              <a:rPr lang="en-US" dirty="0">
                <a:solidFill>
                  <a:schemeClr val="bg1"/>
                </a:solidFill>
                <a:latin typeface="Montserrat" panose="020B0604020202020204" charset="0"/>
              </a:rPr>
              <a:t>For all three class labels, it has outliers</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p:txBody>
      </p:sp>
    </p:spTree>
    <p:extLst>
      <p:ext uri="{BB962C8B-B14F-4D97-AF65-F5344CB8AC3E}">
        <p14:creationId xmlns:p14="http://schemas.microsoft.com/office/powerpoint/2010/main" val="688539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987" y="657431"/>
            <a:ext cx="3549493" cy="3026241"/>
          </a:xfrm>
          <a:prstGeom prst="rect">
            <a:avLst/>
          </a:prstGeom>
          <a:ln>
            <a:solidFill>
              <a:schemeClr val="tx2">
                <a:lumMod val="75000"/>
              </a:schemeClr>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88" y="651785"/>
            <a:ext cx="3861610" cy="3031887"/>
          </a:xfrm>
          <a:prstGeom prst="rect">
            <a:avLst/>
          </a:prstGeom>
          <a:ln>
            <a:solidFill>
              <a:schemeClr val="bg1">
                <a:lumMod val="60000"/>
                <a:lumOff val="40000"/>
              </a:schemeClr>
            </a:solidFill>
          </a:ln>
        </p:spPr>
      </p:pic>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50444" y="7662"/>
            <a:ext cx="7821647" cy="649769"/>
          </a:xfrm>
        </p:spPr>
        <p:txBody>
          <a:bodyPr anchor="ctr"/>
          <a:lstStyle/>
          <a:p>
            <a:pPr algn="l"/>
            <a:r>
              <a:rPr lang="en-IN" sz="2400" b="1" dirty="0">
                <a:solidFill>
                  <a:schemeClr val="tx1"/>
                </a:solidFill>
                <a:latin typeface="Montserrat" panose="020B0604020202020204" charset="0"/>
              </a:rPr>
              <a:t>EDA Continued…</a:t>
            </a:r>
          </a:p>
        </p:txBody>
      </p:sp>
      <p:sp>
        <p:nvSpPr>
          <p:cNvPr id="4" name="TextBox 3"/>
          <p:cNvSpPr txBox="1"/>
          <p:nvPr/>
        </p:nvSpPr>
        <p:spPr>
          <a:xfrm>
            <a:off x="178754" y="3767646"/>
            <a:ext cx="8758989" cy="1169551"/>
          </a:xfrm>
          <a:prstGeom prst="rect">
            <a:avLst/>
          </a:prstGeom>
          <a:noFill/>
        </p:spPr>
        <p:txBody>
          <a:bodyPr wrap="square" rtlCol="0" anchor="ctr">
            <a:spAutoFit/>
          </a:bodyPr>
          <a:lstStyle/>
          <a:p>
            <a:pPr>
              <a:buClr>
                <a:srgbClr val="134F5C"/>
              </a:buClr>
              <a:buSzPct val="200000"/>
            </a:pPr>
            <a:r>
              <a:rPr lang="en-US" b="1" i="1" dirty="0" smtClean="0">
                <a:solidFill>
                  <a:schemeClr val="bg1"/>
                </a:solidFill>
                <a:latin typeface="Montserrat" panose="020B0604020202020204" charset="0"/>
              </a:rPr>
              <a:t>Total Past Communications </a:t>
            </a:r>
            <a:r>
              <a:rPr lang="en-US" dirty="0" smtClean="0">
                <a:solidFill>
                  <a:schemeClr val="bg1"/>
                </a:solidFill>
                <a:latin typeface="Montserrat" panose="020B0604020202020204" charset="0"/>
              </a:rPr>
              <a:t>column contains </a:t>
            </a:r>
            <a:r>
              <a:rPr lang="en-US" dirty="0">
                <a:solidFill>
                  <a:schemeClr val="bg1"/>
                </a:solidFill>
                <a:latin typeface="Montserrat" panose="020B0604020202020204" charset="0"/>
              </a:rPr>
              <a:t>the total previous mails from the same source, the number of communications had</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a:p>
            <a:pPr marL="285750" indent="-285750">
              <a:buClr>
                <a:schemeClr val="bg1"/>
              </a:buClr>
              <a:buFont typeface="Arial" panose="020B0604020202020204" pitchFamily="34" charset="0"/>
              <a:buChar char="•"/>
            </a:pPr>
            <a:r>
              <a:rPr lang="en-US" dirty="0">
                <a:solidFill>
                  <a:schemeClr val="bg1"/>
                </a:solidFill>
                <a:latin typeface="Montserrat" panose="020B0604020202020204" charset="0"/>
              </a:rPr>
              <a:t>The distribution is slightly positive </a:t>
            </a:r>
            <a:r>
              <a:rPr lang="en-US" dirty="0" smtClean="0">
                <a:solidFill>
                  <a:schemeClr val="bg1"/>
                </a:solidFill>
                <a:latin typeface="Montserrat" panose="020B0604020202020204" charset="0"/>
              </a:rPr>
              <a:t>skewed.</a:t>
            </a:r>
          </a:p>
          <a:p>
            <a:pPr marL="285750" indent="-285750">
              <a:buClr>
                <a:schemeClr val="bg1"/>
              </a:buClr>
              <a:buFont typeface="Arial" panose="020B0604020202020204" pitchFamily="34" charset="0"/>
              <a:buChar char="•"/>
            </a:pPr>
            <a:r>
              <a:rPr lang="en-US" dirty="0" smtClean="0">
                <a:solidFill>
                  <a:schemeClr val="bg1"/>
                </a:solidFill>
                <a:latin typeface="Montserrat" panose="020B0604020202020204" charset="0"/>
              </a:rPr>
              <a:t>From </a:t>
            </a:r>
            <a:r>
              <a:rPr lang="en-US" dirty="0">
                <a:solidFill>
                  <a:schemeClr val="bg1"/>
                </a:solidFill>
                <a:latin typeface="Montserrat" panose="020B0604020202020204" charset="0"/>
              </a:rPr>
              <a:t>the boxplots, we can see that more acknowledgements were received from the clients who were previously contacted more</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p:txBody>
      </p:sp>
    </p:spTree>
    <p:extLst>
      <p:ext uri="{BB962C8B-B14F-4D97-AF65-F5344CB8AC3E}">
        <p14:creationId xmlns:p14="http://schemas.microsoft.com/office/powerpoint/2010/main" val="2451886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4" name="TextBox 3"/>
          <p:cNvSpPr txBox="1"/>
          <p:nvPr/>
        </p:nvSpPr>
        <p:spPr>
          <a:xfrm>
            <a:off x="249010" y="4269884"/>
            <a:ext cx="8600860" cy="646331"/>
          </a:xfrm>
          <a:prstGeom prst="rect">
            <a:avLst/>
          </a:prstGeom>
          <a:noFill/>
        </p:spPr>
        <p:txBody>
          <a:bodyPr wrap="square" rtlCol="0" anchor="ctr">
            <a:spAutoFit/>
          </a:bodyPr>
          <a:lstStyle/>
          <a:p>
            <a:r>
              <a:rPr lang="en-US" sz="1800" b="1" i="1" dirty="0" smtClean="0">
                <a:solidFill>
                  <a:schemeClr val="bg1"/>
                </a:solidFill>
                <a:latin typeface="Montserrat" panose="020B0604020202020204" charset="0"/>
              </a:rPr>
              <a:t>Word Count </a:t>
            </a:r>
            <a:r>
              <a:rPr lang="en-US" sz="1800" dirty="0" smtClean="0">
                <a:solidFill>
                  <a:schemeClr val="bg1"/>
                </a:solidFill>
                <a:latin typeface="Montserrat" panose="020B0604020202020204" charset="0"/>
              </a:rPr>
              <a:t>column contains the </a:t>
            </a:r>
            <a:r>
              <a:rPr lang="en-US" sz="1800" dirty="0">
                <a:solidFill>
                  <a:schemeClr val="bg1"/>
                </a:solidFill>
                <a:latin typeface="Montserrat" panose="020B0604020202020204" charset="0"/>
              </a:rPr>
              <a:t>number of </a:t>
            </a:r>
            <a:r>
              <a:rPr lang="en-US" sz="1800" dirty="0" smtClean="0">
                <a:solidFill>
                  <a:schemeClr val="bg1"/>
                </a:solidFill>
                <a:latin typeface="Montserrat" panose="020B0604020202020204" charset="0"/>
              </a:rPr>
              <a:t>words in </a:t>
            </a:r>
            <a:r>
              <a:rPr lang="en-US" sz="1800" dirty="0">
                <a:solidFill>
                  <a:schemeClr val="bg1"/>
                </a:solidFill>
                <a:latin typeface="Montserrat" panose="020B0604020202020204" charset="0"/>
              </a:rPr>
              <a:t>the email.</a:t>
            </a:r>
          </a:p>
          <a:p>
            <a:pPr marL="285750" indent="-285750">
              <a:buClr>
                <a:schemeClr val="bg1"/>
              </a:buClr>
              <a:buFont typeface="Arial" panose="020B0604020202020204" pitchFamily="34" charset="0"/>
              <a:buChar char="•"/>
            </a:pPr>
            <a:r>
              <a:rPr lang="en-US" sz="1800" dirty="0">
                <a:solidFill>
                  <a:schemeClr val="bg1"/>
                </a:solidFill>
                <a:latin typeface="Montserrat" panose="020B0604020202020204" charset="0"/>
              </a:rPr>
              <a:t>Distribution for this feature follows more like a normal distribution.</a:t>
            </a:r>
          </a:p>
        </p:txBody>
      </p:sp>
      <p:sp>
        <p:nvSpPr>
          <p:cNvPr id="6" name="Subtitle 2"/>
          <p:cNvSpPr txBox="1">
            <a:spLocks/>
          </p:cNvSpPr>
          <p:nvPr/>
        </p:nvSpPr>
        <p:spPr>
          <a:xfrm>
            <a:off x="50444" y="7662"/>
            <a:ext cx="7821647" cy="6497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IN" b="1" dirty="0" smtClean="0">
                <a:solidFill>
                  <a:schemeClr val="tx1"/>
                </a:solidFill>
                <a:latin typeface="Montserrat" panose="020B0604020202020204" charset="0"/>
              </a:rPr>
              <a:t>EDA Continued…</a:t>
            </a:r>
            <a:endParaRPr lang="en-IN" b="1" dirty="0">
              <a:solidFill>
                <a:schemeClr val="tx1"/>
              </a:solidFill>
              <a:latin typeface="Montserrat"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13" y="875376"/>
            <a:ext cx="4093543" cy="3176561"/>
          </a:xfrm>
          <a:prstGeom prst="rect">
            <a:avLst/>
          </a:prstGeom>
          <a:ln>
            <a:solidFill>
              <a:schemeClr val="bg1">
                <a:lumMod val="40000"/>
                <a:lumOff val="60000"/>
              </a:schemeClr>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913" y="875376"/>
            <a:ext cx="3847951" cy="3176561"/>
          </a:xfrm>
          <a:prstGeom prst="rect">
            <a:avLst/>
          </a:prstGeom>
          <a:ln>
            <a:solidFill>
              <a:schemeClr val="tx2">
                <a:lumMod val="75000"/>
              </a:schemeClr>
            </a:solidFill>
          </a:ln>
        </p:spPr>
      </p:pic>
    </p:spTree>
    <p:extLst>
      <p:ext uri="{BB962C8B-B14F-4D97-AF65-F5344CB8AC3E}">
        <p14:creationId xmlns:p14="http://schemas.microsoft.com/office/powerpoint/2010/main" val="2055527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6" name="Subtitle 2"/>
          <p:cNvSpPr txBox="1">
            <a:spLocks/>
          </p:cNvSpPr>
          <p:nvPr/>
        </p:nvSpPr>
        <p:spPr>
          <a:xfrm>
            <a:off x="50444" y="65858"/>
            <a:ext cx="7821647" cy="6497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IN" b="1" dirty="0" smtClean="0">
                <a:solidFill>
                  <a:schemeClr val="tx1"/>
                </a:solidFill>
                <a:latin typeface="Montserrat" panose="020B0604020202020204" charset="0"/>
              </a:rPr>
              <a:t>EDA Continued…</a:t>
            </a:r>
            <a:endParaRPr lang="en-IN" b="1" dirty="0">
              <a:solidFill>
                <a:schemeClr val="tx1"/>
              </a:solidFill>
              <a:latin typeface="Montserrat"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55" y="799322"/>
            <a:ext cx="8752114" cy="2827010"/>
          </a:xfrm>
          <a:prstGeom prst="rect">
            <a:avLst/>
          </a:prstGeom>
        </p:spPr>
      </p:pic>
      <p:sp>
        <p:nvSpPr>
          <p:cNvPr id="7" name="TextBox 6"/>
          <p:cNvSpPr txBox="1"/>
          <p:nvPr/>
        </p:nvSpPr>
        <p:spPr>
          <a:xfrm>
            <a:off x="268133" y="3892490"/>
            <a:ext cx="8662736" cy="882293"/>
          </a:xfrm>
          <a:prstGeom prst="rect">
            <a:avLst/>
          </a:prstGeom>
          <a:noFill/>
        </p:spPr>
        <p:txBody>
          <a:bodyPr wrap="square" rtlCol="0">
            <a:spAutoFit/>
          </a:bodyPr>
          <a:lstStyle/>
          <a:p>
            <a:pPr>
              <a:spcBef>
                <a:spcPts val="200"/>
              </a:spcBef>
            </a:pPr>
            <a:r>
              <a:rPr lang="en-US" sz="1600" b="1" i="1" dirty="0" smtClean="0">
                <a:solidFill>
                  <a:schemeClr val="bg1"/>
                </a:solidFill>
                <a:latin typeface="Montserrat" panose="020B0604020202020204" charset="0"/>
              </a:rPr>
              <a:t>Total Links </a:t>
            </a:r>
            <a:r>
              <a:rPr lang="en-US" sz="1600" dirty="0" smtClean="0">
                <a:solidFill>
                  <a:schemeClr val="bg1"/>
                </a:solidFill>
                <a:latin typeface="Montserrat" panose="020B0604020202020204" charset="0"/>
              </a:rPr>
              <a:t>column</a:t>
            </a:r>
            <a:r>
              <a:rPr lang="en-US" sz="1600" b="1" dirty="0" smtClean="0">
                <a:solidFill>
                  <a:schemeClr val="bg1"/>
                </a:solidFill>
                <a:latin typeface="Montserrat" panose="020B0604020202020204" charset="0"/>
              </a:rPr>
              <a:t> </a:t>
            </a:r>
            <a:r>
              <a:rPr lang="en-US" sz="1600" dirty="0" smtClean="0">
                <a:solidFill>
                  <a:schemeClr val="bg1"/>
                </a:solidFill>
                <a:latin typeface="Montserrat" panose="020B0604020202020204" charset="0"/>
              </a:rPr>
              <a:t>gives </a:t>
            </a:r>
            <a:r>
              <a:rPr lang="en-US" sz="1600" dirty="0">
                <a:solidFill>
                  <a:schemeClr val="bg1"/>
                </a:solidFill>
                <a:latin typeface="Montserrat" panose="020B0604020202020204" charset="0"/>
              </a:rPr>
              <a:t>us the idea of how many links were there in the email.</a:t>
            </a:r>
          </a:p>
          <a:p>
            <a:pPr marL="285750" indent="-285750">
              <a:spcBef>
                <a:spcPts val="200"/>
              </a:spcBef>
              <a:buClr>
                <a:schemeClr val="bg1"/>
              </a:buClr>
              <a:buFont typeface="Arial" panose="020B0604020202020204" pitchFamily="34" charset="0"/>
              <a:buChar char="•"/>
            </a:pPr>
            <a:r>
              <a:rPr lang="en-US" sz="1600" dirty="0">
                <a:solidFill>
                  <a:schemeClr val="bg1"/>
                </a:solidFill>
                <a:latin typeface="Montserrat" panose="020B0604020202020204" charset="0"/>
              </a:rPr>
              <a:t>Positively skewed </a:t>
            </a:r>
            <a:r>
              <a:rPr lang="en-US" sz="1600" dirty="0" smtClean="0">
                <a:solidFill>
                  <a:schemeClr val="bg1"/>
                </a:solidFill>
                <a:latin typeface="Montserrat" panose="020B0604020202020204" charset="0"/>
              </a:rPr>
              <a:t>distribution.</a:t>
            </a:r>
          </a:p>
          <a:p>
            <a:pPr marL="285750" indent="-285750">
              <a:spcBef>
                <a:spcPts val="200"/>
              </a:spcBef>
              <a:buClr>
                <a:schemeClr val="bg1"/>
              </a:buClr>
              <a:buFont typeface="Arial" panose="020B0604020202020204" pitchFamily="34" charset="0"/>
              <a:buChar char="•"/>
            </a:pPr>
            <a:r>
              <a:rPr lang="en-US" sz="1600" dirty="0" smtClean="0">
                <a:solidFill>
                  <a:schemeClr val="bg1"/>
                </a:solidFill>
                <a:latin typeface="Montserrat" panose="020B0604020202020204" charset="0"/>
              </a:rPr>
              <a:t>Contains </a:t>
            </a:r>
            <a:r>
              <a:rPr lang="en-US" sz="1600" dirty="0">
                <a:solidFill>
                  <a:schemeClr val="bg1"/>
                </a:solidFill>
                <a:latin typeface="Montserrat" panose="020B0604020202020204" charset="0"/>
              </a:rPr>
              <a:t>outliers for all three class labels</a:t>
            </a:r>
            <a:r>
              <a:rPr lang="en-US" sz="1600" dirty="0" smtClean="0">
                <a:solidFill>
                  <a:schemeClr val="bg1"/>
                </a:solidFill>
                <a:latin typeface="Montserrat" panose="020B0604020202020204" charset="0"/>
              </a:rPr>
              <a:t>.</a:t>
            </a:r>
            <a:endParaRPr lang="en-US" sz="1600" dirty="0">
              <a:solidFill>
                <a:schemeClr val="bg1"/>
              </a:solidFill>
              <a:latin typeface="Montserrat" panose="020B0604020202020204" charset="0"/>
            </a:endParaRPr>
          </a:p>
        </p:txBody>
      </p:sp>
    </p:spTree>
    <p:extLst>
      <p:ext uri="{BB962C8B-B14F-4D97-AF65-F5344CB8AC3E}">
        <p14:creationId xmlns:p14="http://schemas.microsoft.com/office/powerpoint/2010/main" val="521627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5" y="991826"/>
            <a:ext cx="8820866" cy="2849218"/>
          </a:xfrm>
          <a:prstGeom prst="rect">
            <a:avLst/>
          </a:prstGeom>
        </p:spPr>
      </p:pic>
      <p:sp>
        <p:nvSpPr>
          <p:cNvPr id="7" name="Subtitle 2"/>
          <p:cNvSpPr txBox="1">
            <a:spLocks/>
          </p:cNvSpPr>
          <p:nvPr/>
        </p:nvSpPr>
        <p:spPr>
          <a:xfrm>
            <a:off x="50444" y="65858"/>
            <a:ext cx="7821647" cy="6497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IN" b="1" dirty="0" smtClean="0">
                <a:solidFill>
                  <a:schemeClr val="tx1"/>
                </a:solidFill>
                <a:latin typeface="Montserrat" panose="020B0604020202020204" charset="0"/>
              </a:rPr>
              <a:t>EDA Continued…</a:t>
            </a:r>
            <a:endParaRPr lang="en-IN" b="1" dirty="0">
              <a:solidFill>
                <a:schemeClr val="tx1"/>
              </a:solidFill>
              <a:latin typeface="Montserrat" panose="020B0604020202020204" charset="0"/>
            </a:endParaRPr>
          </a:p>
        </p:txBody>
      </p:sp>
      <p:sp>
        <p:nvSpPr>
          <p:cNvPr id="6" name="TextBox 5"/>
          <p:cNvSpPr txBox="1"/>
          <p:nvPr/>
        </p:nvSpPr>
        <p:spPr>
          <a:xfrm>
            <a:off x="378135" y="3953233"/>
            <a:ext cx="8683362" cy="974626"/>
          </a:xfrm>
          <a:prstGeom prst="rect">
            <a:avLst/>
          </a:prstGeom>
          <a:noFill/>
        </p:spPr>
        <p:txBody>
          <a:bodyPr wrap="square" rtlCol="0">
            <a:spAutoFit/>
          </a:bodyPr>
          <a:lstStyle/>
          <a:p>
            <a:pPr>
              <a:spcBef>
                <a:spcPts val="200"/>
              </a:spcBef>
            </a:pPr>
            <a:r>
              <a:rPr lang="en-US" sz="1800" b="1" i="1" dirty="0" smtClean="0">
                <a:solidFill>
                  <a:schemeClr val="bg1"/>
                </a:solidFill>
                <a:latin typeface="Montserrat" panose="020B0604020202020204" charset="0"/>
              </a:rPr>
              <a:t>Total Images </a:t>
            </a:r>
            <a:r>
              <a:rPr lang="en-US" sz="1800" dirty="0" smtClean="0">
                <a:solidFill>
                  <a:schemeClr val="bg1"/>
                </a:solidFill>
                <a:latin typeface="Montserrat" panose="020B0604020202020204" charset="0"/>
              </a:rPr>
              <a:t>gives us the number </a:t>
            </a:r>
            <a:r>
              <a:rPr lang="en-US" sz="1800" dirty="0">
                <a:solidFill>
                  <a:schemeClr val="bg1"/>
                </a:solidFill>
                <a:latin typeface="Montserrat" panose="020B0604020202020204" charset="0"/>
              </a:rPr>
              <a:t>of images in the email.</a:t>
            </a:r>
          </a:p>
          <a:p>
            <a:pPr marL="285750" indent="-285750">
              <a:spcBef>
                <a:spcPts val="200"/>
              </a:spcBef>
              <a:buClr>
                <a:schemeClr val="bg1"/>
              </a:buClr>
              <a:buFont typeface="Arial" panose="020B0604020202020204" pitchFamily="34" charset="0"/>
              <a:buChar char="•"/>
            </a:pPr>
            <a:r>
              <a:rPr lang="en-US" sz="1800" dirty="0">
                <a:solidFill>
                  <a:schemeClr val="bg1"/>
                </a:solidFill>
                <a:latin typeface="Montserrat" panose="020B0604020202020204" charset="0"/>
              </a:rPr>
              <a:t>Highly skewed towards the positive </a:t>
            </a:r>
            <a:r>
              <a:rPr lang="en-US" sz="1800" dirty="0" smtClean="0">
                <a:solidFill>
                  <a:schemeClr val="bg1"/>
                </a:solidFill>
                <a:latin typeface="Montserrat" panose="020B0604020202020204" charset="0"/>
              </a:rPr>
              <a:t>side.</a:t>
            </a:r>
          </a:p>
          <a:p>
            <a:pPr marL="285750" indent="-285750">
              <a:spcBef>
                <a:spcPts val="200"/>
              </a:spcBef>
              <a:buClr>
                <a:schemeClr val="bg1"/>
              </a:buClr>
              <a:buFont typeface="Arial" panose="020B0604020202020204" pitchFamily="34" charset="0"/>
              <a:buChar char="•"/>
            </a:pPr>
            <a:r>
              <a:rPr lang="en-US" sz="1800" dirty="0" smtClean="0">
                <a:solidFill>
                  <a:schemeClr val="bg1"/>
                </a:solidFill>
                <a:latin typeface="Montserrat" panose="020B0604020202020204" charset="0"/>
              </a:rPr>
              <a:t>Outliers </a:t>
            </a:r>
            <a:r>
              <a:rPr lang="en-US" sz="1800" dirty="0">
                <a:solidFill>
                  <a:schemeClr val="bg1"/>
                </a:solidFill>
                <a:latin typeface="Montserrat" panose="020B0604020202020204" charset="0"/>
              </a:rPr>
              <a:t>present for all the target classes</a:t>
            </a:r>
            <a:r>
              <a:rPr lang="en-US" sz="1800" dirty="0" smtClean="0">
                <a:solidFill>
                  <a:schemeClr val="bg1"/>
                </a:solidFill>
                <a:latin typeface="Montserrat" panose="020B0604020202020204" charset="0"/>
              </a:rPr>
              <a:t>.</a:t>
            </a:r>
            <a:endParaRPr lang="en-US" sz="1800" dirty="0">
              <a:solidFill>
                <a:schemeClr val="bg1"/>
              </a:solidFill>
              <a:latin typeface="Montserrat" panose="020B0604020202020204" charset="0"/>
            </a:endParaRPr>
          </a:p>
        </p:txBody>
      </p:sp>
    </p:spTree>
    <p:extLst>
      <p:ext uri="{BB962C8B-B14F-4D97-AF65-F5344CB8AC3E}">
        <p14:creationId xmlns:p14="http://schemas.microsoft.com/office/powerpoint/2010/main" val="3549356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45719"/>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0" y="48127"/>
            <a:ext cx="7821647" cy="649769"/>
          </a:xfrm>
        </p:spPr>
        <p:txBody>
          <a:bodyPr anchor="ctr"/>
          <a:lstStyle/>
          <a:p>
            <a:pPr algn="l"/>
            <a:r>
              <a:rPr lang="en-IN" sz="2000" b="1" dirty="0" smtClean="0">
                <a:solidFill>
                  <a:schemeClr val="tx1"/>
                </a:solidFill>
                <a:latin typeface="Montserrat" panose="020B0604020202020204" charset="0"/>
              </a:rPr>
              <a:t>Checking for </a:t>
            </a:r>
            <a:r>
              <a:rPr lang="en-IN" sz="2000" b="1" dirty="0" err="1" smtClean="0">
                <a:solidFill>
                  <a:schemeClr val="tx1"/>
                </a:solidFill>
                <a:latin typeface="Montserrat" panose="020B0604020202020204" charset="0"/>
              </a:rPr>
              <a:t>Multicollinearity</a:t>
            </a:r>
            <a:r>
              <a:rPr lang="en-IN" sz="2000" b="1" dirty="0" smtClean="0">
                <a:solidFill>
                  <a:schemeClr val="tx1"/>
                </a:solidFill>
                <a:latin typeface="Montserrat" panose="020B0604020202020204" charset="0"/>
              </a:rPr>
              <a:t> :</a:t>
            </a:r>
            <a:endParaRPr lang="en-IN" sz="2000" b="1" dirty="0">
              <a:solidFill>
                <a:schemeClr val="tx1"/>
              </a:solidFill>
              <a:latin typeface="Montserrat" panose="020B0604020202020204" charset="0"/>
            </a:endParaRPr>
          </a:p>
        </p:txBody>
      </p:sp>
      <p:sp>
        <p:nvSpPr>
          <p:cNvPr id="4" name="TextBox 3"/>
          <p:cNvSpPr txBox="1"/>
          <p:nvPr/>
        </p:nvSpPr>
        <p:spPr>
          <a:xfrm>
            <a:off x="116879" y="532891"/>
            <a:ext cx="8868991" cy="1349087"/>
          </a:xfrm>
          <a:prstGeom prst="rect">
            <a:avLst/>
          </a:prstGeom>
          <a:noFill/>
        </p:spPr>
        <p:txBody>
          <a:bodyPr wrap="square" rtlCol="0" anchor="ctr">
            <a:spAutoFit/>
          </a:bodyPr>
          <a:lstStyle/>
          <a:p>
            <a:pPr algn="just">
              <a:spcBef>
                <a:spcPts val="200"/>
              </a:spcBef>
            </a:pPr>
            <a:r>
              <a:rPr lang="en-US" sz="1600" dirty="0" err="1">
                <a:solidFill>
                  <a:schemeClr val="bg1"/>
                </a:solidFill>
                <a:latin typeface="Montserrat" panose="020B0604020202020204" charset="0"/>
              </a:rPr>
              <a:t>Multicollinearity</a:t>
            </a:r>
            <a:r>
              <a:rPr lang="en-US" sz="1600" dirty="0">
                <a:solidFill>
                  <a:schemeClr val="bg1"/>
                </a:solidFill>
                <a:latin typeface="Montserrat" panose="020B0604020202020204" charset="0"/>
              </a:rPr>
              <a:t> occurs when a change in an independent variable impacts one or more independent variables. </a:t>
            </a:r>
            <a:r>
              <a:rPr lang="en-US" sz="1600" dirty="0" err="1">
                <a:solidFill>
                  <a:schemeClr val="bg1"/>
                </a:solidFill>
                <a:latin typeface="Montserrat" panose="020B0604020202020204" charset="0"/>
              </a:rPr>
              <a:t>Multicollinearity</a:t>
            </a:r>
            <a:r>
              <a:rPr lang="en-US" sz="1600" dirty="0">
                <a:solidFill>
                  <a:schemeClr val="bg1"/>
                </a:solidFill>
                <a:latin typeface="Montserrat" panose="020B0604020202020204" charset="0"/>
              </a:rPr>
              <a:t> is a problem because it undermines the statistical significance of an independent variable</a:t>
            </a:r>
            <a:r>
              <a:rPr lang="en-US" sz="1600" dirty="0" smtClean="0">
                <a:solidFill>
                  <a:schemeClr val="bg1"/>
                </a:solidFill>
                <a:latin typeface="Montserrat" panose="020B0604020202020204" charset="0"/>
              </a:rPr>
              <a:t>.</a:t>
            </a:r>
          </a:p>
          <a:p>
            <a:pPr algn="just">
              <a:spcBef>
                <a:spcPts val="200"/>
              </a:spcBef>
            </a:pPr>
            <a:r>
              <a:rPr lang="en-US" sz="1600" dirty="0" smtClean="0">
                <a:solidFill>
                  <a:schemeClr val="bg1"/>
                </a:solidFill>
                <a:latin typeface="Montserrat" panose="020B0604020202020204" charset="0"/>
              </a:rPr>
              <a:t>	Let’s check the correlation heat-map for the numeric features and see if there’s any </a:t>
            </a:r>
            <a:r>
              <a:rPr lang="en-US" sz="1600" dirty="0" err="1" smtClean="0">
                <a:solidFill>
                  <a:schemeClr val="bg1"/>
                </a:solidFill>
                <a:latin typeface="Montserrat" panose="020B0604020202020204" charset="0"/>
              </a:rPr>
              <a:t>multicollinearity</a:t>
            </a:r>
            <a:r>
              <a:rPr lang="en-US" sz="1600" dirty="0" smtClean="0">
                <a:solidFill>
                  <a:schemeClr val="bg1"/>
                </a:solidFill>
                <a:latin typeface="Montserrat" panose="020B0604020202020204" charset="0"/>
              </a:rPr>
              <a:t> in the data.</a:t>
            </a:r>
            <a:endParaRPr lang="en-US" sz="1600" dirty="0">
              <a:solidFill>
                <a:schemeClr val="bg1"/>
              </a:solidFill>
              <a:latin typeface="Montserrat"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34" y="2081028"/>
            <a:ext cx="4662201" cy="2886769"/>
          </a:xfrm>
          <a:prstGeom prst="rect">
            <a:avLst/>
          </a:prstGeom>
        </p:spPr>
      </p:pic>
      <p:sp>
        <p:nvSpPr>
          <p:cNvPr id="5" name="TextBox 4"/>
          <p:cNvSpPr txBox="1"/>
          <p:nvPr/>
        </p:nvSpPr>
        <p:spPr>
          <a:xfrm>
            <a:off x="5025761" y="2081028"/>
            <a:ext cx="3905107" cy="2852063"/>
          </a:xfrm>
          <a:prstGeom prst="rect">
            <a:avLst/>
          </a:prstGeom>
          <a:noFill/>
        </p:spPr>
        <p:txBody>
          <a:bodyPr wrap="square" rtlCol="0">
            <a:spAutoFit/>
          </a:bodyPr>
          <a:lstStyle/>
          <a:p>
            <a:pPr marL="285750" indent="-285750">
              <a:spcBef>
                <a:spcPts val="200"/>
              </a:spcBef>
              <a:buClr>
                <a:schemeClr val="bg1"/>
              </a:buClr>
              <a:buFont typeface="Arial" panose="020B0604020202020204" pitchFamily="34" charset="0"/>
              <a:buChar char="•"/>
            </a:pPr>
            <a:r>
              <a:rPr lang="en-IN" sz="1600" b="1" dirty="0" smtClean="0">
                <a:solidFill>
                  <a:schemeClr val="bg1"/>
                </a:solidFill>
                <a:latin typeface="Montserrat" panose="020B0604020202020204" charset="0"/>
              </a:rPr>
              <a:t>Total Images </a:t>
            </a:r>
            <a:r>
              <a:rPr lang="en-IN" sz="1600" dirty="0" smtClean="0">
                <a:solidFill>
                  <a:schemeClr val="bg1"/>
                </a:solidFill>
                <a:latin typeface="Montserrat" panose="020B0604020202020204" charset="0"/>
              </a:rPr>
              <a:t>&amp; </a:t>
            </a:r>
            <a:r>
              <a:rPr lang="en-IN" sz="1600" b="1" dirty="0" smtClean="0">
                <a:solidFill>
                  <a:schemeClr val="bg1"/>
                </a:solidFill>
                <a:latin typeface="Montserrat" panose="020B0604020202020204" charset="0"/>
              </a:rPr>
              <a:t>Total Links </a:t>
            </a:r>
            <a:r>
              <a:rPr lang="en-IN" sz="1600" dirty="0" smtClean="0">
                <a:solidFill>
                  <a:schemeClr val="bg1"/>
                </a:solidFill>
                <a:latin typeface="Montserrat" panose="020B0604020202020204" charset="0"/>
              </a:rPr>
              <a:t>are the most correlated features in the data. The correlation strength is 0.78</a:t>
            </a:r>
          </a:p>
          <a:p>
            <a:pPr marL="285750" indent="-285750">
              <a:spcBef>
                <a:spcPts val="200"/>
              </a:spcBef>
              <a:buClr>
                <a:schemeClr val="bg1"/>
              </a:buClr>
              <a:buFont typeface="Arial" panose="020B0604020202020204" pitchFamily="34" charset="0"/>
              <a:buChar char="•"/>
            </a:pPr>
            <a:r>
              <a:rPr lang="en-IN" sz="1600" b="1" dirty="0" smtClean="0">
                <a:solidFill>
                  <a:schemeClr val="bg1"/>
                </a:solidFill>
                <a:latin typeface="Montserrat" panose="020B0604020202020204" charset="0"/>
              </a:rPr>
              <a:t>Total Past Communications </a:t>
            </a:r>
            <a:r>
              <a:rPr lang="en-IN" sz="1600" dirty="0" smtClean="0">
                <a:solidFill>
                  <a:schemeClr val="bg1"/>
                </a:solidFill>
                <a:latin typeface="Montserrat" panose="020B0604020202020204" charset="0"/>
              </a:rPr>
              <a:t>&amp; </a:t>
            </a:r>
            <a:r>
              <a:rPr lang="en-IN" sz="1600" b="1" dirty="0" smtClean="0">
                <a:solidFill>
                  <a:schemeClr val="bg1"/>
                </a:solidFill>
                <a:latin typeface="Montserrat" panose="020B0604020202020204" charset="0"/>
              </a:rPr>
              <a:t>Subject Hotness Score </a:t>
            </a:r>
            <a:r>
              <a:rPr lang="en-IN" sz="1600" dirty="0" smtClean="0">
                <a:solidFill>
                  <a:schemeClr val="bg1"/>
                </a:solidFill>
                <a:latin typeface="Montserrat" panose="020B0604020202020204" charset="0"/>
              </a:rPr>
              <a:t>share a negative correlation value of 0.44</a:t>
            </a:r>
          </a:p>
          <a:p>
            <a:pPr marL="285750" indent="-285750">
              <a:spcBef>
                <a:spcPts val="200"/>
              </a:spcBef>
              <a:buClr>
                <a:schemeClr val="bg1"/>
              </a:buClr>
              <a:buFont typeface="Arial" panose="020B0604020202020204" pitchFamily="34" charset="0"/>
              <a:buChar char="•"/>
            </a:pPr>
            <a:r>
              <a:rPr lang="en-IN" sz="1600" b="1" dirty="0" smtClean="0">
                <a:solidFill>
                  <a:schemeClr val="bg1"/>
                </a:solidFill>
                <a:latin typeface="Montserrat" panose="020B0604020202020204" charset="0"/>
              </a:rPr>
              <a:t>Word Count </a:t>
            </a:r>
            <a:r>
              <a:rPr lang="en-IN" sz="1600" dirty="0" smtClean="0">
                <a:solidFill>
                  <a:schemeClr val="bg1"/>
                </a:solidFill>
                <a:latin typeface="Montserrat" panose="020B0604020202020204" charset="0"/>
              </a:rPr>
              <a:t>&amp; </a:t>
            </a:r>
            <a:r>
              <a:rPr lang="en-IN" sz="1600" b="1" dirty="0" smtClean="0">
                <a:solidFill>
                  <a:schemeClr val="bg1"/>
                </a:solidFill>
                <a:latin typeface="Montserrat" panose="020B0604020202020204" charset="0"/>
              </a:rPr>
              <a:t> Total Past Communications </a:t>
            </a:r>
            <a:r>
              <a:rPr lang="en-IN" sz="1600" dirty="0" smtClean="0">
                <a:solidFill>
                  <a:schemeClr val="bg1"/>
                </a:solidFill>
                <a:latin typeface="Montserrat" panose="020B0604020202020204" charset="0"/>
              </a:rPr>
              <a:t>have a moderate negative correlation of 0.36</a:t>
            </a:r>
            <a:endParaRPr lang="en-IN" sz="1600" b="1" dirty="0" smtClean="0">
              <a:solidFill>
                <a:schemeClr val="bg1"/>
              </a:solidFill>
              <a:latin typeface="Montserrat" panose="020B0604020202020204" charset="0"/>
            </a:endParaRPr>
          </a:p>
        </p:txBody>
      </p:sp>
    </p:spTree>
    <p:extLst>
      <p:ext uri="{BB962C8B-B14F-4D97-AF65-F5344CB8AC3E}">
        <p14:creationId xmlns:p14="http://schemas.microsoft.com/office/powerpoint/2010/main" val="693763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0" y="-6088"/>
            <a:ext cx="7821647" cy="649769"/>
          </a:xfrm>
        </p:spPr>
        <p:txBody>
          <a:bodyPr anchor="ctr"/>
          <a:lstStyle/>
          <a:p>
            <a:pPr algn="l"/>
            <a:r>
              <a:rPr lang="en-IN" sz="2000" b="1" dirty="0" smtClean="0">
                <a:solidFill>
                  <a:schemeClr val="tx1"/>
                </a:solidFill>
                <a:latin typeface="Montserrat" panose="020B0604020202020204" charset="0"/>
              </a:rPr>
              <a:t>Visualizing Correlation :</a:t>
            </a:r>
            <a:endParaRPr lang="en-IN" sz="2000" b="1"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24" y="606544"/>
            <a:ext cx="4158732" cy="2925068"/>
          </a:xfrm>
          <a:prstGeom prst="rect">
            <a:avLst/>
          </a:prstGeom>
          <a:ln>
            <a:solidFill>
              <a:srgbClr val="FFC000"/>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332" y="606544"/>
            <a:ext cx="4165286" cy="2929868"/>
          </a:xfrm>
          <a:prstGeom prst="rect">
            <a:avLst/>
          </a:prstGeom>
          <a:ln>
            <a:solidFill>
              <a:schemeClr val="bg1">
                <a:lumMod val="60000"/>
                <a:lumOff val="40000"/>
              </a:schemeClr>
            </a:solidFill>
          </a:ln>
        </p:spPr>
      </p:pic>
      <p:sp>
        <p:nvSpPr>
          <p:cNvPr id="6" name="TextBox 5"/>
          <p:cNvSpPr txBox="1"/>
          <p:nvPr/>
        </p:nvSpPr>
        <p:spPr>
          <a:xfrm>
            <a:off x="213131" y="3705727"/>
            <a:ext cx="8676487" cy="1323439"/>
          </a:xfrm>
          <a:prstGeom prst="rect">
            <a:avLst/>
          </a:prstGeom>
          <a:noFill/>
        </p:spPr>
        <p:txBody>
          <a:bodyPr wrap="square" rtlCol="0">
            <a:spAutoFit/>
          </a:bodyPr>
          <a:lstStyle/>
          <a:p>
            <a:r>
              <a:rPr lang="en-IN" sz="1600" dirty="0" smtClean="0">
                <a:solidFill>
                  <a:schemeClr val="bg1"/>
                </a:solidFill>
                <a:latin typeface="Montserrat" panose="020B0604020202020204" charset="0"/>
              </a:rPr>
              <a:t>The correlation between </a:t>
            </a:r>
            <a:r>
              <a:rPr lang="en-IN" sz="1600" b="1" dirty="0" smtClean="0">
                <a:solidFill>
                  <a:schemeClr val="bg1"/>
                </a:solidFill>
                <a:latin typeface="Montserrat" panose="020B0604020202020204" charset="0"/>
              </a:rPr>
              <a:t>Total Images </a:t>
            </a:r>
            <a:r>
              <a:rPr lang="en-IN" sz="1600" dirty="0" smtClean="0">
                <a:solidFill>
                  <a:schemeClr val="bg1"/>
                </a:solidFill>
                <a:latin typeface="Montserrat" panose="020B0604020202020204" charset="0"/>
              </a:rPr>
              <a:t>and </a:t>
            </a:r>
            <a:r>
              <a:rPr lang="en-IN" sz="1600" b="1" dirty="0" smtClean="0">
                <a:solidFill>
                  <a:schemeClr val="bg1"/>
                </a:solidFill>
                <a:latin typeface="Montserrat" panose="020B0604020202020204" charset="0"/>
              </a:rPr>
              <a:t>Total Links </a:t>
            </a:r>
            <a:r>
              <a:rPr lang="en-IN" sz="1600" dirty="0" smtClean="0">
                <a:solidFill>
                  <a:schemeClr val="bg1"/>
                </a:solidFill>
                <a:latin typeface="Montserrat" panose="020B0604020202020204" charset="0"/>
              </a:rPr>
              <a:t>is pretty high (0.78). We can combine these two features and make a new one to deal with this </a:t>
            </a:r>
            <a:r>
              <a:rPr lang="en-IN" sz="1600" dirty="0" err="1" smtClean="0">
                <a:solidFill>
                  <a:schemeClr val="bg1"/>
                </a:solidFill>
                <a:latin typeface="Montserrat" panose="020B0604020202020204" charset="0"/>
              </a:rPr>
              <a:t>multicollinearity</a:t>
            </a:r>
            <a:r>
              <a:rPr lang="en-IN" sz="1600" dirty="0" smtClean="0">
                <a:solidFill>
                  <a:schemeClr val="bg1"/>
                </a:solidFill>
                <a:latin typeface="Montserrat" panose="020B0604020202020204" charset="0"/>
              </a:rPr>
              <a:t> problem.</a:t>
            </a:r>
          </a:p>
          <a:p>
            <a:r>
              <a:rPr lang="en-IN" sz="1600" dirty="0" smtClean="0">
                <a:solidFill>
                  <a:schemeClr val="bg1"/>
                </a:solidFill>
                <a:latin typeface="Montserrat" panose="020B0604020202020204" charset="0"/>
              </a:rPr>
              <a:t>	We can perform this step during the feature engineering part. But before that, we need to do data cleaning.</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289673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71748"/>
            <a:ext cx="8512500" cy="4200004"/>
          </a:xfrm>
          <a:prstGeom prst="rect">
            <a:avLst/>
          </a:prstGeom>
          <a:noFill/>
          <a:ln>
            <a:noFill/>
          </a:ln>
        </p:spPr>
        <p:txBody>
          <a:bodyPr spcFirstLastPara="1" wrap="square" lIns="91425" tIns="432000" rIns="91425" bIns="91425" anchor="ctr"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a:solidFill>
                <a:srgbClr val="CC0000"/>
              </a:solidFill>
              <a:latin typeface="Montserrat"/>
              <a:ea typeface="Montserrat"/>
              <a:cs typeface="Montserrat"/>
              <a:sym typeface="Montserrat"/>
            </a:endParaRPr>
          </a:p>
        </p:txBody>
      </p:sp>
      <p:sp>
        <p:nvSpPr>
          <p:cNvPr id="2" name="TextBox 1"/>
          <p:cNvSpPr txBox="1"/>
          <p:nvPr/>
        </p:nvSpPr>
        <p:spPr>
          <a:xfrm>
            <a:off x="315750" y="179360"/>
            <a:ext cx="2158809" cy="584775"/>
          </a:xfrm>
          <a:prstGeom prst="rect">
            <a:avLst/>
          </a:prstGeom>
          <a:noFill/>
        </p:spPr>
        <p:txBody>
          <a:bodyPr wrap="square" rtlCol="0">
            <a:spAutoFit/>
          </a:bodyPr>
          <a:lstStyle/>
          <a:p>
            <a:r>
              <a:rPr lang="en-GB" sz="3200" b="1" dirty="0" smtClean="0">
                <a:solidFill>
                  <a:srgbClr val="CC0000"/>
                </a:solidFill>
                <a:latin typeface="Montserrat"/>
                <a:ea typeface="Montserrat"/>
                <a:cs typeface="Montserrat"/>
                <a:sym typeface="Montserrat"/>
              </a:rPr>
              <a:t>Content :</a:t>
            </a:r>
            <a:endParaRPr lang="en-IN" sz="3200" dirty="0"/>
          </a:p>
        </p:txBody>
      </p:sp>
      <p:sp>
        <p:nvSpPr>
          <p:cNvPr id="3" name="TextBox 2"/>
          <p:cNvSpPr txBox="1"/>
          <p:nvPr/>
        </p:nvSpPr>
        <p:spPr>
          <a:xfrm>
            <a:off x="254381" y="897455"/>
            <a:ext cx="7940841" cy="3747180"/>
          </a:xfrm>
          <a:prstGeom prst="rect">
            <a:avLst/>
          </a:prstGeom>
          <a:noFill/>
        </p:spPr>
        <p:txBody>
          <a:bodyPr wrap="square" rtlCol="0">
            <a:spAutoFit/>
          </a:bodyPr>
          <a:lstStyle/>
          <a:p>
            <a:pPr marL="457200" indent="-457200">
              <a:spcBef>
                <a:spcPts val="500"/>
              </a:spcBef>
              <a:buClr>
                <a:schemeClr val="bg1"/>
              </a:buClr>
              <a:buFont typeface="Arial" panose="020B0604020202020204" pitchFamily="34" charset="0"/>
              <a:buChar char="•"/>
            </a:pPr>
            <a:r>
              <a:rPr lang="en-GB" sz="2000" b="1" dirty="0" smtClean="0">
                <a:solidFill>
                  <a:schemeClr val="lt1"/>
                </a:solidFill>
                <a:latin typeface="Montserrat"/>
                <a:sym typeface="Montserrat"/>
              </a:rPr>
              <a:t>Introduction</a:t>
            </a: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Objectives &amp; Problem Statement</a:t>
            </a: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Data Summary and Attributes</a:t>
            </a: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Exploratory Data Analysis</a:t>
            </a: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Data Cleaning</a:t>
            </a:r>
          </a:p>
          <a:p>
            <a:pPr marL="457200" indent="-457200">
              <a:spcBef>
                <a:spcPts val="500"/>
              </a:spcBef>
              <a:buClr>
                <a:schemeClr val="bg1"/>
              </a:buClr>
              <a:buFont typeface="Arial" panose="020B0604020202020204" pitchFamily="34" charset="0"/>
              <a:buChar char="•"/>
            </a:pPr>
            <a:r>
              <a:rPr lang="en-IN" sz="2000" b="1" dirty="0">
                <a:solidFill>
                  <a:schemeClr val="bg1"/>
                </a:solidFill>
                <a:latin typeface="Montserrat" panose="020B0604020202020204" charset="0"/>
              </a:rPr>
              <a:t>Pre-Processing &amp; Feature Engineering</a:t>
            </a:r>
            <a:endParaRPr lang="en-IN" sz="2000" dirty="0">
              <a:solidFill>
                <a:schemeClr val="bg1"/>
              </a:solidFill>
              <a:latin typeface="Montserrat" panose="020B0604020202020204" charset="0"/>
            </a:endParaRP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Modelling</a:t>
            </a: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Feature Importance Evaluation</a:t>
            </a: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Hyper parameter Tuning</a:t>
            </a:r>
          </a:p>
          <a:p>
            <a:pPr marL="457200" indent="-457200">
              <a:spcBef>
                <a:spcPts val="500"/>
              </a:spcBef>
              <a:buClr>
                <a:schemeClr val="bg1"/>
              </a:buClr>
              <a:buFont typeface="Arial" panose="020B0604020202020204" pitchFamily="34" charset="0"/>
              <a:buChar char="•"/>
            </a:pPr>
            <a:r>
              <a:rPr lang="en-IN" sz="2000" b="1" dirty="0" smtClean="0">
                <a:solidFill>
                  <a:schemeClr val="bg1"/>
                </a:solidFill>
                <a:latin typeface="Montserrat" panose="020B0604020202020204" charset="0"/>
              </a:rPr>
              <a:t>Conclusion</a:t>
            </a:r>
            <a:endParaRPr lang="en-IN" sz="2000" b="1" dirty="0">
              <a:solidFill>
                <a:schemeClr val="bg1"/>
              </a:solidFill>
              <a:latin typeface="Montserrat" panose="020B0604020202020204" charset="0"/>
            </a:endParaRPr>
          </a:p>
        </p:txBody>
      </p:sp>
    </p:spTree>
    <p:extLst>
      <p:ext uri="{BB962C8B-B14F-4D97-AF65-F5344CB8AC3E}">
        <p14:creationId xmlns:p14="http://schemas.microsoft.com/office/powerpoint/2010/main" val="4105273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0" y="787"/>
            <a:ext cx="7821647" cy="649769"/>
          </a:xfrm>
        </p:spPr>
        <p:txBody>
          <a:bodyPr anchor="ctr"/>
          <a:lstStyle/>
          <a:p>
            <a:pPr algn="l"/>
            <a:r>
              <a:rPr lang="en-IN" b="1" dirty="0" smtClean="0">
                <a:solidFill>
                  <a:schemeClr val="tx1"/>
                </a:solidFill>
                <a:latin typeface="Montserrat" panose="020B0604020202020204" charset="0"/>
              </a:rPr>
              <a:t>Data Cleaning :</a:t>
            </a:r>
            <a:endParaRPr lang="en-IN" b="1" dirty="0">
              <a:solidFill>
                <a:schemeClr val="tx1"/>
              </a:solidFill>
            </a:endParaRPr>
          </a:p>
        </p:txBody>
      </p:sp>
      <p:sp>
        <p:nvSpPr>
          <p:cNvPr id="4" name="TextBox 3"/>
          <p:cNvSpPr txBox="1"/>
          <p:nvPr/>
        </p:nvSpPr>
        <p:spPr>
          <a:xfrm>
            <a:off x="151252" y="520219"/>
            <a:ext cx="8800242" cy="4537139"/>
          </a:xfrm>
          <a:prstGeom prst="rect">
            <a:avLst/>
          </a:prstGeom>
          <a:noFill/>
        </p:spPr>
        <p:txBody>
          <a:bodyPr wrap="square" rtlCol="0" anchor="ctr">
            <a:spAutoFit/>
          </a:bodyPr>
          <a:lstStyle/>
          <a:p>
            <a:pPr>
              <a:spcBef>
                <a:spcPts val="1000"/>
              </a:spcBef>
              <a:buClr>
                <a:srgbClr val="134F5C"/>
              </a:buClr>
              <a:buSzPct val="200000"/>
            </a:pPr>
            <a:r>
              <a:rPr lang="en-US" sz="1800" dirty="0" smtClean="0">
                <a:solidFill>
                  <a:schemeClr val="tx1"/>
                </a:solidFill>
                <a:latin typeface="Montserrat" panose="020B0604020202020204" charset="0"/>
              </a:rPr>
              <a:t>Unimportant Features : </a:t>
            </a:r>
          </a:p>
          <a:p>
            <a:pPr marL="285750" indent="-285750">
              <a:spcBef>
                <a:spcPts val="1000"/>
              </a:spcBef>
              <a:buClr>
                <a:schemeClr val="bg1"/>
              </a:buClr>
              <a:buSzPct val="100000"/>
              <a:buFont typeface="Wingdings" panose="05000000000000000000" pitchFamily="2" charset="2"/>
              <a:buChar char="§"/>
            </a:pPr>
            <a:r>
              <a:rPr lang="en-US" sz="1600" b="1" dirty="0" smtClean="0">
                <a:solidFill>
                  <a:schemeClr val="bg1"/>
                </a:solidFill>
                <a:latin typeface="Montserrat" panose="020B0604020202020204" charset="0"/>
              </a:rPr>
              <a:t>'Email ID</a:t>
            </a:r>
            <a:r>
              <a:rPr lang="en-US" sz="1600" b="1" dirty="0">
                <a:solidFill>
                  <a:schemeClr val="bg1"/>
                </a:solidFill>
                <a:latin typeface="Montserrat" panose="020B0604020202020204" charset="0"/>
              </a:rPr>
              <a:t>' </a:t>
            </a:r>
            <a:r>
              <a:rPr lang="en-US" sz="1600" dirty="0">
                <a:solidFill>
                  <a:schemeClr val="bg1"/>
                </a:solidFill>
                <a:latin typeface="Montserrat" panose="020B0604020202020204" charset="0"/>
              </a:rPr>
              <a:t>column </a:t>
            </a:r>
            <a:r>
              <a:rPr lang="en-US" sz="1600" dirty="0" smtClean="0">
                <a:solidFill>
                  <a:schemeClr val="bg1"/>
                </a:solidFill>
                <a:latin typeface="Montserrat" panose="020B0604020202020204" charset="0"/>
              </a:rPr>
              <a:t>is </a:t>
            </a:r>
            <a:r>
              <a:rPr lang="en-US" sz="1600" dirty="0">
                <a:solidFill>
                  <a:schemeClr val="bg1"/>
                </a:solidFill>
                <a:latin typeface="Montserrat" panose="020B0604020202020204" charset="0"/>
              </a:rPr>
              <a:t>just </a:t>
            </a:r>
            <a:r>
              <a:rPr lang="en-US" sz="1600" dirty="0" smtClean="0">
                <a:solidFill>
                  <a:schemeClr val="bg1"/>
                </a:solidFill>
                <a:latin typeface="Montserrat" panose="020B0604020202020204" charset="0"/>
              </a:rPr>
              <a:t>an unique </a:t>
            </a:r>
            <a:r>
              <a:rPr lang="en-US" sz="1600" dirty="0">
                <a:solidFill>
                  <a:schemeClr val="bg1"/>
                </a:solidFill>
                <a:latin typeface="Montserrat" panose="020B0604020202020204" charset="0"/>
              </a:rPr>
              <a:t>identifier for each observation</a:t>
            </a:r>
            <a:r>
              <a:rPr lang="en-US" sz="1600" dirty="0" smtClean="0">
                <a:solidFill>
                  <a:schemeClr val="bg1"/>
                </a:solidFill>
                <a:latin typeface="Montserrat" panose="020B0604020202020204" charset="0"/>
              </a:rPr>
              <a:t>. It is not helpful for any kind of modelling. </a:t>
            </a:r>
            <a:r>
              <a:rPr lang="en-US" sz="1600" dirty="0">
                <a:solidFill>
                  <a:schemeClr val="bg1"/>
                </a:solidFill>
                <a:latin typeface="Montserrat" panose="020B0604020202020204" charset="0"/>
              </a:rPr>
              <a:t>So, </a:t>
            </a:r>
            <a:r>
              <a:rPr lang="en-US" sz="1600" dirty="0" smtClean="0">
                <a:solidFill>
                  <a:schemeClr val="bg1"/>
                </a:solidFill>
                <a:latin typeface="Montserrat" panose="020B0604020202020204" charset="0"/>
              </a:rPr>
              <a:t>we </a:t>
            </a:r>
            <a:r>
              <a:rPr lang="en-US" sz="1600" dirty="0">
                <a:solidFill>
                  <a:schemeClr val="bg1"/>
                </a:solidFill>
                <a:latin typeface="Montserrat" panose="020B0604020202020204" charset="0"/>
              </a:rPr>
              <a:t>drop this </a:t>
            </a:r>
            <a:r>
              <a:rPr lang="en-US" sz="1600" dirty="0" smtClean="0">
                <a:solidFill>
                  <a:schemeClr val="bg1"/>
                </a:solidFill>
                <a:latin typeface="Montserrat" panose="020B0604020202020204" charset="0"/>
              </a:rPr>
              <a:t>column.</a:t>
            </a:r>
          </a:p>
          <a:p>
            <a:pPr marL="285750" indent="-285750">
              <a:spcBef>
                <a:spcPts val="300"/>
              </a:spcBef>
              <a:buClr>
                <a:schemeClr val="bg1"/>
              </a:buClr>
              <a:buSzPct val="100000"/>
              <a:buFont typeface="Wingdings" panose="05000000000000000000" pitchFamily="2" charset="2"/>
              <a:buChar char="§"/>
            </a:pPr>
            <a:r>
              <a:rPr lang="en-US" sz="1600" b="1" dirty="0" smtClean="0">
                <a:solidFill>
                  <a:schemeClr val="bg1"/>
                </a:solidFill>
                <a:latin typeface="Montserrat" panose="020B0604020202020204" charset="0"/>
              </a:rPr>
              <a:t>'Customer Location</a:t>
            </a:r>
            <a:r>
              <a:rPr lang="en-US" sz="1600" b="1" dirty="0">
                <a:solidFill>
                  <a:schemeClr val="bg1"/>
                </a:solidFill>
                <a:latin typeface="Montserrat" panose="020B0604020202020204" charset="0"/>
              </a:rPr>
              <a:t>' </a:t>
            </a:r>
            <a:r>
              <a:rPr lang="en-US" sz="1600" dirty="0">
                <a:solidFill>
                  <a:schemeClr val="bg1"/>
                </a:solidFill>
                <a:latin typeface="Montserrat" panose="020B0604020202020204" charset="0"/>
              </a:rPr>
              <a:t>column has the most number of missing values. And it being a categorical column, it is not easy to impute and we can not simply use mode imputation for this many large number of missing </a:t>
            </a:r>
            <a:r>
              <a:rPr lang="en-US" sz="1600" dirty="0" smtClean="0">
                <a:solidFill>
                  <a:schemeClr val="bg1"/>
                </a:solidFill>
                <a:latin typeface="Montserrat" panose="020B0604020202020204" charset="0"/>
              </a:rPr>
              <a:t>values. It was previously seen that </a:t>
            </a:r>
            <a:r>
              <a:rPr lang="en-US" sz="1600" dirty="0">
                <a:solidFill>
                  <a:schemeClr val="bg1"/>
                </a:solidFill>
                <a:latin typeface="Montserrat" panose="020B0604020202020204" charset="0"/>
              </a:rPr>
              <a:t>this column is not really helpful for class </a:t>
            </a:r>
            <a:r>
              <a:rPr lang="en-US" sz="1600" dirty="0" smtClean="0">
                <a:solidFill>
                  <a:schemeClr val="bg1"/>
                </a:solidFill>
                <a:latin typeface="Montserrat" panose="020B0604020202020204" charset="0"/>
              </a:rPr>
              <a:t>differentiation &amp; prediction</a:t>
            </a:r>
            <a:r>
              <a:rPr lang="en-US" sz="1600" dirty="0">
                <a:solidFill>
                  <a:schemeClr val="bg1"/>
                </a:solidFill>
                <a:latin typeface="Montserrat" panose="020B0604020202020204" charset="0"/>
              </a:rPr>
              <a:t>. So, instead of imputing this large number of null values , we </a:t>
            </a:r>
            <a:r>
              <a:rPr lang="en-US" sz="1600" dirty="0" smtClean="0">
                <a:solidFill>
                  <a:schemeClr val="bg1"/>
                </a:solidFill>
                <a:latin typeface="Montserrat" panose="020B0604020202020204" charset="0"/>
              </a:rPr>
              <a:t>dropped </a:t>
            </a:r>
            <a:r>
              <a:rPr lang="en-US" sz="1600" dirty="0">
                <a:solidFill>
                  <a:schemeClr val="bg1"/>
                </a:solidFill>
                <a:latin typeface="Montserrat" panose="020B0604020202020204" charset="0"/>
              </a:rPr>
              <a:t>this column</a:t>
            </a:r>
            <a:r>
              <a:rPr lang="en-US" sz="1600" dirty="0" smtClean="0">
                <a:solidFill>
                  <a:schemeClr val="bg1"/>
                </a:solidFill>
                <a:latin typeface="Montserrat" panose="020B0604020202020204" charset="0"/>
              </a:rPr>
              <a:t>.</a:t>
            </a:r>
          </a:p>
          <a:p>
            <a:pPr>
              <a:buClr>
                <a:srgbClr val="134F5C"/>
              </a:buClr>
              <a:buSzPct val="200000"/>
            </a:pPr>
            <a:endParaRPr lang="en-US" sz="1600" dirty="0">
              <a:solidFill>
                <a:schemeClr val="bg1"/>
              </a:solidFill>
              <a:latin typeface="Montserrat" panose="020B0604020202020204" charset="0"/>
            </a:endParaRPr>
          </a:p>
          <a:p>
            <a:pPr>
              <a:buClr>
                <a:srgbClr val="134F5C"/>
              </a:buClr>
              <a:buSzPct val="200000"/>
            </a:pPr>
            <a:r>
              <a:rPr lang="en-US" sz="1800" dirty="0" smtClean="0">
                <a:solidFill>
                  <a:schemeClr val="tx1"/>
                </a:solidFill>
                <a:latin typeface="Montserrat" panose="020B0604020202020204" charset="0"/>
              </a:rPr>
              <a:t>Null Value Imputation : </a:t>
            </a:r>
            <a:r>
              <a:rPr lang="en-US" sz="1600" dirty="0" smtClean="0">
                <a:solidFill>
                  <a:schemeClr val="bg1"/>
                </a:solidFill>
                <a:latin typeface="Montserrat" panose="020B0604020202020204" charset="0"/>
              </a:rPr>
              <a:t>There were now 3 columns in the data with null values. We used </a:t>
            </a:r>
            <a:r>
              <a:rPr lang="en-US" sz="1600" b="1" dirty="0" smtClean="0">
                <a:solidFill>
                  <a:schemeClr val="bg1"/>
                </a:solidFill>
                <a:latin typeface="Montserrat" panose="020B0604020202020204" charset="0"/>
              </a:rPr>
              <a:t>MICE </a:t>
            </a:r>
            <a:r>
              <a:rPr lang="en-US" sz="1600" dirty="0" smtClean="0">
                <a:solidFill>
                  <a:schemeClr val="bg1"/>
                </a:solidFill>
                <a:latin typeface="Montserrat" panose="020B0604020202020204" charset="0"/>
              </a:rPr>
              <a:t>algorithm or the Iterative Imputation method for the null value imputation in these columns. </a:t>
            </a:r>
          </a:p>
          <a:p>
            <a:pPr>
              <a:buClr>
                <a:srgbClr val="134F5C"/>
              </a:buClr>
              <a:buSzPct val="200000"/>
            </a:pPr>
            <a:r>
              <a:rPr lang="en-US" sz="1600" dirty="0" smtClean="0">
                <a:solidFill>
                  <a:schemeClr val="bg1"/>
                </a:solidFill>
                <a:latin typeface="Montserrat" panose="020B0604020202020204" charset="0"/>
              </a:rPr>
              <a:t>It is better than the general methods of mean or median imputation.</a:t>
            </a:r>
          </a:p>
          <a:p>
            <a:pPr>
              <a:buClr>
                <a:srgbClr val="134F5C"/>
              </a:buClr>
              <a:buSzPct val="200000"/>
            </a:pPr>
            <a:endParaRPr lang="en-US" sz="1600" dirty="0">
              <a:solidFill>
                <a:schemeClr val="bg1"/>
              </a:solidFill>
              <a:latin typeface="Montserrat" panose="020B0604020202020204" charset="0"/>
            </a:endParaRPr>
          </a:p>
          <a:p>
            <a:pPr>
              <a:buClr>
                <a:srgbClr val="134F5C"/>
              </a:buClr>
              <a:buSzPct val="200000"/>
            </a:pPr>
            <a:r>
              <a:rPr lang="en-US" sz="1800" dirty="0" smtClean="0">
                <a:solidFill>
                  <a:schemeClr val="tx1"/>
                </a:solidFill>
                <a:latin typeface="Montserrat" panose="020B0604020202020204" charset="0"/>
              </a:rPr>
              <a:t>Outlier Detection : </a:t>
            </a:r>
            <a:r>
              <a:rPr lang="en-US" sz="1600" dirty="0">
                <a:solidFill>
                  <a:schemeClr val="bg1"/>
                </a:solidFill>
                <a:latin typeface="Montserrat" panose="020B0604020202020204" charset="0"/>
              </a:rPr>
              <a:t>A</a:t>
            </a:r>
            <a:r>
              <a:rPr lang="en-US" sz="1600" dirty="0" smtClean="0">
                <a:solidFill>
                  <a:schemeClr val="bg1"/>
                </a:solidFill>
                <a:latin typeface="Montserrat" panose="020B0604020202020204" charset="0"/>
              </a:rPr>
              <a:t>n </a:t>
            </a:r>
            <a:r>
              <a:rPr lang="en-US" sz="1600" dirty="0">
                <a:solidFill>
                  <a:schemeClr val="bg1"/>
                </a:solidFill>
                <a:latin typeface="Montserrat" panose="020B0604020202020204" charset="0"/>
              </a:rPr>
              <a:t>outlier is </a:t>
            </a:r>
            <a:r>
              <a:rPr lang="en-US" sz="1600" dirty="0" smtClean="0">
                <a:solidFill>
                  <a:schemeClr val="bg1"/>
                </a:solidFill>
                <a:latin typeface="Montserrat" panose="020B0604020202020204" charset="0"/>
              </a:rPr>
              <a:t>usually a </a:t>
            </a:r>
            <a:r>
              <a:rPr lang="en-US" sz="1600" dirty="0">
                <a:solidFill>
                  <a:schemeClr val="bg1"/>
                </a:solidFill>
                <a:latin typeface="Montserrat" panose="020B0604020202020204" charset="0"/>
              </a:rPr>
              <a:t>data point that differs significantly from other </a:t>
            </a:r>
            <a:r>
              <a:rPr lang="en-US" sz="1600" dirty="0" smtClean="0">
                <a:solidFill>
                  <a:schemeClr val="bg1"/>
                </a:solidFill>
                <a:latin typeface="Montserrat" panose="020B0604020202020204" charset="0"/>
              </a:rPr>
              <a:t>observations. In this project, we found the outliers using the IQR method for outlier detection. </a:t>
            </a:r>
          </a:p>
        </p:txBody>
      </p:sp>
    </p:spTree>
    <p:extLst>
      <p:ext uri="{BB962C8B-B14F-4D97-AF65-F5344CB8AC3E}">
        <p14:creationId xmlns:p14="http://schemas.microsoft.com/office/powerpoint/2010/main" val="1706958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125695" y="650556"/>
            <a:ext cx="8853300" cy="990015"/>
          </a:xfrm>
          <a:prstGeom prst="rect">
            <a:avLst/>
          </a:prstGeom>
          <a:noFill/>
        </p:spPr>
        <p:txBody>
          <a:bodyPr wrap="square" rtlCol="0">
            <a:spAutoFit/>
          </a:bodyPr>
          <a:lstStyle/>
          <a:p>
            <a:pPr>
              <a:spcBef>
                <a:spcPts val="1000"/>
              </a:spcBef>
            </a:pPr>
            <a:r>
              <a:rPr lang="en-US" sz="1800" dirty="0" smtClean="0">
                <a:solidFill>
                  <a:schemeClr val="tx1"/>
                </a:solidFill>
                <a:latin typeface="Montserrat" panose="020B0604020202020204" charset="0"/>
              </a:rPr>
              <a:t>Outlier Handling : </a:t>
            </a:r>
            <a:r>
              <a:rPr lang="en-US" sz="1600" dirty="0" smtClean="0">
                <a:solidFill>
                  <a:schemeClr val="bg1"/>
                </a:solidFill>
                <a:latin typeface="Montserrat" panose="020B0604020202020204" charset="0"/>
              </a:rPr>
              <a:t>The target column being highly imbalanced, we needed a better understanding of how the outliers were distributed for different classes.</a:t>
            </a:r>
          </a:p>
          <a:p>
            <a:pPr>
              <a:spcBef>
                <a:spcPts val="1000"/>
              </a:spcBef>
            </a:pPr>
            <a:r>
              <a:rPr lang="en-US" sz="1600" dirty="0" smtClean="0">
                <a:solidFill>
                  <a:schemeClr val="bg1"/>
                </a:solidFill>
                <a:latin typeface="Montserrat" panose="020B0604020202020204" charset="0"/>
              </a:rPr>
              <a:t>So, we found the outliers for each class - </a:t>
            </a:r>
            <a:endParaRPr lang="en-IN" sz="1800" dirty="0" smtClean="0">
              <a:solidFill>
                <a:schemeClr val="tx1"/>
              </a:solidFill>
            </a:endParaRPr>
          </a:p>
        </p:txBody>
      </p:sp>
      <p:sp>
        <p:nvSpPr>
          <p:cNvPr id="5" name="Subtitle 2"/>
          <p:cNvSpPr txBox="1">
            <a:spLocks/>
          </p:cNvSpPr>
          <p:nvPr/>
        </p:nvSpPr>
        <p:spPr>
          <a:xfrm>
            <a:off x="0" y="787"/>
            <a:ext cx="7821647" cy="649769"/>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b="1" dirty="0" smtClean="0">
                <a:solidFill>
                  <a:schemeClr val="tx1"/>
                </a:solidFill>
                <a:latin typeface="Montserrat" panose="020B0604020202020204" charset="0"/>
              </a:rPr>
              <a:t>Data Cleaning Continued…</a:t>
            </a:r>
            <a:endParaRPr lang="en-IN" sz="2400" b="1"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475" y="1742463"/>
            <a:ext cx="4626520" cy="1095754"/>
          </a:xfrm>
          <a:prstGeom prst="rect">
            <a:avLst/>
          </a:prstGeom>
        </p:spPr>
      </p:pic>
      <p:sp>
        <p:nvSpPr>
          <p:cNvPr id="6" name="TextBox 5"/>
          <p:cNvSpPr txBox="1"/>
          <p:nvPr/>
        </p:nvSpPr>
        <p:spPr>
          <a:xfrm>
            <a:off x="125695" y="1666964"/>
            <a:ext cx="4149140" cy="1323439"/>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IN" sz="1600" dirty="0" smtClean="0">
                <a:solidFill>
                  <a:schemeClr val="bg1"/>
                </a:solidFill>
                <a:latin typeface="Montserrat" panose="020B0604020202020204" charset="0"/>
              </a:rPr>
              <a:t>All the numeric columns except </a:t>
            </a:r>
            <a:r>
              <a:rPr lang="en-IN" sz="1600" b="1" dirty="0" smtClean="0">
                <a:solidFill>
                  <a:schemeClr val="bg1"/>
                </a:solidFill>
                <a:latin typeface="Montserrat" panose="020B0604020202020204" charset="0"/>
              </a:rPr>
              <a:t>Word Count </a:t>
            </a:r>
            <a:r>
              <a:rPr lang="en-IN" sz="1600" dirty="0" smtClean="0">
                <a:solidFill>
                  <a:schemeClr val="bg1"/>
                </a:solidFill>
                <a:latin typeface="Montserrat" panose="020B0604020202020204" charset="0"/>
              </a:rPr>
              <a:t>have outliers.</a:t>
            </a:r>
          </a:p>
          <a:p>
            <a:pPr marL="285750" indent="-285750">
              <a:buClr>
                <a:schemeClr val="bg1"/>
              </a:buClr>
              <a:buFont typeface="Wingdings" panose="05000000000000000000" pitchFamily="2" charset="2"/>
              <a:buChar char="Ø"/>
            </a:pPr>
            <a:r>
              <a:rPr lang="en-IN" sz="1600" dirty="0" smtClean="0">
                <a:solidFill>
                  <a:schemeClr val="bg1"/>
                </a:solidFill>
                <a:latin typeface="Montserrat" panose="020B0604020202020204" charset="0"/>
              </a:rPr>
              <a:t>Minority classes also contain outliers, though in smaller numbers compared to the majority class.</a:t>
            </a:r>
            <a:endParaRPr lang="en-IN" sz="1600" dirty="0">
              <a:solidFill>
                <a:schemeClr val="bg1"/>
              </a:solidFill>
              <a:latin typeface="Montserrat" panose="020B0604020202020204" charset="0"/>
            </a:endParaRPr>
          </a:p>
        </p:txBody>
      </p:sp>
      <p:sp>
        <p:nvSpPr>
          <p:cNvPr id="7" name="TextBox 6"/>
          <p:cNvSpPr txBox="1"/>
          <p:nvPr/>
        </p:nvSpPr>
        <p:spPr>
          <a:xfrm>
            <a:off x="125695" y="2969474"/>
            <a:ext cx="8853300" cy="1815882"/>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1600" b="1" dirty="0" smtClean="0">
                <a:solidFill>
                  <a:schemeClr val="bg1"/>
                </a:solidFill>
                <a:latin typeface="Montserrat" panose="020B0604020202020204" charset="0"/>
              </a:rPr>
              <a:t>'Total Images</a:t>
            </a:r>
            <a:r>
              <a:rPr lang="en-US" sz="1600" dirty="0">
                <a:solidFill>
                  <a:schemeClr val="bg1"/>
                </a:solidFill>
                <a:latin typeface="Montserrat" panose="020B0604020202020204" charset="0"/>
              </a:rPr>
              <a:t>' have 8.28 percent and </a:t>
            </a:r>
            <a:r>
              <a:rPr lang="en-US" sz="1600" b="1" dirty="0" smtClean="0">
                <a:solidFill>
                  <a:schemeClr val="bg1"/>
                </a:solidFill>
                <a:latin typeface="Montserrat" panose="020B0604020202020204" charset="0"/>
              </a:rPr>
              <a:t>'Total Links</a:t>
            </a:r>
            <a:r>
              <a:rPr lang="en-US" sz="1600" dirty="0">
                <a:solidFill>
                  <a:schemeClr val="bg1"/>
                </a:solidFill>
                <a:latin typeface="Montserrat" panose="020B0604020202020204" charset="0"/>
              </a:rPr>
              <a:t>' have 2.42 percent outliers. </a:t>
            </a:r>
            <a:r>
              <a:rPr lang="en-US" sz="1600" b="1" dirty="0" smtClean="0">
                <a:solidFill>
                  <a:schemeClr val="bg1"/>
                </a:solidFill>
                <a:latin typeface="Montserrat" panose="020B0604020202020204" charset="0"/>
              </a:rPr>
              <a:t>'Subject Hotness Score</a:t>
            </a:r>
            <a:r>
              <a:rPr lang="en-US" sz="1600" dirty="0">
                <a:solidFill>
                  <a:schemeClr val="bg1"/>
                </a:solidFill>
                <a:latin typeface="Montserrat" panose="020B0604020202020204" charset="0"/>
              </a:rPr>
              <a:t>' and </a:t>
            </a:r>
            <a:r>
              <a:rPr lang="en-US" sz="1600" b="1" dirty="0" smtClean="0">
                <a:solidFill>
                  <a:schemeClr val="bg1"/>
                </a:solidFill>
                <a:latin typeface="Montserrat" panose="020B0604020202020204" charset="0"/>
              </a:rPr>
              <a:t>'Total Past Communications</a:t>
            </a:r>
            <a:r>
              <a:rPr lang="en-US" sz="1600" dirty="0">
                <a:solidFill>
                  <a:schemeClr val="bg1"/>
                </a:solidFill>
                <a:latin typeface="Montserrat" panose="020B0604020202020204" charset="0"/>
              </a:rPr>
              <a:t>' have 0.36 and 0.20 percent outliers respectively.</a:t>
            </a:r>
          </a:p>
          <a:p>
            <a:pPr>
              <a:buClr>
                <a:schemeClr val="bg1"/>
              </a:buClr>
            </a:pPr>
            <a:endParaRPr lang="en-IN" sz="1600" dirty="0" smtClean="0">
              <a:solidFill>
                <a:schemeClr val="bg1"/>
              </a:solidFill>
              <a:latin typeface="Montserrat" panose="020B0604020202020204" charset="0"/>
            </a:endParaRPr>
          </a:p>
          <a:p>
            <a:pPr>
              <a:buClr>
                <a:schemeClr val="bg1"/>
              </a:buClr>
            </a:pPr>
            <a:r>
              <a:rPr lang="en-IN" sz="1600" dirty="0" smtClean="0">
                <a:solidFill>
                  <a:schemeClr val="bg1"/>
                </a:solidFill>
                <a:latin typeface="Montserrat" panose="020B0604020202020204" charset="0"/>
              </a:rPr>
              <a:t>Since, we had more than enough data for majority class, we decided to drop the outliers only for those </a:t>
            </a:r>
            <a:r>
              <a:rPr lang="en-IN" sz="1600" dirty="0">
                <a:solidFill>
                  <a:schemeClr val="bg1"/>
                </a:solidFill>
                <a:latin typeface="Montserrat" panose="020B0604020202020204" charset="0"/>
              </a:rPr>
              <a:t>observations </a:t>
            </a:r>
            <a:r>
              <a:rPr lang="en-IN" sz="1600" dirty="0" smtClean="0">
                <a:solidFill>
                  <a:schemeClr val="bg1"/>
                </a:solidFill>
                <a:latin typeface="Montserrat" panose="020B0604020202020204" charset="0"/>
              </a:rPr>
              <a:t>where the target is of majority class. Our data is imbalanced, so we do not want to lose any information about the minority classes.</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1798314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87218" y="1528075"/>
            <a:ext cx="3023534" cy="1856483"/>
          </a:xfrm>
          <a:prstGeom prst="rect">
            <a:avLst/>
          </a:prstGeom>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138023" y="168033"/>
            <a:ext cx="7672710" cy="461665"/>
          </a:xfrm>
          <a:prstGeom prst="rect">
            <a:avLst/>
          </a:prstGeom>
          <a:noFill/>
        </p:spPr>
        <p:txBody>
          <a:bodyPr wrap="square" rtlCol="0">
            <a:spAutoFit/>
          </a:bodyPr>
          <a:lstStyle/>
          <a:p>
            <a:r>
              <a:rPr lang="en-IN" sz="2400" b="1" dirty="0">
                <a:solidFill>
                  <a:schemeClr val="tx1"/>
                </a:solidFill>
                <a:latin typeface="Montserrat" panose="020B0604020202020204" charset="0"/>
              </a:rPr>
              <a:t>Pre-Processing &amp; Feature Engineering:</a:t>
            </a:r>
            <a:endParaRPr lang="en-IN" sz="2400" dirty="0">
              <a:solidFill>
                <a:schemeClr val="tx1"/>
              </a:solidFill>
              <a:latin typeface="Montserrat" panose="020B0604020202020204" charset="0"/>
            </a:endParaRPr>
          </a:p>
        </p:txBody>
      </p:sp>
      <p:sp>
        <p:nvSpPr>
          <p:cNvPr id="4" name="TextBox 3"/>
          <p:cNvSpPr txBox="1"/>
          <p:nvPr/>
        </p:nvSpPr>
        <p:spPr>
          <a:xfrm>
            <a:off x="138023" y="1485538"/>
            <a:ext cx="5749195" cy="1941557"/>
          </a:xfrm>
          <a:prstGeom prst="rect">
            <a:avLst/>
          </a:prstGeom>
          <a:noFill/>
        </p:spPr>
        <p:txBody>
          <a:bodyPr wrap="square" rtlCol="0">
            <a:spAutoFit/>
          </a:bodyPr>
          <a:lstStyle/>
          <a:p>
            <a:pPr>
              <a:spcBef>
                <a:spcPts val="500"/>
              </a:spcBef>
              <a:buClr>
                <a:schemeClr val="bg1"/>
              </a:buClr>
            </a:pPr>
            <a:r>
              <a:rPr lang="en-IN" sz="1600" dirty="0" smtClean="0">
                <a:solidFill>
                  <a:schemeClr val="tx1"/>
                </a:solidFill>
                <a:latin typeface="Montserrat" panose="020B0604020202020204" charset="0"/>
              </a:rPr>
              <a:t>Encoding : </a:t>
            </a:r>
            <a:r>
              <a:rPr lang="en-IN" dirty="0" smtClean="0">
                <a:solidFill>
                  <a:schemeClr val="bg1"/>
                </a:solidFill>
                <a:latin typeface="Montserrat" panose="020B0604020202020204" charset="0"/>
              </a:rPr>
              <a:t>On the categorical features, we performed one hot encoding so that they can be passed through the models.</a:t>
            </a:r>
          </a:p>
          <a:p>
            <a:pPr>
              <a:spcBef>
                <a:spcPts val="500"/>
              </a:spcBef>
              <a:buClr>
                <a:schemeClr val="bg1"/>
              </a:buClr>
            </a:pPr>
            <a:r>
              <a:rPr lang="en-IN" sz="1600" dirty="0">
                <a:solidFill>
                  <a:schemeClr val="tx1"/>
                </a:solidFill>
                <a:latin typeface="Montserrat" panose="020B0604020202020204" charset="0"/>
              </a:rPr>
              <a:t>Train-Test </a:t>
            </a:r>
            <a:r>
              <a:rPr lang="en-IN" sz="1600" dirty="0" smtClean="0">
                <a:solidFill>
                  <a:schemeClr val="tx1"/>
                </a:solidFill>
                <a:latin typeface="Montserrat" panose="020B0604020202020204" charset="0"/>
              </a:rPr>
              <a:t>split</a:t>
            </a:r>
            <a:r>
              <a:rPr lang="en-IN" sz="1600" dirty="0">
                <a:solidFill>
                  <a:schemeClr val="tx1"/>
                </a:solidFill>
                <a:latin typeface="Montserrat" panose="020B0604020202020204" charset="0"/>
              </a:rPr>
              <a:t> </a:t>
            </a:r>
            <a:r>
              <a:rPr lang="en-IN" sz="1600" dirty="0" smtClean="0">
                <a:solidFill>
                  <a:schemeClr val="tx1"/>
                </a:solidFill>
                <a:latin typeface="Montserrat" panose="020B0604020202020204" charset="0"/>
              </a:rPr>
              <a:t>: </a:t>
            </a:r>
            <a:r>
              <a:rPr lang="en-IN" dirty="0" smtClean="0">
                <a:solidFill>
                  <a:schemeClr val="bg1"/>
                </a:solidFill>
                <a:latin typeface="Montserrat" panose="020B0604020202020204" charset="0"/>
              </a:rPr>
              <a:t>Train test split is the process of splitting dataset into 2 different parts. One part is used for training the model and other part is for testing the models performance. We performed train-test split with stratified sampling since dependent variable was imbalanced. 80 percent of data was used for training and 20 percent for testing.</a:t>
            </a:r>
          </a:p>
        </p:txBody>
      </p:sp>
      <p:sp>
        <p:nvSpPr>
          <p:cNvPr id="5" name="TextBox 4"/>
          <p:cNvSpPr txBox="1"/>
          <p:nvPr/>
        </p:nvSpPr>
        <p:spPr>
          <a:xfrm>
            <a:off x="158130" y="673560"/>
            <a:ext cx="8820342" cy="769441"/>
          </a:xfrm>
          <a:prstGeom prst="rect">
            <a:avLst/>
          </a:prstGeom>
          <a:noFill/>
        </p:spPr>
        <p:txBody>
          <a:bodyPr wrap="square" rtlCol="0">
            <a:spAutoFit/>
          </a:bodyPr>
          <a:lstStyle/>
          <a:p>
            <a:r>
              <a:rPr lang="en-IN" sz="1600" dirty="0">
                <a:solidFill>
                  <a:schemeClr val="tx1"/>
                </a:solidFill>
                <a:latin typeface="Montserrat" panose="020B0604020202020204" charset="0"/>
              </a:rPr>
              <a:t>Feature creation : </a:t>
            </a:r>
            <a:r>
              <a:rPr lang="en-US" dirty="0">
                <a:solidFill>
                  <a:schemeClr val="bg1"/>
                </a:solidFill>
                <a:latin typeface="Montserrat" panose="020B0604020202020204" charset="0"/>
              </a:rPr>
              <a:t>To avoid </a:t>
            </a:r>
            <a:r>
              <a:rPr lang="en-US" dirty="0" err="1">
                <a:solidFill>
                  <a:schemeClr val="bg1"/>
                </a:solidFill>
                <a:latin typeface="Montserrat" panose="020B0604020202020204" charset="0"/>
              </a:rPr>
              <a:t>multicollinearity</a:t>
            </a:r>
            <a:r>
              <a:rPr lang="en-US" dirty="0">
                <a:solidFill>
                  <a:schemeClr val="bg1"/>
                </a:solidFill>
                <a:latin typeface="Montserrat" panose="020B0604020202020204" charset="0"/>
              </a:rPr>
              <a:t>, we combined </a:t>
            </a:r>
            <a:r>
              <a:rPr lang="en-US" b="1" dirty="0">
                <a:solidFill>
                  <a:schemeClr val="bg1"/>
                </a:solidFill>
                <a:latin typeface="Montserrat" panose="020B0604020202020204" charset="0"/>
              </a:rPr>
              <a:t>'Total Links</a:t>
            </a:r>
            <a:r>
              <a:rPr lang="en-US" dirty="0">
                <a:solidFill>
                  <a:schemeClr val="bg1"/>
                </a:solidFill>
                <a:latin typeface="Montserrat" panose="020B0604020202020204" charset="0"/>
              </a:rPr>
              <a:t>' and </a:t>
            </a:r>
            <a:r>
              <a:rPr lang="en-US" b="1" dirty="0">
                <a:solidFill>
                  <a:schemeClr val="bg1"/>
                </a:solidFill>
                <a:latin typeface="Montserrat" panose="020B0604020202020204" charset="0"/>
              </a:rPr>
              <a:t>'Total Images’  </a:t>
            </a:r>
            <a:r>
              <a:rPr lang="en-US" dirty="0">
                <a:solidFill>
                  <a:schemeClr val="bg1"/>
                </a:solidFill>
                <a:latin typeface="Montserrat" panose="020B0604020202020204" charset="0"/>
              </a:rPr>
              <a:t>features and created a new feature and dropped the original features. The new feature is called </a:t>
            </a:r>
            <a:r>
              <a:rPr lang="en-IN" b="1" dirty="0">
                <a:solidFill>
                  <a:schemeClr val="bg1"/>
                </a:solidFill>
                <a:latin typeface="Montserrat" panose="020B0604020202020204" charset="0"/>
              </a:rPr>
              <a:t>Total link Images</a:t>
            </a:r>
            <a:r>
              <a:rPr lang="en-IN" dirty="0" smtClean="0">
                <a:solidFill>
                  <a:schemeClr val="bg1"/>
                </a:solidFill>
                <a:latin typeface="Montserrat" panose="020B0604020202020204" charset="0"/>
              </a:rPr>
              <a:t>.</a:t>
            </a:r>
            <a:endParaRPr lang="en-IN" dirty="0">
              <a:solidFill>
                <a:schemeClr val="bg1"/>
              </a:solidFill>
              <a:latin typeface="Montserrat" panose="020B0604020202020204" charset="0"/>
            </a:endParaRPr>
          </a:p>
        </p:txBody>
      </p:sp>
      <p:sp>
        <p:nvSpPr>
          <p:cNvPr id="6" name="TextBox 5"/>
          <p:cNvSpPr txBox="1"/>
          <p:nvPr/>
        </p:nvSpPr>
        <p:spPr>
          <a:xfrm>
            <a:off x="158130" y="3469632"/>
            <a:ext cx="8820342" cy="1295226"/>
          </a:xfrm>
          <a:prstGeom prst="rect">
            <a:avLst/>
          </a:prstGeom>
          <a:noFill/>
        </p:spPr>
        <p:txBody>
          <a:bodyPr wrap="square" rtlCol="0">
            <a:spAutoFit/>
          </a:bodyPr>
          <a:lstStyle/>
          <a:p>
            <a:pPr>
              <a:spcBef>
                <a:spcPts val="500"/>
              </a:spcBef>
              <a:buClr>
                <a:schemeClr val="bg1"/>
              </a:buClr>
            </a:pPr>
            <a:r>
              <a:rPr lang="en-IN" sz="1600" dirty="0">
                <a:solidFill>
                  <a:schemeClr val="tx1"/>
                </a:solidFill>
                <a:latin typeface="Montserrat" panose="020B0604020202020204" charset="0"/>
              </a:rPr>
              <a:t>Feature Scaling : </a:t>
            </a:r>
            <a:r>
              <a:rPr lang="en-IN" dirty="0">
                <a:solidFill>
                  <a:schemeClr val="bg1"/>
                </a:solidFill>
                <a:latin typeface="Montserrat" panose="020B0604020202020204" charset="0"/>
              </a:rPr>
              <a:t>We used mean max </a:t>
            </a:r>
            <a:r>
              <a:rPr lang="en-IN" dirty="0" err="1">
                <a:solidFill>
                  <a:schemeClr val="bg1"/>
                </a:solidFill>
                <a:latin typeface="Montserrat" panose="020B0604020202020204" charset="0"/>
              </a:rPr>
              <a:t>scaler</a:t>
            </a:r>
            <a:r>
              <a:rPr lang="en-IN" dirty="0">
                <a:solidFill>
                  <a:schemeClr val="bg1"/>
                </a:solidFill>
                <a:latin typeface="Montserrat" panose="020B0604020202020204" charset="0"/>
              </a:rPr>
              <a:t> for  normalizing the data. This step might not be that necessary because we will be mostly using tree based and ensemble models. But performing this step doesn’t hurt.</a:t>
            </a:r>
          </a:p>
          <a:p>
            <a:pPr>
              <a:spcBef>
                <a:spcPts val="500"/>
              </a:spcBef>
              <a:buClr>
                <a:schemeClr val="bg1"/>
              </a:buClr>
            </a:pPr>
            <a:r>
              <a:rPr lang="en-IN" sz="1600" dirty="0">
                <a:solidFill>
                  <a:schemeClr val="tx1"/>
                </a:solidFill>
                <a:latin typeface="Montserrat" panose="020B0604020202020204" charset="0"/>
              </a:rPr>
              <a:t>Handling Imbalance : </a:t>
            </a:r>
            <a:r>
              <a:rPr lang="en-IN" dirty="0">
                <a:solidFill>
                  <a:schemeClr val="bg1"/>
                </a:solidFill>
                <a:latin typeface="Montserrat" panose="020B0604020202020204" charset="0"/>
              </a:rPr>
              <a:t>There are many techniques of handling class imbalance. The process that we followed were - </a:t>
            </a:r>
            <a:endParaRPr lang="en-IN" sz="1600" dirty="0">
              <a:solidFill>
                <a:schemeClr val="tx1"/>
              </a:solidFill>
              <a:latin typeface="Montserrat" panose="020B0604020202020204" charset="0"/>
            </a:endParaRPr>
          </a:p>
        </p:txBody>
      </p:sp>
    </p:spTree>
    <p:extLst>
      <p:ext uri="{BB962C8B-B14F-4D97-AF65-F5344CB8AC3E}">
        <p14:creationId xmlns:p14="http://schemas.microsoft.com/office/powerpoint/2010/main" val="4170295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135243" y="154914"/>
            <a:ext cx="7672710" cy="369332"/>
          </a:xfrm>
          <a:prstGeom prst="rect">
            <a:avLst/>
          </a:prstGeom>
          <a:noFill/>
        </p:spPr>
        <p:txBody>
          <a:bodyPr wrap="square" rtlCol="0">
            <a:spAutoFit/>
          </a:bodyPr>
          <a:lstStyle/>
          <a:p>
            <a:r>
              <a:rPr lang="en-IN" sz="1600" b="1" dirty="0" err="1" smtClean="0">
                <a:solidFill>
                  <a:schemeClr val="tx1"/>
                </a:solidFill>
                <a:latin typeface="Montserrat" panose="020B0604020202020204" charset="0"/>
              </a:rPr>
              <a:t>Undersampling</a:t>
            </a:r>
            <a:r>
              <a:rPr lang="en-IN" sz="1800" b="1" dirty="0" smtClean="0">
                <a:solidFill>
                  <a:schemeClr val="tx1"/>
                </a:solidFill>
                <a:latin typeface="Montserrat" panose="020B0604020202020204" charset="0"/>
              </a:rPr>
              <a:t> :</a:t>
            </a:r>
            <a:endParaRPr lang="en-IN" sz="1800" dirty="0">
              <a:solidFill>
                <a:schemeClr val="tx1"/>
              </a:solidFill>
              <a:latin typeface="Montserrat" panose="020B0604020202020204" charset="0"/>
            </a:endParaRPr>
          </a:p>
        </p:txBody>
      </p:sp>
      <p:sp>
        <p:nvSpPr>
          <p:cNvPr id="4" name="TextBox 3"/>
          <p:cNvSpPr txBox="1"/>
          <p:nvPr/>
        </p:nvSpPr>
        <p:spPr>
          <a:xfrm>
            <a:off x="171879" y="586444"/>
            <a:ext cx="8800241" cy="1141338"/>
          </a:xfrm>
          <a:prstGeom prst="rect">
            <a:avLst/>
          </a:prstGeom>
          <a:noFill/>
        </p:spPr>
        <p:txBody>
          <a:bodyPr wrap="square" rtlCol="0">
            <a:spAutoFit/>
          </a:bodyPr>
          <a:lstStyle/>
          <a:p>
            <a:pPr>
              <a:spcBef>
                <a:spcPts val="500"/>
              </a:spcBef>
              <a:buClr>
                <a:schemeClr val="bg1"/>
              </a:buClr>
            </a:pPr>
            <a:r>
              <a:rPr lang="en-US" sz="1600" dirty="0" err="1">
                <a:solidFill>
                  <a:schemeClr val="bg1"/>
                </a:solidFill>
                <a:latin typeface="Montserrat" panose="020B0604020202020204" charset="0"/>
              </a:rPr>
              <a:t>Undersampling</a:t>
            </a:r>
            <a:r>
              <a:rPr lang="en-US" sz="1600" dirty="0">
                <a:solidFill>
                  <a:schemeClr val="bg1"/>
                </a:solidFill>
                <a:latin typeface="Montserrat" panose="020B0604020202020204" charset="0"/>
              </a:rPr>
              <a:t> is a technique to balance uneven datasets by keeping all of the data in the minority class and decreasing the size of the majority class</a:t>
            </a:r>
            <a:r>
              <a:rPr lang="en-US" sz="1600" dirty="0" smtClean="0">
                <a:solidFill>
                  <a:schemeClr val="bg1"/>
                </a:solidFill>
                <a:latin typeface="Montserrat" panose="020B0604020202020204" charset="0"/>
              </a:rPr>
              <a:t>. </a:t>
            </a:r>
            <a:endParaRPr lang="en-US" sz="1600" dirty="0">
              <a:solidFill>
                <a:schemeClr val="bg1"/>
              </a:solidFill>
              <a:latin typeface="Montserrat" panose="020B0604020202020204" charset="0"/>
            </a:endParaRPr>
          </a:p>
          <a:p>
            <a:pPr>
              <a:spcBef>
                <a:spcPts val="500"/>
              </a:spcBef>
              <a:buClr>
                <a:schemeClr val="bg1"/>
              </a:buClr>
            </a:pPr>
            <a:r>
              <a:rPr lang="en-US" sz="1600" dirty="0" smtClean="0">
                <a:solidFill>
                  <a:schemeClr val="bg1"/>
                </a:solidFill>
                <a:latin typeface="Montserrat" panose="020B0604020202020204" charset="0"/>
              </a:rPr>
              <a:t>	Though this process helps to bring balance, but we also lose a lot of information. This loss of information might affect models’ performances.</a:t>
            </a:r>
            <a:endParaRPr lang="en-IN" sz="1800" dirty="0">
              <a:solidFill>
                <a:schemeClr val="bg1"/>
              </a:solidFill>
              <a:latin typeface="Montserrat"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589" y="3244209"/>
            <a:ext cx="3444978" cy="1469183"/>
          </a:xfrm>
          <a:prstGeom prst="rect">
            <a:avLst/>
          </a:prstGeom>
        </p:spPr>
      </p:pic>
      <p:sp>
        <p:nvSpPr>
          <p:cNvPr id="5" name="TextBox 4"/>
          <p:cNvSpPr txBox="1"/>
          <p:nvPr/>
        </p:nvSpPr>
        <p:spPr>
          <a:xfrm>
            <a:off x="135243" y="1804726"/>
            <a:ext cx="5985934" cy="338554"/>
          </a:xfrm>
          <a:prstGeom prst="rect">
            <a:avLst/>
          </a:prstGeom>
          <a:noFill/>
        </p:spPr>
        <p:txBody>
          <a:bodyPr wrap="none" rtlCol="0">
            <a:spAutoFit/>
          </a:bodyPr>
          <a:lstStyle/>
          <a:p>
            <a:r>
              <a:rPr lang="en-IN" sz="1600" dirty="0" smtClean="0">
                <a:solidFill>
                  <a:schemeClr val="tx1"/>
                </a:solidFill>
                <a:latin typeface="Montserrat" panose="020B0604020202020204" charset="0"/>
              </a:rPr>
              <a:t>Shape of the training data X and Y after </a:t>
            </a:r>
            <a:r>
              <a:rPr lang="en-IN" sz="1600" dirty="0" err="1" smtClean="0">
                <a:solidFill>
                  <a:schemeClr val="tx1"/>
                </a:solidFill>
                <a:latin typeface="Montserrat" panose="020B0604020202020204" charset="0"/>
              </a:rPr>
              <a:t>undersampling</a:t>
            </a:r>
            <a:r>
              <a:rPr lang="en-IN" sz="1600" dirty="0" smtClean="0">
                <a:solidFill>
                  <a:schemeClr val="tx1"/>
                </a:solidFill>
                <a:latin typeface="Montserrat" panose="020B0604020202020204" charset="0"/>
              </a:rPr>
              <a:t> :</a:t>
            </a:r>
            <a:endParaRPr lang="en-IN" sz="1600" dirty="0">
              <a:solidFill>
                <a:schemeClr val="tx1"/>
              </a:solidFill>
              <a:latin typeface="Montserrat" panose="020B060402020202020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761" y="1905023"/>
            <a:ext cx="2924359" cy="630401"/>
          </a:xfrm>
          <a:prstGeom prst="rect">
            <a:avLst/>
          </a:prstGeom>
        </p:spPr>
      </p:pic>
      <p:sp>
        <p:nvSpPr>
          <p:cNvPr id="8" name="TextBox 7"/>
          <p:cNvSpPr txBox="1"/>
          <p:nvPr/>
        </p:nvSpPr>
        <p:spPr>
          <a:xfrm>
            <a:off x="171879" y="2693747"/>
            <a:ext cx="6809878" cy="338554"/>
          </a:xfrm>
          <a:prstGeom prst="rect">
            <a:avLst/>
          </a:prstGeom>
          <a:noFill/>
        </p:spPr>
        <p:txBody>
          <a:bodyPr wrap="none" rtlCol="0">
            <a:spAutoFit/>
          </a:bodyPr>
          <a:lstStyle/>
          <a:p>
            <a:r>
              <a:rPr lang="en-IN" sz="1600" dirty="0" smtClean="0">
                <a:solidFill>
                  <a:schemeClr val="tx1"/>
                </a:solidFill>
                <a:latin typeface="Montserrat" panose="020B0604020202020204" charset="0"/>
              </a:rPr>
              <a:t>Distribution of class labels for training data after </a:t>
            </a:r>
            <a:r>
              <a:rPr lang="en-IN" sz="1600" dirty="0" err="1" smtClean="0">
                <a:solidFill>
                  <a:schemeClr val="tx1"/>
                </a:solidFill>
                <a:latin typeface="Montserrat" panose="020B0604020202020204" charset="0"/>
              </a:rPr>
              <a:t>undersampling</a:t>
            </a:r>
            <a:r>
              <a:rPr lang="en-IN" sz="1600" dirty="0" smtClean="0">
                <a:solidFill>
                  <a:schemeClr val="tx1"/>
                </a:solidFill>
                <a:latin typeface="Montserrat" panose="020B0604020202020204" charset="0"/>
              </a:rPr>
              <a:t> :</a:t>
            </a:r>
            <a:endParaRPr lang="en-IN" sz="1600" dirty="0">
              <a:solidFill>
                <a:schemeClr val="tx1"/>
              </a:solidFill>
              <a:latin typeface="Montserrat" panose="020B060402020202020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50" y="3101053"/>
            <a:ext cx="2035057" cy="1942396"/>
          </a:xfrm>
          <a:prstGeom prst="rect">
            <a:avLst/>
          </a:prstGeom>
        </p:spPr>
      </p:pic>
    </p:spTree>
    <p:extLst>
      <p:ext uri="{BB962C8B-B14F-4D97-AF65-F5344CB8AC3E}">
        <p14:creationId xmlns:p14="http://schemas.microsoft.com/office/powerpoint/2010/main" val="431410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110002" y="247890"/>
            <a:ext cx="7672710" cy="338554"/>
          </a:xfrm>
          <a:prstGeom prst="rect">
            <a:avLst/>
          </a:prstGeom>
          <a:noFill/>
        </p:spPr>
        <p:txBody>
          <a:bodyPr wrap="square" rtlCol="0">
            <a:spAutoFit/>
          </a:bodyPr>
          <a:lstStyle/>
          <a:p>
            <a:r>
              <a:rPr lang="en-IN" sz="1600" b="1" dirty="0" smtClean="0">
                <a:solidFill>
                  <a:schemeClr val="tx1"/>
                </a:solidFill>
                <a:latin typeface="Montserrat" panose="020B0604020202020204" charset="0"/>
              </a:rPr>
              <a:t>Oversampling using SMOTE :</a:t>
            </a:r>
            <a:endParaRPr lang="en-IN" sz="1600" dirty="0">
              <a:solidFill>
                <a:schemeClr val="tx1"/>
              </a:solidFill>
              <a:latin typeface="Montserrat" panose="020B0604020202020204" charset="0"/>
            </a:endParaRPr>
          </a:p>
        </p:txBody>
      </p:sp>
      <p:sp>
        <p:nvSpPr>
          <p:cNvPr id="4" name="TextBox 3"/>
          <p:cNvSpPr txBox="1"/>
          <p:nvPr/>
        </p:nvSpPr>
        <p:spPr>
          <a:xfrm>
            <a:off x="171879" y="586444"/>
            <a:ext cx="8800241" cy="2190343"/>
          </a:xfrm>
          <a:prstGeom prst="rect">
            <a:avLst/>
          </a:prstGeom>
          <a:noFill/>
        </p:spPr>
        <p:txBody>
          <a:bodyPr wrap="square" rtlCol="0">
            <a:spAutoFit/>
          </a:bodyPr>
          <a:lstStyle/>
          <a:p>
            <a:pPr>
              <a:spcBef>
                <a:spcPts val="500"/>
              </a:spcBef>
              <a:buClr>
                <a:schemeClr val="bg1"/>
              </a:buClr>
            </a:pPr>
            <a:r>
              <a:rPr lang="en-US" sz="1600" dirty="0">
                <a:solidFill>
                  <a:schemeClr val="bg1"/>
                </a:solidFill>
                <a:latin typeface="Montserrat" panose="020B0604020202020204" charset="0"/>
              </a:rPr>
              <a:t>Random oversampling involves randomly selecting examples from the minority class, with replacement, and adding them to the training </a:t>
            </a:r>
            <a:r>
              <a:rPr lang="en-US" sz="1600" dirty="0" smtClean="0">
                <a:solidFill>
                  <a:schemeClr val="bg1"/>
                </a:solidFill>
                <a:latin typeface="Montserrat" panose="020B0604020202020204" charset="0"/>
              </a:rPr>
              <a:t>dataset.</a:t>
            </a:r>
          </a:p>
          <a:p>
            <a:pPr>
              <a:spcBef>
                <a:spcPts val="500"/>
              </a:spcBef>
              <a:buClr>
                <a:schemeClr val="bg1"/>
              </a:buClr>
            </a:pPr>
            <a:r>
              <a:rPr lang="en-US" sz="1600" dirty="0">
                <a:solidFill>
                  <a:schemeClr val="bg1"/>
                </a:solidFill>
                <a:latin typeface="Montserrat" panose="020B0604020202020204" charset="0"/>
              </a:rPr>
              <a:t>	</a:t>
            </a:r>
            <a:r>
              <a:rPr lang="en-US" sz="1600" dirty="0" smtClean="0">
                <a:solidFill>
                  <a:schemeClr val="bg1"/>
                </a:solidFill>
                <a:latin typeface="Montserrat" panose="020B0604020202020204" charset="0"/>
              </a:rPr>
              <a:t>Though we do not lose any information, the shortcoming of this method is that the models train on the duplicate data for the minority class. Even though it gives better results than just training with imbalanced data, the better option is to use SMOTE.</a:t>
            </a:r>
          </a:p>
          <a:p>
            <a:pPr>
              <a:spcBef>
                <a:spcPts val="500"/>
              </a:spcBef>
              <a:buClr>
                <a:schemeClr val="bg1"/>
              </a:buClr>
            </a:pPr>
            <a:r>
              <a:rPr lang="en-US" sz="1600" dirty="0">
                <a:solidFill>
                  <a:schemeClr val="bg1"/>
                </a:solidFill>
                <a:latin typeface="Montserrat" panose="020B0604020202020204" charset="0"/>
              </a:rPr>
              <a:t>	</a:t>
            </a:r>
            <a:r>
              <a:rPr lang="en-US" sz="1600" dirty="0" smtClean="0">
                <a:solidFill>
                  <a:schemeClr val="bg1"/>
                </a:solidFill>
                <a:latin typeface="Montserrat" panose="020B0604020202020204" charset="0"/>
              </a:rPr>
              <a:t>Using KNN algorithm, </a:t>
            </a:r>
            <a:r>
              <a:rPr lang="en-US" sz="1600" b="1" dirty="0" smtClean="0">
                <a:solidFill>
                  <a:schemeClr val="bg1"/>
                </a:solidFill>
                <a:latin typeface="Montserrat" panose="020B0604020202020204" charset="0"/>
              </a:rPr>
              <a:t>SMOTE </a:t>
            </a:r>
            <a:r>
              <a:rPr lang="en-US" sz="1600" dirty="0" smtClean="0">
                <a:solidFill>
                  <a:schemeClr val="bg1"/>
                </a:solidFill>
                <a:latin typeface="Montserrat" panose="020B0604020202020204" charset="0"/>
              </a:rPr>
              <a:t>creates observations that mimic the features and behaviors of the minority classes.</a:t>
            </a:r>
            <a:endParaRPr lang="en-IN" sz="1800" dirty="0">
              <a:solidFill>
                <a:schemeClr val="bg1"/>
              </a:solidFill>
              <a:latin typeface="Montserrat" panose="020B0604020202020204" charset="0"/>
            </a:endParaRPr>
          </a:p>
        </p:txBody>
      </p:sp>
      <p:sp>
        <p:nvSpPr>
          <p:cNvPr id="8" name="TextBox 7"/>
          <p:cNvSpPr txBox="1"/>
          <p:nvPr/>
        </p:nvSpPr>
        <p:spPr>
          <a:xfrm>
            <a:off x="110002" y="2853731"/>
            <a:ext cx="6686446" cy="338554"/>
          </a:xfrm>
          <a:prstGeom prst="rect">
            <a:avLst/>
          </a:prstGeom>
          <a:noFill/>
        </p:spPr>
        <p:txBody>
          <a:bodyPr wrap="none" rtlCol="0">
            <a:spAutoFit/>
          </a:bodyPr>
          <a:lstStyle/>
          <a:p>
            <a:r>
              <a:rPr lang="en-IN" sz="1600" dirty="0" smtClean="0">
                <a:solidFill>
                  <a:schemeClr val="tx1"/>
                </a:solidFill>
                <a:latin typeface="Montserrat" panose="020B0604020202020204" charset="0"/>
              </a:rPr>
              <a:t>Distribution of class labels for training data after oversampling :</a:t>
            </a:r>
            <a:endParaRPr lang="en-IN" sz="1600" dirty="0">
              <a:solidFill>
                <a:schemeClr val="tx1"/>
              </a:solidFill>
              <a:latin typeface="Montserrat" panose="020B060402020202020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83" y="3337980"/>
            <a:ext cx="3375718" cy="16345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646" y="3203604"/>
            <a:ext cx="3248501" cy="1811695"/>
          </a:xfrm>
          <a:prstGeom prst="rect">
            <a:avLst/>
          </a:prstGeom>
        </p:spPr>
      </p:pic>
    </p:spTree>
    <p:extLst>
      <p:ext uri="{BB962C8B-B14F-4D97-AF65-F5344CB8AC3E}">
        <p14:creationId xmlns:p14="http://schemas.microsoft.com/office/powerpoint/2010/main" val="1706605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91997" y="78613"/>
            <a:ext cx="1813317"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Modelling :</a:t>
            </a:r>
            <a:endParaRPr lang="en-IN" sz="2200" b="1" dirty="0">
              <a:solidFill>
                <a:schemeClr val="tx1"/>
              </a:solidFill>
              <a:latin typeface="Montserrat" panose="020B0604020202020204" charset="0"/>
            </a:endParaRPr>
          </a:p>
        </p:txBody>
      </p:sp>
      <p:sp>
        <p:nvSpPr>
          <p:cNvPr id="3" name="TextBox 2"/>
          <p:cNvSpPr txBox="1"/>
          <p:nvPr/>
        </p:nvSpPr>
        <p:spPr>
          <a:xfrm>
            <a:off x="191997" y="595279"/>
            <a:ext cx="8786998" cy="1205458"/>
          </a:xfrm>
          <a:prstGeom prst="rect">
            <a:avLst/>
          </a:prstGeom>
          <a:noFill/>
        </p:spPr>
        <p:txBody>
          <a:bodyPr wrap="square" rtlCol="0">
            <a:spAutoFit/>
          </a:bodyPr>
          <a:lstStyle/>
          <a:p>
            <a:pPr>
              <a:spcBef>
                <a:spcPts val="1000"/>
              </a:spcBef>
            </a:pPr>
            <a:r>
              <a:rPr lang="en-IN" sz="1600" dirty="0" smtClean="0">
                <a:solidFill>
                  <a:schemeClr val="bg1"/>
                </a:solidFill>
                <a:latin typeface="Montserrat" panose="020B0604020202020204" charset="0"/>
              </a:rPr>
              <a:t>We trained </a:t>
            </a:r>
            <a:r>
              <a:rPr lang="en-IN" sz="1600" b="1" dirty="0" smtClean="0">
                <a:solidFill>
                  <a:schemeClr val="bg1"/>
                </a:solidFill>
                <a:latin typeface="Montserrat" panose="020B0604020202020204" charset="0"/>
              </a:rPr>
              <a:t>logistic Regression,</a:t>
            </a:r>
            <a:r>
              <a:rPr lang="en-IN" sz="1600" dirty="0" smtClean="0">
                <a:solidFill>
                  <a:schemeClr val="bg1"/>
                </a:solidFill>
                <a:latin typeface="Montserrat" panose="020B0604020202020204" charset="0"/>
              </a:rPr>
              <a:t> </a:t>
            </a:r>
            <a:r>
              <a:rPr lang="en-IN" sz="1600" b="1" dirty="0" smtClean="0">
                <a:solidFill>
                  <a:schemeClr val="bg1"/>
                </a:solidFill>
                <a:latin typeface="Montserrat" panose="020B0604020202020204" charset="0"/>
              </a:rPr>
              <a:t>Decision Tree,</a:t>
            </a:r>
            <a:r>
              <a:rPr lang="en-IN" sz="1600" dirty="0" smtClean="0">
                <a:solidFill>
                  <a:schemeClr val="bg1"/>
                </a:solidFill>
                <a:latin typeface="Montserrat" panose="020B0604020202020204" charset="0"/>
              </a:rPr>
              <a:t> </a:t>
            </a:r>
            <a:r>
              <a:rPr lang="en-IN" sz="1600" b="1" dirty="0" smtClean="0">
                <a:solidFill>
                  <a:schemeClr val="bg1"/>
                </a:solidFill>
                <a:latin typeface="Montserrat" panose="020B0604020202020204" charset="0"/>
              </a:rPr>
              <a:t>SGD Classifier, Random Forest, Gradient Boost </a:t>
            </a:r>
            <a:r>
              <a:rPr lang="en-IN" sz="1600" dirty="0" smtClean="0">
                <a:solidFill>
                  <a:schemeClr val="bg1"/>
                </a:solidFill>
                <a:latin typeface="Montserrat" panose="020B0604020202020204" charset="0"/>
              </a:rPr>
              <a:t>&amp; </a:t>
            </a:r>
            <a:r>
              <a:rPr lang="en-IN" sz="1600" b="1" dirty="0" err="1" smtClean="0">
                <a:solidFill>
                  <a:schemeClr val="bg1"/>
                </a:solidFill>
                <a:latin typeface="Montserrat" panose="020B0604020202020204" charset="0"/>
              </a:rPr>
              <a:t>Xgboost</a:t>
            </a:r>
            <a:r>
              <a:rPr lang="en-IN" sz="1600" b="1" dirty="0" smtClean="0">
                <a:solidFill>
                  <a:schemeClr val="bg1"/>
                </a:solidFill>
                <a:latin typeface="Montserrat" panose="020B0604020202020204" charset="0"/>
              </a:rPr>
              <a:t> Classifier </a:t>
            </a:r>
            <a:r>
              <a:rPr lang="en-IN" sz="1600" dirty="0" smtClean="0">
                <a:solidFill>
                  <a:schemeClr val="bg1"/>
                </a:solidFill>
                <a:latin typeface="Montserrat" panose="020B0604020202020204" charset="0"/>
              </a:rPr>
              <a:t>on the transformed training data.</a:t>
            </a:r>
          </a:p>
          <a:p>
            <a:pPr>
              <a:spcBef>
                <a:spcPts val="1000"/>
              </a:spcBef>
            </a:pPr>
            <a:r>
              <a:rPr lang="en-IN" sz="1600" dirty="0" smtClean="0">
                <a:solidFill>
                  <a:schemeClr val="bg1"/>
                </a:solidFill>
                <a:latin typeface="Montserrat" panose="020B0604020202020204" charset="0"/>
              </a:rPr>
              <a:t>	We trained these models for both </a:t>
            </a:r>
            <a:r>
              <a:rPr lang="en-IN" sz="1600" dirty="0" err="1" smtClean="0">
                <a:solidFill>
                  <a:schemeClr val="bg1"/>
                </a:solidFill>
                <a:latin typeface="Montserrat" panose="020B0604020202020204" charset="0"/>
              </a:rPr>
              <a:t>undersampled</a:t>
            </a:r>
            <a:r>
              <a:rPr lang="en-IN" sz="1600" dirty="0" smtClean="0">
                <a:solidFill>
                  <a:schemeClr val="bg1"/>
                </a:solidFill>
                <a:latin typeface="Montserrat" panose="020B0604020202020204" charset="0"/>
              </a:rPr>
              <a:t> and oversampled data. The following data-frame shows the model results for training and testing- </a:t>
            </a:r>
            <a:endParaRPr lang="en-IN" sz="1600" dirty="0">
              <a:solidFill>
                <a:schemeClr val="bg1"/>
              </a:solidFill>
              <a:latin typeface="Montserrat"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03" y="2145891"/>
            <a:ext cx="8868992" cy="2651228"/>
          </a:xfrm>
          <a:prstGeom prst="rect">
            <a:avLst/>
          </a:prstGeom>
        </p:spPr>
      </p:pic>
    </p:spTree>
    <p:extLst>
      <p:ext uri="{BB962C8B-B14F-4D97-AF65-F5344CB8AC3E}">
        <p14:creationId xmlns:p14="http://schemas.microsoft.com/office/powerpoint/2010/main" val="3774691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TextBox 4"/>
          <p:cNvSpPr txBox="1"/>
          <p:nvPr/>
        </p:nvSpPr>
        <p:spPr>
          <a:xfrm>
            <a:off x="192505" y="724944"/>
            <a:ext cx="8806608" cy="959237"/>
          </a:xfrm>
          <a:prstGeom prst="rect">
            <a:avLst/>
          </a:prstGeom>
          <a:noFill/>
        </p:spPr>
        <p:txBody>
          <a:bodyPr wrap="square" rtlCol="0">
            <a:spAutoFit/>
          </a:bodyPr>
          <a:lstStyle/>
          <a:p>
            <a:pPr>
              <a:spcBef>
                <a:spcPts val="1000"/>
              </a:spcBef>
              <a:buClr>
                <a:schemeClr val="bg1"/>
              </a:buClr>
            </a:pPr>
            <a:r>
              <a:rPr lang="en-IN" sz="1600" dirty="0" smtClean="0">
                <a:solidFill>
                  <a:schemeClr val="bg1"/>
                </a:solidFill>
                <a:latin typeface="Montserrat" panose="020B0604020202020204" charset="0"/>
              </a:rPr>
              <a:t>Ensemble learning methods generally give better performances. That is what we mostly here as well. </a:t>
            </a:r>
            <a:endParaRPr lang="en-IN" sz="1600" dirty="0">
              <a:solidFill>
                <a:schemeClr val="bg1"/>
              </a:solidFill>
              <a:latin typeface="Montserrat" panose="020B0604020202020204" charset="0"/>
            </a:endParaRPr>
          </a:p>
          <a:p>
            <a:pPr>
              <a:spcBef>
                <a:spcPts val="1000"/>
              </a:spcBef>
              <a:buClr>
                <a:schemeClr val="bg1"/>
              </a:buClr>
            </a:pPr>
            <a:r>
              <a:rPr lang="en-IN" sz="1600" dirty="0" smtClean="0">
                <a:solidFill>
                  <a:schemeClr val="bg1"/>
                </a:solidFill>
                <a:latin typeface="Montserrat" panose="020B0604020202020204" charset="0"/>
              </a:rPr>
              <a:t>Here are the top 5 models that had the best performances-</a:t>
            </a:r>
          </a:p>
        </p:txBody>
      </p:sp>
      <p:sp>
        <p:nvSpPr>
          <p:cNvPr id="7" name="TextBox 6"/>
          <p:cNvSpPr txBox="1"/>
          <p:nvPr/>
        </p:nvSpPr>
        <p:spPr>
          <a:xfrm>
            <a:off x="192251" y="186335"/>
            <a:ext cx="3451586"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Modelling Continued :</a:t>
            </a:r>
            <a:endParaRPr lang="en-IN" sz="2200" b="1" dirty="0">
              <a:solidFill>
                <a:schemeClr val="tx1"/>
              </a:solidFill>
              <a:latin typeface="Montserrat"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1" y="1867161"/>
            <a:ext cx="8807116" cy="1296513"/>
          </a:xfrm>
          <a:prstGeom prst="rect">
            <a:avLst/>
          </a:prstGeom>
        </p:spPr>
      </p:pic>
      <p:sp>
        <p:nvSpPr>
          <p:cNvPr id="8" name="TextBox 7"/>
          <p:cNvSpPr txBox="1"/>
          <p:nvPr/>
        </p:nvSpPr>
        <p:spPr>
          <a:xfrm>
            <a:off x="177993" y="3346654"/>
            <a:ext cx="8821120" cy="1205458"/>
          </a:xfrm>
          <a:prstGeom prst="rect">
            <a:avLst/>
          </a:prstGeom>
          <a:noFill/>
        </p:spPr>
        <p:txBody>
          <a:bodyPr wrap="square" rtlCol="0">
            <a:spAutoFit/>
          </a:bodyPr>
          <a:lstStyle/>
          <a:p>
            <a:pPr>
              <a:spcBef>
                <a:spcPts val="1000"/>
              </a:spcBef>
            </a:pPr>
            <a:r>
              <a:rPr lang="en-IN" sz="1600" dirty="0" smtClean="0">
                <a:solidFill>
                  <a:schemeClr val="bg1"/>
                </a:solidFill>
                <a:latin typeface="Montserrat" panose="020B0604020202020204" charset="0"/>
              </a:rPr>
              <a:t>	We can also see that all the top performing models were trained on the data that was oversampled using the </a:t>
            </a:r>
            <a:r>
              <a:rPr lang="en-IN" sz="1600" b="1" dirty="0" smtClean="0">
                <a:solidFill>
                  <a:schemeClr val="bg1"/>
                </a:solidFill>
                <a:latin typeface="Montserrat" panose="020B0604020202020204" charset="0"/>
              </a:rPr>
              <a:t>SMOTE </a:t>
            </a:r>
            <a:r>
              <a:rPr lang="en-IN" sz="1600" dirty="0" smtClean="0">
                <a:solidFill>
                  <a:schemeClr val="bg1"/>
                </a:solidFill>
                <a:latin typeface="Montserrat" panose="020B0604020202020204" charset="0"/>
              </a:rPr>
              <a:t>technique.</a:t>
            </a:r>
          </a:p>
          <a:p>
            <a:pPr>
              <a:spcBef>
                <a:spcPts val="1000"/>
              </a:spcBef>
            </a:pPr>
            <a:r>
              <a:rPr lang="en-IN" sz="1600" dirty="0" smtClean="0">
                <a:solidFill>
                  <a:schemeClr val="bg1"/>
                </a:solidFill>
                <a:latin typeface="Montserrat" panose="020B0604020202020204" charset="0"/>
              </a:rPr>
              <a:t>	So, we can definitely say that SMOTE is doing better job compared to </a:t>
            </a:r>
            <a:r>
              <a:rPr lang="en-IN" sz="1600" dirty="0" err="1" smtClean="0">
                <a:solidFill>
                  <a:schemeClr val="bg1"/>
                </a:solidFill>
                <a:latin typeface="Montserrat" panose="020B0604020202020204" charset="0"/>
              </a:rPr>
              <a:t>undersampling</a:t>
            </a:r>
            <a:r>
              <a:rPr lang="en-IN" sz="1600" dirty="0" smtClean="0">
                <a:solidFill>
                  <a:schemeClr val="bg1"/>
                </a:solidFill>
                <a:latin typeface="Montserrat" panose="020B0604020202020204" charset="0"/>
              </a:rPr>
              <a:t>.</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568166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92505" y="192505"/>
            <a:ext cx="3573414"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Feature Importance :</a:t>
            </a:r>
            <a:endParaRPr lang="en-IN" sz="2400" b="1" dirty="0">
              <a:solidFill>
                <a:schemeClr val="tx1"/>
              </a:solidFill>
              <a:latin typeface="Montserrat" panose="020B0604020202020204" charset="0"/>
            </a:endParaRPr>
          </a:p>
        </p:txBody>
      </p:sp>
      <p:sp>
        <p:nvSpPr>
          <p:cNvPr id="5" name="TextBox 4"/>
          <p:cNvSpPr txBox="1"/>
          <p:nvPr/>
        </p:nvSpPr>
        <p:spPr>
          <a:xfrm>
            <a:off x="192505" y="2903864"/>
            <a:ext cx="8820866" cy="1892826"/>
          </a:xfrm>
          <a:prstGeom prst="rect">
            <a:avLst/>
          </a:prstGeom>
          <a:noFill/>
        </p:spPr>
        <p:txBody>
          <a:bodyPr wrap="square" rtlCol="0">
            <a:spAutoFit/>
          </a:bodyPr>
          <a:lstStyle/>
          <a:p>
            <a:pPr>
              <a:spcBef>
                <a:spcPts val="600"/>
              </a:spcBef>
              <a:buClr>
                <a:schemeClr val="bg1"/>
              </a:buClr>
            </a:pPr>
            <a:r>
              <a:rPr lang="en-IN" sz="1600" dirty="0" smtClean="0">
                <a:solidFill>
                  <a:schemeClr val="bg1"/>
                </a:solidFill>
                <a:latin typeface="Montserrat" panose="020B0604020202020204" charset="0"/>
              </a:rPr>
              <a:t>We checked feature importance for 3 ensemble models (Random Forest, Gradient Boost &amp; </a:t>
            </a:r>
            <a:r>
              <a:rPr lang="en-IN" sz="1600" dirty="0" err="1" smtClean="0">
                <a:solidFill>
                  <a:schemeClr val="bg1"/>
                </a:solidFill>
                <a:latin typeface="Montserrat" panose="020B0604020202020204" charset="0"/>
              </a:rPr>
              <a:t>XGBoost</a:t>
            </a:r>
            <a:r>
              <a:rPr lang="en-IN" sz="1600" dirty="0" smtClean="0">
                <a:solidFill>
                  <a:schemeClr val="bg1"/>
                </a:solidFill>
                <a:latin typeface="Montserrat" panose="020B0604020202020204" charset="0"/>
              </a:rPr>
              <a:t>). The top most important features that we found were – </a:t>
            </a:r>
          </a:p>
          <a:p>
            <a:pPr marL="285750" indent="-285750">
              <a:spcBef>
                <a:spcPts val="600"/>
              </a:spcBef>
              <a:buClr>
                <a:schemeClr val="bg1"/>
              </a:buClr>
              <a:buFont typeface="Wingdings" panose="05000000000000000000" pitchFamily="2" charset="2"/>
              <a:buChar char="§"/>
            </a:pPr>
            <a:r>
              <a:rPr lang="en-IN" b="1" dirty="0" smtClean="0">
                <a:solidFill>
                  <a:schemeClr val="bg1"/>
                </a:solidFill>
                <a:latin typeface="Montserrat" panose="020B0604020202020204" charset="0"/>
              </a:rPr>
              <a:t>Email Campaign Type</a:t>
            </a:r>
          </a:p>
          <a:p>
            <a:pPr marL="285750" indent="-285750">
              <a:spcBef>
                <a:spcPts val="300"/>
              </a:spcBef>
              <a:buClr>
                <a:schemeClr val="bg1"/>
              </a:buClr>
              <a:buFont typeface="Wingdings" panose="05000000000000000000" pitchFamily="2" charset="2"/>
              <a:buChar char="§"/>
            </a:pPr>
            <a:r>
              <a:rPr lang="en-IN" b="1" dirty="0" smtClean="0">
                <a:solidFill>
                  <a:schemeClr val="bg1"/>
                </a:solidFill>
                <a:latin typeface="Montserrat" panose="020B0604020202020204" charset="0"/>
              </a:rPr>
              <a:t>Total Past Communications</a:t>
            </a:r>
          </a:p>
          <a:p>
            <a:pPr marL="285750" indent="-285750">
              <a:spcBef>
                <a:spcPts val="300"/>
              </a:spcBef>
              <a:buClr>
                <a:schemeClr val="bg1"/>
              </a:buClr>
              <a:buFont typeface="Wingdings" panose="05000000000000000000" pitchFamily="2" charset="2"/>
              <a:buChar char="§"/>
            </a:pPr>
            <a:r>
              <a:rPr lang="en-IN" b="1" dirty="0" smtClean="0">
                <a:solidFill>
                  <a:schemeClr val="bg1"/>
                </a:solidFill>
                <a:latin typeface="Montserrat" panose="020B0604020202020204" charset="0"/>
              </a:rPr>
              <a:t>Subject Hotness Score</a:t>
            </a:r>
          </a:p>
          <a:p>
            <a:pPr marL="285750" indent="-285750">
              <a:spcBef>
                <a:spcPts val="300"/>
              </a:spcBef>
              <a:buClr>
                <a:schemeClr val="bg1"/>
              </a:buClr>
              <a:buFont typeface="Wingdings" panose="05000000000000000000" pitchFamily="2" charset="2"/>
              <a:buChar char="§"/>
            </a:pPr>
            <a:r>
              <a:rPr lang="en-IN" b="1" dirty="0" smtClean="0">
                <a:solidFill>
                  <a:schemeClr val="bg1"/>
                </a:solidFill>
                <a:latin typeface="Montserrat" panose="020B0604020202020204" charset="0"/>
              </a:rPr>
              <a:t>Total Link Images</a:t>
            </a:r>
          </a:p>
          <a:p>
            <a:pPr marL="285750" indent="-285750">
              <a:spcBef>
                <a:spcPts val="300"/>
              </a:spcBef>
              <a:buClr>
                <a:schemeClr val="bg1"/>
              </a:buClr>
              <a:buFont typeface="Wingdings" panose="05000000000000000000" pitchFamily="2" charset="2"/>
              <a:buChar char="§"/>
            </a:pPr>
            <a:r>
              <a:rPr lang="en-IN" b="1" dirty="0" smtClean="0">
                <a:solidFill>
                  <a:schemeClr val="bg1"/>
                </a:solidFill>
                <a:latin typeface="Montserrat" panose="020B0604020202020204" charset="0"/>
              </a:rPr>
              <a:t>Word Count</a:t>
            </a:r>
            <a:endParaRPr lang="en-IN" b="1" dirty="0">
              <a:solidFill>
                <a:schemeClr val="bg1"/>
              </a:solidFill>
              <a:latin typeface="Montserrat"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9" y="845674"/>
            <a:ext cx="8882742" cy="2014404"/>
          </a:xfrm>
          <a:prstGeom prst="rect">
            <a:avLst/>
          </a:prstGeom>
        </p:spPr>
      </p:pic>
    </p:spTree>
    <p:extLst>
      <p:ext uri="{BB962C8B-B14F-4D97-AF65-F5344CB8AC3E}">
        <p14:creationId xmlns:p14="http://schemas.microsoft.com/office/powerpoint/2010/main" val="716540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71880" y="211527"/>
            <a:ext cx="2693366"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Feature Selection :</a:t>
            </a:r>
            <a:endParaRPr lang="en-IN" sz="2000" b="1" dirty="0">
              <a:solidFill>
                <a:schemeClr val="tx1"/>
              </a:solidFill>
              <a:latin typeface="Montserrat" panose="020B0604020202020204" charset="0"/>
            </a:endParaRPr>
          </a:p>
        </p:txBody>
      </p:sp>
      <p:sp>
        <p:nvSpPr>
          <p:cNvPr id="6" name="TextBox 5"/>
          <p:cNvSpPr txBox="1"/>
          <p:nvPr/>
        </p:nvSpPr>
        <p:spPr>
          <a:xfrm>
            <a:off x="171880" y="567505"/>
            <a:ext cx="8800240" cy="1297791"/>
          </a:xfrm>
          <a:prstGeom prst="rect">
            <a:avLst/>
          </a:prstGeom>
          <a:noFill/>
        </p:spPr>
        <p:txBody>
          <a:bodyPr wrap="square" rtlCol="0">
            <a:spAutoFit/>
          </a:bodyPr>
          <a:lstStyle/>
          <a:p>
            <a:pPr>
              <a:spcBef>
                <a:spcPts val="500"/>
              </a:spcBef>
            </a:pPr>
            <a:r>
              <a:rPr lang="en-IN" b="1" dirty="0" smtClean="0">
                <a:solidFill>
                  <a:schemeClr val="bg1"/>
                </a:solidFill>
                <a:latin typeface="Montserrat" panose="020B0604020202020204" charset="0"/>
              </a:rPr>
              <a:t>Time Email Sent Category </a:t>
            </a:r>
            <a:r>
              <a:rPr lang="en-IN" dirty="0" smtClean="0">
                <a:solidFill>
                  <a:schemeClr val="bg1"/>
                </a:solidFill>
                <a:latin typeface="Montserrat" panose="020B0604020202020204" charset="0"/>
              </a:rPr>
              <a:t>&amp; </a:t>
            </a:r>
            <a:r>
              <a:rPr lang="en-IN" b="1" dirty="0" smtClean="0">
                <a:solidFill>
                  <a:schemeClr val="bg1"/>
                </a:solidFill>
                <a:latin typeface="Montserrat" panose="020B0604020202020204" charset="0"/>
              </a:rPr>
              <a:t>Email Source Type </a:t>
            </a:r>
            <a:r>
              <a:rPr lang="en-IN" dirty="0" smtClean="0">
                <a:solidFill>
                  <a:schemeClr val="bg1"/>
                </a:solidFill>
                <a:latin typeface="Montserrat" panose="020B0604020202020204" charset="0"/>
              </a:rPr>
              <a:t>were two of the columns that came at the last position in terms of feature importance.</a:t>
            </a:r>
          </a:p>
          <a:p>
            <a:pPr>
              <a:spcBef>
                <a:spcPts val="500"/>
              </a:spcBef>
            </a:pPr>
            <a:r>
              <a:rPr lang="en-IN" dirty="0" smtClean="0">
                <a:solidFill>
                  <a:schemeClr val="bg1"/>
                </a:solidFill>
                <a:latin typeface="Montserrat" panose="020B0604020202020204" charset="0"/>
              </a:rPr>
              <a:t>The reasonable explanation can be that for the kind of data that we had, it did  not really matter when the emails were sent. This did not have much of an impact on the customers’ responses.</a:t>
            </a:r>
          </a:p>
          <a:p>
            <a:pPr>
              <a:spcBef>
                <a:spcPts val="500"/>
              </a:spcBef>
            </a:pPr>
            <a:r>
              <a:rPr lang="en-IN" dirty="0" smtClean="0">
                <a:solidFill>
                  <a:schemeClr val="bg1"/>
                </a:solidFill>
                <a:latin typeface="Montserrat" panose="020B0604020202020204" charset="0"/>
              </a:rPr>
              <a:t>So, we dropped these two columns from the original set of features. </a:t>
            </a:r>
            <a:endParaRPr lang="en-IN" dirty="0">
              <a:solidFill>
                <a:schemeClr val="bg1"/>
              </a:solidFill>
              <a:latin typeface="Montserrat" panose="020B0604020202020204" charset="0"/>
            </a:endParaRPr>
          </a:p>
        </p:txBody>
      </p:sp>
      <p:sp>
        <p:nvSpPr>
          <p:cNvPr id="5" name="TextBox 4"/>
          <p:cNvSpPr txBox="1"/>
          <p:nvPr/>
        </p:nvSpPr>
        <p:spPr>
          <a:xfrm>
            <a:off x="171880" y="1924877"/>
            <a:ext cx="3501280" cy="400110"/>
          </a:xfrm>
          <a:prstGeom prst="rect">
            <a:avLst/>
          </a:prstGeom>
          <a:noFill/>
        </p:spPr>
        <p:txBody>
          <a:bodyPr wrap="none" rtlCol="0">
            <a:spAutoFit/>
          </a:bodyPr>
          <a:lstStyle/>
          <a:p>
            <a:r>
              <a:rPr lang="en-IN" sz="2000" b="1" dirty="0" err="1">
                <a:solidFill>
                  <a:schemeClr val="tx1"/>
                </a:solidFill>
                <a:latin typeface="Montserrat" panose="020B0604020202020204" charset="0"/>
              </a:rPr>
              <a:t>Hyperparameter</a:t>
            </a:r>
            <a:r>
              <a:rPr lang="en-IN" sz="2000" b="1" dirty="0">
                <a:solidFill>
                  <a:schemeClr val="tx1"/>
                </a:solidFill>
                <a:latin typeface="Montserrat" panose="020B0604020202020204" charset="0"/>
              </a:rPr>
              <a:t> Tuning</a:t>
            </a:r>
            <a:r>
              <a:rPr lang="en-IN" sz="2000" b="1" dirty="0" smtClean="0">
                <a:solidFill>
                  <a:schemeClr val="tx1"/>
                </a:solidFill>
                <a:latin typeface="Montserrat" panose="020B0604020202020204" charset="0"/>
              </a:rPr>
              <a:t>:</a:t>
            </a:r>
            <a:endParaRPr lang="en-IN" sz="2000" dirty="0">
              <a:solidFill>
                <a:schemeClr val="tx1"/>
              </a:solidFill>
              <a:latin typeface="Montserrat" panose="020B0604020202020204" charset="0"/>
            </a:endParaRPr>
          </a:p>
        </p:txBody>
      </p:sp>
      <p:sp>
        <p:nvSpPr>
          <p:cNvPr id="7" name="TextBox 6"/>
          <p:cNvSpPr txBox="1"/>
          <p:nvPr/>
        </p:nvSpPr>
        <p:spPr>
          <a:xfrm>
            <a:off x="171880" y="2244001"/>
            <a:ext cx="8800240" cy="1082348"/>
          </a:xfrm>
          <a:prstGeom prst="rect">
            <a:avLst/>
          </a:prstGeom>
          <a:noFill/>
        </p:spPr>
        <p:txBody>
          <a:bodyPr wrap="square" rtlCol="0">
            <a:spAutoFit/>
          </a:bodyPr>
          <a:lstStyle/>
          <a:p>
            <a:pPr>
              <a:spcBef>
                <a:spcPts val="500"/>
              </a:spcBef>
            </a:pPr>
            <a:r>
              <a:rPr lang="en-US" dirty="0">
                <a:solidFill>
                  <a:schemeClr val="bg1"/>
                </a:solidFill>
                <a:latin typeface="Montserrat" panose="020B0604020202020204" charset="0"/>
              </a:rPr>
              <a:t>The process of selecting the best </a:t>
            </a:r>
            <a:r>
              <a:rPr lang="en-US" dirty="0" smtClean="0">
                <a:solidFill>
                  <a:schemeClr val="bg1"/>
                </a:solidFill>
                <a:latin typeface="Montserrat" panose="020B0604020202020204" charset="0"/>
              </a:rPr>
              <a:t>parameters </a:t>
            </a:r>
            <a:r>
              <a:rPr lang="en-US" dirty="0">
                <a:solidFill>
                  <a:schemeClr val="bg1"/>
                </a:solidFill>
                <a:latin typeface="Montserrat" panose="020B0604020202020204" charset="0"/>
              </a:rPr>
              <a:t>to use is known as </a:t>
            </a:r>
            <a:r>
              <a:rPr lang="en-US" dirty="0" smtClean="0">
                <a:solidFill>
                  <a:schemeClr val="bg1"/>
                </a:solidFill>
                <a:latin typeface="Montserrat" panose="020B0604020202020204" charset="0"/>
              </a:rPr>
              <a:t>hyper-parameter tuning. </a:t>
            </a:r>
          </a:p>
          <a:p>
            <a:pPr>
              <a:spcBef>
                <a:spcPts val="500"/>
              </a:spcBef>
            </a:pPr>
            <a:r>
              <a:rPr lang="en-US" dirty="0" smtClean="0">
                <a:solidFill>
                  <a:schemeClr val="bg1"/>
                </a:solidFill>
                <a:latin typeface="Montserrat" panose="020B0604020202020204" charset="0"/>
              </a:rPr>
              <a:t>To perform this task, we used </a:t>
            </a:r>
            <a:r>
              <a:rPr lang="en-US" b="1" dirty="0" smtClean="0">
                <a:solidFill>
                  <a:schemeClr val="bg1"/>
                </a:solidFill>
                <a:latin typeface="Montserrat" panose="020B0604020202020204" charset="0"/>
              </a:rPr>
              <a:t>Grid</a:t>
            </a:r>
            <a:r>
              <a:rPr lang="en-US" dirty="0" smtClean="0">
                <a:solidFill>
                  <a:schemeClr val="bg1"/>
                </a:solidFill>
                <a:latin typeface="Montserrat" panose="020B0604020202020204" charset="0"/>
              </a:rPr>
              <a:t> </a:t>
            </a:r>
            <a:r>
              <a:rPr lang="en-US" b="1" dirty="0" smtClean="0">
                <a:solidFill>
                  <a:schemeClr val="bg1"/>
                </a:solidFill>
                <a:latin typeface="Montserrat" panose="020B0604020202020204" charset="0"/>
              </a:rPr>
              <a:t>Search</a:t>
            </a:r>
            <a:r>
              <a:rPr lang="en-US" dirty="0" smtClean="0">
                <a:solidFill>
                  <a:schemeClr val="bg1"/>
                </a:solidFill>
                <a:latin typeface="Montserrat" panose="020B0604020202020204" charset="0"/>
              </a:rPr>
              <a:t> with 3 fold </a:t>
            </a:r>
            <a:r>
              <a:rPr lang="en-US" b="1" dirty="0" smtClean="0">
                <a:solidFill>
                  <a:schemeClr val="bg1"/>
                </a:solidFill>
                <a:latin typeface="Montserrat" panose="020B0604020202020204" charset="0"/>
              </a:rPr>
              <a:t>cross validation</a:t>
            </a:r>
            <a:r>
              <a:rPr lang="en-US" dirty="0" smtClean="0">
                <a:solidFill>
                  <a:schemeClr val="bg1"/>
                </a:solidFill>
                <a:latin typeface="Montserrat" panose="020B0604020202020204" charset="0"/>
              </a:rPr>
              <a:t>. We tried out combinations of different parameters in iterations to figure out which ones give the best results.</a:t>
            </a:r>
            <a:endParaRPr lang="en-IN" dirty="0" smtClean="0">
              <a:solidFill>
                <a:schemeClr val="bg1"/>
              </a:solidFill>
              <a:latin typeface="Montserrat" panose="020B0604020202020204" charset="0"/>
            </a:endParaRPr>
          </a:p>
          <a:p>
            <a:pPr>
              <a:spcBef>
                <a:spcPts val="500"/>
              </a:spcBef>
            </a:pPr>
            <a:r>
              <a:rPr lang="en-IN" dirty="0" smtClean="0">
                <a:solidFill>
                  <a:schemeClr val="bg1"/>
                </a:solidFill>
                <a:latin typeface="Montserrat" panose="020B0604020202020204" charset="0"/>
              </a:rPr>
              <a:t>We tuned the hyper parameters for </a:t>
            </a:r>
            <a:r>
              <a:rPr lang="en-IN" b="1" dirty="0" smtClean="0">
                <a:solidFill>
                  <a:schemeClr val="bg1"/>
                </a:solidFill>
                <a:latin typeface="Montserrat" panose="020B0604020202020204" charset="0"/>
              </a:rPr>
              <a:t>Random Forest </a:t>
            </a:r>
            <a:r>
              <a:rPr lang="en-IN" dirty="0" smtClean="0">
                <a:solidFill>
                  <a:schemeClr val="bg1"/>
                </a:solidFill>
                <a:latin typeface="Montserrat" panose="020B0604020202020204" charset="0"/>
              </a:rPr>
              <a:t>and </a:t>
            </a:r>
            <a:r>
              <a:rPr lang="en-IN" b="1" dirty="0" err="1" smtClean="0">
                <a:solidFill>
                  <a:schemeClr val="bg1"/>
                </a:solidFill>
                <a:latin typeface="Montserrat" panose="020B0604020202020204" charset="0"/>
              </a:rPr>
              <a:t>Xgboost</a:t>
            </a:r>
            <a:r>
              <a:rPr lang="en-IN" dirty="0" smtClean="0">
                <a:solidFill>
                  <a:schemeClr val="bg1"/>
                </a:solidFill>
                <a:latin typeface="Montserrat" panose="020B0604020202020204" charset="0"/>
              </a:rPr>
              <a:t> model.</a:t>
            </a:r>
            <a:endParaRPr lang="en-IN" dirty="0">
              <a:solidFill>
                <a:schemeClr val="bg1"/>
              </a:solidFill>
              <a:latin typeface="Montserrat" panose="020B0604020202020204" charset="0"/>
            </a:endParaRPr>
          </a:p>
        </p:txBody>
      </p:sp>
      <p:sp>
        <p:nvSpPr>
          <p:cNvPr id="8" name="TextBox 7"/>
          <p:cNvSpPr txBox="1"/>
          <p:nvPr/>
        </p:nvSpPr>
        <p:spPr>
          <a:xfrm>
            <a:off x="171880" y="3379082"/>
            <a:ext cx="8761522" cy="1631216"/>
          </a:xfrm>
          <a:prstGeom prst="rect">
            <a:avLst/>
          </a:prstGeom>
          <a:noFill/>
        </p:spPr>
        <p:txBody>
          <a:bodyPr wrap="square" rtlCol="0">
            <a:spAutoFit/>
          </a:bodyPr>
          <a:lstStyle/>
          <a:p>
            <a:r>
              <a:rPr lang="en-IN" sz="1600" dirty="0" smtClean="0">
                <a:solidFill>
                  <a:schemeClr val="tx1"/>
                </a:solidFill>
                <a:latin typeface="Montserrat" panose="020B0604020202020204" charset="0"/>
              </a:rPr>
              <a:t>Evaluation Metric : </a:t>
            </a:r>
            <a:r>
              <a:rPr lang="en-US" dirty="0">
                <a:solidFill>
                  <a:schemeClr val="bg1"/>
                </a:solidFill>
                <a:latin typeface="Montserrat" panose="020B0604020202020204" charset="0"/>
              </a:rPr>
              <a:t>O</a:t>
            </a:r>
            <a:r>
              <a:rPr lang="en-US" dirty="0" smtClean="0">
                <a:solidFill>
                  <a:schemeClr val="bg1"/>
                </a:solidFill>
                <a:latin typeface="Montserrat" panose="020B0604020202020204" charset="0"/>
              </a:rPr>
              <a:t>ur </a:t>
            </a:r>
            <a:r>
              <a:rPr lang="en-US" dirty="0">
                <a:solidFill>
                  <a:schemeClr val="bg1"/>
                </a:solidFill>
                <a:latin typeface="Montserrat" panose="020B0604020202020204" charset="0"/>
              </a:rPr>
              <a:t>problem statement clearly tells us to characterize the mail and track the mail that is ignored; read; acknowledged by the </a:t>
            </a:r>
            <a:r>
              <a:rPr lang="en-US" dirty="0" smtClean="0">
                <a:solidFill>
                  <a:schemeClr val="bg1"/>
                </a:solidFill>
                <a:latin typeface="Montserrat" panose="020B0604020202020204" charset="0"/>
              </a:rPr>
              <a:t>reader. So, we need to make sure that false predictions are as low as possible. </a:t>
            </a:r>
          </a:p>
          <a:p>
            <a:r>
              <a:rPr lang="en-US" dirty="0" smtClean="0">
                <a:solidFill>
                  <a:schemeClr val="bg1"/>
                </a:solidFill>
                <a:latin typeface="Montserrat" panose="020B0604020202020204" charset="0"/>
              </a:rPr>
              <a:t>For this reason, we chose </a:t>
            </a:r>
            <a:r>
              <a:rPr lang="en-US" b="1" dirty="0" smtClean="0">
                <a:solidFill>
                  <a:schemeClr val="bg1"/>
                </a:solidFill>
                <a:latin typeface="Montserrat" panose="020B0604020202020204" charset="0"/>
              </a:rPr>
              <a:t>F1 Score </a:t>
            </a:r>
            <a:r>
              <a:rPr lang="en-US" dirty="0" smtClean="0">
                <a:solidFill>
                  <a:schemeClr val="bg1"/>
                </a:solidFill>
                <a:latin typeface="Montserrat" panose="020B0604020202020204" charset="0"/>
              </a:rPr>
              <a:t>and </a:t>
            </a:r>
            <a:r>
              <a:rPr lang="en-US" b="1" dirty="0" smtClean="0">
                <a:solidFill>
                  <a:schemeClr val="bg1"/>
                </a:solidFill>
                <a:latin typeface="Montserrat" panose="020B0604020202020204" charset="0"/>
              </a:rPr>
              <a:t>AUC-ROC</a:t>
            </a:r>
            <a:r>
              <a:rPr lang="en-US" dirty="0" smtClean="0">
                <a:solidFill>
                  <a:schemeClr val="bg1"/>
                </a:solidFill>
                <a:latin typeface="Montserrat" panose="020B0604020202020204" charset="0"/>
              </a:rPr>
              <a:t>(Area Under the Curve-Receiver Operating Characteristics)</a:t>
            </a:r>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Score. Both F1 and AUC-Roc score becomes low if our model keeps making wrong predictions. As these scores get closer to 1, we can be confident that our model is being able to distinguish different classes better.</a:t>
            </a:r>
            <a:endParaRPr lang="en-IN" b="1" dirty="0">
              <a:solidFill>
                <a:schemeClr val="bg1"/>
              </a:solidFill>
              <a:latin typeface="Montserrat" panose="020B0604020202020204" charset="0"/>
            </a:endParaRPr>
          </a:p>
        </p:txBody>
      </p:sp>
    </p:spTree>
    <p:extLst>
      <p:ext uri="{BB962C8B-B14F-4D97-AF65-F5344CB8AC3E}">
        <p14:creationId xmlns:p14="http://schemas.microsoft.com/office/powerpoint/2010/main" val="4293995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30120" y="186658"/>
            <a:ext cx="7503977" cy="400110"/>
          </a:xfrm>
          <a:prstGeom prst="rect">
            <a:avLst/>
          </a:prstGeom>
          <a:noFill/>
        </p:spPr>
        <p:txBody>
          <a:bodyPr wrap="none" rtlCol="0">
            <a:spAutoFit/>
          </a:bodyPr>
          <a:lstStyle/>
          <a:p>
            <a:r>
              <a:rPr lang="en-IN" sz="2000" dirty="0" smtClean="0">
                <a:solidFill>
                  <a:schemeClr val="tx1"/>
                </a:solidFill>
                <a:latin typeface="Montserrat" panose="020B0604020202020204" charset="0"/>
              </a:rPr>
              <a:t>Model Performance after </a:t>
            </a:r>
            <a:r>
              <a:rPr lang="en-IN" sz="2000" dirty="0" err="1" smtClean="0">
                <a:solidFill>
                  <a:schemeClr val="tx1"/>
                </a:solidFill>
                <a:latin typeface="Montserrat" panose="020B0604020202020204" charset="0"/>
              </a:rPr>
              <a:t>Hyperparameter</a:t>
            </a:r>
            <a:r>
              <a:rPr lang="en-IN" sz="2000" dirty="0" smtClean="0">
                <a:solidFill>
                  <a:schemeClr val="tx1"/>
                </a:solidFill>
                <a:latin typeface="Montserrat" panose="020B0604020202020204" charset="0"/>
              </a:rPr>
              <a:t> Optimization :</a:t>
            </a:r>
            <a:endParaRPr lang="en-IN" sz="1800" dirty="0">
              <a:solidFill>
                <a:schemeClr val="tx1"/>
              </a:solidFill>
              <a:latin typeface="Montserrat" panose="020B0604020202020204" charset="0"/>
            </a:endParaRPr>
          </a:p>
        </p:txBody>
      </p:sp>
      <p:sp>
        <p:nvSpPr>
          <p:cNvPr id="3" name="TextBox 2"/>
          <p:cNvSpPr txBox="1"/>
          <p:nvPr/>
        </p:nvSpPr>
        <p:spPr>
          <a:xfrm>
            <a:off x="130120" y="509500"/>
            <a:ext cx="8800749" cy="307777"/>
          </a:xfrm>
          <a:prstGeom prst="rect">
            <a:avLst/>
          </a:prstGeom>
          <a:noFill/>
        </p:spPr>
        <p:txBody>
          <a:bodyPr wrap="square" rtlCol="0">
            <a:spAutoFit/>
          </a:bodyPr>
          <a:lstStyle/>
          <a:p>
            <a:pPr>
              <a:buClr>
                <a:schemeClr val="bg1"/>
              </a:buClr>
            </a:pPr>
            <a:endParaRPr lang="en-IN" dirty="0" smtClean="0">
              <a:solidFill>
                <a:schemeClr val="bg1"/>
              </a:solidFill>
              <a:latin typeface="Montserrat"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3" y="713975"/>
            <a:ext cx="8856894" cy="2155439"/>
          </a:xfrm>
          <a:prstGeom prst="rect">
            <a:avLst/>
          </a:prstGeom>
        </p:spPr>
      </p:pic>
      <p:sp>
        <p:nvSpPr>
          <p:cNvPr id="8" name="TextBox 7"/>
          <p:cNvSpPr txBox="1"/>
          <p:nvPr/>
        </p:nvSpPr>
        <p:spPr>
          <a:xfrm>
            <a:off x="81993" y="2996621"/>
            <a:ext cx="4249881" cy="369332"/>
          </a:xfrm>
          <a:prstGeom prst="rect">
            <a:avLst/>
          </a:prstGeom>
          <a:noFill/>
        </p:spPr>
        <p:txBody>
          <a:bodyPr wrap="none" rtlCol="0">
            <a:spAutoFit/>
          </a:bodyPr>
          <a:lstStyle/>
          <a:p>
            <a:r>
              <a:rPr lang="en-IN" sz="1800" dirty="0" smtClean="0">
                <a:solidFill>
                  <a:schemeClr val="tx1"/>
                </a:solidFill>
                <a:latin typeface="Montserrat" panose="020B0604020202020204" charset="0"/>
              </a:rPr>
              <a:t>Top 3 Best Performing Algorithms :</a:t>
            </a:r>
            <a:endParaRPr lang="en-IN" sz="1600" dirty="0">
              <a:solidFill>
                <a:schemeClr val="tx1"/>
              </a:solidFill>
              <a:latin typeface="Montserrat" panose="020B060402020202020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20" y="3401968"/>
            <a:ext cx="8703988" cy="1210775"/>
          </a:xfrm>
          <a:prstGeom prst="rect">
            <a:avLst/>
          </a:prstGeom>
        </p:spPr>
      </p:pic>
    </p:spTree>
    <p:extLst>
      <p:ext uri="{BB962C8B-B14F-4D97-AF65-F5344CB8AC3E}">
        <p14:creationId xmlns:p14="http://schemas.microsoft.com/office/powerpoint/2010/main" val="170091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9000"/>
                    </a14:imgEffect>
                    <a14:imgEffect>
                      <a14:brightnessContrast contrast="7000"/>
                    </a14:imgEffect>
                  </a14:imgLayer>
                </a14:imgProps>
              </a:ext>
              <a:ext uri="{28A0092B-C50C-407E-A947-70E740481C1C}">
                <a14:useLocalDpi xmlns:a14="http://schemas.microsoft.com/office/drawing/2010/main" val="0"/>
              </a:ext>
            </a:extLst>
          </a:blip>
          <a:stretch>
            <a:fillRect/>
          </a:stretch>
        </p:blipFill>
        <p:spPr>
          <a:xfrm>
            <a:off x="5482064" y="2164211"/>
            <a:ext cx="3338802" cy="2222716"/>
          </a:xfrm>
          <a:prstGeom prst="rect">
            <a:avLst/>
          </a:prstGeom>
        </p:spPr>
      </p:pic>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36693" y="71946"/>
            <a:ext cx="8784173" cy="649769"/>
          </a:xfrm>
        </p:spPr>
        <p:txBody>
          <a:bodyPr anchor="ctr"/>
          <a:lstStyle/>
          <a:p>
            <a:pPr algn="l"/>
            <a:r>
              <a:rPr lang="en-IN" b="1" dirty="0" smtClean="0">
                <a:solidFill>
                  <a:schemeClr val="tx1"/>
                </a:solidFill>
                <a:latin typeface="Montserrat" panose="020B0604020202020204" charset="0"/>
              </a:rPr>
              <a:t>Introduction - What is the Email Campaign?</a:t>
            </a:r>
            <a:endParaRPr lang="en-IN" b="1" dirty="0">
              <a:solidFill>
                <a:schemeClr val="tx1"/>
              </a:solidFill>
            </a:endParaRPr>
          </a:p>
        </p:txBody>
      </p:sp>
      <p:sp>
        <p:nvSpPr>
          <p:cNvPr id="4" name="TextBox 3"/>
          <p:cNvSpPr txBox="1"/>
          <p:nvPr/>
        </p:nvSpPr>
        <p:spPr>
          <a:xfrm>
            <a:off x="220046" y="2355602"/>
            <a:ext cx="5431359" cy="2031325"/>
          </a:xfrm>
          <a:prstGeom prst="rect">
            <a:avLst/>
          </a:prstGeom>
          <a:noFill/>
        </p:spPr>
        <p:txBody>
          <a:bodyPr wrap="square" rtlCol="0" anchor="ctr">
            <a:spAutoFit/>
          </a:bodyPr>
          <a:lstStyle/>
          <a:p>
            <a:r>
              <a:rPr lang="en-US" sz="1800" dirty="0" smtClean="0">
                <a:solidFill>
                  <a:schemeClr val="bg1"/>
                </a:solidFill>
                <a:latin typeface="Montserrat" panose="020B0604020202020204" charset="0"/>
              </a:rPr>
              <a:t>   	Marketing through Email can make </a:t>
            </a:r>
            <a:r>
              <a:rPr lang="en-US" sz="1800" dirty="0">
                <a:solidFill>
                  <a:schemeClr val="bg1"/>
                </a:solidFill>
                <a:latin typeface="Montserrat" panose="020B0604020202020204" charset="0"/>
              </a:rPr>
              <a:t>communication with clients easier and more effective. </a:t>
            </a:r>
          </a:p>
          <a:p>
            <a:r>
              <a:rPr lang="en-US" sz="1800" dirty="0" smtClean="0">
                <a:solidFill>
                  <a:schemeClr val="bg1"/>
                </a:solidFill>
                <a:latin typeface="Montserrat" panose="020B0604020202020204" charset="0"/>
              </a:rPr>
              <a:t>	Email </a:t>
            </a:r>
            <a:r>
              <a:rPr lang="en-US" sz="1800" dirty="0">
                <a:solidFill>
                  <a:schemeClr val="bg1"/>
                </a:solidFill>
                <a:latin typeface="Montserrat" panose="020B0604020202020204" charset="0"/>
              </a:rPr>
              <a:t>campaigns are a </a:t>
            </a:r>
            <a:r>
              <a:rPr lang="en-US" sz="1800" dirty="0" smtClean="0">
                <a:solidFill>
                  <a:schemeClr val="bg1"/>
                </a:solidFill>
                <a:latin typeface="Montserrat" panose="020B0604020202020204" charset="0"/>
              </a:rPr>
              <a:t>very powerful </a:t>
            </a:r>
            <a:r>
              <a:rPr lang="en-US" sz="1800" dirty="0">
                <a:solidFill>
                  <a:schemeClr val="bg1"/>
                </a:solidFill>
                <a:latin typeface="Montserrat" panose="020B0604020202020204" charset="0"/>
              </a:rPr>
              <a:t>medium between a business company and it's audience. </a:t>
            </a:r>
            <a:r>
              <a:rPr lang="en-US" sz="1800" dirty="0" smtClean="0">
                <a:solidFill>
                  <a:schemeClr val="bg1"/>
                </a:solidFill>
                <a:latin typeface="Montserrat" panose="020B0604020202020204" charset="0"/>
              </a:rPr>
              <a:t>It helps </a:t>
            </a:r>
            <a:r>
              <a:rPr lang="en-US" sz="1800" dirty="0">
                <a:solidFill>
                  <a:schemeClr val="bg1"/>
                </a:solidFill>
                <a:latin typeface="Montserrat" panose="020B0604020202020204" charset="0"/>
              </a:rPr>
              <a:t>not only to increase sales but build brand image. </a:t>
            </a:r>
          </a:p>
        </p:txBody>
      </p:sp>
      <p:sp>
        <p:nvSpPr>
          <p:cNvPr id="5" name="TextBox 4"/>
          <p:cNvSpPr txBox="1"/>
          <p:nvPr/>
        </p:nvSpPr>
        <p:spPr>
          <a:xfrm>
            <a:off x="220046" y="818692"/>
            <a:ext cx="8600820" cy="1477328"/>
          </a:xfrm>
          <a:prstGeom prst="rect">
            <a:avLst/>
          </a:prstGeom>
          <a:noFill/>
        </p:spPr>
        <p:txBody>
          <a:bodyPr wrap="square" rtlCol="0">
            <a:spAutoFit/>
          </a:bodyPr>
          <a:lstStyle/>
          <a:p>
            <a:r>
              <a:rPr lang="en-US" sz="1800" dirty="0">
                <a:solidFill>
                  <a:schemeClr val="bg1"/>
                </a:solidFill>
                <a:latin typeface="Montserrat" panose="020B0604020202020204" charset="0"/>
              </a:rPr>
              <a:t>Email campaign is a sequence of marketing efforts that contacts multiple recipients at once. Email campaigns are designed to reach out to subscribers at the best time and provide valuable content and relevant offers. Using email campaigns allows businesses to build deep and trusting relationships with their customers</a:t>
            </a:r>
            <a:r>
              <a:rPr lang="en-US" sz="1800" dirty="0" smtClean="0">
                <a:solidFill>
                  <a:schemeClr val="bg1"/>
                </a:solidFill>
                <a:latin typeface="Montserrat" panose="020B0604020202020204" charset="0"/>
              </a:rPr>
              <a:t>.</a:t>
            </a:r>
            <a:endParaRPr lang="en-US" sz="1800" dirty="0">
              <a:solidFill>
                <a:schemeClr val="bg1"/>
              </a:solidFill>
              <a:latin typeface="Montserrat" panose="020B0604020202020204" charset="0"/>
            </a:endParaRPr>
          </a:p>
        </p:txBody>
      </p:sp>
    </p:spTree>
    <p:extLst>
      <p:ext uri="{BB962C8B-B14F-4D97-AF65-F5344CB8AC3E}">
        <p14:creationId xmlns:p14="http://schemas.microsoft.com/office/powerpoint/2010/main" val="2385507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21869" y="148993"/>
            <a:ext cx="2149948"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Conclusion :</a:t>
            </a:r>
            <a:endParaRPr lang="en-IN" sz="1800" b="1" dirty="0">
              <a:solidFill>
                <a:schemeClr val="tx1"/>
              </a:solidFill>
              <a:latin typeface="Montserrat" panose="020B0604020202020204" charset="0"/>
            </a:endParaRPr>
          </a:p>
        </p:txBody>
      </p:sp>
      <p:sp>
        <p:nvSpPr>
          <p:cNvPr id="3" name="TextBox 2"/>
          <p:cNvSpPr txBox="1"/>
          <p:nvPr/>
        </p:nvSpPr>
        <p:spPr>
          <a:xfrm>
            <a:off x="130120" y="509500"/>
            <a:ext cx="8800749"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endParaRPr lang="en-IN" dirty="0" smtClean="0">
              <a:solidFill>
                <a:schemeClr val="bg1"/>
              </a:solidFill>
              <a:latin typeface="Montserrat" panose="020B0604020202020204" charset="0"/>
            </a:endParaRPr>
          </a:p>
        </p:txBody>
      </p:sp>
      <p:sp>
        <p:nvSpPr>
          <p:cNvPr id="5" name="TextBox 4"/>
          <p:cNvSpPr txBox="1"/>
          <p:nvPr/>
        </p:nvSpPr>
        <p:spPr>
          <a:xfrm>
            <a:off x="137504" y="3335028"/>
            <a:ext cx="8924503" cy="1513235"/>
          </a:xfrm>
          <a:prstGeom prst="rect">
            <a:avLst/>
          </a:prstGeom>
          <a:noFill/>
        </p:spPr>
        <p:txBody>
          <a:bodyPr wrap="square" rtlCol="0">
            <a:spAutoFit/>
          </a:bodyPr>
          <a:lstStyle/>
          <a:p>
            <a:pPr>
              <a:spcBef>
                <a:spcPts val="1000"/>
              </a:spcBef>
            </a:pPr>
            <a:r>
              <a:rPr lang="en-US" dirty="0">
                <a:solidFill>
                  <a:schemeClr val="bg1"/>
                </a:solidFill>
                <a:latin typeface="Montserrat" panose="020B0604020202020204" charset="0"/>
              </a:rPr>
              <a:t>This is the step of understanding the data using various statistics and visualizations and draw business insights. During the EDA, we found-</a:t>
            </a:r>
          </a:p>
          <a:p>
            <a:pPr marL="285750" indent="-285750">
              <a:spcBef>
                <a:spcPts val="1000"/>
              </a:spcBef>
              <a:buClr>
                <a:schemeClr val="bg1"/>
              </a:buClr>
              <a:buFont typeface="Wingdings" panose="05000000000000000000" pitchFamily="2" charset="2"/>
              <a:buChar char="Ø"/>
            </a:pPr>
            <a:r>
              <a:rPr lang="en-US" dirty="0">
                <a:solidFill>
                  <a:schemeClr val="bg1"/>
                </a:solidFill>
                <a:latin typeface="Montserrat" panose="020B0604020202020204" charset="0"/>
              </a:rPr>
              <a:t>The demographic of potential clients does not have an influence on that person ignoring, reading or acknowledging to email campaigns. We noticed that the distributions for the client's </a:t>
            </a:r>
            <a:r>
              <a:rPr lang="en-US" dirty="0" smtClean="0">
                <a:solidFill>
                  <a:schemeClr val="bg1"/>
                </a:solidFill>
                <a:latin typeface="Montserrat" panose="020B0604020202020204" charset="0"/>
              </a:rPr>
              <a:t>response </a:t>
            </a:r>
            <a:r>
              <a:rPr lang="en-US" dirty="0">
                <a:solidFill>
                  <a:schemeClr val="bg1"/>
                </a:solidFill>
                <a:latin typeface="Montserrat" panose="020B0604020202020204" charset="0"/>
              </a:rPr>
              <a:t>remains more or less similar regardless of where the person lives. For the data that we have, it is wise to not consider </a:t>
            </a:r>
            <a:r>
              <a:rPr lang="en-US" b="1" dirty="0">
                <a:solidFill>
                  <a:schemeClr val="bg1"/>
                </a:solidFill>
                <a:latin typeface="Montserrat" panose="020B0604020202020204" charset="0"/>
              </a:rPr>
              <a:t>Customer Location </a:t>
            </a:r>
            <a:r>
              <a:rPr lang="en-US" dirty="0">
                <a:solidFill>
                  <a:schemeClr val="bg1"/>
                </a:solidFill>
                <a:latin typeface="Montserrat" panose="020B0604020202020204" charset="0"/>
              </a:rPr>
              <a:t>as an influencing </a:t>
            </a:r>
            <a:r>
              <a:rPr lang="en-US" dirty="0" smtClean="0">
                <a:solidFill>
                  <a:schemeClr val="bg1"/>
                </a:solidFill>
                <a:latin typeface="Montserrat" panose="020B0604020202020204" charset="0"/>
              </a:rPr>
              <a:t>factor.</a:t>
            </a:r>
          </a:p>
        </p:txBody>
      </p:sp>
      <p:sp>
        <p:nvSpPr>
          <p:cNvPr id="24" name="TextBox 23"/>
          <p:cNvSpPr txBox="1"/>
          <p:nvPr/>
        </p:nvSpPr>
        <p:spPr>
          <a:xfrm>
            <a:off x="92306" y="672214"/>
            <a:ext cx="8876376" cy="1664558"/>
          </a:xfrm>
          <a:prstGeom prst="rect">
            <a:avLst/>
          </a:prstGeom>
          <a:noFill/>
        </p:spPr>
        <p:txBody>
          <a:bodyPr wrap="square" rtlCol="0">
            <a:spAutoFit/>
          </a:bodyPr>
          <a:lstStyle/>
          <a:p>
            <a:pPr>
              <a:spcBef>
                <a:spcPts val="500"/>
              </a:spcBef>
            </a:pPr>
            <a:r>
              <a:rPr lang="en-US" dirty="0" smtClean="0">
                <a:solidFill>
                  <a:schemeClr val="bg1"/>
                </a:solidFill>
                <a:latin typeface="Montserrat" panose="020B0604020202020204" charset="0"/>
              </a:rPr>
              <a:t>    Email </a:t>
            </a:r>
            <a:r>
              <a:rPr lang="en-US" dirty="0">
                <a:solidFill>
                  <a:schemeClr val="bg1"/>
                </a:solidFill>
                <a:latin typeface="Montserrat" panose="020B0604020202020204" charset="0"/>
              </a:rPr>
              <a:t>campaign is a very popular and effective way of </a:t>
            </a:r>
            <a:r>
              <a:rPr lang="en-US" dirty="0" smtClean="0">
                <a:solidFill>
                  <a:schemeClr val="bg1"/>
                </a:solidFill>
                <a:latin typeface="Montserrat" panose="020B0604020202020204" charset="0"/>
              </a:rPr>
              <a:t>marketing. </a:t>
            </a:r>
            <a:r>
              <a:rPr lang="en-US" dirty="0">
                <a:solidFill>
                  <a:schemeClr val="bg1"/>
                </a:solidFill>
                <a:latin typeface="Montserrat" panose="020B0604020202020204" charset="0"/>
              </a:rPr>
              <a:t>It can help converting potential clients, sustaining old clients and most importantly it leaves room for experimentations. Being able to </a:t>
            </a:r>
            <a:r>
              <a:rPr lang="en-US" dirty="0" smtClean="0">
                <a:solidFill>
                  <a:schemeClr val="bg1"/>
                </a:solidFill>
                <a:latin typeface="Montserrat" panose="020B0604020202020204" charset="0"/>
              </a:rPr>
              <a:t>understand </a:t>
            </a:r>
            <a:r>
              <a:rPr lang="en-US" dirty="0">
                <a:solidFill>
                  <a:schemeClr val="bg1"/>
                </a:solidFill>
                <a:latin typeface="Montserrat" panose="020B0604020202020204" charset="0"/>
              </a:rPr>
              <a:t>a customer's preference and consumer habits can help build a long-term </a:t>
            </a:r>
            <a:r>
              <a:rPr lang="en-US" dirty="0" smtClean="0">
                <a:solidFill>
                  <a:schemeClr val="bg1"/>
                </a:solidFill>
                <a:latin typeface="Montserrat" panose="020B0604020202020204" charset="0"/>
              </a:rPr>
              <a:t>relationship </a:t>
            </a:r>
            <a:r>
              <a:rPr lang="en-US" dirty="0">
                <a:solidFill>
                  <a:schemeClr val="bg1"/>
                </a:solidFill>
                <a:latin typeface="Montserrat" panose="020B0604020202020204" charset="0"/>
              </a:rPr>
              <a:t>and trust between a brand and the customer. So, it becomes crucial for a business to figure out the Do's and </a:t>
            </a:r>
            <a:r>
              <a:rPr lang="en-US" dirty="0" smtClean="0">
                <a:solidFill>
                  <a:schemeClr val="bg1"/>
                </a:solidFill>
                <a:latin typeface="Montserrat" panose="020B0604020202020204" charset="0"/>
              </a:rPr>
              <a:t>Don'ts </a:t>
            </a:r>
            <a:r>
              <a:rPr lang="en-US" dirty="0">
                <a:solidFill>
                  <a:schemeClr val="bg1"/>
                </a:solidFill>
                <a:latin typeface="Montserrat" panose="020B0604020202020204" charset="0"/>
              </a:rPr>
              <a:t>to provide a decent experience.</a:t>
            </a:r>
          </a:p>
          <a:p>
            <a:pPr>
              <a:spcBef>
                <a:spcPts val="500"/>
              </a:spcBef>
            </a:pPr>
            <a:r>
              <a:rPr lang="en-US" dirty="0" smtClean="0">
                <a:solidFill>
                  <a:schemeClr val="bg1"/>
                </a:solidFill>
                <a:latin typeface="Montserrat" panose="020B0604020202020204" charset="0"/>
              </a:rPr>
              <a:t>     In </a:t>
            </a:r>
            <a:r>
              <a:rPr lang="en-US" dirty="0">
                <a:solidFill>
                  <a:schemeClr val="bg1"/>
                </a:solidFill>
                <a:latin typeface="Montserrat" panose="020B0604020202020204" charset="0"/>
              </a:rPr>
              <a:t>this project, we tried to find out exactly those factors that influence the effectiveness of </a:t>
            </a:r>
            <a:r>
              <a:rPr lang="en-US" dirty="0" smtClean="0">
                <a:solidFill>
                  <a:schemeClr val="bg1"/>
                </a:solidFill>
                <a:latin typeface="Montserrat" panose="020B0604020202020204" charset="0"/>
              </a:rPr>
              <a:t>marketing </a:t>
            </a:r>
            <a:r>
              <a:rPr lang="en-US" dirty="0">
                <a:solidFill>
                  <a:schemeClr val="bg1"/>
                </a:solidFill>
                <a:latin typeface="Montserrat" panose="020B0604020202020204" charset="0"/>
              </a:rPr>
              <a:t>through Email campaigns. Here's the summary of what we found </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p:txBody>
      </p:sp>
      <p:sp>
        <p:nvSpPr>
          <p:cNvPr id="35" name="TextBox 34"/>
          <p:cNvSpPr txBox="1"/>
          <p:nvPr/>
        </p:nvSpPr>
        <p:spPr>
          <a:xfrm>
            <a:off x="130120" y="2435790"/>
            <a:ext cx="1813317" cy="369332"/>
          </a:xfrm>
          <a:prstGeom prst="rect">
            <a:avLst/>
          </a:prstGeom>
          <a:noFill/>
        </p:spPr>
        <p:txBody>
          <a:bodyPr wrap="none" rtlCol="0">
            <a:spAutoFit/>
          </a:bodyPr>
          <a:lstStyle/>
          <a:p>
            <a:r>
              <a:rPr lang="en-IN" sz="1800" u="sng" dirty="0" smtClean="0">
                <a:solidFill>
                  <a:schemeClr val="tx1"/>
                </a:solidFill>
                <a:latin typeface="Montserrat" panose="020B0604020202020204" charset="0"/>
              </a:rPr>
              <a:t>Observations</a:t>
            </a:r>
            <a:r>
              <a:rPr lang="en-IN" sz="1800" dirty="0" smtClean="0">
                <a:solidFill>
                  <a:schemeClr val="tx1"/>
                </a:solidFill>
                <a:latin typeface="Montserrat" panose="020B0604020202020204" charset="0"/>
              </a:rPr>
              <a:t> </a:t>
            </a:r>
            <a:r>
              <a:rPr lang="en-IN" sz="1600" dirty="0" smtClean="0">
                <a:solidFill>
                  <a:schemeClr val="tx1"/>
                </a:solidFill>
                <a:latin typeface="Montserrat" panose="020B0604020202020204" charset="0"/>
              </a:rPr>
              <a:t>:</a:t>
            </a:r>
            <a:endParaRPr lang="en-IN" sz="1600" dirty="0">
              <a:solidFill>
                <a:schemeClr val="tx1"/>
              </a:solidFill>
              <a:latin typeface="Montserrat" panose="020B0604020202020204" charset="0"/>
            </a:endParaRPr>
          </a:p>
        </p:txBody>
      </p:sp>
      <p:sp>
        <p:nvSpPr>
          <p:cNvPr id="36" name="TextBox 35"/>
          <p:cNvSpPr txBox="1"/>
          <p:nvPr/>
        </p:nvSpPr>
        <p:spPr>
          <a:xfrm>
            <a:off x="121869" y="2928233"/>
            <a:ext cx="2840842" cy="307777"/>
          </a:xfrm>
          <a:prstGeom prst="rect">
            <a:avLst/>
          </a:prstGeom>
          <a:noFill/>
        </p:spPr>
        <p:txBody>
          <a:bodyPr wrap="none" rtlCol="0">
            <a:spAutoFit/>
          </a:bodyPr>
          <a:lstStyle/>
          <a:p>
            <a:pPr marL="285750" indent="-285750">
              <a:buClr>
                <a:schemeClr val="tx1"/>
              </a:buClr>
              <a:buFont typeface="Wingdings" panose="05000000000000000000" pitchFamily="2" charset="2"/>
              <a:buChar char="§"/>
            </a:pPr>
            <a:r>
              <a:rPr lang="en-IN" dirty="0" smtClean="0">
                <a:solidFill>
                  <a:schemeClr val="tx1"/>
                </a:solidFill>
                <a:latin typeface="Montserrat" panose="020B0604020202020204" charset="0"/>
              </a:rPr>
              <a:t>Exploratory Data Analysis :</a:t>
            </a:r>
          </a:p>
        </p:txBody>
      </p:sp>
    </p:spTree>
    <p:extLst>
      <p:ext uri="{BB962C8B-B14F-4D97-AF65-F5344CB8AC3E}">
        <p14:creationId xmlns:p14="http://schemas.microsoft.com/office/powerpoint/2010/main" val="2208272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21869" y="47835"/>
            <a:ext cx="2214068"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Conclusion</a:t>
            </a:r>
            <a:r>
              <a:rPr lang="en-IN" sz="1800" b="1" dirty="0" smtClean="0">
                <a:solidFill>
                  <a:schemeClr val="tx1"/>
                </a:solidFill>
                <a:latin typeface="Montserrat" panose="020B0604020202020204" charset="0"/>
              </a:rPr>
              <a:t>…</a:t>
            </a:r>
            <a:endParaRPr lang="en-IN" sz="1800" b="1" dirty="0">
              <a:solidFill>
                <a:schemeClr val="tx1"/>
              </a:solidFill>
              <a:latin typeface="Montserrat" panose="020B0604020202020204" charset="0"/>
            </a:endParaRPr>
          </a:p>
        </p:txBody>
      </p:sp>
      <p:sp>
        <p:nvSpPr>
          <p:cNvPr id="3" name="TextBox 2"/>
          <p:cNvSpPr txBox="1"/>
          <p:nvPr/>
        </p:nvSpPr>
        <p:spPr>
          <a:xfrm>
            <a:off x="130120" y="509500"/>
            <a:ext cx="8800749"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endParaRPr lang="en-IN" dirty="0" smtClean="0">
              <a:solidFill>
                <a:schemeClr val="bg1"/>
              </a:solidFill>
              <a:latin typeface="Montserrat" panose="020B0604020202020204" charset="0"/>
            </a:endParaRPr>
          </a:p>
        </p:txBody>
      </p:sp>
      <p:sp>
        <p:nvSpPr>
          <p:cNvPr id="24" name="TextBox 23"/>
          <p:cNvSpPr txBox="1"/>
          <p:nvPr/>
        </p:nvSpPr>
        <p:spPr>
          <a:xfrm>
            <a:off x="87619" y="559196"/>
            <a:ext cx="8876376" cy="3311163"/>
          </a:xfrm>
          <a:prstGeom prst="rect">
            <a:avLst/>
          </a:prstGeom>
          <a:noFill/>
        </p:spPr>
        <p:txBody>
          <a:bodyPr wrap="square" rtlCol="0">
            <a:spAutoFit/>
          </a:bodyPr>
          <a:lstStyle/>
          <a:p>
            <a:pPr marL="285750" indent="-285750">
              <a:spcBef>
                <a:spcPts val="500"/>
              </a:spcBef>
              <a:buClr>
                <a:schemeClr val="bg1"/>
              </a:buClr>
              <a:buFont typeface="Wingdings" panose="05000000000000000000" pitchFamily="2" charset="2"/>
              <a:buChar char="Ø"/>
            </a:pPr>
            <a:r>
              <a:rPr lang="en-US" sz="1200" b="1" dirty="0">
                <a:solidFill>
                  <a:schemeClr val="bg1"/>
                </a:solidFill>
                <a:latin typeface="Montserrat" panose="020B0604020202020204" charset="0"/>
              </a:rPr>
              <a:t>Email Campaign Type 1</a:t>
            </a:r>
            <a:r>
              <a:rPr lang="en-US" sz="1200" dirty="0">
                <a:solidFill>
                  <a:schemeClr val="bg1"/>
                </a:solidFill>
                <a:latin typeface="Montserrat" panose="020B0604020202020204" charset="0"/>
              </a:rPr>
              <a:t> was sent the least number of times which had the best probability of being read and acknowledged. </a:t>
            </a:r>
            <a:r>
              <a:rPr lang="en-US" sz="1200" b="1" dirty="0">
                <a:solidFill>
                  <a:schemeClr val="bg1"/>
                </a:solidFill>
                <a:latin typeface="Montserrat" panose="020B0604020202020204" charset="0"/>
              </a:rPr>
              <a:t>Email Campaign Type 2</a:t>
            </a:r>
            <a:r>
              <a:rPr lang="en-US" sz="1200" dirty="0">
                <a:solidFill>
                  <a:schemeClr val="bg1"/>
                </a:solidFill>
                <a:latin typeface="Montserrat" panose="020B0604020202020204" charset="0"/>
              </a:rPr>
              <a:t> was sent most and it was ignored the most.</a:t>
            </a:r>
          </a:p>
          <a:p>
            <a:pPr marL="285750" indent="-285750">
              <a:spcBef>
                <a:spcPts val="500"/>
              </a:spcBef>
              <a:buClr>
                <a:schemeClr val="bg1"/>
              </a:buClr>
              <a:buFont typeface="Wingdings" panose="05000000000000000000" pitchFamily="2" charset="2"/>
              <a:buChar char="Ø"/>
            </a:pPr>
            <a:r>
              <a:rPr lang="en-US" sz="1300" dirty="0" smtClean="0">
                <a:solidFill>
                  <a:schemeClr val="bg1"/>
                </a:solidFill>
                <a:latin typeface="Montserrat" panose="020B0604020202020204" charset="0"/>
              </a:rPr>
              <a:t>The </a:t>
            </a:r>
            <a:r>
              <a:rPr lang="en-US" sz="1300" dirty="0">
                <a:solidFill>
                  <a:schemeClr val="bg1"/>
                </a:solidFill>
                <a:latin typeface="Montserrat" panose="020B0604020202020204" charset="0"/>
              </a:rPr>
              <a:t>time of day when the email was sent does not have much of an impact on the </a:t>
            </a:r>
            <a:r>
              <a:rPr lang="en-US" sz="1300" dirty="0" smtClean="0">
                <a:solidFill>
                  <a:schemeClr val="bg1"/>
                </a:solidFill>
                <a:latin typeface="Montserrat" panose="020B0604020202020204" charset="0"/>
              </a:rPr>
              <a:t>response </a:t>
            </a:r>
            <a:r>
              <a:rPr lang="en-US" sz="1300" dirty="0">
                <a:solidFill>
                  <a:schemeClr val="bg1"/>
                </a:solidFill>
                <a:latin typeface="Montserrat" panose="020B0604020202020204" charset="0"/>
              </a:rPr>
              <a:t>that was received. We found that during the feature importance evaluation as </a:t>
            </a:r>
            <a:r>
              <a:rPr lang="en-US" sz="1300" dirty="0" smtClean="0">
                <a:solidFill>
                  <a:schemeClr val="bg1"/>
                </a:solidFill>
                <a:latin typeface="Montserrat" panose="020B0604020202020204" charset="0"/>
              </a:rPr>
              <a:t>well.</a:t>
            </a:r>
          </a:p>
          <a:p>
            <a:pPr marL="285750" indent="-285750">
              <a:spcBef>
                <a:spcPts val="500"/>
              </a:spcBef>
              <a:buClr>
                <a:schemeClr val="bg1"/>
              </a:buClr>
              <a:buFont typeface="Wingdings" panose="05000000000000000000" pitchFamily="2" charset="2"/>
              <a:buChar char="Ø"/>
            </a:pPr>
            <a:r>
              <a:rPr lang="en-US" sz="1300" dirty="0" smtClean="0">
                <a:solidFill>
                  <a:schemeClr val="bg1"/>
                </a:solidFill>
                <a:latin typeface="Montserrat" panose="020B0604020202020204" charset="0"/>
              </a:rPr>
              <a:t>There </a:t>
            </a:r>
            <a:r>
              <a:rPr lang="en-US" sz="1300" dirty="0">
                <a:solidFill>
                  <a:schemeClr val="bg1"/>
                </a:solidFill>
                <a:latin typeface="Montserrat" panose="020B0604020202020204" charset="0"/>
              </a:rPr>
              <a:t>were outliers for all the numeric columns except for </a:t>
            </a:r>
            <a:r>
              <a:rPr lang="en-US" sz="1300" b="1" dirty="0">
                <a:solidFill>
                  <a:schemeClr val="bg1"/>
                </a:solidFill>
                <a:latin typeface="Montserrat" panose="020B0604020202020204" charset="0"/>
              </a:rPr>
              <a:t>Word count </a:t>
            </a:r>
            <a:r>
              <a:rPr lang="en-US" sz="1300" dirty="0" smtClean="0">
                <a:solidFill>
                  <a:schemeClr val="bg1"/>
                </a:solidFill>
                <a:latin typeface="Montserrat" panose="020B0604020202020204" charset="0"/>
              </a:rPr>
              <a:t>column.</a:t>
            </a:r>
          </a:p>
          <a:p>
            <a:pPr marL="285750" indent="-285750">
              <a:spcBef>
                <a:spcPts val="500"/>
              </a:spcBef>
              <a:buClr>
                <a:schemeClr val="bg1"/>
              </a:buClr>
              <a:buFont typeface="Wingdings" panose="05000000000000000000" pitchFamily="2" charset="2"/>
              <a:buChar char="Ø"/>
            </a:pPr>
            <a:r>
              <a:rPr lang="en-US" sz="1300" b="1" dirty="0" smtClean="0">
                <a:solidFill>
                  <a:schemeClr val="bg1"/>
                </a:solidFill>
                <a:latin typeface="Montserrat" panose="020B0604020202020204" charset="0"/>
              </a:rPr>
              <a:t>Total </a:t>
            </a:r>
            <a:r>
              <a:rPr lang="en-US" sz="1300" b="1" dirty="0">
                <a:solidFill>
                  <a:schemeClr val="bg1"/>
                </a:solidFill>
                <a:latin typeface="Montserrat" panose="020B0604020202020204" charset="0"/>
              </a:rPr>
              <a:t>communications</a:t>
            </a:r>
            <a:r>
              <a:rPr lang="en-US" sz="1300" dirty="0">
                <a:solidFill>
                  <a:schemeClr val="bg1"/>
                </a:solidFill>
                <a:latin typeface="Montserrat" panose="020B0604020202020204" charset="0"/>
              </a:rPr>
              <a:t> made prior is a very important factor to consider if we want to avoid emails being ignored. It was observed that, more the businesses kept in touch with the potential customers, the chances of the next emails being read and acknowledged </a:t>
            </a:r>
            <a:r>
              <a:rPr lang="en-US" sz="1300" dirty="0" smtClean="0">
                <a:solidFill>
                  <a:schemeClr val="bg1"/>
                </a:solidFill>
                <a:latin typeface="Montserrat" panose="020B0604020202020204" charset="0"/>
              </a:rPr>
              <a:t>increased.</a:t>
            </a:r>
          </a:p>
          <a:p>
            <a:pPr marL="285750" indent="-285750">
              <a:spcBef>
                <a:spcPts val="500"/>
              </a:spcBef>
              <a:buClr>
                <a:schemeClr val="bg1"/>
              </a:buClr>
              <a:buFont typeface="Wingdings" panose="05000000000000000000" pitchFamily="2" charset="2"/>
              <a:buChar char="Ø"/>
            </a:pPr>
            <a:r>
              <a:rPr lang="en-US" sz="1300" dirty="0" smtClean="0">
                <a:solidFill>
                  <a:schemeClr val="bg1"/>
                </a:solidFill>
                <a:latin typeface="Montserrat" panose="020B0604020202020204" charset="0"/>
              </a:rPr>
              <a:t>The </a:t>
            </a:r>
            <a:r>
              <a:rPr lang="en-US" sz="1300" dirty="0">
                <a:solidFill>
                  <a:schemeClr val="bg1"/>
                </a:solidFill>
                <a:latin typeface="Montserrat" panose="020B0604020202020204" charset="0"/>
              </a:rPr>
              <a:t>emails with </a:t>
            </a:r>
            <a:r>
              <a:rPr lang="en-US" sz="1300" u="sng" dirty="0">
                <a:solidFill>
                  <a:schemeClr val="bg1"/>
                </a:solidFill>
                <a:latin typeface="Montserrat" panose="020B0604020202020204" charset="0"/>
              </a:rPr>
              <a:t>lower</a:t>
            </a:r>
            <a:r>
              <a:rPr lang="en-US" sz="1300" dirty="0">
                <a:solidFill>
                  <a:schemeClr val="bg1"/>
                </a:solidFill>
                <a:latin typeface="Montserrat" panose="020B0604020202020204" charset="0"/>
              </a:rPr>
              <a:t> </a:t>
            </a:r>
            <a:r>
              <a:rPr lang="en-US" sz="1300" b="1" dirty="0">
                <a:solidFill>
                  <a:schemeClr val="bg1"/>
                </a:solidFill>
                <a:latin typeface="Montserrat" panose="020B0604020202020204" charset="0"/>
              </a:rPr>
              <a:t>Subject Hotness Score </a:t>
            </a:r>
            <a:r>
              <a:rPr lang="en-US" sz="1300" dirty="0">
                <a:solidFill>
                  <a:schemeClr val="bg1"/>
                </a:solidFill>
                <a:latin typeface="Montserrat" panose="020B0604020202020204" charset="0"/>
              </a:rPr>
              <a:t>were read and acknowledged </a:t>
            </a:r>
            <a:r>
              <a:rPr lang="en-US" sz="1300" dirty="0" smtClean="0">
                <a:solidFill>
                  <a:schemeClr val="bg1"/>
                </a:solidFill>
                <a:latin typeface="Montserrat" panose="020B0604020202020204" charset="0"/>
              </a:rPr>
              <a:t>more.</a:t>
            </a:r>
          </a:p>
          <a:p>
            <a:pPr marL="285750" indent="-285750">
              <a:spcBef>
                <a:spcPts val="500"/>
              </a:spcBef>
              <a:buClr>
                <a:schemeClr val="bg1"/>
              </a:buClr>
              <a:buFont typeface="Wingdings" panose="05000000000000000000" pitchFamily="2" charset="2"/>
              <a:buChar char="Ø"/>
            </a:pPr>
            <a:r>
              <a:rPr lang="en-US" sz="1300" dirty="0" smtClean="0">
                <a:solidFill>
                  <a:schemeClr val="bg1"/>
                </a:solidFill>
                <a:latin typeface="Montserrat" panose="020B0604020202020204" charset="0"/>
              </a:rPr>
              <a:t>Emails </a:t>
            </a:r>
            <a:r>
              <a:rPr lang="en-US" sz="1300" dirty="0">
                <a:solidFill>
                  <a:schemeClr val="bg1"/>
                </a:solidFill>
                <a:latin typeface="Montserrat" panose="020B0604020202020204" charset="0"/>
              </a:rPr>
              <a:t>with high number of links and images were ignored </a:t>
            </a:r>
            <a:r>
              <a:rPr lang="en-US" sz="1300" dirty="0" smtClean="0">
                <a:solidFill>
                  <a:schemeClr val="bg1"/>
                </a:solidFill>
                <a:latin typeface="Montserrat" panose="020B0604020202020204" charset="0"/>
              </a:rPr>
              <a:t>more. It is better to keep that in check.</a:t>
            </a:r>
          </a:p>
          <a:p>
            <a:pPr marL="285750" indent="-285750">
              <a:spcBef>
                <a:spcPts val="500"/>
              </a:spcBef>
              <a:buClr>
                <a:schemeClr val="bg1"/>
              </a:buClr>
              <a:buFont typeface="Wingdings" panose="05000000000000000000" pitchFamily="2" charset="2"/>
              <a:buChar char="Ø"/>
            </a:pPr>
            <a:r>
              <a:rPr lang="en-US" sz="1300" dirty="0" smtClean="0">
                <a:solidFill>
                  <a:schemeClr val="bg1"/>
                </a:solidFill>
                <a:latin typeface="Montserrat" panose="020B0604020202020204" charset="0"/>
              </a:rPr>
              <a:t>Emails </a:t>
            </a:r>
            <a:r>
              <a:rPr lang="en-US" sz="1300" dirty="0">
                <a:solidFill>
                  <a:schemeClr val="bg1"/>
                </a:solidFill>
                <a:latin typeface="Montserrat" panose="020B0604020202020204" charset="0"/>
              </a:rPr>
              <a:t>that were too </a:t>
            </a:r>
            <a:r>
              <a:rPr lang="en-US" sz="1300" dirty="0" smtClean="0">
                <a:solidFill>
                  <a:schemeClr val="bg1"/>
                </a:solidFill>
                <a:latin typeface="Montserrat" panose="020B0604020202020204" charset="0"/>
              </a:rPr>
              <a:t>lengthy, </a:t>
            </a:r>
            <a:r>
              <a:rPr lang="en-US" sz="1300" dirty="0">
                <a:solidFill>
                  <a:schemeClr val="bg1"/>
                </a:solidFill>
                <a:latin typeface="Montserrat" panose="020B0604020202020204" charset="0"/>
              </a:rPr>
              <a:t>have a higher chance of being </a:t>
            </a:r>
            <a:r>
              <a:rPr lang="en-US" sz="1300" dirty="0" smtClean="0">
                <a:solidFill>
                  <a:schemeClr val="bg1"/>
                </a:solidFill>
                <a:latin typeface="Montserrat" panose="020B0604020202020204" charset="0"/>
              </a:rPr>
              <a:t>ignored. Hence, shorter mails are better.</a:t>
            </a:r>
          </a:p>
          <a:p>
            <a:pPr marL="285750" indent="-285750">
              <a:spcBef>
                <a:spcPts val="500"/>
              </a:spcBef>
              <a:buClr>
                <a:schemeClr val="bg1"/>
              </a:buClr>
              <a:buFont typeface="Wingdings" panose="05000000000000000000" pitchFamily="2" charset="2"/>
              <a:buChar char="Ø"/>
            </a:pPr>
            <a:r>
              <a:rPr lang="en-US" sz="1300" dirty="0" smtClean="0">
                <a:solidFill>
                  <a:schemeClr val="bg1"/>
                </a:solidFill>
                <a:latin typeface="Montserrat" panose="020B0604020202020204" charset="0"/>
              </a:rPr>
              <a:t>Among </a:t>
            </a:r>
            <a:r>
              <a:rPr lang="en-US" sz="1300" dirty="0">
                <a:solidFill>
                  <a:schemeClr val="bg1"/>
                </a:solidFill>
                <a:latin typeface="Montserrat" panose="020B0604020202020204" charset="0"/>
              </a:rPr>
              <a:t>all the numeric features, </a:t>
            </a:r>
            <a:r>
              <a:rPr lang="en-US" sz="1300" b="1" dirty="0">
                <a:solidFill>
                  <a:schemeClr val="bg1"/>
                </a:solidFill>
                <a:latin typeface="Montserrat" panose="020B0604020202020204" charset="0"/>
              </a:rPr>
              <a:t>Total Images </a:t>
            </a:r>
            <a:r>
              <a:rPr lang="en-US" sz="1300" dirty="0">
                <a:solidFill>
                  <a:schemeClr val="bg1"/>
                </a:solidFill>
                <a:latin typeface="Montserrat" panose="020B0604020202020204" charset="0"/>
              </a:rPr>
              <a:t>and </a:t>
            </a:r>
            <a:r>
              <a:rPr lang="en-US" sz="1300" b="1" dirty="0">
                <a:solidFill>
                  <a:schemeClr val="bg1"/>
                </a:solidFill>
                <a:latin typeface="Montserrat" panose="020B0604020202020204" charset="0"/>
              </a:rPr>
              <a:t>Total Links </a:t>
            </a:r>
            <a:r>
              <a:rPr lang="en-US" sz="1300" dirty="0">
                <a:solidFill>
                  <a:schemeClr val="bg1"/>
                </a:solidFill>
                <a:latin typeface="Montserrat" panose="020B0604020202020204" charset="0"/>
              </a:rPr>
              <a:t>were highly correlated. So, during the feature engineering, we merged these two columns to create a new column that would have the essence of both these columns.</a:t>
            </a:r>
          </a:p>
        </p:txBody>
      </p:sp>
      <p:sp>
        <p:nvSpPr>
          <p:cNvPr id="4" name="TextBox 3"/>
          <p:cNvSpPr txBox="1"/>
          <p:nvPr/>
        </p:nvSpPr>
        <p:spPr>
          <a:xfrm>
            <a:off x="121869" y="3890832"/>
            <a:ext cx="2393604" cy="307777"/>
          </a:xfrm>
          <a:prstGeom prst="rect">
            <a:avLst/>
          </a:prstGeom>
          <a:noFill/>
        </p:spPr>
        <p:txBody>
          <a:bodyPr wrap="none" rtlCol="0">
            <a:spAutoFit/>
          </a:bodyPr>
          <a:lstStyle/>
          <a:p>
            <a:pPr marL="285750" indent="-285750">
              <a:buClr>
                <a:schemeClr val="tx1"/>
              </a:buClr>
              <a:buFont typeface="Wingdings" panose="05000000000000000000" pitchFamily="2" charset="2"/>
              <a:buChar char="§"/>
            </a:pPr>
            <a:r>
              <a:rPr lang="en-IN" dirty="0" smtClean="0">
                <a:solidFill>
                  <a:schemeClr val="tx1"/>
                </a:solidFill>
                <a:latin typeface="Montserrat" panose="020B0604020202020204" charset="0"/>
              </a:rPr>
              <a:t>Modelling Approach :</a:t>
            </a:r>
            <a:endParaRPr lang="en-IN" dirty="0">
              <a:solidFill>
                <a:schemeClr val="tx1"/>
              </a:solidFill>
              <a:latin typeface="Montserrat" panose="020B0604020202020204" charset="0"/>
            </a:endParaRPr>
          </a:p>
        </p:txBody>
      </p:sp>
      <p:sp>
        <p:nvSpPr>
          <p:cNvPr id="6" name="TextBox 5"/>
          <p:cNvSpPr txBox="1"/>
          <p:nvPr/>
        </p:nvSpPr>
        <p:spPr>
          <a:xfrm>
            <a:off x="121870" y="4198609"/>
            <a:ext cx="8912128" cy="756617"/>
          </a:xfrm>
          <a:prstGeom prst="rect">
            <a:avLst/>
          </a:prstGeom>
          <a:noFill/>
        </p:spPr>
        <p:txBody>
          <a:bodyPr wrap="square" rtlCol="0">
            <a:spAutoFit/>
          </a:bodyPr>
          <a:lstStyle/>
          <a:p>
            <a:pPr marL="285750" indent="-285750">
              <a:spcBef>
                <a:spcPts val="500"/>
              </a:spcBef>
              <a:buClr>
                <a:schemeClr val="bg1"/>
              </a:buClr>
              <a:buFont typeface="Wingdings" panose="05000000000000000000" pitchFamily="2" charset="2"/>
              <a:buChar char="Ø"/>
            </a:pPr>
            <a:r>
              <a:rPr lang="en-US" sz="1300" dirty="0">
                <a:solidFill>
                  <a:schemeClr val="bg1"/>
                </a:solidFill>
                <a:latin typeface="Montserrat" panose="020B0604020202020204" charset="0"/>
              </a:rPr>
              <a:t>To handle the class imbalance problem, we used </a:t>
            </a:r>
            <a:r>
              <a:rPr lang="en-US" sz="1300" dirty="0" smtClean="0">
                <a:solidFill>
                  <a:schemeClr val="bg1"/>
                </a:solidFill>
                <a:latin typeface="Montserrat" panose="020B0604020202020204" charset="0"/>
              </a:rPr>
              <a:t>under sampling </a:t>
            </a:r>
            <a:r>
              <a:rPr lang="en-US" sz="1300" dirty="0">
                <a:solidFill>
                  <a:schemeClr val="bg1"/>
                </a:solidFill>
                <a:latin typeface="Montserrat" panose="020B0604020202020204" charset="0"/>
              </a:rPr>
              <a:t>and oversampling </a:t>
            </a:r>
            <a:r>
              <a:rPr lang="en-US" sz="1300" dirty="0" smtClean="0">
                <a:solidFill>
                  <a:schemeClr val="bg1"/>
                </a:solidFill>
                <a:latin typeface="Montserrat" panose="020B0604020202020204" charset="0"/>
              </a:rPr>
              <a:t>both.</a:t>
            </a:r>
          </a:p>
          <a:p>
            <a:pPr marL="285750" indent="-285750">
              <a:spcBef>
                <a:spcPts val="500"/>
              </a:spcBef>
              <a:buClr>
                <a:schemeClr val="bg1"/>
              </a:buClr>
              <a:buFont typeface="Wingdings" panose="05000000000000000000" pitchFamily="2" charset="2"/>
              <a:buChar char="Ø"/>
            </a:pPr>
            <a:r>
              <a:rPr lang="en-US" sz="1300" dirty="0" smtClean="0">
                <a:solidFill>
                  <a:schemeClr val="bg1"/>
                </a:solidFill>
                <a:latin typeface="Montserrat" panose="020B0604020202020204" charset="0"/>
              </a:rPr>
              <a:t>We </a:t>
            </a:r>
            <a:r>
              <a:rPr lang="en-US" sz="1300" dirty="0">
                <a:solidFill>
                  <a:schemeClr val="bg1"/>
                </a:solidFill>
                <a:latin typeface="Montserrat" panose="020B0604020202020204" charset="0"/>
              </a:rPr>
              <a:t>used SMOTE (synthetic Minority Oversampling Technique) for oversampling as it creates synthetic data for the minority classes instead of simply just copying the existing </a:t>
            </a:r>
            <a:r>
              <a:rPr lang="en-US" sz="1300" dirty="0" smtClean="0">
                <a:solidFill>
                  <a:schemeClr val="bg1"/>
                </a:solidFill>
                <a:latin typeface="Montserrat" panose="020B0604020202020204" charset="0"/>
              </a:rPr>
              <a:t>observations.</a:t>
            </a:r>
          </a:p>
        </p:txBody>
      </p:sp>
    </p:spTree>
    <p:extLst>
      <p:ext uri="{BB962C8B-B14F-4D97-AF65-F5344CB8AC3E}">
        <p14:creationId xmlns:p14="http://schemas.microsoft.com/office/powerpoint/2010/main" val="734753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21869" y="47835"/>
            <a:ext cx="2214068"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Conclusion</a:t>
            </a:r>
            <a:r>
              <a:rPr lang="en-IN" sz="1800" b="1" dirty="0" smtClean="0">
                <a:solidFill>
                  <a:schemeClr val="tx1"/>
                </a:solidFill>
                <a:latin typeface="Montserrat" panose="020B0604020202020204" charset="0"/>
              </a:rPr>
              <a:t>…</a:t>
            </a:r>
            <a:endParaRPr lang="en-IN" sz="1800" b="1" dirty="0">
              <a:solidFill>
                <a:schemeClr val="tx1"/>
              </a:solidFill>
              <a:latin typeface="Montserrat" panose="020B0604020202020204" charset="0"/>
            </a:endParaRPr>
          </a:p>
        </p:txBody>
      </p:sp>
      <p:sp>
        <p:nvSpPr>
          <p:cNvPr id="3" name="TextBox 2"/>
          <p:cNvSpPr txBox="1"/>
          <p:nvPr/>
        </p:nvSpPr>
        <p:spPr>
          <a:xfrm>
            <a:off x="130120" y="509500"/>
            <a:ext cx="8800749"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endParaRPr lang="en-IN" dirty="0" smtClean="0">
              <a:solidFill>
                <a:schemeClr val="bg1"/>
              </a:solidFill>
              <a:latin typeface="Montserrat" panose="020B0604020202020204" charset="0"/>
            </a:endParaRPr>
          </a:p>
        </p:txBody>
      </p:sp>
      <p:sp>
        <p:nvSpPr>
          <p:cNvPr id="24" name="TextBox 23"/>
          <p:cNvSpPr txBox="1"/>
          <p:nvPr/>
        </p:nvSpPr>
        <p:spPr>
          <a:xfrm>
            <a:off x="121869" y="498388"/>
            <a:ext cx="8809000" cy="2223686"/>
          </a:xfrm>
          <a:prstGeom prst="rect">
            <a:avLst/>
          </a:prstGeom>
          <a:noFill/>
        </p:spPr>
        <p:txBody>
          <a:bodyPr wrap="square" rtlCol="0">
            <a:spAutoFit/>
          </a:bodyPr>
          <a:lstStyle/>
          <a:p>
            <a:pPr marL="285750" indent="-285750">
              <a:spcBef>
                <a:spcPts val="500"/>
              </a:spcBef>
              <a:buClr>
                <a:schemeClr val="bg1"/>
              </a:buClr>
              <a:buFont typeface="Wingdings" panose="05000000000000000000" pitchFamily="2" charset="2"/>
              <a:buChar char="Ø"/>
            </a:pPr>
            <a:r>
              <a:rPr lang="en-US" dirty="0">
                <a:solidFill>
                  <a:schemeClr val="bg1"/>
                </a:solidFill>
                <a:latin typeface="Montserrat" panose="020B0604020202020204" charset="0"/>
              </a:rPr>
              <a:t>We noticed that in every case, Machine Learning models with SMOTE outperformed the </a:t>
            </a:r>
            <a:r>
              <a:rPr lang="en-US" dirty="0" smtClean="0">
                <a:solidFill>
                  <a:schemeClr val="bg1"/>
                </a:solidFill>
                <a:latin typeface="Montserrat" panose="020B0604020202020204" charset="0"/>
              </a:rPr>
              <a:t>under-sampling </a:t>
            </a:r>
            <a:r>
              <a:rPr lang="en-US" dirty="0">
                <a:solidFill>
                  <a:schemeClr val="bg1"/>
                </a:solidFill>
                <a:latin typeface="Montserrat" panose="020B0604020202020204" charset="0"/>
              </a:rPr>
              <a:t>methods.</a:t>
            </a:r>
          </a:p>
          <a:p>
            <a:pPr marL="285750" indent="-285750">
              <a:spcBef>
                <a:spcPts val="500"/>
              </a:spcBef>
              <a:buClr>
                <a:schemeClr val="bg1"/>
              </a:buClr>
              <a:buFont typeface="Wingdings" panose="05000000000000000000" pitchFamily="2" charset="2"/>
              <a:buChar char="Ø"/>
            </a:pPr>
            <a:r>
              <a:rPr lang="en-US" dirty="0" smtClean="0">
                <a:solidFill>
                  <a:schemeClr val="bg1"/>
                </a:solidFill>
                <a:latin typeface="Montserrat" panose="020B0604020202020204" charset="0"/>
              </a:rPr>
              <a:t>Since </a:t>
            </a:r>
            <a:r>
              <a:rPr lang="en-US" dirty="0">
                <a:solidFill>
                  <a:schemeClr val="bg1"/>
                </a:solidFill>
                <a:latin typeface="Montserrat" panose="020B0604020202020204" charset="0"/>
              </a:rPr>
              <a:t>we were having some outliers for the minority class, we decided to use more tree based and ensemble learning algorithms to mitigate the impact of outliers as much as </a:t>
            </a:r>
            <a:r>
              <a:rPr lang="en-US" dirty="0" smtClean="0">
                <a:solidFill>
                  <a:schemeClr val="bg1"/>
                </a:solidFill>
                <a:latin typeface="Montserrat" panose="020B0604020202020204" charset="0"/>
              </a:rPr>
              <a:t>possible.</a:t>
            </a:r>
          </a:p>
          <a:p>
            <a:pPr marL="285750" indent="-285750">
              <a:spcBef>
                <a:spcPts val="500"/>
              </a:spcBef>
              <a:buClr>
                <a:schemeClr val="bg1"/>
              </a:buClr>
              <a:buFont typeface="Wingdings" panose="05000000000000000000" pitchFamily="2" charset="2"/>
              <a:buChar char="Ø"/>
            </a:pPr>
            <a:r>
              <a:rPr lang="en-US" dirty="0" smtClean="0">
                <a:solidFill>
                  <a:schemeClr val="bg1"/>
                </a:solidFill>
                <a:latin typeface="Montserrat" panose="020B0604020202020204" charset="0"/>
              </a:rPr>
              <a:t>We </a:t>
            </a:r>
            <a:r>
              <a:rPr lang="en-US" dirty="0">
                <a:solidFill>
                  <a:schemeClr val="bg1"/>
                </a:solidFill>
                <a:latin typeface="Montserrat" panose="020B0604020202020204" charset="0"/>
              </a:rPr>
              <a:t>checked and compared the feature </a:t>
            </a:r>
            <a:r>
              <a:rPr lang="en-US" dirty="0" smtClean="0">
                <a:solidFill>
                  <a:schemeClr val="bg1"/>
                </a:solidFill>
                <a:latin typeface="Montserrat" panose="020B0604020202020204" charset="0"/>
              </a:rPr>
              <a:t>importance </a:t>
            </a:r>
            <a:r>
              <a:rPr lang="en-US" dirty="0">
                <a:solidFill>
                  <a:schemeClr val="bg1"/>
                </a:solidFill>
                <a:latin typeface="Montserrat" panose="020B0604020202020204" charset="0"/>
              </a:rPr>
              <a:t>for 3 different ensemble models and discarded the two of least contributing features. These two features were </a:t>
            </a:r>
            <a:r>
              <a:rPr lang="en-US" b="1" dirty="0" smtClean="0">
                <a:solidFill>
                  <a:schemeClr val="bg1"/>
                </a:solidFill>
                <a:latin typeface="Montserrat" panose="020B0604020202020204" charset="0"/>
              </a:rPr>
              <a:t>'Time Email Sent Category</a:t>
            </a:r>
            <a:r>
              <a:rPr lang="en-US" dirty="0">
                <a:solidFill>
                  <a:schemeClr val="bg1"/>
                </a:solidFill>
                <a:latin typeface="Montserrat" panose="020B0604020202020204" charset="0"/>
              </a:rPr>
              <a:t>' and </a:t>
            </a:r>
            <a:r>
              <a:rPr lang="en-US" b="1" dirty="0" smtClean="0">
                <a:solidFill>
                  <a:schemeClr val="bg1"/>
                </a:solidFill>
                <a:latin typeface="Montserrat" panose="020B0604020202020204" charset="0"/>
              </a:rPr>
              <a:t>'Email Source Type</a:t>
            </a:r>
            <a:r>
              <a:rPr lang="en-US" dirty="0" smtClean="0">
                <a:solidFill>
                  <a:schemeClr val="bg1"/>
                </a:solidFill>
                <a:latin typeface="Montserrat" panose="020B0604020202020204" charset="0"/>
              </a:rPr>
              <a:t>'.</a:t>
            </a:r>
          </a:p>
          <a:p>
            <a:pPr marL="285750" indent="-285750">
              <a:spcBef>
                <a:spcPts val="500"/>
              </a:spcBef>
              <a:buClr>
                <a:schemeClr val="bg1"/>
              </a:buClr>
              <a:buFont typeface="Wingdings" panose="05000000000000000000" pitchFamily="2" charset="2"/>
              <a:buChar char="Ø"/>
            </a:pPr>
            <a:r>
              <a:rPr lang="en-US" dirty="0" smtClean="0">
                <a:solidFill>
                  <a:schemeClr val="bg1"/>
                </a:solidFill>
                <a:latin typeface="Montserrat" panose="020B0604020202020204" charset="0"/>
              </a:rPr>
              <a:t>We </a:t>
            </a:r>
            <a:r>
              <a:rPr lang="en-US" dirty="0">
                <a:solidFill>
                  <a:schemeClr val="bg1"/>
                </a:solidFill>
                <a:latin typeface="Montserrat" panose="020B0604020202020204" charset="0"/>
              </a:rPr>
              <a:t>boosted the model performance for </a:t>
            </a:r>
            <a:r>
              <a:rPr lang="en-US" b="1" dirty="0">
                <a:solidFill>
                  <a:schemeClr val="bg1"/>
                </a:solidFill>
                <a:latin typeface="Montserrat" panose="020B0604020202020204" charset="0"/>
              </a:rPr>
              <a:t>Random</a:t>
            </a:r>
            <a:r>
              <a:rPr lang="en-US" dirty="0">
                <a:solidFill>
                  <a:schemeClr val="bg1"/>
                </a:solidFill>
                <a:latin typeface="Montserrat" panose="020B0604020202020204" charset="0"/>
              </a:rPr>
              <a:t> </a:t>
            </a:r>
            <a:r>
              <a:rPr lang="en-US" b="1" dirty="0">
                <a:solidFill>
                  <a:schemeClr val="bg1"/>
                </a:solidFill>
                <a:latin typeface="Montserrat" panose="020B0604020202020204" charset="0"/>
              </a:rPr>
              <a:t>Forest</a:t>
            </a:r>
            <a:r>
              <a:rPr lang="en-US" dirty="0">
                <a:solidFill>
                  <a:schemeClr val="bg1"/>
                </a:solidFill>
                <a:latin typeface="Montserrat" panose="020B0604020202020204" charset="0"/>
              </a:rPr>
              <a:t> and </a:t>
            </a:r>
            <a:r>
              <a:rPr lang="en-US" b="1" dirty="0" err="1">
                <a:solidFill>
                  <a:schemeClr val="bg1"/>
                </a:solidFill>
                <a:latin typeface="Montserrat" panose="020B0604020202020204" charset="0"/>
              </a:rPr>
              <a:t>XGBoost</a:t>
            </a:r>
            <a:r>
              <a:rPr lang="en-US" dirty="0">
                <a:solidFill>
                  <a:schemeClr val="bg1"/>
                </a:solidFill>
                <a:latin typeface="Montserrat" panose="020B0604020202020204" charset="0"/>
              </a:rPr>
              <a:t> model, performing hyper-parameter tuning with grid search and cross validation.</a:t>
            </a:r>
          </a:p>
        </p:txBody>
      </p:sp>
      <p:sp>
        <p:nvSpPr>
          <p:cNvPr id="4" name="TextBox 3"/>
          <p:cNvSpPr txBox="1"/>
          <p:nvPr/>
        </p:nvSpPr>
        <p:spPr>
          <a:xfrm>
            <a:off x="95870" y="2859547"/>
            <a:ext cx="1999265" cy="307777"/>
          </a:xfrm>
          <a:prstGeom prst="rect">
            <a:avLst/>
          </a:prstGeom>
          <a:noFill/>
        </p:spPr>
        <p:txBody>
          <a:bodyPr wrap="none" rtlCol="0">
            <a:spAutoFit/>
          </a:bodyPr>
          <a:lstStyle/>
          <a:p>
            <a:pPr marL="285750" indent="-285750">
              <a:buClr>
                <a:schemeClr val="tx1"/>
              </a:buClr>
              <a:buFont typeface="Wingdings" panose="05000000000000000000" pitchFamily="2" charset="2"/>
              <a:buChar char="§"/>
            </a:pPr>
            <a:r>
              <a:rPr lang="en-IN" dirty="0" smtClean="0">
                <a:solidFill>
                  <a:schemeClr val="tx1"/>
                </a:solidFill>
                <a:latin typeface="Montserrat" panose="020B0604020202020204" charset="0"/>
              </a:rPr>
              <a:t>Model Selection :</a:t>
            </a:r>
            <a:endParaRPr lang="en-IN" dirty="0">
              <a:solidFill>
                <a:schemeClr val="tx1"/>
              </a:solidFill>
              <a:latin typeface="Montserrat" panose="020B0604020202020204" charset="0"/>
            </a:endParaRPr>
          </a:p>
        </p:txBody>
      </p:sp>
      <p:sp>
        <p:nvSpPr>
          <p:cNvPr id="6" name="TextBox 5"/>
          <p:cNvSpPr txBox="1"/>
          <p:nvPr/>
        </p:nvSpPr>
        <p:spPr>
          <a:xfrm>
            <a:off x="99562" y="3276073"/>
            <a:ext cx="8831307" cy="1018227"/>
          </a:xfrm>
          <a:prstGeom prst="rect">
            <a:avLst/>
          </a:prstGeom>
          <a:noFill/>
        </p:spPr>
        <p:txBody>
          <a:bodyPr wrap="square" rtlCol="0">
            <a:spAutoFit/>
          </a:bodyPr>
          <a:lstStyle/>
          <a:p>
            <a:pPr marL="342900" indent="-342900">
              <a:spcBef>
                <a:spcPts val="500"/>
              </a:spcBef>
              <a:buClr>
                <a:schemeClr val="bg1"/>
              </a:buClr>
              <a:buFont typeface="Wingdings" panose="05000000000000000000" pitchFamily="2" charset="2"/>
              <a:buChar char="Ø"/>
            </a:pPr>
            <a:r>
              <a:rPr lang="en-US" dirty="0" smtClean="0">
                <a:solidFill>
                  <a:schemeClr val="bg1"/>
                </a:solidFill>
                <a:latin typeface="Montserrat" panose="020B0604020202020204" charset="0"/>
              </a:rPr>
              <a:t>Hyper-parameters </a:t>
            </a:r>
            <a:r>
              <a:rPr lang="en-US" dirty="0">
                <a:solidFill>
                  <a:schemeClr val="bg1"/>
                </a:solidFill>
                <a:latin typeface="Montserrat" panose="020B0604020202020204" charset="0"/>
              </a:rPr>
              <a:t>tuned </a:t>
            </a:r>
            <a:r>
              <a:rPr lang="en-US" b="1" dirty="0" err="1">
                <a:solidFill>
                  <a:schemeClr val="bg1"/>
                </a:solidFill>
                <a:latin typeface="Montserrat" panose="020B0604020202020204" charset="0"/>
              </a:rPr>
              <a:t>XGBoost</a:t>
            </a:r>
            <a:r>
              <a:rPr lang="en-US" dirty="0">
                <a:solidFill>
                  <a:schemeClr val="bg1"/>
                </a:solidFill>
                <a:latin typeface="Montserrat" panose="020B0604020202020204" charset="0"/>
              </a:rPr>
              <a:t> model with the most relevant features selected performs the best. It has the F1 Score of 0.77. The Accuracy, precision and Recall scores are also overall better for this </a:t>
            </a:r>
            <a:r>
              <a:rPr lang="en-US" dirty="0" smtClean="0">
                <a:solidFill>
                  <a:schemeClr val="bg1"/>
                </a:solidFill>
                <a:latin typeface="Montserrat" panose="020B0604020202020204" charset="0"/>
              </a:rPr>
              <a:t>model.</a:t>
            </a:r>
          </a:p>
          <a:p>
            <a:pPr marL="342900" indent="-342900">
              <a:spcBef>
                <a:spcPts val="500"/>
              </a:spcBef>
              <a:buClr>
                <a:schemeClr val="bg1"/>
              </a:buClr>
              <a:buFont typeface="Wingdings" panose="05000000000000000000" pitchFamily="2" charset="2"/>
              <a:buChar char="Ø"/>
            </a:pPr>
            <a:r>
              <a:rPr lang="en-US" dirty="0" smtClean="0">
                <a:solidFill>
                  <a:schemeClr val="bg1"/>
                </a:solidFill>
                <a:latin typeface="Montserrat" panose="020B0604020202020204" charset="0"/>
              </a:rPr>
              <a:t>At </a:t>
            </a:r>
            <a:r>
              <a:rPr lang="en-US" dirty="0">
                <a:solidFill>
                  <a:schemeClr val="bg1"/>
                </a:solidFill>
                <a:latin typeface="Montserrat" panose="020B0604020202020204" charset="0"/>
              </a:rPr>
              <a:t>2nd &amp; 3rd, we have </a:t>
            </a:r>
            <a:r>
              <a:rPr lang="en-US" b="1" dirty="0">
                <a:solidFill>
                  <a:schemeClr val="bg1"/>
                </a:solidFill>
                <a:latin typeface="Montserrat" panose="020B0604020202020204" charset="0"/>
              </a:rPr>
              <a:t>Gradient Boost</a:t>
            </a:r>
            <a:r>
              <a:rPr lang="en-US" dirty="0">
                <a:solidFill>
                  <a:schemeClr val="bg1"/>
                </a:solidFill>
                <a:latin typeface="Montserrat" panose="020B0604020202020204" charset="0"/>
              </a:rPr>
              <a:t> and </a:t>
            </a:r>
            <a:r>
              <a:rPr lang="en-US" b="1" dirty="0">
                <a:solidFill>
                  <a:schemeClr val="bg1"/>
                </a:solidFill>
                <a:latin typeface="Montserrat" panose="020B0604020202020204" charset="0"/>
              </a:rPr>
              <a:t>Random Forest</a:t>
            </a:r>
            <a:r>
              <a:rPr lang="en-US" dirty="0">
                <a:solidFill>
                  <a:schemeClr val="bg1"/>
                </a:solidFill>
                <a:latin typeface="Montserrat" panose="020B0604020202020204" charset="0"/>
              </a:rPr>
              <a:t> Model with feature selection</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p:txBody>
      </p:sp>
    </p:spTree>
    <p:extLst>
      <p:ext uri="{BB962C8B-B14F-4D97-AF65-F5344CB8AC3E}">
        <p14:creationId xmlns:p14="http://schemas.microsoft.com/office/powerpoint/2010/main" val="1934843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p:cNvSpPr txBox="1"/>
          <p:nvPr/>
        </p:nvSpPr>
        <p:spPr>
          <a:xfrm>
            <a:off x="405636" y="2047957"/>
            <a:ext cx="8126472" cy="707886"/>
          </a:xfrm>
          <a:prstGeom prst="rect">
            <a:avLst/>
          </a:prstGeom>
          <a:noFill/>
        </p:spPr>
        <p:txBody>
          <a:bodyPr wrap="square" rtlCol="0">
            <a:spAutoFit/>
          </a:bodyPr>
          <a:lstStyle/>
          <a:p>
            <a:pPr algn="ctr"/>
            <a:r>
              <a:rPr lang="en-GB" sz="4000" b="1" dirty="0" smtClean="0">
                <a:solidFill>
                  <a:srgbClr val="CC0000"/>
                </a:solidFill>
                <a:latin typeface="Montserrat"/>
                <a:sym typeface="Montserrat"/>
              </a:rPr>
              <a:t>Thank You</a:t>
            </a:r>
            <a:endParaRPr lang="en-IN" sz="4000" dirty="0"/>
          </a:p>
        </p:txBody>
      </p:sp>
    </p:spTree>
    <p:extLst>
      <p:ext uri="{BB962C8B-B14F-4D97-AF65-F5344CB8AC3E}">
        <p14:creationId xmlns:p14="http://schemas.microsoft.com/office/powerpoint/2010/main" val="2093020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4" name="TextBox 3"/>
          <p:cNvSpPr txBox="1"/>
          <p:nvPr/>
        </p:nvSpPr>
        <p:spPr>
          <a:xfrm>
            <a:off x="112319" y="466145"/>
            <a:ext cx="8887301" cy="4616648"/>
          </a:xfrm>
          <a:prstGeom prst="rect">
            <a:avLst/>
          </a:prstGeom>
          <a:noFill/>
        </p:spPr>
        <p:txBody>
          <a:bodyPr wrap="square" rtlCol="0" anchor="ctr">
            <a:spAutoFit/>
          </a:bodyPr>
          <a:lstStyle/>
          <a:p>
            <a:r>
              <a:rPr lang="en-US" b="1" dirty="0">
                <a:solidFill>
                  <a:schemeClr val="bg1"/>
                </a:solidFill>
                <a:latin typeface="Montserrat" panose="020B0604020202020204" charset="0"/>
              </a:rPr>
              <a:t>Emails help nurture leads:</a:t>
            </a:r>
            <a:r>
              <a:rPr lang="en-US" dirty="0">
                <a:solidFill>
                  <a:schemeClr val="bg1"/>
                </a:solidFill>
                <a:latin typeface="Montserrat" panose="020B0604020202020204" charset="0"/>
              </a:rPr>
              <a:t> Each new lead requires nurturing before making his/her first purchase. The task of the marketing team is to provide them with the right educational materials. They include how-to guides, live demos, workshops, webinars, useful checklists, tutorials, etc. Each email will make a user move down the sales funnel. Predict all possible pain points that a user may face when dealing with the brand and eliminate them.</a:t>
            </a:r>
          </a:p>
          <a:p>
            <a:r>
              <a:rPr lang="en-US" b="1" dirty="0">
                <a:solidFill>
                  <a:schemeClr val="bg1"/>
                </a:solidFill>
                <a:latin typeface="Montserrat" panose="020B0604020202020204" charset="0"/>
              </a:rPr>
              <a:t>Emails help keep customers engaged:</a:t>
            </a:r>
            <a:r>
              <a:rPr lang="en-US" dirty="0">
                <a:solidFill>
                  <a:schemeClr val="bg1"/>
                </a:solidFill>
                <a:latin typeface="Montserrat" panose="020B0604020202020204" charset="0"/>
              </a:rPr>
              <a:t> Now it’s getting much harder to stir users’ interest in a brand. So, one has to come up with new formats and new offers. Email is just the place for experiments. Via this channel, important information can be shared, expertise can be showcased, and the businesses can offer exclusive deals.</a:t>
            </a:r>
          </a:p>
          <a:p>
            <a:r>
              <a:rPr lang="en-US" b="1" dirty="0">
                <a:solidFill>
                  <a:schemeClr val="bg1"/>
                </a:solidFill>
                <a:latin typeface="Montserrat" panose="020B0604020202020204" charset="0"/>
              </a:rPr>
              <a:t>With emails, you can collect data about subscribers:</a:t>
            </a:r>
            <a:r>
              <a:rPr lang="en-US" dirty="0">
                <a:solidFill>
                  <a:schemeClr val="bg1"/>
                </a:solidFill>
                <a:latin typeface="Montserrat" panose="020B0604020202020204" charset="0"/>
              </a:rPr>
              <a:t> To provide every user with an individual approach or get an idea about similar users</a:t>
            </a:r>
            <a:r>
              <a:rPr lang="en-US">
                <a:solidFill>
                  <a:schemeClr val="bg1"/>
                </a:solidFill>
                <a:latin typeface="Montserrat" panose="020B0604020202020204" charset="0"/>
              </a:rPr>
              <a:t>, </a:t>
            </a:r>
            <a:r>
              <a:rPr lang="en-US" smtClean="0">
                <a:solidFill>
                  <a:schemeClr val="bg1"/>
                </a:solidFill>
                <a:latin typeface="Montserrat" panose="020B0604020202020204" charset="0"/>
              </a:rPr>
              <a:t>information needs </a:t>
            </a:r>
            <a:r>
              <a:rPr lang="en-US" dirty="0">
                <a:solidFill>
                  <a:schemeClr val="bg1"/>
                </a:solidFill>
                <a:latin typeface="Montserrat" panose="020B0604020202020204" charset="0"/>
              </a:rPr>
              <a:t>to be collected about them. With an email campaign, this task is as easy as pie. All that is needed is to ask subscribers to share some important data to craft more targeted and personalized offers. Then, </a:t>
            </a:r>
            <a:r>
              <a:rPr lang="en-US" dirty="0" smtClean="0">
                <a:solidFill>
                  <a:schemeClr val="bg1"/>
                </a:solidFill>
                <a:latin typeface="Montserrat" panose="020B0604020202020204" charset="0"/>
              </a:rPr>
              <a:t>dividing </a:t>
            </a:r>
            <a:r>
              <a:rPr lang="en-US" dirty="0">
                <a:solidFill>
                  <a:schemeClr val="bg1"/>
                </a:solidFill>
                <a:latin typeface="Montserrat" panose="020B0604020202020204" charset="0"/>
              </a:rPr>
              <a:t>all the list into segments, the businesses can send relevant content to each group.</a:t>
            </a:r>
          </a:p>
          <a:p>
            <a:r>
              <a:rPr lang="en-US" b="1" dirty="0">
                <a:solidFill>
                  <a:schemeClr val="bg1"/>
                </a:solidFill>
                <a:latin typeface="Montserrat" panose="020B0604020202020204" charset="0"/>
              </a:rPr>
              <a:t>Emails help convert:</a:t>
            </a:r>
            <a:r>
              <a:rPr lang="en-US" dirty="0">
                <a:solidFill>
                  <a:schemeClr val="bg1"/>
                </a:solidFill>
                <a:latin typeface="Montserrat" panose="020B0604020202020204" charset="0"/>
              </a:rPr>
              <a:t> With all this information about the clients, unique promotions can be created for each user. Tracking their interactions with the brand, it is easy to know their favorite products and buying habits — this will help send emails triggered by clients’ actions. As a result, email performance and sales will increase.</a:t>
            </a:r>
          </a:p>
          <a:p>
            <a:r>
              <a:rPr lang="en-US" b="1" dirty="0">
                <a:solidFill>
                  <a:schemeClr val="bg1"/>
                </a:solidFill>
                <a:latin typeface="Montserrat" panose="020B0604020202020204" charset="0"/>
              </a:rPr>
              <a:t>Emails help your business improve:</a:t>
            </a:r>
            <a:r>
              <a:rPr lang="en-US" dirty="0">
                <a:solidFill>
                  <a:schemeClr val="bg1"/>
                </a:solidFill>
                <a:latin typeface="Montserrat" panose="020B0604020202020204" charset="0"/>
              </a:rPr>
              <a:t> Asking clients for feedback is important. Can be done right after the purchase or on a regular basis via a survey. It's helpful to find out what customers appreciate the most about the brand, which difficulties they face, and what they would improve</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p:txBody>
      </p:sp>
      <p:sp>
        <p:nvSpPr>
          <p:cNvPr id="6" name="Subtitle 2"/>
          <p:cNvSpPr txBox="1">
            <a:spLocks/>
          </p:cNvSpPr>
          <p:nvPr/>
        </p:nvSpPr>
        <p:spPr>
          <a:xfrm>
            <a:off x="0" y="21495"/>
            <a:ext cx="7301450" cy="5011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IN" sz="1800" b="1" dirty="0" smtClean="0">
                <a:solidFill>
                  <a:schemeClr val="tx1"/>
                </a:solidFill>
                <a:latin typeface="Montserrat" panose="020B0604020202020204" charset="0"/>
              </a:rPr>
              <a:t>Objectives that can be accomplished by Email Marketing :</a:t>
            </a:r>
            <a:endParaRPr lang="en-IN" sz="1800" b="1" dirty="0">
              <a:solidFill>
                <a:schemeClr val="tx1"/>
              </a:solidFill>
            </a:endParaRPr>
          </a:p>
        </p:txBody>
      </p:sp>
    </p:spTree>
    <p:extLst>
      <p:ext uri="{BB962C8B-B14F-4D97-AF65-F5344CB8AC3E}">
        <p14:creationId xmlns:p14="http://schemas.microsoft.com/office/powerpoint/2010/main" val="846055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55002" y="0"/>
            <a:ext cx="4157171" cy="649769"/>
          </a:xfrm>
        </p:spPr>
        <p:txBody>
          <a:bodyPr anchor="ctr"/>
          <a:lstStyle/>
          <a:p>
            <a:pPr algn="l"/>
            <a:r>
              <a:rPr lang="en-IN" sz="2400" b="1" dirty="0" smtClean="0">
                <a:solidFill>
                  <a:schemeClr val="tx1"/>
                </a:solidFill>
                <a:latin typeface="Montserrat" panose="020B0604020202020204" charset="0"/>
              </a:rPr>
              <a:t>Problem Statement :</a:t>
            </a:r>
            <a:endParaRPr lang="en-IN" sz="2400" b="1" dirty="0">
              <a:solidFill>
                <a:schemeClr val="tx1"/>
              </a:solidFill>
            </a:endParaRPr>
          </a:p>
        </p:txBody>
      </p:sp>
      <p:sp>
        <p:nvSpPr>
          <p:cNvPr id="4" name="TextBox 3"/>
          <p:cNvSpPr txBox="1"/>
          <p:nvPr/>
        </p:nvSpPr>
        <p:spPr>
          <a:xfrm>
            <a:off x="153019" y="536902"/>
            <a:ext cx="8867228" cy="1259319"/>
          </a:xfrm>
          <a:prstGeom prst="rect">
            <a:avLst/>
          </a:prstGeom>
          <a:noFill/>
        </p:spPr>
        <p:txBody>
          <a:bodyPr wrap="square" rtlCol="0" anchor="ctr">
            <a:spAutoFit/>
          </a:bodyPr>
          <a:lstStyle/>
          <a:p>
            <a:pPr>
              <a:spcBef>
                <a:spcPts val="50"/>
              </a:spcBef>
              <a:buClr>
                <a:srgbClr val="134F5C"/>
              </a:buClr>
              <a:buSzPct val="200000"/>
            </a:pPr>
            <a:r>
              <a:rPr lang="en-US" sz="1500" dirty="0">
                <a:solidFill>
                  <a:schemeClr val="bg1"/>
                </a:solidFill>
                <a:latin typeface="Montserrat" panose="020B0604020202020204" charset="0"/>
              </a:rPr>
              <a:t>Most of the small to medium business owners are making effective use of Gmail-based Email marketing Strategies for offline targeting of converting their prospective customers into leads so that they stay with them in business</a:t>
            </a:r>
            <a:r>
              <a:rPr lang="en-US" sz="1500" dirty="0" smtClean="0">
                <a:solidFill>
                  <a:schemeClr val="bg1"/>
                </a:solidFill>
                <a:latin typeface="Montserrat" panose="020B0604020202020204" charset="0"/>
              </a:rPr>
              <a:t>.</a:t>
            </a:r>
          </a:p>
          <a:p>
            <a:pPr>
              <a:spcBef>
                <a:spcPts val="50"/>
              </a:spcBef>
              <a:buClr>
                <a:srgbClr val="134F5C"/>
              </a:buClr>
              <a:buSzPct val="200000"/>
            </a:pPr>
            <a:r>
              <a:rPr lang="en-US" sz="1500" dirty="0">
                <a:solidFill>
                  <a:schemeClr val="bg1"/>
                </a:solidFill>
                <a:latin typeface="Montserrat" panose="020B0604020202020204" charset="0"/>
              </a:rPr>
              <a:t>	</a:t>
            </a:r>
            <a:r>
              <a:rPr lang="en-US" sz="1500" dirty="0" smtClean="0">
                <a:solidFill>
                  <a:schemeClr val="bg1"/>
                </a:solidFill>
                <a:latin typeface="Montserrat" panose="020B0604020202020204" charset="0"/>
              </a:rPr>
              <a:t> </a:t>
            </a:r>
            <a:r>
              <a:rPr lang="en-US" sz="1500" dirty="0">
                <a:solidFill>
                  <a:schemeClr val="bg1"/>
                </a:solidFill>
                <a:latin typeface="Montserrat" panose="020B0604020202020204" charset="0"/>
              </a:rPr>
              <a:t>The main objective is to create a machine learning model to characterize the mail and track the mail that is ignored; read; acknowledged by the </a:t>
            </a:r>
            <a:r>
              <a:rPr lang="en-US" sz="1500" dirty="0" smtClean="0">
                <a:solidFill>
                  <a:schemeClr val="bg1"/>
                </a:solidFill>
                <a:latin typeface="Montserrat" panose="020B0604020202020204" charset="0"/>
              </a:rPr>
              <a:t>reader</a:t>
            </a:r>
            <a:r>
              <a:rPr lang="en-US" sz="1500" dirty="0">
                <a:solidFill>
                  <a:schemeClr val="bg1"/>
                </a:solidFill>
                <a:latin typeface="Montserrat" panose="020B0604020202020204" charset="0"/>
              </a:rPr>
              <a:t>.</a:t>
            </a:r>
            <a:endParaRPr lang="en-US" sz="1500" dirty="0" smtClean="0">
              <a:solidFill>
                <a:schemeClr val="bg1"/>
              </a:solidFill>
              <a:latin typeface="Montserrat" panose="020B0604020202020204" charset="0"/>
            </a:endParaRPr>
          </a:p>
        </p:txBody>
      </p:sp>
      <p:sp>
        <p:nvSpPr>
          <p:cNvPr id="5" name="TextBox 4"/>
          <p:cNvSpPr txBox="1"/>
          <p:nvPr/>
        </p:nvSpPr>
        <p:spPr>
          <a:xfrm>
            <a:off x="153019" y="3384174"/>
            <a:ext cx="4807726"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Data Summary &amp; Attributes :</a:t>
            </a:r>
            <a:endParaRPr lang="en-IN" sz="2400" b="1" dirty="0">
              <a:solidFill>
                <a:schemeClr val="tx1"/>
              </a:solidFill>
              <a:latin typeface="Montserrat" panose="020B0604020202020204" charset="0"/>
            </a:endParaRPr>
          </a:p>
        </p:txBody>
      </p:sp>
      <p:sp>
        <p:nvSpPr>
          <p:cNvPr id="6" name="TextBox 5"/>
          <p:cNvSpPr txBox="1"/>
          <p:nvPr/>
        </p:nvSpPr>
        <p:spPr>
          <a:xfrm>
            <a:off x="153019" y="3818716"/>
            <a:ext cx="5649639" cy="1246495"/>
          </a:xfrm>
          <a:prstGeom prst="rect">
            <a:avLst/>
          </a:prstGeom>
          <a:noFill/>
        </p:spPr>
        <p:txBody>
          <a:bodyPr wrap="square" rtlCol="0">
            <a:spAutoFit/>
          </a:bodyPr>
          <a:lstStyle/>
          <a:p>
            <a:r>
              <a:rPr lang="en-IN" sz="1500" dirty="0" smtClean="0">
                <a:solidFill>
                  <a:schemeClr val="bg1"/>
                </a:solidFill>
                <a:latin typeface="Montserrat" panose="020B0604020202020204" charset="0"/>
              </a:rPr>
              <a:t>The Email campaign data contains various types of information regarding the emails that were sent, it contains info about their customers and their responses. Checking the shape of the data, we found that it has 68353 observations and 12 columns.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658" y="3902235"/>
            <a:ext cx="3090992" cy="951074"/>
          </a:xfrm>
          <a:prstGeom prst="rect">
            <a:avLst/>
          </a:prstGeom>
        </p:spPr>
      </p:pic>
      <p:sp>
        <p:nvSpPr>
          <p:cNvPr id="10" name="Subtitle 2"/>
          <p:cNvSpPr txBox="1">
            <a:spLocks/>
          </p:cNvSpPr>
          <p:nvPr/>
        </p:nvSpPr>
        <p:spPr>
          <a:xfrm>
            <a:off x="55003" y="1700820"/>
            <a:ext cx="4157171" cy="6497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IN" sz="2400" b="1" dirty="0" smtClean="0">
                <a:solidFill>
                  <a:schemeClr val="tx1"/>
                </a:solidFill>
                <a:latin typeface="Montserrat" panose="020B0604020202020204" charset="0"/>
              </a:rPr>
              <a:t>Approach :</a:t>
            </a:r>
            <a:endParaRPr lang="en-IN" sz="2400" b="1" dirty="0">
              <a:solidFill>
                <a:schemeClr val="tx1"/>
              </a:solidFill>
              <a:latin typeface="Montserrat" panose="020B0604020202020204" charset="0"/>
            </a:endParaRPr>
          </a:p>
        </p:txBody>
      </p:sp>
      <p:sp>
        <p:nvSpPr>
          <p:cNvPr id="9" name="TextBox 8"/>
          <p:cNvSpPr txBox="1"/>
          <p:nvPr/>
        </p:nvSpPr>
        <p:spPr>
          <a:xfrm>
            <a:off x="153019" y="2188630"/>
            <a:ext cx="8740631" cy="1259319"/>
          </a:xfrm>
          <a:prstGeom prst="rect">
            <a:avLst/>
          </a:prstGeom>
          <a:noFill/>
        </p:spPr>
        <p:txBody>
          <a:bodyPr wrap="square" rtlCol="0">
            <a:spAutoFit/>
          </a:bodyPr>
          <a:lstStyle/>
          <a:p>
            <a:pPr>
              <a:spcBef>
                <a:spcPts val="50"/>
              </a:spcBef>
            </a:pPr>
            <a:r>
              <a:rPr lang="en-US" sz="1500" dirty="0" smtClean="0">
                <a:solidFill>
                  <a:schemeClr val="bg1"/>
                </a:solidFill>
                <a:latin typeface="Montserrat" panose="020B0604020202020204" charset="0"/>
              </a:rPr>
              <a:t>Performing </a:t>
            </a:r>
            <a:r>
              <a:rPr lang="en-US" sz="1500" dirty="0">
                <a:solidFill>
                  <a:schemeClr val="bg1"/>
                </a:solidFill>
                <a:latin typeface="Montserrat" panose="020B0604020202020204" charset="0"/>
              </a:rPr>
              <a:t>Exploratory data analysis will help us understand the features and relationships that they have and their impact on the target or the client's </a:t>
            </a:r>
            <a:r>
              <a:rPr lang="en-US" sz="1500" dirty="0" smtClean="0">
                <a:solidFill>
                  <a:schemeClr val="bg1"/>
                </a:solidFill>
                <a:latin typeface="Montserrat" panose="020B0604020202020204" charset="0"/>
              </a:rPr>
              <a:t>response. </a:t>
            </a:r>
            <a:r>
              <a:rPr lang="en-US" sz="1500" dirty="0">
                <a:solidFill>
                  <a:schemeClr val="bg1"/>
                </a:solidFill>
                <a:latin typeface="Montserrat" panose="020B0604020202020204" charset="0"/>
              </a:rPr>
              <a:t>We will try to find out important features and we will do feature engineering.</a:t>
            </a:r>
          </a:p>
          <a:p>
            <a:pPr>
              <a:spcBef>
                <a:spcPts val="50"/>
              </a:spcBef>
            </a:pPr>
            <a:r>
              <a:rPr lang="en-US" sz="1500" dirty="0" smtClean="0">
                <a:solidFill>
                  <a:schemeClr val="bg1"/>
                </a:solidFill>
                <a:latin typeface="Montserrat" panose="020B0604020202020204" charset="0"/>
              </a:rPr>
              <a:t>	Data </a:t>
            </a:r>
            <a:r>
              <a:rPr lang="en-US" sz="1500" dirty="0">
                <a:solidFill>
                  <a:schemeClr val="bg1"/>
                </a:solidFill>
                <a:latin typeface="Montserrat" panose="020B0604020202020204" charset="0"/>
              </a:rPr>
              <a:t>is labeled and the target column being categorical, we shall implement classification based machine learning algorithms to complete the prediction task.</a:t>
            </a:r>
          </a:p>
        </p:txBody>
      </p:sp>
    </p:spTree>
    <p:extLst>
      <p:ext uri="{BB962C8B-B14F-4D97-AF65-F5344CB8AC3E}">
        <p14:creationId xmlns:p14="http://schemas.microsoft.com/office/powerpoint/2010/main" val="2715593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57319" y="23820"/>
            <a:ext cx="7821647" cy="649769"/>
          </a:xfrm>
        </p:spPr>
        <p:txBody>
          <a:bodyPr anchor="ctr"/>
          <a:lstStyle/>
          <a:p>
            <a:pPr algn="l"/>
            <a:r>
              <a:rPr lang="en-IN" b="1" dirty="0" smtClean="0">
                <a:solidFill>
                  <a:schemeClr val="tx1"/>
                </a:solidFill>
                <a:latin typeface="Montserrat" panose="020B0604020202020204" charset="0"/>
              </a:rPr>
              <a:t>Attributes:</a:t>
            </a:r>
            <a:endParaRPr lang="en-IN" b="1" dirty="0">
              <a:solidFill>
                <a:schemeClr val="tx1"/>
              </a:solidFill>
            </a:endParaRPr>
          </a:p>
        </p:txBody>
      </p:sp>
      <p:sp>
        <p:nvSpPr>
          <p:cNvPr id="4" name="TextBox 3"/>
          <p:cNvSpPr txBox="1"/>
          <p:nvPr/>
        </p:nvSpPr>
        <p:spPr>
          <a:xfrm>
            <a:off x="151255" y="587059"/>
            <a:ext cx="8910243" cy="4478149"/>
          </a:xfrm>
          <a:prstGeom prst="rect">
            <a:avLst/>
          </a:prstGeom>
          <a:noFill/>
        </p:spPr>
        <p:txBody>
          <a:bodyPr wrap="square" rtlCol="0" anchor="ctr">
            <a:spAutoFit/>
          </a:bodyPr>
          <a:lstStyle/>
          <a:p>
            <a:pPr marL="285750" indent="-285750">
              <a:buClr>
                <a:schemeClr val="bg1"/>
              </a:buClr>
              <a:buFont typeface="Arial" panose="020B0604020202020204" pitchFamily="34" charset="0"/>
              <a:buChar char="•"/>
            </a:pPr>
            <a:r>
              <a:rPr lang="en-US" sz="1500" b="1" dirty="0">
                <a:solidFill>
                  <a:schemeClr val="bg1"/>
                </a:solidFill>
                <a:latin typeface="Montserrat" panose="020B0604020202020204" charset="0"/>
              </a:rPr>
              <a:t>Email Id</a:t>
            </a:r>
            <a:r>
              <a:rPr lang="en-US" sz="1500" dirty="0">
                <a:solidFill>
                  <a:schemeClr val="bg1"/>
                </a:solidFill>
                <a:latin typeface="Montserrat" panose="020B0604020202020204" charset="0"/>
              </a:rPr>
              <a:t> - It contains the email id's of the </a:t>
            </a:r>
            <a:r>
              <a:rPr lang="en-US" sz="1500" dirty="0" smtClean="0">
                <a:solidFill>
                  <a:schemeClr val="bg1"/>
                </a:solidFill>
                <a:latin typeface="Montserrat" panose="020B0604020202020204" charset="0"/>
              </a:rPr>
              <a:t>customers/individuals.</a:t>
            </a:r>
            <a:endParaRPr lang="en-US" sz="1500" dirty="0">
              <a:solidFill>
                <a:schemeClr val="bg1"/>
              </a:solidFill>
              <a:latin typeface="Montserrat" panose="020B0604020202020204" charset="0"/>
            </a:endParaRP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Email </a:t>
            </a:r>
            <a:r>
              <a:rPr lang="en-US" sz="1500" b="1" dirty="0">
                <a:solidFill>
                  <a:schemeClr val="bg1"/>
                </a:solidFill>
                <a:latin typeface="Montserrat" panose="020B0604020202020204" charset="0"/>
              </a:rPr>
              <a:t>Type</a:t>
            </a:r>
            <a:r>
              <a:rPr lang="en-US" sz="1500" dirty="0">
                <a:solidFill>
                  <a:schemeClr val="bg1"/>
                </a:solidFill>
                <a:latin typeface="Montserrat" panose="020B0604020202020204" charset="0"/>
              </a:rPr>
              <a:t> - There are two categories 1 and 2. We can think of them as marketing emails or important updates, notices like emails regarding the </a:t>
            </a:r>
            <a:r>
              <a:rPr lang="en-US" sz="1500" dirty="0" smtClean="0">
                <a:solidFill>
                  <a:schemeClr val="bg1"/>
                </a:solidFill>
                <a:latin typeface="Montserrat" panose="020B0604020202020204" charset="0"/>
              </a:rPr>
              <a:t>business.</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Subject </a:t>
            </a:r>
            <a:r>
              <a:rPr lang="en-US" sz="1500" b="1" dirty="0">
                <a:solidFill>
                  <a:schemeClr val="bg1"/>
                </a:solidFill>
                <a:latin typeface="Montserrat" panose="020B0604020202020204" charset="0"/>
              </a:rPr>
              <a:t>Hotness Score</a:t>
            </a:r>
            <a:r>
              <a:rPr lang="en-US" sz="1500" dirty="0">
                <a:solidFill>
                  <a:schemeClr val="bg1"/>
                </a:solidFill>
                <a:latin typeface="Montserrat" panose="020B0604020202020204" charset="0"/>
              </a:rPr>
              <a:t> - It is the email's subject's score on the basis of how good and effective the content </a:t>
            </a:r>
            <a:r>
              <a:rPr lang="en-US" sz="1500" dirty="0" smtClean="0">
                <a:solidFill>
                  <a:schemeClr val="bg1"/>
                </a:solidFill>
                <a:latin typeface="Montserrat" panose="020B0604020202020204" charset="0"/>
              </a:rPr>
              <a:t>is.</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Email </a:t>
            </a:r>
            <a:r>
              <a:rPr lang="en-US" sz="1500" b="1" dirty="0">
                <a:solidFill>
                  <a:schemeClr val="bg1"/>
                </a:solidFill>
                <a:latin typeface="Montserrat" panose="020B0604020202020204" charset="0"/>
              </a:rPr>
              <a:t>Source</a:t>
            </a:r>
            <a:r>
              <a:rPr lang="en-US" sz="1500" dirty="0">
                <a:solidFill>
                  <a:schemeClr val="bg1"/>
                </a:solidFill>
                <a:latin typeface="Montserrat" panose="020B0604020202020204" charset="0"/>
              </a:rPr>
              <a:t> - It represents the source of the email like sales and marketing or important admin mails related to the </a:t>
            </a:r>
            <a:r>
              <a:rPr lang="en-US" sz="1500" dirty="0" smtClean="0">
                <a:solidFill>
                  <a:schemeClr val="bg1"/>
                </a:solidFill>
                <a:latin typeface="Montserrat" panose="020B0604020202020204" charset="0"/>
              </a:rPr>
              <a:t>product.</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Email </a:t>
            </a:r>
            <a:r>
              <a:rPr lang="en-US" sz="1500" b="1" dirty="0">
                <a:solidFill>
                  <a:schemeClr val="bg1"/>
                </a:solidFill>
                <a:latin typeface="Montserrat" panose="020B0604020202020204" charset="0"/>
              </a:rPr>
              <a:t>Campaign Type</a:t>
            </a:r>
            <a:r>
              <a:rPr lang="en-US" sz="1500" dirty="0">
                <a:solidFill>
                  <a:schemeClr val="bg1"/>
                </a:solidFill>
                <a:latin typeface="Montserrat" panose="020B0604020202020204" charset="0"/>
              </a:rPr>
              <a:t> - The campaign type of the </a:t>
            </a:r>
            <a:r>
              <a:rPr lang="en-US" sz="1500" dirty="0" smtClean="0">
                <a:solidFill>
                  <a:schemeClr val="bg1"/>
                </a:solidFill>
                <a:latin typeface="Montserrat" panose="020B0604020202020204" charset="0"/>
              </a:rPr>
              <a:t>email.</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Total </a:t>
            </a:r>
            <a:r>
              <a:rPr lang="en-US" sz="1500" b="1" dirty="0">
                <a:solidFill>
                  <a:schemeClr val="bg1"/>
                </a:solidFill>
                <a:latin typeface="Montserrat" panose="020B0604020202020204" charset="0"/>
              </a:rPr>
              <a:t>Past Communications</a:t>
            </a:r>
            <a:r>
              <a:rPr lang="en-US" sz="1500" dirty="0">
                <a:solidFill>
                  <a:schemeClr val="bg1"/>
                </a:solidFill>
                <a:latin typeface="Montserrat" panose="020B0604020202020204" charset="0"/>
              </a:rPr>
              <a:t> - This column contains the total previous mails from the same source, the number of communications </a:t>
            </a:r>
            <a:r>
              <a:rPr lang="en-US" sz="1500" dirty="0" smtClean="0">
                <a:solidFill>
                  <a:schemeClr val="bg1"/>
                </a:solidFill>
                <a:latin typeface="Montserrat" panose="020B0604020202020204" charset="0"/>
              </a:rPr>
              <a:t>had.</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Customer </a:t>
            </a:r>
            <a:r>
              <a:rPr lang="en-US" sz="1500" b="1" dirty="0">
                <a:solidFill>
                  <a:schemeClr val="bg1"/>
                </a:solidFill>
                <a:latin typeface="Montserrat" panose="020B0604020202020204" charset="0"/>
              </a:rPr>
              <a:t>Location</a:t>
            </a:r>
            <a:r>
              <a:rPr lang="en-US" sz="1500" dirty="0">
                <a:solidFill>
                  <a:schemeClr val="bg1"/>
                </a:solidFill>
                <a:latin typeface="Montserrat" panose="020B0604020202020204" charset="0"/>
              </a:rPr>
              <a:t> - Contains demographical data of the customer, the location where the customer </a:t>
            </a:r>
            <a:r>
              <a:rPr lang="en-US" sz="1500" dirty="0" smtClean="0">
                <a:solidFill>
                  <a:schemeClr val="bg1"/>
                </a:solidFill>
                <a:latin typeface="Montserrat" panose="020B0604020202020204" charset="0"/>
              </a:rPr>
              <a:t>resides.</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Time </a:t>
            </a:r>
            <a:r>
              <a:rPr lang="en-US" sz="1500" b="1" dirty="0">
                <a:solidFill>
                  <a:schemeClr val="bg1"/>
                </a:solidFill>
                <a:latin typeface="Montserrat" panose="020B0604020202020204" charset="0"/>
              </a:rPr>
              <a:t>Email sent Category</a:t>
            </a:r>
            <a:r>
              <a:rPr lang="en-US" sz="1500" dirty="0">
                <a:solidFill>
                  <a:schemeClr val="bg1"/>
                </a:solidFill>
                <a:latin typeface="Montserrat" panose="020B0604020202020204" charset="0"/>
              </a:rPr>
              <a:t> - It has three categories 1,2 and 3; the time of the day when the email was sent, we can think of it as morning, evening and night time </a:t>
            </a:r>
            <a:r>
              <a:rPr lang="en-US" sz="1500" dirty="0" smtClean="0">
                <a:solidFill>
                  <a:schemeClr val="bg1"/>
                </a:solidFill>
                <a:latin typeface="Montserrat" panose="020B0604020202020204" charset="0"/>
              </a:rPr>
              <a:t>slots.</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Word </a:t>
            </a:r>
            <a:r>
              <a:rPr lang="en-US" sz="1500" b="1" dirty="0">
                <a:solidFill>
                  <a:schemeClr val="bg1"/>
                </a:solidFill>
                <a:latin typeface="Montserrat" panose="020B0604020202020204" charset="0"/>
              </a:rPr>
              <a:t>Count</a:t>
            </a:r>
            <a:r>
              <a:rPr lang="en-US" sz="1500" dirty="0">
                <a:solidFill>
                  <a:schemeClr val="bg1"/>
                </a:solidFill>
                <a:latin typeface="Montserrat" panose="020B0604020202020204" charset="0"/>
              </a:rPr>
              <a:t> - The number of words contained in the </a:t>
            </a:r>
            <a:r>
              <a:rPr lang="en-US" sz="1500" dirty="0" smtClean="0">
                <a:solidFill>
                  <a:schemeClr val="bg1"/>
                </a:solidFill>
                <a:latin typeface="Montserrat" panose="020B0604020202020204" charset="0"/>
              </a:rPr>
              <a:t>email.</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Total </a:t>
            </a:r>
            <a:r>
              <a:rPr lang="en-US" sz="1500" b="1" dirty="0">
                <a:solidFill>
                  <a:schemeClr val="bg1"/>
                </a:solidFill>
                <a:latin typeface="Montserrat" panose="020B0604020202020204" charset="0"/>
              </a:rPr>
              <a:t>links</a:t>
            </a:r>
            <a:r>
              <a:rPr lang="en-US" sz="1500" dirty="0">
                <a:solidFill>
                  <a:schemeClr val="bg1"/>
                </a:solidFill>
                <a:latin typeface="Montserrat" panose="020B0604020202020204" charset="0"/>
              </a:rPr>
              <a:t> - Number of links in the </a:t>
            </a:r>
            <a:r>
              <a:rPr lang="en-US" sz="1500" dirty="0" smtClean="0">
                <a:solidFill>
                  <a:schemeClr val="bg1"/>
                </a:solidFill>
                <a:latin typeface="Montserrat" panose="020B0604020202020204" charset="0"/>
              </a:rPr>
              <a:t>email.</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Total </a:t>
            </a:r>
            <a:r>
              <a:rPr lang="en-US" sz="1500" b="1" dirty="0">
                <a:solidFill>
                  <a:schemeClr val="bg1"/>
                </a:solidFill>
                <a:latin typeface="Montserrat" panose="020B0604020202020204" charset="0"/>
              </a:rPr>
              <a:t>Images</a:t>
            </a:r>
            <a:r>
              <a:rPr lang="en-US" sz="1500" dirty="0">
                <a:solidFill>
                  <a:schemeClr val="bg1"/>
                </a:solidFill>
                <a:latin typeface="Montserrat" panose="020B0604020202020204" charset="0"/>
              </a:rPr>
              <a:t> - Number of images in the </a:t>
            </a:r>
            <a:r>
              <a:rPr lang="en-US" sz="1500" dirty="0" smtClean="0">
                <a:solidFill>
                  <a:schemeClr val="bg1"/>
                </a:solidFill>
                <a:latin typeface="Montserrat" panose="020B0604020202020204" charset="0"/>
              </a:rPr>
              <a:t>email.</a:t>
            </a:r>
          </a:p>
          <a:p>
            <a:pPr marL="285750" indent="-285750">
              <a:buClr>
                <a:schemeClr val="bg1"/>
              </a:buClr>
              <a:buFont typeface="Arial" panose="020B0604020202020204" pitchFamily="34" charset="0"/>
              <a:buChar char="•"/>
            </a:pPr>
            <a:r>
              <a:rPr lang="en-US" sz="1500" b="1" dirty="0" smtClean="0">
                <a:solidFill>
                  <a:schemeClr val="bg1"/>
                </a:solidFill>
                <a:latin typeface="Montserrat" panose="020B0604020202020204" charset="0"/>
              </a:rPr>
              <a:t>Email </a:t>
            </a:r>
            <a:r>
              <a:rPr lang="en-US" sz="1500" b="1" dirty="0">
                <a:solidFill>
                  <a:schemeClr val="bg1"/>
                </a:solidFill>
                <a:latin typeface="Montserrat" panose="020B0604020202020204" charset="0"/>
              </a:rPr>
              <a:t>Status</a:t>
            </a:r>
            <a:r>
              <a:rPr lang="en-US" sz="1500" dirty="0">
                <a:solidFill>
                  <a:schemeClr val="bg1"/>
                </a:solidFill>
                <a:latin typeface="Montserrat" panose="020B0604020202020204" charset="0"/>
              </a:rPr>
              <a:t> - Our target variable which contains whether the mail was ignored, read, acknowledged by the reader</a:t>
            </a:r>
            <a:r>
              <a:rPr lang="en-US" sz="1500" dirty="0" smtClean="0">
                <a:solidFill>
                  <a:schemeClr val="bg1"/>
                </a:solidFill>
                <a:latin typeface="Montserrat" panose="020B0604020202020204" charset="0"/>
              </a:rPr>
              <a:t>.</a:t>
            </a:r>
            <a:endParaRPr lang="en-US" sz="1500" dirty="0">
              <a:solidFill>
                <a:schemeClr val="bg1"/>
              </a:solidFill>
              <a:latin typeface="Montserrat" panose="020B0604020202020204" charset="0"/>
            </a:endParaRPr>
          </a:p>
        </p:txBody>
      </p:sp>
    </p:spTree>
    <p:extLst>
      <p:ext uri="{BB962C8B-B14F-4D97-AF65-F5344CB8AC3E}">
        <p14:creationId xmlns:p14="http://schemas.microsoft.com/office/powerpoint/2010/main" val="4036242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0" y="0"/>
            <a:ext cx="7821647" cy="649769"/>
          </a:xfrm>
        </p:spPr>
        <p:txBody>
          <a:bodyPr anchor="ctr"/>
          <a:lstStyle/>
          <a:p>
            <a:pPr algn="l"/>
            <a:r>
              <a:rPr lang="en-IN" sz="2400" b="1" dirty="0" smtClean="0">
                <a:solidFill>
                  <a:schemeClr val="tx1"/>
                </a:solidFill>
                <a:latin typeface="Montserrat" panose="020B0604020202020204" charset="0"/>
              </a:rPr>
              <a:t>Exploratory Data Analysis :</a:t>
            </a:r>
            <a:endParaRPr lang="en-IN" sz="2400" b="1" dirty="0">
              <a:solidFill>
                <a:schemeClr val="tx1"/>
              </a:solidFill>
            </a:endParaRPr>
          </a:p>
        </p:txBody>
      </p:sp>
      <p:sp>
        <p:nvSpPr>
          <p:cNvPr id="4" name="TextBox 3"/>
          <p:cNvSpPr txBox="1"/>
          <p:nvPr/>
        </p:nvSpPr>
        <p:spPr>
          <a:xfrm>
            <a:off x="138624" y="1453584"/>
            <a:ext cx="8600860" cy="523220"/>
          </a:xfrm>
          <a:prstGeom prst="rect">
            <a:avLst/>
          </a:prstGeom>
          <a:noFill/>
        </p:spPr>
        <p:txBody>
          <a:bodyPr wrap="square" rtlCol="0" anchor="ctr">
            <a:spAutoFit/>
          </a:bodyPr>
          <a:lstStyle/>
          <a:p>
            <a:pPr>
              <a:buClr>
                <a:srgbClr val="134F5C"/>
              </a:buClr>
              <a:buSzPct val="200000"/>
            </a:pPr>
            <a:r>
              <a:rPr lang="en-IN" b="1" dirty="0" smtClean="0">
                <a:solidFill>
                  <a:schemeClr val="tx1"/>
                </a:solidFill>
                <a:latin typeface="Montserrat" panose="020B0604020202020204" charset="0"/>
              </a:rPr>
              <a:t>Checking Null Values : </a:t>
            </a:r>
            <a:r>
              <a:rPr lang="en-IN" dirty="0" smtClean="0">
                <a:solidFill>
                  <a:schemeClr val="bg1"/>
                </a:solidFill>
                <a:latin typeface="Montserrat" panose="020B0604020202020204" charset="0"/>
              </a:rPr>
              <a:t>Customer Location, Total Past Communications, Total Links &amp; Total Images columns were the numerical columns that have null values.</a:t>
            </a:r>
            <a:endParaRPr lang="en-IN" b="1" dirty="0">
              <a:solidFill>
                <a:schemeClr val="tx1"/>
              </a:solidFill>
              <a:latin typeface="Montserrat" panose="020B0604020202020204" charset="0"/>
            </a:endParaRPr>
          </a:p>
        </p:txBody>
      </p:sp>
      <p:sp>
        <p:nvSpPr>
          <p:cNvPr id="2" name="TextBox 1"/>
          <p:cNvSpPr txBox="1"/>
          <p:nvPr/>
        </p:nvSpPr>
        <p:spPr>
          <a:xfrm>
            <a:off x="138624" y="516320"/>
            <a:ext cx="8846125" cy="954107"/>
          </a:xfrm>
          <a:prstGeom prst="rect">
            <a:avLst/>
          </a:prstGeom>
          <a:noFill/>
        </p:spPr>
        <p:txBody>
          <a:bodyPr wrap="square" rtlCol="0">
            <a:spAutoFit/>
          </a:bodyPr>
          <a:lstStyle/>
          <a:p>
            <a:r>
              <a:rPr lang="en-US" dirty="0">
                <a:solidFill>
                  <a:schemeClr val="bg1"/>
                </a:solidFill>
                <a:latin typeface="Montserrat" panose="020B0604020202020204" charset="0"/>
              </a:rPr>
              <a:t>Exploratory Data </a:t>
            </a:r>
            <a:r>
              <a:rPr lang="en-US" dirty="0" smtClean="0">
                <a:solidFill>
                  <a:schemeClr val="bg1"/>
                </a:solidFill>
                <a:latin typeface="Montserrat" panose="020B0604020202020204" charset="0"/>
              </a:rPr>
              <a:t>Analysis </a:t>
            </a:r>
            <a:r>
              <a:rPr lang="en-US" dirty="0">
                <a:solidFill>
                  <a:schemeClr val="bg1"/>
                </a:solidFill>
                <a:latin typeface="Montserrat" panose="020B0604020202020204" charset="0"/>
              </a:rPr>
              <a:t>is unavoidable and one of the major step to fine-tune the given data set(s) in a different form of analysis to understand the insights </a:t>
            </a:r>
            <a:r>
              <a:rPr lang="en-US" dirty="0" smtClean="0">
                <a:solidFill>
                  <a:schemeClr val="bg1"/>
                </a:solidFill>
                <a:latin typeface="Montserrat" panose="020B0604020202020204" charset="0"/>
              </a:rPr>
              <a:t>and </a:t>
            </a:r>
            <a:r>
              <a:rPr lang="en-US" dirty="0">
                <a:solidFill>
                  <a:schemeClr val="bg1"/>
                </a:solidFill>
                <a:latin typeface="Montserrat" panose="020B0604020202020204" charset="0"/>
              </a:rPr>
              <a:t>the key characteristics of various entities of the data set like column(s), row(s) by applying Pandas, </a:t>
            </a:r>
            <a:r>
              <a:rPr lang="en-US" dirty="0" err="1">
                <a:solidFill>
                  <a:schemeClr val="bg1"/>
                </a:solidFill>
                <a:latin typeface="Montserrat" panose="020B0604020202020204" charset="0"/>
              </a:rPr>
              <a:t>NumPy</a:t>
            </a:r>
            <a:r>
              <a:rPr lang="en-US" dirty="0">
                <a:solidFill>
                  <a:schemeClr val="bg1"/>
                </a:solidFill>
                <a:latin typeface="Montserrat" panose="020B0604020202020204" charset="0"/>
              </a:rPr>
              <a:t>, Statistical Methods, and Data visualization packages</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850" y="2141409"/>
            <a:ext cx="4300269" cy="28547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588" y="2070077"/>
            <a:ext cx="3798149" cy="2956309"/>
          </a:xfrm>
          <a:prstGeom prst="rect">
            <a:avLst/>
          </a:prstGeom>
        </p:spPr>
      </p:pic>
    </p:spTree>
    <p:extLst>
      <p:ext uri="{BB962C8B-B14F-4D97-AF65-F5344CB8AC3E}">
        <p14:creationId xmlns:p14="http://schemas.microsoft.com/office/powerpoint/2010/main" val="2762047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105446" y="484470"/>
            <a:ext cx="7821647" cy="649769"/>
          </a:xfrm>
        </p:spPr>
        <p:txBody>
          <a:bodyPr anchor="ctr"/>
          <a:lstStyle/>
          <a:p>
            <a:pPr algn="l"/>
            <a:r>
              <a:rPr lang="en-IN" sz="1800" b="1" dirty="0" smtClean="0">
                <a:solidFill>
                  <a:schemeClr val="tx1"/>
                </a:solidFill>
                <a:latin typeface="Montserrat" panose="020B0604020202020204" charset="0"/>
              </a:rPr>
              <a:t>Class Label Distribution of Dependent Variable :</a:t>
            </a:r>
            <a:endParaRPr lang="en-IN" sz="1800" b="1" dirty="0">
              <a:solidFill>
                <a:schemeClr val="tx1"/>
              </a:solidFill>
            </a:endParaRPr>
          </a:p>
        </p:txBody>
      </p:sp>
      <p:sp>
        <p:nvSpPr>
          <p:cNvPr id="4" name="TextBox 3"/>
          <p:cNvSpPr txBox="1"/>
          <p:nvPr/>
        </p:nvSpPr>
        <p:spPr>
          <a:xfrm>
            <a:off x="247507" y="1004149"/>
            <a:ext cx="8710864" cy="1090042"/>
          </a:xfrm>
          <a:prstGeom prst="rect">
            <a:avLst/>
          </a:prstGeom>
          <a:noFill/>
        </p:spPr>
        <p:txBody>
          <a:bodyPr wrap="square" rtlCol="0" anchor="ctr">
            <a:spAutoFit/>
          </a:bodyPr>
          <a:lstStyle/>
          <a:p>
            <a:pPr>
              <a:spcBef>
                <a:spcPts val="50"/>
              </a:spcBef>
              <a:buClr>
                <a:srgbClr val="134F5C"/>
              </a:buClr>
              <a:buSzPct val="200000"/>
            </a:pPr>
            <a:r>
              <a:rPr lang="en-US" sz="1600" dirty="0" smtClean="0">
                <a:solidFill>
                  <a:schemeClr val="bg1"/>
                </a:solidFill>
                <a:latin typeface="Montserrat" panose="020B0604020202020204" charset="0"/>
              </a:rPr>
              <a:t>Dependent variable or target is the column that is going to be predicted by our machine learning models. In our case, that is the </a:t>
            </a:r>
            <a:r>
              <a:rPr lang="en-US" sz="1600" b="1" i="1" dirty="0" smtClean="0">
                <a:solidFill>
                  <a:schemeClr val="bg1"/>
                </a:solidFill>
                <a:latin typeface="Montserrat" panose="020B0604020202020204" charset="0"/>
              </a:rPr>
              <a:t>Email Status </a:t>
            </a:r>
            <a:r>
              <a:rPr lang="en-US" sz="1600" dirty="0" smtClean="0">
                <a:solidFill>
                  <a:schemeClr val="bg1"/>
                </a:solidFill>
                <a:latin typeface="Montserrat" panose="020B0604020202020204" charset="0"/>
              </a:rPr>
              <a:t>column. </a:t>
            </a:r>
          </a:p>
          <a:p>
            <a:pPr>
              <a:spcBef>
                <a:spcPts val="50"/>
              </a:spcBef>
              <a:buClr>
                <a:srgbClr val="134F5C"/>
              </a:buClr>
              <a:buSzPct val="200000"/>
            </a:pPr>
            <a:r>
              <a:rPr lang="en-US" sz="1600" dirty="0">
                <a:solidFill>
                  <a:schemeClr val="bg1"/>
                </a:solidFill>
                <a:latin typeface="Montserrat" panose="020B0604020202020204" charset="0"/>
              </a:rPr>
              <a:t>	</a:t>
            </a:r>
            <a:r>
              <a:rPr lang="en-US" sz="1600" dirty="0" smtClean="0">
                <a:solidFill>
                  <a:schemeClr val="bg1"/>
                </a:solidFill>
                <a:latin typeface="Montserrat" panose="020B0604020202020204" charset="0"/>
              </a:rPr>
              <a:t>Class labels for the target column is </a:t>
            </a:r>
            <a:r>
              <a:rPr lang="en-US" sz="1600" dirty="0">
                <a:solidFill>
                  <a:schemeClr val="bg1"/>
                </a:solidFill>
                <a:latin typeface="Montserrat" panose="020B0604020202020204" charset="0"/>
              </a:rPr>
              <a:t>highly imbalanced. Only 3.5% of total sent emails were acknowledged. 16% were read and more than 80% were ignored.</a:t>
            </a:r>
            <a:endParaRPr lang="en-IN" sz="1600" dirty="0">
              <a:solidFill>
                <a:schemeClr val="bg1"/>
              </a:solidFill>
              <a:latin typeface="Montserrat" panose="020B0604020202020204" charset="0"/>
            </a:endParaRPr>
          </a:p>
        </p:txBody>
      </p:sp>
      <p:sp>
        <p:nvSpPr>
          <p:cNvPr id="2" name="TextBox 1"/>
          <p:cNvSpPr txBox="1"/>
          <p:nvPr/>
        </p:nvSpPr>
        <p:spPr>
          <a:xfrm>
            <a:off x="171880" y="71946"/>
            <a:ext cx="2977097"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EDA Continued…</a:t>
            </a:r>
            <a:endParaRPr lang="en-IN" sz="2400" b="1" dirty="0">
              <a:solidFill>
                <a:schemeClr val="tx1"/>
              </a:solidFill>
              <a:latin typeface="Montserrat"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779" y="2381459"/>
            <a:ext cx="3930420" cy="24242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489" y="2289108"/>
            <a:ext cx="3044485" cy="2516648"/>
          </a:xfrm>
          <a:prstGeom prst="rect">
            <a:avLst/>
          </a:prstGeom>
        </p:spPr>
      </p:pic>
    </p:spTree>
    <p:extLst>
      <p:ext uri="{BB962C8B-B14F-4D97-AF65-F5344CB8AC3E}">
        <p14:creationId xmlns:p14="http://schemas.microsoft.com/office/powerpoint/2010/main" val="309453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4" name="TextBox 3"/>
          <p:cNvSpPr txBox="1"/>
          <p:nvPr/>
        </p:nvSpPr>
        <p:spPr>
          <a:xfrm>
            <a:off x="96254" y="138351"/>
            <a:ext cx="8600860" cy="400110"/>
          </a:xfrm>
          <a:prstGeom prst="rect">
            <a:avLst/>
          </a:prstGeom>
          <a:noFill/>
        </p:spPr>
        <p:txBody>
          <a:bodyPr wrap="square" rtlCol="0" anchor="ctr">
            <a:spAutoFit/>
          </a:bodyPr>
          <a:lstStyle/>
          <a:p>
            <a:r>
              <a:rPr lang="en-IN" sz="2000" b="1" dirty="0">
                <a:solidFill>
                  <a:schemeClr val="tx1"/>
                </a:solidFill>
                <a:latin typeface="Montserrat" panose="020B0604020202020204" charset="0"/>
              </a:rPr>
              <a:t>Analysis of Categorical features</a:t>
            </a:r>
            <a:r>
              <a:rPr lang="en-IN" sz="2000" b="1" dirty="0" smtClean="0">
                <a:solidFill>
                  <a:schemeClr val="tx1"/>
                </a:solidFill>
                <a:latin typeface="Montserrat" panose="020B0604020202020204" charset="0"/>
              </a:rPr>
              <a:t>:</a:t>
            </a:r>
          </a:p>
        </p:txBody>
      </p:sp>
      <p:sp>
        <p:nvSpPr>
          <p:cNvPr id="2" name="TextBox 1"/>
          <p:cNvSpPr txBox="1"/>
          <p:nvPr/>
        </p:nvSpPr>
        <p:spPr>
          <a:xfrm>
            <a:off x="127192" y="562044"/>
            <a:ext cx="8813990" cy="584775"/>
          </a:xfrm>
          <a:prstGeom prst="rect">
            <a:avLst/>
          </a:prstGeom>
          <a:noFill/>
        </p:spPr>
        <p:txBody>
          <a:bodyPr wrap="square" rtlCol="0">
            <a:spAutoFit/>
          </a:bodyPr>
          <a:lstStyle/>
          <a:p>
            <a:r>
              <a:rPr lang="en-US" sz="1600" dirty="0">
                <a:solidFill>
                  <a:schemeClr val="bg1"/>
                </a:solidFill>
                <a:latin typeface="Montserrat" panose="020B0604020202020204" charset="0"/>
              </a:rPr>
              <a:t>We have </a:t>
            </a:r>
            <a:r>
              <a:rPr lang="en-US" sz="1600" dirty="0" smtClean="0">
                <a:solidFill>
                  <a:schemeClr val="bg1"/>
                </a:solidFill>
                <a:latin typeface="Montserrat" panose="020B0604020202020204" charset="0"/>
              </a:rPr>
              <a:t>5 </a:t>
            </a:r>
            <a:r>
              <a:rPr lang="en-US" sz="1600" dirty="0">
                <a:solidFill>
                  <a:schemeClr val="bg1"/>
                </a:solidFill>
                <a:latin typeface="Montserrat" panose="020B0604020202020204" charset="0"/>
              </a:rPr>
              <a:t>categorical columns in the data, which are </a:t>
            </a:r>
            <a:r>
              <a:rPr lang="en-US" sz="1600" dirty="0" smtClean="0">
                <a:solidFill>
                  <a:schemeClr val="bg1"/>
                </a:solidFill>
                <a:latin typeface="Montserrat" panose="020B0604020202020204" charset="0"/>
              </a:rPr>
              <a:t>– ‘Email Type’, ‘Email Source Type’, ‘Customer Location’, ‘Email Campaign Type’, ‘Time Email sent Category’.</a:t>
            </a:r>
            <a:endParaRPr lang="en-IN" sz="1600" dirty="0">
              <a:solidFill>
                <a:schemeClr val="bg1"/>
              </a:solidFill>
              <a:latin typeface="Montserrat"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4" y="1267585"/>
            <a:ext cx="8875866" cy="2866983"/>
          </a:xfrm>
          <a:prstGeom prst="rect">
            <a:avLst/>
          </a:prstGeom>
        </p:spPr>
      </p:pic>
      <p:sp>
        <p:nvSpPr>
          <p:cNvPr id="6" name="TextBox 5"/>
          <p:cNvSpPr txBox="1"/>
          <p:nvPr/>
        </p:nvSpPr>
        <p:spPr>
          <a:xfrm>
            <a:off x="135319" y="4134568"/>
            <a:ext cx="8836801" cy="830997"/>
          </a:xfrm>
          <a:prstGeom prst="rect">
            <a:avLst/>
          </a:prstGeom>
          <a:noFill/>
        </p:spPr>
        <p:txBody>
          <a:bodyPr wrap="square" rtlCol="0">
            <a:spAutoFit/>
          </a:bodyPr>
          <a:lstStyle/>
          <a:p>
            <a:r>
              <a:rPr lang="en-IN" sz="1600" dirty="0" smtClean="0">
                <a:solidFill>
                  <a:schemeClr val="bg1"/>
                </a:solidFill>
                <a:latin typeface="Montserrat" panose="020B0604020202020204" charset="0"/>
              </a:rPr>
              <a:t>As we can see, </a:t>
            </a:r>
            <a:r>
              <a:rPr lang="en-US" sz="1600" dirty="0">
                <a:solidFill>
                  <a:schemeClr val="bg1"/>
                </a:solidFill>
                <a:latin typeface="Montserrat" panose="020B0604020202020204" charset="0"/>
              </a:rPr>
              <a:t>r</a:t>
            </a:r>
            <a:r>
              <a:rPr lang="en-US" sz="1600" dirty="0" smtClean="0">
                <a:solidFill>
                  <a:schemeClr val="bg1"/>
                </a:solidFill>
                <a:latin typeface="Montserrat" panose="020B0604020202020204" charset="0"/>
              </a:rPr>
              <a:t>egardless </a:t>
            </a:r>
            <a:r>
              <a:rPr lang="en-US" sz="1600" dirty="0">
                <a:solidFill>
                  <a:schemeClr val="bg1"/>
                </a:solidFill>
                <a:latin typeface="Montserrat" panose="020B0604020202020204" charset="0"/>
              </a:rPr>
              <a:t>of the demographic, the class label distribution for the dependent column is similar. So, </a:t>
            </a:r>
            <a:r>
              <a:rPr lang="en-US" sz="1600" dirty="0" smtClean="0">
                <a:solidFill>
                  <a:schemeClr val="bg1"/>
                </a:solidFill>
                <a:latin typeface="Montserrat" panose="020B0604020202020204" charset="0"/>
              </a:rPr>
              <a:t>it can be said that '</a:t>
            </a:r>
            <a:r>
              <a:rPr lang="en-US" sz="1600" b="1" i="1" dirty="0" smtClean="0">
                <a:solidFill>
                  <a:schemeClr val="bg1"/>
                </a:solidFill>
                <a:latin typeface="Montserrat" panose="020B0604020202020204" charset="0"/>
              </a:rPr>
              <a:t>Customer Location</a:t>
            </a:r>
            <a:r>
              <a:rPr lang="en-US" sz="1600" dirty="0">
                <a:solidFill>
                  <a:schemeClr val="bg1"/>
                </a:solidFill>
                <a:latin typeface="Montserrat" panose="020B0604020202020204" charset="0"/>
              </a:rPr>
              <a:t>' does not have any strong relationship with the client's </a:t>
            </a:r>
            <a:r>
              <a:rPr lang="en-US" sz="1600" dirty="0" smtClean="0">
                <a:solidFill>
                  <a:schemeClr val="bg1"/>
                </a:solidFill>
                <a:latin typeface="Montserrat" panose="020B0604020202020204" charset="0"/>
              </a:rPr>
              <a:t>response </a:t>
            </a:r>
            <a:r>
              <a:rPr lang="en-US" sz="1600" dirty="0">
                <a:solidFill>
                  <a:schemeClr val="bg1"/>
                </a:solidFill>
                <a:latin typeface="Montserrat" panose="020B0604020202020204" charset="0"/>
              </a:rPr>
              <a:t>or the </a:t>
            </a:r>
            <a:r>
              <a:rPr lang="en-US" sz="1600" dirty="0" smtClean="0">
                <a:solidFill>
                  <a:schemeClr val="bg1"/>
                </a:solidFill>
                <a:latin typeface="Montserrat" panose="020B0604020202020204" charset="0"/>
              </a:rPr>
              <a:t>'</a:t>
            </a:r>
            <a:r>
              <a:rPr lang="en-US" sz="1600" b="1" i="1" dirty="0" smtClean="0">
                <a:solidFill>
                  <a:schemeClr val="bg1"/>
                </a:solidFill>
                <a:latin typeface="Montserrat" panose="020B0604020202020204" charset="0"/>
              </a:rPr>
              <a:t>Email Status</a:t>
            </a:r>
            <a:r>
              <a:rPr lang="en-US" sz="1600" dirty="0">
                <a:solidFill>
                  <a:schemeClr val="bg1"/>
                </a:solidFill>
                <a:latin typeface="Montserrat" panose="020B0604020202020204" charset="0"/>
              </a:rPr>
              <a:t>' column.</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3269160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2160</TotalTime>
  <Words>2433</Words>
  <Application>Microsoft Office PowerPoint</Application>
  <PresentationFormat>On-screen Show (16:9)</PresentationFormat>
  <Paragraphs>247</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Montserrat</vt:lpstr>
      <vt:lpstr>Wingdings</vt:lpstr>
      <vt:lpstr>Arial</vt:lpstr>
      <vt:lpstr>Simple Light</vt:lpstr>
      <vt:lpstr>          By- Ranajay Biswas</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EDA Capstone Project Play Store App Review Analysis   By- Ranajay Biswas</dc:title>
  <cp:lastModifiedBy>Ranojoy</cp:lastModifiedBy>
  <cp:revision>251</cp:revision>
  <dcterms:modified xsi:type="dcterms:W3CDTF">2022-12-03T08:37:42Z</dcterms:modified>
</cp:coreProperties>
</file>