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Montserrat" panose="020B0604020202020204" charset="0"/>
      <p:regular r:id="rId36"/>
      <p:bold r:id="rId37"/>
      <p:italic r:id="rId38"/>
      <p:boldItalic r:id="rId39"/>
    </p:embeddedFont>
    <p:embeddedFont>
      <p:font typeface="Lucida Sans" panose="020B0602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667462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2344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216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9173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99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0733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1110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7149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6232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545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0041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417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360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5336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720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716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140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890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3013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796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1818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3707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923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054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220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532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6656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861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7678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233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89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88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373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306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 name="Google Shape;34;p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0"/>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0"/>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ctrTitle"/>
          </p:nvPr>
        </p:nvSpPr>
        <p:spPr>
          <a:xfrm>
            <a:off x="315750" y="471747"/>
            <a:ext cx="8512500" cy="4602141"/>
          </a:xfrm>
          <a:prstGeom prst="rect">
            <a:avLst/>
          </a:prstGeom>
          <a:noFill/>
          <a:ln>
            <a:noFill/>
          </a:ln>
        </p:spPr>
        <p:txBody>
          <a:bodyPr spcFirstLastPara="1" wrap="square" lIns="91425" tIns="432000" rIns="91425" bIns="91425" anchor="ctr" anchorCtr="0">
            <a:noAutofit/>
          </a:bodyPr>
          <a:lstStyle/>
          <a:p>
            <a:pPr marL="0" lvl="0" indent="0" algn="l" rtl="0">
              <a:lnSpc>
                <a:spcPct val="100000"/>
              </a:lnSpc>
              <a:spcBef>
                <a:spcPts val="0"/>
              </a:spcBef>
              <a:spcAft>
                <a:spcPts val="0"/>
              </a:spcAft>
              <a:buSzPts val="5200"/>
              <a:buNone/>
            </a:pPr>
            <a:r>
              <a:rPr lang="en-IN" sz="4200" b="1">
                <a:solidFill>
                  <a:srgbClr val="CC0000"/>
                </a:solidFill>
                <a:latin typeface="Montserrat"/>
                <a:ea typeface="Montserrat"/>
                <a:cs typeface="Montserrat"/>
                <a:sym typeface="Montserrat"/>
              </a:rPr>
              <a:t>        </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9" name="Google Shape;49;p11"/>
          <p:cNvSpPr txBox="1"/>
          <p:nvPr/>
        </p:nvSpPr>
        <p:spPr>
          <a:xfrm>
            <a:off x="3120834" y="3502703"/>
            <a:ext cx="26613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000" b="0" i="0" u="none" strike="noStrike" cap="none">
                <a:solidFill>
                  <a:srgbClr val="EF8600"/>
                </a:solidFill>
                <a:latin typeface="Montserrat"/>
                <a:ea typeface="Montserrat"/>
                <a:cs typeface="Montserrat"/>
                <a:sym typeface="Montserrat"/>
              </a:rPr>
              <a:t>By- Ranajay Biswas</a:t>
            </a:r>
            <a:endParaRPr sz="2000" b="0" i="0" u="none" strike="noStrike" cap="none">
              <a:solidFill>
                <a:srgbClr val="000000"/>
              </a:solidFill>
              <a:latin typeface="Arial"/>
              <a:ea typeface="Arial"/>
              <a:cs typeface="Arial"/>
              <a:sym typeface="Arial"/>
            </a:endParaRPr>
          </a:p>
        </p:txBody>
      </p:sp>
      <p:sp>
        <p:nvSpPr>
          <p:cNvPr id="50" name="Google Shape;50;p11"/>
          <p:cNvSpPr txBox="1"/>
          <p:nvPr/>
        </p:nvSpPr>
        <p:spPr>
          <a:xfrm>
            <a:off x="884130" y="1815049"/>
            <a:ext cx="7375737" cy="123110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4000" b="1" i="0" u="none" strike="noStrike" cap="none" dirty="0">
                <a:solidFill>
                  <a:srgbClr val="CC0000"/>
                </a:solidFill>
                <a:latin typeface="Montserrat"/>
                <a:ea typeface="Montserrat"/>
                <a:cs typeface="Montserrat"/>
                <a:sym typeface="Montserrat"/>
              </a:rPr>
              <a:t>EDA Capstone Project</a:t>
            </a:r>
            <a:endParaRPr dirty="0"/>
          </a:p>
          <a:p>
            <a:pPr marL="0" marR="0" lvl="0" indent="0" algn="ctr" rtl="0">
              <a:lnSpc>
                <a:spcPct val="100000"/>
              </a:lnSpc>
              <a:spcBef>
                <a:spcPts val="0"/>
              </a:spcBef>
              <a:spcAft>
                <a:spcPts val="0"/>
              </a:spcAft>
              <a:buNone/>
            </a:pPr>
            <a:r>
              <a:rPr lang="en-IN" sz="3400" b="1" i="0" u="none" strike="noStrike" cap="none" dirty="0">
                <a:solidFill>
                  <a:schemeClr val="lt1"/>
                </a:solidFill>
                <a:latin typeface="Montserrat"/>
                <a:ea typeface="Montserrat"/>
                <a:cs typeface="Montserrat"/>
                <a:sym typeface="Montserrat"/>
              </a:rPr>
              <a:t>Play Store App Review Analysis</a:t>
            </a:r>
            <a:endParaRPr sz="3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12" name="Google Shape;112;p20"/>
          <p:cNvSpPr txBox="1"/>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pic>
        <p:nvPicPr>
          <p:cNvPr id="113" name="Google Shape;113;p20"/>
          <p:cNvPicPr preferRelativeResize="0"/>
          <p:nvPr/>
        </p:nvPicPr>
        <p:blipFill rotWithShape="1">
          <a:blip r:embed="rId3">
            <a:alphaModFix/>
          </a:blip>
          <a:srcRect/>
          <a:stretch/>
        </p:blipFill>
        <p:spPr>
          <a:xfrm>
            <a:off x="98569" y="680645"/>
            <a:ext cx="5149326" cy="4035734"/>
          </a:xfrm>
          <a:prstGeom prst="rect">
            <a:avLst/>
          </a:prstGeom>
          <a:noFill/>
          <a:ln w="9525" cap="flat" cmpd="sng">
            <a:solidFill>
              <a:srgbClr val="FF4747"/>
            </a:solidFill>
            <a:prstDash val="solid"/>
            <a:round/>
            <a:headEnd type="none" w="sm" len="sm"/>
            <a:tailEnd type="none" w="sm" len="sm"/>
          </a:ln>
        </p:spPr>
      </p:pic>
      <p:sp>
        <p:nvSpPr>
          <p:cNvPr id="114" name="Google Shape;114;p20"/>
          <p:cNvSpPr txBox="1"/>
          <p:nvPr/>
        </p:nvSpPr>
        <p:spPr>
          <a:xfrm>
            <a:off x="5335145" y="295092"/>
            <a:ext cx="3719478" cy="4693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sng" strike="noStrike" cap="none">
                <a:solidFill>
                  <a:schemeClr val="dk1"/>
                </a:solidFill>
                <a:latin typeface="Montserrat"/>
                <a:ea typeface="Montserrat"/>
                <a:cs typeface="Montserrat"/>
                <a:sym typeface="Montserrat"/>
              </a:rPr>
              <a:t>According to Ratings</a:t>
            </a:r>
            <a:r>
              <a:rPr lang="en-IN" sz="1600" b="0" i="1" u="none" strike="noStrike" cap="none">
                <a:solidFill>
                  <a:schemeClr val="dk1"/>
                </a:solidFill>
                <a:latin typeface="Montserrat"/>
                <a:ea typeface="Montserrat"/>
                <a:cs typeface="Montserrat"/>
                <a:sym typeface="Montserrat"/>
              </a:rPr>
              <a:t> </a:t>
            </a:r>
            <a:r>
              <a:rPr lang="en-IN" sz="1600" b="0" i="0" u="none" strike="noStrike" cap="none">
                <a:solidFill>
                  <a:schemeClr val="dk1"/>
                </a:solidFill>
                <a:latin typeface="Montserrat"/>
                <a:ea typeface="Montserrat"/>
                <a:cs typeface="Montserrat"/>
                <a:sym typeface="Montserrat"/>
              </a:rPr>
              <a:t>:</a:t>
            </a:r>
            <a:endParaRPr sz="1600" b="0" i="1" u="sng"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600" b="0" i="0" u="none" strike="noStrike" cap="none">
                <a:solidFill>
                  <a:schemeClr val="lt1"/>
                </a:solidFill>
                <a:latin typeface="Montserrat"/>
                <a:ea typeface="Montserrat"/>
                <a:cs typeface="Montserrat"/>
                <a:sym typeface="Montserrat"/>
              </a:rPr>
              <a:t>   Plotting the scatterplot for </a:t>
            </a:r>
            <a:r>
              <a:rPr lang="en-IN" sz="1600" b="0" i="0" u="none" strike="noStrike" cap="none">
                <a:solidFill>
                  <a:srgbClr val="EF8600"/>
                </a:solidFill>
                <a:latin typeface="Montserrat"/>
                <a:ea typeface="Montserrat"/>
                <a:cs typeface="Montserrat"/>
                <a:sym typeface="Montserrat"/>
              </a:rPr>
              <a:t>Rating </a:t>
            </a:r>
            <a:r>
              <a:rPr lang="en-IN" sz="1600" b="0" i="0" u="none" strike="noStrike" cap="none">
                <a:solidFill>
                  <a:schemeClr val="lt1"/>
                </a:solidFill>
                <a:latin typeface="Montserrat"/>
                <a:ea typeface="Montserrat"/>
                <a:cs typeface="Montserrat"/>
                <a:sym typeface="Montserrat"/>
              </a:rPr>
              <a:t>vs</a:t>
            </a:r>
            <a:r>
              <a:rPr lang="en-IN" sz="1600" b="0" i="0" u="none" strike="noStrike" cap="none">
                <a:solidFill>
                  <a:srgbClr val="EF8600"/>
                </a:solidFill>
                <a:latin typeface="Montserrat"/>
                <a:ea typeface="Montserrat"/>
                <a:cs typeface="Montserrat"/>
                <a:sym typeface="Montserrat"/>
              </a:rPr>
              <a:t> Category</a:t>
            </a:r>
            <a:r>
              <a:rPr lang="en-IN" sz="1600" b="0" i="0" u="none" strike="noStrike" cap="none">
                <a:solidFill>
                  <a:schemeClr val="lt1"/>
                </a:solidFill>
                <a:latin typeface="Montserrat"/>
                <a:ea typeface="Montserrat"/>
                <a:cs typeface="Montserrat"/>
                <a:sym typeface="Montserrat"/>
              </a:rPr>
              <a:t>, we can see that the average ratings lie between 4.1 to 4.3 for majority of the app categories.</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100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The lowest rated app category is </a:t>
            </a:r>
            <a:r>
              <a:rPr lang="en-IN" sz="1800" b="0" i="0" u="none" strike="noStrike" cap="none">
                <a:solidFill>
                  <a:srgbClr val="EF8600"/>
                </a:solidFill>
                <a:latin typeface="Montserrat"/>
                <a:ea typeface="Montserrat"/>
                <a:cs typeface="Montserrat"/>
                <a:sym typeface="Montserrat"/>
              </a:rPr>
              <a:t>Dating </a:t>
            </a:r>
            <a:r>
              <a:rPr lang="en-IN" sz="1600" b="0" i="0" u="none" strike="noStrike" cap="none">
                <a:solidFill>
                  <a:schemeClr val="lt1"/>
                </a:solidFill>
                <a:latin typeface="Montserrat"/>
                <a:ea typeface="Montserrat"/>
                <a:cs typeface="Montserrat"/>
                <a:sym typeface="Montserrat"/>
              </a:rPr>
              <a:t>apps. We can say that User Experience with these apps have not been great.</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100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The top 3 app categories according to user ratings are – </a:t>
            </a:r>
            <a:endParaRPr sz="1600" b="0" i="0" u="none" strike="noStrike" cap="none">
              <a:solidFill>
                <a:srgbClr val="EF8600"/>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lt1"/>
              </a:buClr>
              <a:buSzPts val="1600"/>
              <a:buFont typeface="Arial"/>
              <a:buAutoNum type="arabicPeriod"/>
            </a:pPr>
            <a:r>
              <a:rPr lang="en-IN" sz="1600" b="0" i="0" u="none" strike="noStrike" cap="none">
                <a:solidFill>
                  <a:srgbClr val="EF8600"/>
                </a:solidFill>
                <a:latin typeface="Montserrat"/>
                <a:ea typeface="Montserrat"/>
                <a:cs typeface="Montserrat"/>
                <a:sym typeface="Montserrat"/>
              </a:rPr>
              <a:t>Events</a:t>
            </a:r>
            <a:endParaRPr/>
          </a:p>
          <a:p>
            <a:pPr marL="342900" marR="0" lvl="0" indent="-342900" algn="l" rtl="0">
              <a:lnSpc>
                <a:spcPct val="100000"/>
              </a:lnSpc>
              <a:spcBef>
                <a:spcPts val="0"/>
              </a:spcBef>
              <a:spcAft>
                <a:spcPts val="0"/>
              </a:spcAft>
              <a:buClr>
                <a:schemeClr val="lt1"/>
              </a:buClr>
              <a:buSzPts val="1600"/>
              <a:buFont typeface="Arial"/>
              <a:buAutoNum type="arabicPeriod"/>
            </a:pPr>
            <a:r>
              <a:rPr lang="en-IN" sz="1600" b="0" i="0" u="none" strike="noStrike" cap="none">
                <a:solidFill>
                  <a:srgbClr val="EF8600"/>
                </a:solidFill>
                <a:latin typeface="Montserrat"/>
                <a:ea typeface="Montserrat"/>
                <a:cs typeface="Montserrat"/>
                <a:sym typeface="Montserrat"/>
              </a:rPr>
              <a:t>Education</a:t>
            </a:r>
            <a:endParaRPr/>
          </a:p>
          <a:p>
            <a:pPr marL="342900" marR="0" lvl="0" indent="-342900" algn="l" rtl="0">
              <a:lnSpc>
                <a:spcPct val="100000"/>
              </a:lnSpc>
              <a:spcBef>
                <a:spcPts val="0"/>
              </a:spcBef>
              <a:spcAft>
                <a:spcPts val="0"/>
              </a:spcAft>
              <a:buClr>
                <a:schemeClr val="lt1"/>
              </a:buClr>
              <a:buSzPts val="1600"/>
              <a:buFont typeface="Arial"/>
              <a:buAutoNum type="arabicPeriod"/>
            </a:pPr>
            <a:r>
              <a:rPr lang="en-IN" sz="1600" b="0" i="0" u="none" strike="noStrike" cap="none">
                <a:solidFill>
                  <a:srgbClr val="EF8600"/>
                </a:solidFill>
                <a:latin typeface="Montserrat"/>
                <a:ea typeface="Montserrat"/>
                <a:cs typeface="Montserrat"/>
                <a:sym typeface="Montserrat"/>
              </a:rPr>
              <a:t>Art and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0" name="Google Shape;120;p21"/>
          <p:cNvSpPr txBox="1"/>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21" name="Google Shape;121;p21"/>
          <p:cNvSpPr txBox="1"/>
          <p:nvPr/>
        </p:nvSpPr>
        <p:spPr>
          <a:xfrm>
            <a:off x="197419" y="625643"/>
            <a:ext cx="28557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sng" strike="noStrike" cap="none">
                <a:solidFill>
                  <a:schemeClr val="dk1"/>
                </a:solidFill>
                <a:latin typeface="Montserrat"/>
                <a:ea typeface="Montserrat"/>
                <a:cs typeface="Montserrat"/>
                <a:sym typeface="Montserrat"/>
              </a:rPr>
              <a:t>Distribution of App-sizes</a:t>
            </a:r>
            <a:r>
              <a:rPr lang="en-IN" sz="1600" b="0" i="1" u="none" strike="noStrike" cap="none">
                <a:solidFill>
                  <a:schemeClr val="dk1"/>
                </a:solidFill>
                <a:latin typeface="Montserrat"/>
                <a:ea typeface="Montserrat"/>
                <a:cs typeface="Montserrat"/>
                <a:sym typeface="Montserrat"/>
              </a:rPr>
              <a:t> </a:t>
            </a:r>
            <a:r>
              <a:rPr lang="en-IN" sz="1600" b="0" i="0" u="none" strike="noStrike" cap="none">
                <a:solidFill>
                  <a:schemeClr val="dk1"/>
                </a:solidFill>
                <a:latin typeface="Montserrat"/>
                <a:ea typeface="Montserrat"/>
                <a:cs typeface="Montserrat"/>
                <a:sym typeface="Montserrat"/>
              </a:rPr>
              <a:t>:</a:t>
            </a:r>
            <a:r>
              <a:rPr lang="en-IN" sz="1600" b="0" i="0" u="none" strike="noStrike" cap="none">
                <a:solidFill>
                  <a:schemeClr val="lt1"/>
                </a:solidFill>
                <a:latin typeface="Arial"/>
                <a:ea typeface="Arial"/>
                <a:cs typeface="Arial"/>
                <a:sym typeface="Arial"/>
              </a:rPr>
              <a:t>  </a:t>
            </a:r>
            <a:endParaRPr/>
          </a:p>
        </p:txBody>
      </p:sp>
      <p:pic>
        <p:nvPicPr>
          <p:cNvPr id="122" name="Google Shape;122;p21"/>
          <p:cNvPicPr preferRelativeResize="0"/>
          <p:nvPr/>
        </p:nvPicPr>
        <p:blipFill rotWithShape="1">
          <a:blip r:embed="rId3">
            <a:alphaModFix/>
          </a:blip>
          <a:srcRect/>
          <a:stretch/>
        </p:blipFill>
        <p:spPr>
          <a:xfrm>
            <a:off x="317782" y="1258867"/>
            <a:ext cx="6303023" cy="3727664"/>
          </a:xfrm>
          <a:prstGeom prst="rect">
            <a:avLst/>
          </a:prstGeom>
          <a:noFill/>
          <a:ln w="9525" cap="flat" cmpd="sng">
            <a:solidFill>
              <a:srgbClr val="00637D"/>
            </a:solidFill>
            <a:prstDash val="solid"/>
            <a:round/>
            <a:headEnd type="none" w="sm" len="sm"/>
            <a:tailEnd type="none" w="sm" len="sm"/>
          </a:ln>
        </p:spPr>
      </p:pic>
      <p:sp>
        <p:nvSpPr>
          <p:cNvPr id="123" name="Google Shape;123;p21"/>
          <p:cNvSpPr txBox="1"/>
          <p:nvPr/>
        </p:nvSpPr>
        <p:spPr>
          <a:xfrm>
            <a:off x="2851299" y="632520"/>
            <a:ext cx="623082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lt1"/>
                </a:solidFill>
                <a:latin typeface="Montserrat"/>
                <a:ea typeface="Montserrat"/>
                <a:cs typeface="Montserrat"/>
                <a:sym typeface="Montserrat"/>
              </a:rPr>
              <a:t>From the histogram, we can say that most of the apps in our dataset have smaller size somewhere between 0-30</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800" b="1">
              <a:solidFill>
                <a:srgbClr val="FF4747"/>
              </a:solidFill>
              <a:latin typeface="Montserrat"/>
              <a:ea typeface="Montserrat"/>
              <a:cs typeface="Montserrat"/>
              <a:sym typeface="Montserrat"/>
            </a:endParaRPr>
          </a:p>
        </p:txBody>
      </p:sp>
      <p:sp>
        <p:nvSpPr>
          <p:cNvPr id="129" name="Google Shape;129;p22"/>
          <p:cNvSpPr txBox="1"/>
          <p:nvPr/>
        </p:nvSpPr>
        <p:spPr>
          <a:xfrm>
            <a:off x="151295" y="67669"/>
            <a:ext cx="4118198"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pic>
        <p:nvPicPr>
          <p:cNvPr id="130" name="Google Shape;130;p22"/>
          <p:cNvPicPr preferRelativeResize="0"/>
          <p:nvPr/>
        </p:nvPicPr>
        <p:blipFill rotWithShape="1">
          <a:blip r:embed="rId3">
            <a:alphaModFix/>
          </a:blip>
          <a:srcRect/>
          <a:stretch/>
        </p:blipFill>
        <p:spPr>
          <a:xfrm>
            <a:off x="3603055" y="1010656"/>
            <a:ext cx="5312244" cy="3784892"/>
          </a:xfrm>
          <a:prstGeom prst="rect">
            <a:avLst/>
          </a:prstGeom>
          <a:noFill/>
          <a:ln w="9525" cap="flat" cmpd="sng">
            <a:solidFill>
              <a:srgbClr val="0000CC"/>
            </a:solidFill>
            <a:prstDash val="solid"/>
            <a:round/>
            <a:headEnd type="none" w="sm" len="sm"/>
            <a:tailEnd type="none" w="sm" len="sm"/>
          </a:ln>
        </p:spPr>
      </p:pic>
      <p:sp>
        <p:nvSpPr>
          <p:cNvPr id="131" name="Google Shape;131;p22"/>
          <p:cNvSpPr txBox="1"/>
          <p:nvPr/>
        </p:nvSpPr>
        <p:spPr>
          <a:xfrm>
            <a:off x="151295" y="1497589"/>
            <a:ext cx="3196922" cy="281102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App categories belonging to </a:t>
            </a:r>
            <a:r>
              <a:rPr lang="en-IN" sz="1600" b="0" i="0" u="none" strike="noStrike" cap="none">
                <a:solidFill>
                  <a:srgbClr val="EF8600"/>
                </a:solidFill>
                <a:latin typeface="Montserrat"/>
                <a:ea typeface="Montserrat"/>
                <a:cs typeface="Montserrat"/>
                <a:sym typeface="Montserrat"/>
              </a:rPr>
              <a:t>Communication </a:t>
            </a:r>
            <a:r>
              <a:rPr lang="en-IN" sz="1600" b="0" i="0" u="none" strike="noStrike" cap="none">
                <a:solidFill>
                  <a:schemeClr val="lt1"/>
                </a:solidFill>
                <a:latin typeface="Montserrat"/>
                <a:ea typeface="Montserrat"/>
                <a:cs typeface="Montserrat"/>
                <a:sym typeface="Montserrat"/>
              </a:rPr>
              <a:t>and</a:t>
            </a:r>
            <a:r>
              <a:rPr lang="en-IN" sz="1600" b="0" i="0" u="none" strike="noStrike" cap="none">
                <a:solidFill>
                  <a:srgbClr val="EF8600"/>
                </a:solidFill>
                <a:latin typeface="Montserrat"/>
                <a:ea typeface="Montserrat"/>
                <a:cs typeface="Montserrat"/>
                <a:sym typeface="Montserrat"/>
              </a:rPr>
              <a:t> Social </a:t>
            </a:r>
            <a:r>
              <a:rPr lang="en-IN" sz="1600" b="0" i="0" u="none" strike="noStrike" cap="none">
                <a:solidFill>
                  <a:schemeClr val="lt1"/>
                </a:solidFill>
                <a:latin typeface="Montserrat"/>
                <a:ea typeface="Montserrat"/>
                <a:cs typeface="Montserrat"/>
                <a:sym typeface="Montserrat"/>
              </a:rPr>
              <a:t>got the most number of reviews.</a:t>
            </a:r>
            <a:endParaRPr/>
          </a:p>
          <a:p>
            <a:pPr marL="285750" marR="0" lvl="0" indent="-285750" algn="l" rtl="0">
              <a:lnSpc>
                <a:spcPct val="100000"/>
              </a:lnSpc>
              <a:spcBef>
                <a:spcPts val="100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The 3</a:t>
            </a:r>
            <a:r>
              <a:rPr lang="en-IN" sz="1600" b="0" i="0" u="none" strike="noStrike" cap="none" baseline="30000">
                <a:solidFill>
                  <a:schemeClr val="lt1"/>
                </a:solidFill>
                <a:latin typeface="Montserrat"/>
                <a:ea typeface="Montserrat"/>
                <a:cs typeface="Montserrat"/>
                <a:sym typeface="Montserrat"/>
              </a:rPr>
              <a:t>rd</a:t>
            </a:r>
            <a:r>
              <a:rPr lang="en-IN" sz="1600" b="0" i="0" u="none" strike="noStrike" cap="none">
                <a:solidFill>
                  <a:schemeClr val="lt1"/>
                </a:solidFill>
                <a:latin typeface="Montserrat"/>
                <a:ea typeface="Montserrat"/>
                <a:cs typeface="Montserrat"/>
                <a:sym typeface="Montserrat"/>
              </a:rPr>
              <a:t> most reviewed app category is </a:t>
            </a:r>
            <a:r>
              <a:rPr lang="en-IN" sz="1600" b="0" i="0" u="none" strike="noStrike" cap="none">
                <a:solidFill>
                  <a:srgbClr val="EF8600"/>
                </a:solidFill>
                <a:latin typeface="Montserrat"/>
                <a:ea typeface="Montserrat"/>
                <a:cs typeface="Montserrat"/>
                <a:sym typeface="Montserrat"/>
              </a:rPr>
              <a:t>Gaming</a:t>
            </a:r>
            <a:endParaRPr/>
          </a:p>
          <a:p>
            <a:pPr marL="285750" marR="0" lvl="0" indent="-285750" algn="l" rtl="0">
              <a:lnSpc>
                <a:spcPct val="100000"/>
              </a:lnSpc>
              <a:spcBef>
                <a:spcPts val="100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The rating for these app categories were somewhere between 4.15 to 4.30</a:t>
            </a:r>
            <a:endParaRPr/>
          </a:p>
        </p:txBody>
      </p:sp>
      <p:sp>
        <p:nvSpPr>
          <p:cNvPr id="132" name="Google Shape;132;p22"/>
          <p:cNvSpPr txBox="1"/>
          <p:nvPr/>
        </p:nvSpPr>
        <p:spPr>
          <a:xfrm>
            <a:off x="98569" y="936922"/>
            <a:ext cx="350448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1" u="sng" strike="noStrike" cap="none">
                <a:solidFill>
                  <a:schemeClr val="dk1"/>
                </a:solidFill>
                <a:latin typeface="Montserrat"/>
                <a:ea typeface="Montserrat"/>
                <a:cs typeface="Montserrat"/>
                <a:sym typeface="Montserrat"/>
              </a:rPr>
              <a:t>According to no. of  Reviews</a:t>
            </a:r>
            <a:r>
              <a:rPr lang="en-IN" sz="1800" b="0" i="1" u="none" strike="noStrike" cap="none">
                <a:solidFill>
                  <a:schemeClr val="dk1"/>
                </a:solidFill>
                <a:latin typeface="Montserrat"/>
                <a:ea typeface="Montserrat"/>
                <a:cs typeface="Montserrat"/>
                <a:sym typeface="Montserrat"/>
              </a:rPr>
              <a:t> </a:t>
            </a:r>
            <a:r>
              <a:rPr lang="en-IN" sz="1800" b="0" i="0" u="none" strike="noStrike" cap="none">
                <a:solidFill>
                  <a:schemeClr val="dk1"/>
                </a:solidFill>
                <a:latin typeface="Montserrat"/>
                <a:ea typeface="Montserrat"/>
                <a:cs typeface="Montserrat"/>
                <a:sym typeface="Montserrat"/>
              </a:rPr>
              <a:t>:</a:t>
            </a:r>
            <a:endParaRPr sz="1800" b="0" i="1" u="sng"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8" name="Google Shape;138;p23"/>
          <p:cNvSpPr txBox="1"/>
          <p:nvPr/>
        </p:nvSpPr>
        <p:spPr>
          <a:xfrm>
            <a:off x="98568" y="0"/>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39" name="Google Shape;139;p23"/>
          <p:cNvSpPr txBox="1"/>
          <p:nvPr/>
        </p:nvSpPr>
        <p:spPr>
          <a:xfrm>
            <a:off x="5968029" y="1580240"/>
            <a:ext cx="3010967" cy="13542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rgbClr val="000000"/>
                </a:solidFill>
                <a:latin typeface="Arial"/>
                <a:ea typeface="Arial"/>
                <a:cs typeface="Arial"/>
                <a:sym typeface="Arial"/>
              </a:rPr>
              <a:t>   </a:t>
            </a:r>
            <a:r>
              <a:rPr lang="en-IN" sz="1600" b="0" i="0" u="none" strike="noStrike" cap="none">
                <a:solidFill>
                  <a:srgbClr val="EF8600"/>
                </a:solidFill>
                <a:latin typeface="Montserrat"/>
                <a:ea typeface="Montserrat"/>
                <a:cs typeface="Montserrat"/>
                <a:sym typeface="Montserrat"/>
              </a:rPr>
              <a:t>Family</a:t>
            </a:r>
            <a:r>
              <a:rPr lang="en-IN" sz="1800" b="0" i="0" u="none" strike="noStrike" cap="none">
                <a:solidFill>
                  <a:srgbClr val="EF8600"/>
                </a:solidFill>
                <a:latin typeface="Montserrat"/>
                <a:ea typeface="Montserrat"/>
                <a:cs typeface="Montserrat"/>
                <a:sym typeface="Montserrat"/>
              </a:rPr>
              <a:t> </a:t>
            </a:r>
            <a:r>
              <a:rPr lang="en-IN" sz="1600" b="0" i="0" u="none" strike="noStrike" cap="none">
                <a:solidFill>
                  <a:schemeClr val="lt1"/>
                </a:solidFill>
                <a:latin typeface="Montserrat"/>
                <a:ea typeface="Montserrat"/>
                <a:cs typeface="Montserrat"/>
                <a:sym typeface="Montserrat"/>
              </a:rPr>
              <a:t>category has the most number of apps present in our dataset, </a:t>
            </a:r>
            <a:r>
              <a:rPr lang="en-IN" sz="1600" b="0" i="0" u="none" strike="noStrike" cap="none">
                <a:solidFill>
                  <a:srgbClr val="EF8600"/>
                </a:solidFill>
                <a:latin typeface="Montserrat"/>
                <a:ea typeface="Montserrat"/>
                <a:cs typeface="Montserrat"/>
                <a:sym typeface="Montserrat"/>
              </a:rPr>
              <a:t>Games </a:t>
            </a:r>
            <a:r>
              <a:rPr lang="en-IN" sz="1600" b="0" i="0" u="none" strike="noStrike" cap="none">
                <a:solidFill>
                  <a:schemeClr val="lt1"/>
                </a:solidFill>
                <a:latin typeface="Montserrat"/>
                <a:ea typeface="Montserrat"/>
                <a:cs typeface="Montserrat"/>
                <a:sym typeface="Montserrat"/>
              </a:rPr>
              <a:t>&amp; </a:t>
            </a:r>
            <a:r>
              <a:rPr lang="en-IN" sz="1600" b="0" i="0" u="none" strike="noStrike" cap="none">
                <a:solidFill>
                  <a:srgbClr val="EF8600"/>
                </a:solidFill>
                <a:latin typeface="Montserrat"/>
                <a:ea typeface="Montserrat"/>
                <a:cs typeface="Montserrat"/>
                <a:sym typeface="Montserrat"/>
              </a:rPr>
              <a:t>Tools </a:t>
            </a:r>
            <a:r>
              <a:rPr lang="en-IN" sz="1600" b="0" i="0" u="none" strike="noStrike" cap="none">
                <a:solidFill>
                  <a:schemeClr val="lt1"/>
                </a:solidFill>
                <a:latin typeface="Montserrat"/>
                <a:ea typeface="Montserrat"/>
                <a:cs typeface="Montserrat"/>
                <a:sym typeface="Montserrat"/>
              </a:rPr>
              <a:t>being 2</a:t>
            </a:r>
            <a:r>
              <a:rPr lang="en-IN" sz="1600" b="0" i="0" u="none" strike="noStrike" cap="none" baseline="30000">
                <a:solidFill>
                  <a:schemeClr val="lt1"/>
                </a:solidFill>
                <a:latin typeface="Montserrat"/>
                <a:ea typeface="Montserrat"/>
                <a:cs typeface="Montserrat"/>
                <a:sym typeface="Montserrat"/>
              </a:rPr>
              <a:t>nd</a:t>
            </a:r>
            <a:r>
              <a:rPr lang="en-IN" sz="1600" b="0" i="0" u="none" strike="noStrike" cap="none">
                <a:solidFill>
                  <a:schemeClr val="lt1"/>
                </a:solidFill>
                <a:latin typeface="Montserrat"/>
                <a:ea typeface="Montserrat"/>
                <a:cs typeface="Montserrat"/>
                <a:sym typeface="Montserrat"/>
              </a:rPr>
              <a:t> and 3</a:t>
            </a:r>
            <a:r>
              <a:rPr lang="en-IN" sz="1600" b="0" i="0" u="none" strike="noStrike" cap="none" baseline="30000">
                <a:solidFill>
                  <a:schemeClr val="lt1"/>
                </a:solidFill>
                <a:latin typeface="Montserrat"/>
                <a:ea typeface="Montserrat"/>
                <a:cs typeface="Montserrat"/>
                <a:sym typeface="Montserrat"/>
              </a:rPr>
              <a:t>rd</a:t>
            </a:r>
            <a:r>
              <a:rPr lang="en-IN" sz="1600" b="0" i="0" u="none" strike="noStrike" cap="none">
                <a:solidFill>
                  <a:schemeClr val="lt1"/>
                </a:solidFill>
                <a:latin typeface="Montserrat"/>
                <a:ea typeface="Montserrat"/>
                <a:cs typeface="Montserrat"/>
                <a:sym typeface="Montserrat"/>
              </a:rPr>
              <a:t> respectively</a:t>
            </a:r>
            <a:r>
              <a:rPr lang="en-IN" sz="1600" b="0" i="0" u="none" strike="noStrike" cap="none">
                <a:solidFill>
                  <a:schemeClr val="lt1"/>
                </a:solidFill>
                <a:latin typeface="Arial"/>
                <a:ea typeface="Arial"/>
                <a:cs typeface="Arial"/>
                <a:sym typeface="Arial"/>
              </a:rPr>
              <a:t>.</a:t>
            </a:r>
            <a:endParaRPr/>
          </a:p>
        </p:txBody>
      </p:sp>
      <p:sp>
        <p:nvSpPr>
          <p:cNvPr id="140" name="Google Shape;140;p23"/>
          <p:cNvSpPr txBox="1"/>
          <p:nvPr/>
        </p:nvSpPr>
        <p:spPr>
          <a:xfrm>
            <a:off x="160185" y="537726"/>
            <a:ext cx="8310046"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sng" strike="noStrike" cap="none">
                <a:solidFill>
                  <a:schemeClr val="dk1"/>
                </a:solidFill>
                <a:latin typeface="Montserrat"/>
                <a:ea typeface="Montserrat"/>
                <a:cs typeface="Montserrat"/>
                <a:sym typeface="Montserrat"/>
              </a:rPr>
              <a:t>Number of Apps in Each Category</a:t>
            </a:r>
            <a:r>
              <a:rPr lang="en-IN" sz="1600" b="0" i="1" u="none" strike="noStrike" cap="none">
                <a:solidFill>
                  <a:schemeClr val="dk1"/>
                </a:solidFill>
                <a:latin typeface="Montserrat"/>
                <a:ea typeface="Montserrat"/>
                <a:cs typeface="Montserrat"/>
                <a:sym typeface="Montserrat"/>
              </a:rPr>
              <a:t> </a:t>
            </a:r>
            <a:r>
              <a:rPr lang="en-IN" sz="1600" b="0" i="0" u="none" strike="noStrike" cap="none">
                <a:solidFill>
                  <a:schemeClr val="dk1"/>
                </a:solidFill>
                <a:latin typeface="Montserrat"/>
                <a:ea typeface="Montserrat"/>
                <a:cs typeface="Montserrat"/>
                <a:sym typeface="Montserrat"/>
              </a:rPr>
              <a:t>:</a:t>
            </a:r>
            <a:endParaRPr sz="1600" b="0" i="1" u="sng"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1" name="Google Shape;141;p23"/>
          <p:cNvPicPr preferRelativeResize="0"/>
          <p:nvPr/>
        </p:nvPicPr>
        <p:blipFill rotWithShape="1">
          <a:blip r:embed="rId3">
            <a:alphaModFix/>
          </a:blip>
          <a:srcRect/>
          <a:stretch/>
        </p:blipFill>
        <p:spPr>
          <a:xfrm>
            <a:off x="142467" y="1014700"/>
            <a:ext cx="5745706" cy="3668815"/>
          </a:xfrm>
          <a:prstGeom prst="rect">
            <a:avLst/>
          </a:prstGeom>
          <a:noFill/>
          <a:ln w="9525" cap="flat" cmpd="sng">
            <a:solidFill>
              <a:srgbClr val="00C7FA"/>
            </a:solidFill>
            <a:prstDash val="solid"/>
            <a:round/>
            <a:headEnd type="none" w="sm" len="sm"/>
            <a:tailEnd type="none" w="sm" len="sm"/>
          </a:ln>
        </p:spPr>
      </p:pic>
      <p:sp>
        <p:nvSpPr>
          <p:cNvPr id="142" name="Google Shape;142;p23"/>
          <p:cNvSpPr txBox="1"/>
          <p:nvPr/>
        </p:nvSpPr>
        <p:spPr>
          <a:xfrm>
            <a:off x="5968029" y="1194330"/>
            <a:ext cx="157607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1" u="sng" strike="noStrike" cap="none">
                <a:solidFill>
                  <a:srgbClr val="F80000"/>
                </a:solidFill>
                <a:latin typeface="Montserrat"/>
                <a:ea typeface="Montserrat"/>
                <a:cs typeface="Montserrat"/>
                <a:sym typeface="Montserrat"/>
              </a:rPr>
              <a:t>Conclusion</a:t>
            </a:r>
            <a:r>
              <a:rPr lang="en-IN" sz="1600" b="0" i="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endParaRPr/>
          </a:p>
          <a:p>
            <a:pPr marL="0" lvl="0" indent="0" algn="ctr" rtl="0">
              <a:lnSpc>
                <a:spcPct val="100000"/>
              </a:lnSpc>
              <a:spcBef>
                <a:spcPts val="0"/>
              </a:spcBef>
              <a:spcAft>
                <a:spcPts val="0"/>
              </a:spcAft>
              <a:buSzPts val="3600"/>
              <a:buNone/>
            </a:pPr>
            <a:endParaRPr/>
          </a:p>
          <a:p>
            <a:pPr marL="0" lvl="0" indent="0" algn="ctr" rtl="0">
              <a:lnSpc>
                <a:spcPct val="100000"/>
              </a:lnSpc>
              <a:spcBef>
                <a:spcPts val="0"/>
              </a:spcBef>
              <a:spcAft>
                <a:spcPts val="0"/>
              </a:spcAft>
              <a:buSzPts val="3600"/>
              <a:buNone/>
            </a:pPr>
            <a:endParaRPr/>
          </a:p>
          <a:p>
            <a:pPr marL="0" lvl="0" indent="0" algn="ctr" rtl="0">
              <a:lnSpc>
                <a:spcPct val="100000"/>
              </a:lnSpc>
              <a:spcBef>
                <a:spcPts val="0"/>
              </a:spcBef>
              <a:spcAft>
                <a:spcPts val="0"/>
              </a:spcAft>
              <a:buSzPts val="3600"/>
              <a:buNone/>
            </a:pPr>
            <a:endParaRPr/>
          </a:p>
        </p:txBody>
      </p:sp>
      <p:sp>
        <p:nvSpPr>
          <p:cNvPr id="148" name="Google Shape;148;p24"/>
          <p:cNvSpPr txBox="1"/>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49" name="Google Shape;149;p24"/>
          <p:cNvSpPr txBox="1"/>
          <p:nvPr/>
        </p:nvSpPr>
        <p:spPr>
          <a:xfrm>
            <a:off x="77943" y="749396"/>
            <a:ext cx="3180896" cy="33547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1" u="sng" strike="noStrike" cap="none">
                <a:solidFill>
                  <a:schemeClr val="dk1"/>
                </a:solidFill>
                <a:latin typeface="Montserrat"/>
                <a:ea typeface="Montserrat"/>
                <a:cs typeface="Montserrat"/>
                <a:sym typeface="Montserrat"/>
              </a:rPr>
              <a:t>According to Prices</a:t>
            </a:r>
            <a:r>
              <a:rPr lang="en-IN" sz="1800" b="0" i="1" u="none" strike="noStrike" cap="none">
                <a:solidFill>
                  <a:schemeClr val="dk1"/>
                </a:solidFill>
                <a:latin typeface="Montserrat"/>
                <a:ea typeface="Montserrat"/>
                <a:cs typeface="Montserrat"/>
                <a:sym typeface="Montserrat"/>
              </a:rPr>
              <a:t> </a:t>
            </a:r>
            <a:r>
              <a:rPr lang="en-IN" sz="1800" b="0" i="0" u="none" strike="noStrike" cap="none">
                <a:solidFill>
                  <a:schemeClr val="dk1"/>
                </a:solidFill>
                <a:latin typeface="Montserrat"/>
                <a:ea typeface="Montserrat"/>
                <a:cs typeface="Montserrat"/>
                <a:sym typeface="Montserrat"/>
              </a:rPr>
              <a:t>:</a:t>
            </a:r>
            <a:endParaRPr sz="1800" b="0" i="1" u="sng"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800" b="0" i="0" u="none" strike="noStrike" cap="none">
                <a:solidFill>
                  <a:srgbClr val="000000"/>
                </a:solidFill>
                <a:latin typeface="Montserrat"/>
                <a:ea typeface="Montserrat"/>
                <a:cs typeface="Montserrat"/>
                <a:sym typeface="Montserrat"/>
              </a:rPr>
              <a:t>    </a:t>
            </a:r>
            <a:endParaRPr/>
          </a:p>
          <a:p>
            <a:pPr marL="285750" marR="0" lvl="0" indent="-285750" algn="l" rtl="0">
              <a:lnSpc>
                <a:spcPct val="100000"/>
              </a:lnSpc>
              <a:spcBef>
                <a:spcPts val="0"/>
              </a:spcBef>
              <a:spcAft>
                <a:spcPts val="0"/>
              </a:spcAft>
              <a:buClr>
                <a:schemeClr val="lt1"/>
              </a:buClr>
              <a:buSzPts val="1600"/>
              <a:buFont typeface="Noto Sans Symbols"/>
              <a:buChar char="⮚"/>
            </a:pPr>
            <a:r>
              <a:rPr lang="en-IN" sz="1600" b="0" i="0" u="none" strike="noStrike" cap="none">
                <a:solidFill>
                  <a:srgbClr val="EF8600"/>
                </a:solidFill>
                <a:latin typeface="Montserrat"/>
                <a:ea typeface="Montserrat"/>
                <a:cs typeface="Montserrat"/>
                <a:sym typeface="Montserrat"/>
              </a:rPr>
              <a:t>Finance</a:t>
            </a:r>
            <a:r>
              <a:rPr lang="en-IN" sz="1600" b="0" i="0" u="none" strike="noStrike" cap="none">
                <a:solidFill>
                  <a:schemeClr val="lt1"/>
                </a:solidFill>
                <a:latin typeface="Montserrat"/>
                <a:ea typeface="Montserrat"/>
                <a:cs typeface="Montserrat"/>
                <a:sym typeface="Montserrat"/>
              </a:rPr>
              <a:t>, </a:t>
            </a:r>
            <a:r>
              <a:rPr lang="en-IN" sz="1600" b="0" i="0" u="none" strike="noStrike" cap="none">
                <a:solidFill>
                  <a:srgbClr val="EF8600"/>
                </a:solidFill>
                <a:latin typeface="Montserrat"/>
                <a:ea typeface="Montserrat"/>
                <a:cs typeface="Montserrat"/>
                <a:sym typeface="Montserrat"/>
              </a:rPr>
              <a:t>Family</a:t>
            </a:r>
            <a:r>
              <a:rPr lang="en-IN" sz="1600" b="0" i="0" u="none" strike="noStrike" cap="none">
                <a:solidFill>
                  <a:schemeClr val="lt1"/>
                </a:solidFill>
                <a:latin typeface="Montserrat"/>
                <a:ea typeface="Montserrat"/>
                <a:cs typeface="Montserrat"/>
                <a:sym typeface="Montserrat"/>
              </a:rPr>
              <a:t>, </a:t>
            </a:r>
            <a:r>
              <a:rPr lang="en-IN" sz="1600" b="0" i="0" u="none" strike="noStrike" cap="none">
                <a:solidFill>
                  <a:srgbClr val="EF8600"/>
                </a:solidFill>
                <a:latin typeface="Montserrat"/>
                <a:ea typeface="Montserrat"/>
                <a:cs typeface="Montserrat"/>
                <a:sym typeface="Montserrat"/>
              </a:rPr>
              <a:t>Lifestyle </a:t>
            </a:r>
            <a:r>
              <a:rPr lang="en-IN" sz="1600" b="0" i="0" u="none" strike="noStrike" cap="none">
                <a:solidFill>
                  <a:schemeClr val="lt1"/>
                </a:solidFill>
                <a:latin typeface="Montserrat"/>
                <a:ea typeface="Montserrat"/>
                <a:cs typeface="Montserrat"/>
                <a:sym typeface="Montserrat"/>
              </a:rPr>
              <a:t>and</a:t>
            </a:r>
            <a:r>
              <a:rPr lang="en-IN" sz="1600" b="0" i="0" u="none" strike="noStrike" cap="none">
                <a:solidFill>
                  <a:srgbClr val="EF8600"/>
                </a:solidFill>
                <a:latin typeface="Montserrat"/>
                <a:ea typeface="Montserrat"/>
                <a:cs typeface="Montserrat"/>
                <a:sym typeface="Montserrat"/>
              </a:rPr>
              <a:t> Medical</a:t>
            </a:r>
            <a:r>
              <a:rPr lang="en-IN" sz="1600" b="0" i="0" u="none" strike="noStrike" cap="none">
                <a:solidFill>
                  <a:schemeClr val="lt1"/>
                </a:solidFill>
                <a:latin typeface="Montserrat"/>
                <a:ea typeface="Montserrat"/>
                <a:cs typeface="Montserrat"/>
                <a:sym typeface="Montserrat"/>
              </a:rPr>
              <a:t> apps have charged the most amount of money among all the app categories.</a:t>
            </a:r>
            <a:endParaRPr/>
          </a:p>
          <a:p>
            <a:pPr marL="285750" marR="0" lvl="0" indent="-184150" algn="l" rtl="0">
              <a:lnSpc>
                <a:spcPct val="100000"/>
              </a:lnSpc>
              <a:spcBef>
                <a:spcPts val="0"/>
              </a:spcBef>
              <a:spcAft>
                <a:spcPts val="0"/>
              </a:spcAft>
              <a:buClr>
                <a:schemeClr val="lt1"/>
              </a:buClr>
              <a:buSzPts val="1600"/>
              <a:buFont typeface="Noto Sans Symbols"/>
              <a:buNone/>
            </a:pP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Number of reviews that these apps received are low, with ratings somewhere between 4.1 to 4.25</a:t>
            </a:r>
            <a:endParaRPr/>
          </a:p>
        </p:txBody>
      </p:sp>
      <p:pic>
        <p:nvPicPr>
          <p:cNvPr id="150" name="Google Shape;150;p24"/>
          <p:cNvPicPr preferRelativeResize="0"/>
          <p:nvPr/>
        </p:nvPicPr>
        <p:blipFill rotWithShape="1">
          <a:blip r:embed="rId3">
            <a:alphaModFix/>
          </a:blip>
          <a:srcRect/>
          <a:stretch/>
        </p:blipFill>
        <p:spPr>
          <a:xfrm>
            <a:off x="3383690" y="860466"/>
            <a:ext cx="5564396" cy="3685337"/>
          </a:xfrm>
          <a:prstGeom prst="rect">
            <a:avLst/>
          </a:prstGeom>
          <a:noFill/>
          <a:ln w="9525" cap="flat" cmpd="sng">
            <a:solidFill>
              <a:srgbClr val="92D050"/>
            </a:solidFill>
            <a:prstDash val="solid"/>
            <a:round/>
            <a:headEnd type="none" w="sm" len="sm"/>
            <a:tailEnd type="none" w="sm" len="sm"/>
          </a:ln>
        </p:spPr>
      </p:pic>
      <p:sp>
        <p:nvSpPr>
          <p:cNvPr id="151" name="Google Shape;151;p24"/>
          <p:cNvSpPr txBox="1"/>
          <p:nvPr/>
        </p:nvSpPr>
        <p:spPr>
          <a:xfrm>
            <a:off x="271546" y="4213837"/>
            <a:ext cx="3180896"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We will later see how app prices have influenced installations.</a:t>
            </a:r>
            <a:endParaRPr sz="16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7" name="Google Shape;157;p25"/>
          <p:cNvSpPr txBox="1"/>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pic>
        <p:nvPicPr>
          <p:cNvPr id="158" name="Google Shape;158;p25"/>
          <p:cNvPicPr preferRelativeResize="0"/>
          <p:nvPr/>
        </p:nvPicPr>
        <p:blipFill rotWithShape="1">
          <a:blip r:embed="rId3">
            <a:alphaModFix/>
          </a:blip>
          <a:srcRect/>
          <a:stretch/>
        </p:blipFill>
        <p:spPr>
          <a:xfrm>
            <a:off x="165006" y="680645"/>
            <a:ext cx="5296866" cy="3966982"/>
          </a:xfrm>
          <a:prstGeom prst="rect">
            <a:avLst/>
          </a:prstGeom>
          <a:noFill/>
          <a:ln w="9525" cap="flat" cmpd="sng">
            <a:solidFill>
              <a:srgbClr val="00B050"/>
            </a:solidFill>
            <a:prstDash val="solid"/>
            <a:round/>
            <a:headEnd type="none" w="sm" len="sm"/>
            <a:tailEnd type="none" w="sm" len="sm"/>
          </a:ln>
        </p:spPr>
      </p:pic>
      <p:sp>
        <p:nvSpPr>
          <p:cNvPr id="159" name="Google Shape;159;p25"/>
          <p:cNvSpPr txBox="1"/>
          <p:nvPr/>
        </p:nvSpPr>
        <p:spPr>
          <a:xfrm>
            <a:off x="5589528" y="680645"/>
            <a:ext cx="3389467" cy="31393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1" u="sng" strike="noStrike" cap="none">
                <a:solidFill>
                  <a:schemeClr val="dk1"/>
                </a:solidFill>
                <a:latin typeface="Montserrat"/>
                <a:ea typeface="Montserrat"/>
                <a:cs typeface="Montserrat"/>
                <a:sym typeface="Montserrat"/>
              </a:rPr>
              <a:t>Installations in each category</a:t>
            </a:r>
            <a:r>
              <a:rPr lang="en-IN" sz="1800" b="0" i="1" u="none" strike="noStrike" cap="none">
                <a:solidFill>
                  <a:schemeClr val="dk1"/>
                </a:solidFill>
                <a:latin typeface="Montserrat"/>
                <a:ea typeface="Montserrat"/>
                <a:cs typeface="Montserrat"/>
                <a:sym typeface="Montserrat"/>
              </a:rPr>
              <a:t> </a:t>
            </a:r>
            <a:r>
              <a:rPr lang="en-IN" sz="1800" b="0" i="0" u="none" strike="noStrike" cap="none">
                <a:solidFill>
                  <a:schemeClr val="dk1"/>
                </a:solidFill>
                <a:latin typeface="Montserrat"/>
                <a:ea typeface="Montserrat"/>
                <a:cs typeface="Montserrat"/>
                <a:sym typeface="Montserrat"/>
              </a:rPr>
              <a:t>:</a:t>
            </a:r>
            <a:endParaRPr sz="1800" b="0" i="1" u="sng"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800" b="0" i="0" u="none" strike="noStrike" cap="none">
                <a:solidFill>
                  <a:srgbClr val="000000"/>
                </a:solidFill>
                <a:latin typeface="Montserrat"/>
                <a:ea typeface="Montserrat"/>
                <a:cs typeface="Montserrat"/>
                <a:sym typeface="Montserrat"/>
              </a:rPr>
              <a:t>   </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   </a:t>
            </a:r>
            <a:r>
              <a:rPr lang="en-IN" sz="1600" b="0" i="0" u="none" strike="noStrike" cap="none">
                <a:solidFill>
                  <a:srgbClr val="EF8600"/>
                </a:solidFill>
                <a:latin typeface="Montserrat"/>
                <a:ea typeface="Montserrat"/>
                <a:cs typeface="Montserrat"/>
                <a:sym typeface="Montserrat"/>
              </a:rPr>
              <a:t>Communication</a:t>
            </a:r>
            <a:r>
              <a:rPr lang="en-IN" sz="1600" b="0" i="0" u="none" strike="noStrike" cap="none">
                <a:solidFill>
                  <a:schemeClr val="lt1"/>
                </a:solidFill>
                <a:latin typeface="Montserrat"/>
                <a:ea typeface="Montserrat"/>
                <a:cs typeface="Montserrat"/>
                <a:sym typeface="Montserrat"/>
              </a:rPr>
              <a:t> apps have the highest number of Installs. A lot more than any other category. Followed by, </a:t>
            </a:r>
            <a:r>
              <a:rPr lang="en-IN" sz="1600" b="0" i="0" u="none" strike="noStrike" cap="none">
                <a:solidFill>
                  <a:srgbClr val="EF8600"/>
                </a:solidFill>
                <a:latin typeface="Montserrat"/>
                <a:ea typeface="Montserrat"/>
                <a:cs typeface="Montserrat"/>
                <a:sym typeface="Montserrat"/>
              </a:rPr>
              <a:t>Social</a:t>
            </a:r>
            <a:r>
              <a:rPr lang="en-IN" sz="1600" b="0" i="0" u="none" strike="noStrike" cap="none">
                <a:solidFill>
                  <a:schemeClr val="lt1"/>
                </a:solidFill>
                <a:latin typeface="Montserrat"/>
                <a:ea typeface="Montserrat"/>
                <a:cs typeface="Montserrat"/>
                <a:sym typeface="Montserrat"/>
              </a:rPr>
              <a:t> apps.</a:t>
            </a:r>
            <a:endParaRPr/>
          </a:p>
          <a:p>
            <a:pPr marL="0" marR="0" lvl="0" indent="0" algn="l" rtl="0">
              <a:lnSpc>
                <a:spcPct val="100000"/>
              </a:lnSpc>
              <a:spcBef>
                <a:spcPts val="0"/>
              </a:spcBef>
              <a:spcAft>
                <a:spcPts val="0"/>
              </a:spcAft>
              <a:buNone/>
            </a:pPr>
            <a:r>
              <a:rPr lang="en-IN" sz="1600" b="0" i="0" u="none" strike="noStrike" cap="none">
                <a:solidFill>
                  <a:srgbClr val="000000"/>
                </a:solidFill>
                <a:latin typeface="Montserrat"/>
                <a:ea typeface="Montserrat"/>
                <a:cs typeface="Montserrat"/>
                <a:sym typeface="Montserrat"/>
              </a:rPr>
              <a:t>    </a:t>
            </a:r>
            <a:endParaRPr/>
          </a:p>
          <a:p>
            <a:pPr marL="0" marR="0" lvl="0" indent="0" algn="l" rtl="0">
              <a:lnSpc>
                <a:spcPct val="100000"/>
              </a:lnSpc>
              <a:spcBef>
                <a:spcPts val="0"/>
              </a:spcBef>
              <a:spcAft>
                <a:spcPts val="0"/>
              </a:spcAft>
              <a:buNone/>
            </a:pPr>
            <a:r>
              <a:rPr lang="en-IN" sz="1600" b="0" i="0" u="none" strike="noStrike" cap="none">
                <a:solidFill>
                  <a:srgbClr val="000000"/>
                </a:solidFill>
                <a:latin typeface="Montserrat"/>
                <a:ea typeface="Montserrat"/>
                <a:cs typeface="Montserrat"/>
                <a:sym typeface="Montserrat"/>
              </a:rPr>
              <a:t>   </a:t>
            </a:r>
            <a:r>
              <a:rPr lang="en-IN" sz="1600" b="0" i="0" u="none" strike="noStrike" cap="none">
                <a:solidFill>
                  <a:schemeClr val="lt1"/>
                </a:solidFill>
                <a:latin typeface="Montserrat"/>
                <a:ea typeface="Montserrat"/>
                <a:cs typeface="Montserrat"/>
                <a:sym typeface="Montserrat"/>
              </a:rPr>
              <a:t>Next, we are going to see how app price might have influenced Installations.</a:t>
            </a:r>
            <a:endParaRPr sz="16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5" name="Google Shape;165;p26"/>
          <p:cNvSpPr txBox="1"/>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66" name="Google Shape;166;p26"/>
          <p:cNvSpPr txBox="1"/>
          <p:nvPr/>
        </p:nvSpPr>
        <p:spPr>
          <a:xfrm>
            <a:off x="153572" y="4470993"/>
            <a:ext cx="8763547"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sng" strike="noStrike" cap="none">
                <a:solidFill>
                  <a:srgbClr val="F80000"/>
                </a:solidFill>
                <a:latin typeface="Montserrat"/>
                <a:ea typeface="Montserrat"/>
                <a:cs typeface="Montserrat"/>
                <a:sym typeface="Montserrat"/>
              </a:rPr>
              <a:t>Conclusion</a:t>
            </a:r>
            <a:r>
              <a:rPr lang="en-IN" sz="1600" b="0" i="0" u="none" strike="noStrike" cap="none">
                <a:solidFill>
                  <a:srgbClr val="F80000"/>
                </a:solidFill>
                <a:latin typeface="Montserrat"/>
                <a:ea typeface="Montserrat"/>
                <a:cs typeface="Montserrat"/>
                <a:sym typeface="Montserrat"/>
              </a:rPr>
              <a:t> : </a:t>
            </a:r>
            <a:r>
              <a:rPr lang="en-IN" sz="1400" b="0" i="0" u="none" strike="noStrike" cap="none">
                <a:solidFill>
                  <a:schemeClr val="lt1"/>
                </a:solidFill>
                <a:latin typeface="Montserrat"/>
                <a:ea typeface="Montserrat"/>
                <a:cs typeface="Montserrat"/>
                <a:sym typeface="Montserrat"/>
              </a:rPr>
              <a:t>Not much surprise here… </a:t>
            </a:r>
            <a:r>
              <a:rPr lang="en-IN" sz="1400" b="0" i="0" u="none" strike="noStrike" cap="none">
                <a:solidFill>
                  <a:srgbClr val="EF8600"/>
                </a:solidFill>
                <a:latin typeface="Montserrat"/>
                <a:ea typeface="Montserrat"/>
                <a:cs typeface="Montserrat"/>
                <a:sym typeface="Montserrat"/>
              </a:rPr>
              <a:t>Free </a:t>
            </a:r>
            <a:r>
              <a:rPr lang="en-IN" sz="1400" b="0" i="0" u="none" strike="noStrike" cap="none">
                <a:solidFill>
                  <a:schemeClr val="lt1"/>
                </a:solidFill>
                <a:latin typeface="Montserrat"/>
                <a:ea typeface="Montserrat"/>
                <a:cs typeface="Montserrat"/>
                <a:sym typeface="Montserrat"/>
              </a:rPr>
              <a:t>apps were installed by a lot more users for almost every category, compared to </a:t>
            </a:r>
            <a:r>
              <a:rPr lang="en-IN" sz="1400" b="0" i="0" u="none" strike="noStrike" cap="none">
                <a:solidFill>
                  <a:srgbClr val="EF8600"/>
                </a:solidFill>
                <a:latin typeface="Montserrat"/>
                <a:ea typeface="Montserrat"/>
                <a:cs typeface="Montserrat"/>
                <a:sym typeface="Montserrat"/>
              </a:rPr>
              <a:t>paid</a:t>
            </a:r>
            <a:r>
              <a:rPr lang="en-IN" sz="1400" b="0" i="0" u="none" strike="noStrike" cap="none">
                <a:solidFill>
                  <a:schemeClr val="lt1"/>
                </a:solidFill>
                <a:latin typeface="Montserrat"/>
                <a:ea typeface="Montserrat"/>
                <a:cs typeface="Montserrat"/>
                <a:sym typeface="Montserrat"/>
              </a:rPr>
              <a:t> apps.</a:t>
            </a:r>
            <a:endParaRPr sz="1400" b="0" i="0" u="none" strike="noStrike" cap="none">
              <a:solidFill>
                <a:schemeClr val="lt1"/>
              </a:solidFill>
              <a:latin typeface="Montserrat"/>
              <a:ea typeface="Montserrat"/>
              <a:cs typeface="Montserrat"/>
              <a:sym typeface="Montserrat"/>
            </a:endParaRPr>
          </a:p>
        </p:txBody>
      </p:sp>
      <p:pic>
        <p:nvPicPr>
          <p:cNvPr id="167" name="Google Shape;167;p26"/>
          <p:cNvPicPr preferRelativeResize="0"/>
          <p:nvPr/>
        </p:nvPicPr>
        <p:blipFill rotWithShape="1">
          <a:blip r:embed="rId3">
            <a:alphaModFix/>
          </a:blip>
          <a:srcRect/>
          <a:stretch/>
        </p:blipFill>
        <p:spPr>
          <a:xfrm>
            <a:off x="264826" y="641270"/>
            <a:ext cx="8431200" cy="3814096"/>
          </a:xfrm>
          <a:prstGeom prst="rect">
            <a:avLst/>
          </a:prstGeom>
          <a:noFill/>
          <a:ln w="9525" cap="flat" cmpd="sng">
            <a:solidFill>
              <a:srgbClr val="00637D"/>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3" name="Google Shape;173;p27"/>
          <p:cNvSpPr txBox="1"/>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5 : Visualization</a:t>
            </a:r>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74" name="Google Shape;174;p27"/>
          <p:cNvSpPr txBox="1"/>
          <p:nvPr/>
        </p:nvSpPr>
        <p:spPr>
          <a:xfrm>
            <a:off x="6454585" y="801488"/>
            <a:ext cx="2613900" cy="400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F8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IN" sz="1400" b="0" i="0" u="none" strike="noStrike" cap="none">
                <a:solidFill>
                  <a:schemeClr val="lt1"/>
                </a:solidFill>
                <a:latin typeface="Montserrat"/>
                <a:ea typeface="Montserrat"/>
                <a:cs typeface="Montserrat"/>
                <a:sym typeface="Montserrat"/>
              </a:rPr>
              <a:t>For every category in our data, there were applications with Content Rating - </a:t>
            </a:r>
            <a:r>
              <a:rPr lang="en-IN" sz="1400" b="0" i="0" u="none" strike="noStrike" cap="none">
                <a:solidFill>
                  <a:srgbClr val="EF8600"/>
                </a:solidFill>
                <a:latin typeface="Montserrat"/>
                <a:ea typeface="Montserrat"/>
                <a:cs typeface="Montserrat"/>
                <a:sym typeface="Montserrat"/>
              </a:rPr>
              <a:t>'Everyone'</a:t>
            </a:r>
            <a:r>
              <a:rPr lang="en-IN" sz="1400" b="0" i="0" u="none" strike="noStrike" cap="none">
                <a:solidFill>
                  <a:schemeClr val="lt1"/>
                </a:solidFill>
                <a:latin typeface="Montserrat"/>
                <a:ea typeface="Montserrat"/>
                <a:cs typeface="Montserrat"/>
                <a:sym typeface="Montserrat"/>
              </a:rPr>
              <a:t>..</a:t>
            </a:r>
            <a:endParaRPr/>
          </a:p>
          <a:p>
            <a:pPr marL="285750" marR="0" lvl="0" indent="-196850" algn="l" rtl="0">
              <a:lnSpc>
                <a:spcPct val="100000"/>
              </a:lnSpc>
              <a:spcBef>
                <a:spcPts val="0"/>
              </a:spcBef>
              <a:spcAft>
                <a:spcPts val="0"/>
              </a:spcAft>
              <a:buClr>
                <a:schemeClr val="lt1"/>
              </a:buClr>
              <a:buSzPts val="1400"/>
              <a:buFont typeface="Noto Sans Symbols"/>
              <a:buNone/>
            </a:pPr>
            <a:endParaRPr sz="14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1400"/>
              <a:buFont typeface="Noto Sans Symbols"/>
              <a:buChar char="▪"/>
            </a:pPr>
            <a:r>
              <a:rPr lang="en-IN" sz="1400" b="0" i="0" u="none" strike="noStrike" cap="none">
                <a:solidFill>
                  <a:srgbClr val="EF8600"/>
                </a:solidFill>
                <a:latin typeface="Montserrat"/>
                <a:ea typeface="Montserrat"/>
                <a:cs typeface="Montserrat"/>
                <a:sym typeface="Montserrat"/>
              </a:rPr>
              <a:t>'Comics'</a:t>
            </a:r>
            <a:r>
              <a:rPr lang="en-IN" sz="1400" b="0" i="0" u="none" strike="noStrike" cap="none">
                <a:solidFill>
                  <a:schemeClr val="lt1"/>
                </a:solidFill>
                <a:latin typeface="Montserrat"/>
                <a:ea typeface="Montserrat"/>
                <a:cs typeface="Montserrat"/>
                <a:sym typeface="Montserrat"/>
              </a:rPr>
              <a:t> is the only content rating type which have noticeable amount of applications available for Adults.</a:t>
            </a:r>
            <a:endParaRPr/>
          </a:p>
          <a:p>
            <a:pPr marL="285750" marR="0" lvl="0" indent="-196850" algn="l" rtl="0">
              <a:lnSpc>
                <a:spcPct val="100000"/>
              </a:lnSpc>
              <a:spcBef>
                <a:spcPts val="0"/>
              </a:spcBef>
              <a:spcAft>
                <a:spcPts val="0"/>
              </a:spcAft>
              <a:buClr>
                <a:schemeClr val="lt1"/>
              </a:buClr>
              <a:buSzPts val="1400"/>
              <a:buFont typeface="Noto Sans Symbols"/>
              <a:buNone/>
            </a:pPr>
            <a:endParaRPr>
              <a:solidFill>
                <a:schemeClr val="lt1"/>
              </a:solidFill>
            </a:endParaRPr>
          </a:p>
          <a:p>
            <a:pPr marL="285750" marR="0" lvl="0" indent="-196850" algn="l" rtl="0">
              <a:lnSpc>
                <a:spcPct val="100000"/>
              </a:lnSpc>
              <a:spcBef>
                <a:spcPts val="0"/>
              </a:spcBef>
              <a:spcAft>
                <a:spcPts val="0"/>
              </a:spcAft>
              <a:buClr>
                <a:schemeClr val="lt1"/>
              </a:buClr>
              <a:buSzPts val="1400"/>
              <a:buFont typeface="Noto Sans Symbols"/>
              <a:buNone/>
            </a:pPr>
            <a:endParaRPr>
              <a:solidFill>
                <a:schemeClr val="lt1"/>
              </a:solidFill>
            </a:endParaRPr>
          </a:p>
          <a:p>
            <a:pPr marL="285750" marR="0" lvl="0" indent="-196850" algn="l" rtl="0">
              <a:lnSpc>
                <a:spcPct val="100000"/>
              </a:lnSpc>
              <a:spcBef>
                <a:spcPts val="0"/>
              </a:spcBef>
              <a:spcAft>
                <a:spcPts val="0"/>
              </a:spcAft>
              <a:buClr>
                <a:schemeClr val="lt1"/>
              </a:buClr>
              <a:buSzPts val="1400"/>
              <a:buFont typeface="Noto Sans Symbols"/>
              <a:buNone/>
            </a:pPr>
            <a:r>
              <a:rPr lang="en-IN">
                <a:solidFill>
                  <a:schemeClr val="lt1"/>
                </a:solidFill>
                <a:latin typeface="Montserrat"/>
                <a:ea typeface="Montserrat"/>
                <a:cs typeface="Montserrat"/>
                <a:sym typeface="Montserrat"/>
              </a:rPr>
              <a:t>With that, we were done</a:t>
            </a:r>
            <a:endParaRPr>
              <a:solidFill>
                <a:schemeClr val="lt1"/>
              </a:solidFill>
              <a:latin typeface="Montserrat"/>
              <a:ea typeface="Montserrat"/>
              <a:cs typeface="Montserrat"/>
              <a:sym typeface="Montserrat"/>
            </a:endParaRPr>
          </a:p>
          <a:p>
            <a:pPr marL="285750" marR="0" lvl="0" indent="-196850" algn="l" rtl="0">
              <a:lnSpc>
                <a:spcPct val="100000"/>
              </a:lnSpc>
              <a:spcBef>
                <a:spcPts val="0"/>
              </a:spcBef>
              <a:spcAft>
                <a:spcPts val="0"/>
              </a:spcAft>
              <a:buClr>
                <a:schemeClr val="lt1"/>
              </a:buClr>
              <a:buSzPts val="1400"/>
              <a:buFont typeface="Noto Sans Symbols"/>
              <a:buNone/>
            </a:pPr>
            <a:r>
              <a:rPr lang="en-IN">
                <a:solidFill>
                  <a:schemeClr val="lt1"/>
                </a:solidFill>
                <a:latin typeface="Montserrat"/>
                <a:ea typeface="Montserrat"/>
                <a:cs typeface="Montserrat"/>
                <a:sym typeface="Montserrat"/>
              </a:rPr>
              <a:t>with the analysis on the</a:t>
            </a:r>
            <a:endParaRPr>
              <a:solidFill>
                <a:schemeClr val="lt1"/>
              </a:solidFill>
              <a:latin typeface="Montserrat"/>
              <a:ea typeface="Montserrat"/>
              <a:cs typeface="Montserrat"/>
              <a:sym typeface="Montserrat"/>
            </a:endParaRPr>
          </a:p>
          <a:p>
            <a:pPr marL="285750" marR="0" lvl="0" indent="-196850" algn="l" rtl="0">
              <a:lnSpc>
                <a:spcPct val="100000"/>
              </a:lnSpc>
              <a:spcBef>
                <a:spcPts val="0"/>
              </a:spcBef>
              <a:spcAft>
                <a:spcPts val="0"/>
              </a:spcAft>
              <a:buClr>
                <a:schemeClr val="lt1"/>
              </a:buClr>
              <a:buSzPts val="1400"/>
              <a:buFont typeface="Noto Sans Symbols"/>
              <a:buNone/>
            </a:pPr>
            <a:r>
              <a:rPr lang="en-IN">
                <a:solidFill>
                  <a:schemeClr val="lt1"/>
                </a:solidFill>
                <a:latin typeface="Montserrat"/>
                <a:ea typeface="Montserrat"/>
                <a:cs typeface="Montserrat"/>
                <a:sym typeface="Montserrat"/>
              </a:rPr>
              <a:t>first dataset. Let’s move</a:t>
            </a:r>
            <a:endParaRPr>
              <a:solidFill>
                <a:schemeClr val="lt1"/>
              </a:solidFill>
              <a:latin typeface="Montserrat"/>
              <a:ea typeface="Montserrat"/>
              <a:cs typeface="Montserrat"/>
              <a:sym typeface="Montserrat"/>
            </a:endParaRPr>
          </a:p>
          <a:p>
            <a:pPr marL="285750" marR="0" lvl="0" indent="-196850" algn="l" rtl="0">
              <a:lnSpc>
                <a:spcPct val="100000"/>
              </a:lnSpc>
              <a:spcBef>
                <a:spcPts val="0"/>
              </a:spcBef>
              <a:spcAft>
                <a:spcPts val="0"/>
              </a:spcAft>
              <a:buClr>
                <a:schemeClr val="lt1"/>
              </a:buClr>
              <a:buSzPts val="1400"/>
              <a:buFont typeface="Noto Sans Symbols"/>
              <a:buNone/>
            </a:pPr>
            <a:r>
              <a:rPr lang="en-IN">
                <a:solidFill>
                  <a:schemeClr val="lt1"/>
                </a:solidFill>
                <a:latin typeface="Montserrat"/>
                <a:ea typeface="Montserrat"/>
                <a:cs typeface="Montserrat"/>
                <a:sym typeface="Montserrat"/>
              </a:rPr>
              <a:t>on to the second one...</a:t>
            </a:r>
            <a:endParaRPr>
              <a:solidFill>
                <a:schemeClr val="lt1"/>
              </a:solidFill>
              <a:latin typeface="Montserrat"/>
              <a:ea typeface="Montserrat"/>
              <a:cs typeface="Montserrat"/>
              <a:sym typeface="Montserrat"/>
            </a:endParaRPr>
          </a:p>
        </p:txBody>
      </p:sp>
      <p:pic>
        <p:nvPicPr>
          <p:cNvPr id="175" name="Google Shape;175;p27"/>
          <p:cNvPicPr preferRelativeResize="0"/>
          <p:nvPr/>
        </p:nvPicPr>
        <p:blipFill rotWithShape="1">
          <a:blip r:embed="rId3">
            <a:alphaModFix/>
          </a:blip>
          <a:srcRect/>
          <a:stretch/>
        </p:blipFill>
        <p:spPr>
          <a:xfrm>
            <a:off x="166209" y="1124407"/>
            <a:ext cx="6220736" cy="3714108"/>
          </a:xfrm>
          <a:prstGeom prst="rect">
            <a:avLst/>
          </a:prstGeom>
          <a:noFill/>
          <a:ln w="9525" cap="flat" cmpd="sng">
            <a:solidFill>
              <a:srgbClr val="7030A0"/>
            </a:solidFill>
            <a:prstDash val="solid"/>
            <a:round/>
            <a:headEnd type="none" w="sm" len="sm"/>
            <a:tailEnd type="none" w="sm" len="sm"/>
          </a:ln>
        </p:spPr>
      </p:pic>
      <p:sp>
        <p:nvSpPr>
          <p:cNvPr id="176" name="Google Shape;176;p27"/>
          <p:cNvSpPr txBox="1"/>
          <p:nvPr/>
        </p:nvSpPr>
        <p:spPr>
          <a:xfrm>
            <a:off x="77943" y="595931"/>
            <a:ext cx="35621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1" u="sng" strike="noStrike" cap="none">
                <a:solidFill>
                  <a:srgbClr val="F80000"/>
                </a:solidFill>
                <a:latin typeface="Montserrat"/>
                <a:ea typeface="Montserrat"/>
                <a:cs typeface="Montserrat"/>
                <a:sym typeface="Montserrat"/>
              </a:rPr>
              <a:t>Content Rating VS Category</a:t>
            </a:r>
            <a:r>
              <a:rPr lang="en-IN" sz="1800" b="0" i="0" u="none" strike="noStrike" cap="none">
                <a:solidFill>
                  <a:srgbClr val="F80000"/>
                </a:solidFill>
                <a:latin typeface="Montserrat"/>
                <a:ea typeface="Montserrat"/>
                <a:cs typeface="Montserrat"/>
                <a:sym typeface="Montserrat"/>
              </a:rPr>
              <a:t> :</a:t>
            </a:r>
            <a:endParaRPr sz="1800" b="0" i="1" u="sng" strike="noStrike" cap="none">
              <a:solidFill>
                <a:srgbClr val="F8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5444" y="0"/>
            <a:ext cx="8371663" cy="46859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Part 2 : EDA on User Reviews Dataset</a:t>
            </a:r>
            <a:endParaRPr sz="2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2" name="Google Shape;182;p28"/>
          <p:cNvSpPr txBox="1"/>
          <p:nvPr/>
        </p:nvSpPr>
        <p:spPr>
          <a:xfrm>
            <a:off x="105450" y="1368150"/>
            <a:ext cx="8859900" cy="3540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700" b="0" i="1" u="sng" strike="noStrike" cap="none">
                <a:solidFill>
                  <a:srgbClr val="F80000"/>
                </a:solidFill>
                <a:latin typeface="Montserrat"/>
                <a:ea typeface="Montserrat"/>
                <a:cs typeface="Montserrat"/>
                <a:sym typeface="Montserrat"/>
              </a:rPr>
              <a:t>Reading Dataset and Understanding Features</a:t>
            </a:r>
            <a:r>
              <a:rPr lang="en-IN" sz="1700" b="0" i="0" u="none" strike="noStrike" cap="none">
                <a:solidFill>
                  <a:srgbClr val="F80000"/>
                </a:solidFill>
                <a:latin typeface="Montserrat"/>
                <a:ea typeface="Montserrat"/>
                <a:cs typeface="Montserrat"/>
                <a:sym typeface="Montserrat"/>
              </a:rPr>
              <a:t> :</a:t>
            </a:r>
            <a:r>
              <a:rPr lang="en-IN" sz="1800" b="0" i="0" u="none" strike="noStrike" cap="none">
                <a:solidFill>
                  <a:srgbClr val="F80000"/>
                </a:solidFill>
                <a:latin typeface="Montserrat"/>
                <a:ea typeface="Montserrat"/>
                <a:cs typeface="Montserrat"/>
                <a:sym typeface="Montserrat"/>
              </a:rPr>
              <a:t> </a:t>
            </a:r>
            <a:r>
              <a:rPr lang="en-IN" sz="1500" b="0" i="0" u="none" strike="noStrike" cap="none">
                <a:solidFill>
                  <a:schemeClr val="lt1"/>
                </a:solidFill>
                <a:latin typeface="Montserrat"/>
                <a:ea typeface="Montserrat"/>
                <a:cs typeface="Montserrat"/>
                <a:sym typeface="Montserrat"/>
              </a:rPr>
              <a:t>Using Pandas, we read the dataset in our python notebook and make a data-frame out of it.</a:t>
            </a:r>
            <a:r>
              <a:rPr lang="en-IN" sz="1600" b="0" i="0" u="none" strike="noStrike" cap="none">
                <a:solidFill>
                  <a:schemeClr val="lt1"/>
                </a:solidFill>
                <a:latin typeface="Montserrat"/>
                <a:ea typeface="Montserrat"/>
                <a:cs typeface="Montserrat"/>
                <a:sym typeface="Montserrat"/>
              </a:rPr>
              <a:t> </a:t>
            </a:r>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dk1"/>
              </a:buClr>
              <a:buSzPts val="1800"/>
              <a:buFont typeface="Arial"/>
              <a:buChar char="•"/>
            </a:pPr>
            <a:r>
              <a:rPr lang="en-IN" sz="1700" b="0" i="1" u="sng" strike="noStrike" cap="none">
                <a:solidFill>
                  <a:srgbClr val="F80000"/>
                </a:solidFill>
                <a:latin typeface="Montserrat"/>
                <a:ea typeface="Montserrat"/>
                <a:cs typeface="Montserrat"/>
                <a:sym typeface="Montserrat"/>
              </a:rPr>
              <a:t>Data Summary</a:t>
            </a:r>
            <a:r>
              <a:rPr lang="en-IN" sz="1500" b="0" i="0" u="none" strike="noStrike" cap="none">
                <a:solidFill>
                  <a:srgbClr val="F80000"/>
                </a:solidFill>
                <a:latin typeface="Montserrat"/>
                <a:ea typeface="Montserrat"/>
                <a:cs typeface="Montserrat"/>
                <a:sym typeface="Montserrat"/>
              </a:rPr>
              <a:t> :</a:t>
            </a:r>
            <a:r>
              <a:rPr lang="en-IN" sz="1600" b="0" i="0" u="none" strike="noStrike" cap="none">
                <a:solidFill>
                  <a:srgbClr val="F80000"/>
                </a:solidFill>
                <a:latin typeface="Montserrat"/>
                <a:ea typeface="Montserrat"/>
                <a:cs typeface="Montserrat"/>
                <a:sym typeface="Montserrat"/>
              </a:rPr>
              <a:t> </a:t>
            </a:r>
            <a:r>
              <a:rPr lang="en-IN" sz="1500" b="0" i="0" u="none" strike="noStrike" cap="none">
                <a:solidFill>
                  <a:schemeClr val="lt1"/>
                </a:solidFill>
                <a:latin typeface="Montserrat"/>
                <a:ea typeface="Montserrat"/>
                <a:cs typeface="Montserrat"/>
                <a:sym typeface="Montserrat"/>
              </a:rPr>
              <a:t>Checking the shape, we find this dataset has </a:t>
            </a:r>
            <a:r>
              <a:rPr lang="en-IN" sz="1500" b="0" i="0" u="none" strike="noStrike" cap="none">
                <a:solidFill>
                  <a:srgbClr val="F80000"/>
                </a:solidFill>
                <a:latin typeface="Montserrat"/>
                <a:ea typeface="Montserrat"/>
                <a:cs typeface="Montserrat"/>
                <a:sym typeface="Montserrat"/>
              </a:rPr>
              <a:t>64295</a:t>
            </a:r>
            <a:r>
              <a:rPr lang="en-IN" sz="1500" b="0" i="0" u="none" strike="noStrike" cap="none">
                <a:solidFill>
                  <a:schemeClr val="lt1"/>
                </a:solidFill>
                <a:latin typeface="Montserrat"/>
                <a:ea typeface="Montserrat"/>
                <a:cs typeface="Montserrat"/>
                <a:sym typeface="Montserrat"/>
              </a:rPr>
              <a:t> rows and 5 columns. Out of these 5 columns, only two of them are numerical and other three are object type.</a:t>
            </a:r>
            <a:endParaRPr sz="1300"/>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           </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          </a:t>
            </a:r>
            <a:r>
              <a:rPr lang="en-IN" sz="1500" b="0" i="0" u="none" strike="noStrike" cap="none">
                <a:solidFill>
                  <a:schemeClr val="lt1"/>
                </a:solidFill>
                <a:latin typeface="Montserrat"/>
                <a:ea typeface="Montserrat"/>
                <a:cs typeface="Montserrat"/>
                <a:sym typeface="Montserrat"/>
              </a:rPr>
              <a:t>The names of the columns are – </a:t>
            </a:r>
            <a:r>
              <a:rPr lang="en-IN" sz="1500" b="0" i="0" u="none" strike="noStrike" cap="none">
                <a:solidFill>
                  <a:srgbClr val="EF8600"/>
                </a:solidFill>
                <a:latin typeface="Montserrat"/>
                <a:ea typeface="Montserrat"/>
                <a:cs typeface="Montserrat"/>
                <a:sym typeface="Montserrat"/>
              </a:rPr>
              <a:t>App</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Translated Review</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Sentiment</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Sentiment Polarity </a:t>
            </a:r>
            <a:r>
              <a:rPr lang="en-IN" sz="1500" b="0" i="0" u="none" strike="noStrike" cap="none">
                <a:solidFill>
                  <a:schemeClr val="lt1"/>
                </a:solidFill>
                <a:latin typeface="Montserrat"/>
                <a:ea typeface="Montserrat"/>
                <a:cs typeface="Montserrat"/>
                <a:sym typeface="Montserrat"/>
              </a:rPr>
              <a:t>and </a:t>
            </a:r>
            <a:r>
              <a:rPr lang="en-IN" sz="1500" b="0" i="0" u="none" strike="noStrike" cap="none">
                <a:solidFill>
                  <a:srgbClr val="EF8600"/>
                </a:solidFill>
                <a:latin typeface="Montserrat"/>
                <a:ea typeface="Montserrat"/>
                <a:cs typeface="Montserrat"/>
                <a:sym typeface="Montserrat"/>
              </a:rPr>
              <a:t>Sentiment Subjectivity</a:t>
            </a:r>
            <a:r>
              <a:rPr lang="en-IN" sz="1500" b="0" i="0" u="none" strike="noStrike" cap="none">
                <a:solidFill>
                  <a:schemeClr val="lt1"/>
                </a:solidFill>
                <a:latin typeface="Montserrat"/>
                <a:ea typeface="Montserrat"/>
                <a:cs typeface="Montserrat"/>
                <a:sym typeface="Montserrat"/>
              </a:rPr>
              <a:t>.</a:t>
            </a:r>
            <a:endParaRPr sz="1300"/>
          </a:p>
          <a:p>
            <a:pPr marL="0" marR="0" lvl="0" indent="0" algn="l" rtl="0">
              <a:lnSpc>
                <a:spcPct val="100000"/>
              </a:lnSpc>
              <a:spcBef>
                <a:spcPts val="0"/>
              </a:spcBef>
              <a:spcAft>
                <a:spcPts val="0"/>
              </a:spcAft>
              <a:buNone/>
            </a:pPr>
            <a:r>
              <a:rPr lang="en-IN" sz="1600" b="0" i="0" u="none" strike="noStrike" cap="none">
                <a:solidFill>
                  <a:srgbClr val="EF8600"/>
                </a:solidFill>
                <a:latin typeface="Montserrat"/>
                <a:ea typeface="Montserrat"/>
                <a:cs typeface="Montserrat"/>
                <a:sym typeface="Montserrat"/>
              </a:rPr>
              <a:t>          </a:t>
            </a:r>
            <a:endParaRPr/>
          </a:p>
          <a:p>
            <a:pPr marL="285750" marR="0" lvl="0" indent="-285750" algn="l" rtl="0">
              <a:lnSpc>
                <a:spcPct val="100000"/>
              </a:lnSpc>
              <a:spcBef>
                <a:spcPts val="0"/>
              </a:spcBef>
              <a:spcAft>
                <a:spcPts val="0"/>
              </a:spcAft>
              <a:buClr>
                <a:schemeClr val="dk1"/>
              </a:buClr>
              <a:buSzPts val="1800"/>
              <a:buFont typeface="Arial"/>
              <a:buChar char="•"/>
            </a:pPr>
            <a:r>
              <a:rPr lang="en-IN" sz="1700" b="0" i="1" u="sng" strike="noStrike" cap="none">
                <a:solidFill>
                  <a:srgbClr val="F80000"/>
                </a:solidFill>
                <a:latin typeface="Montserrat"/>
                <a:ea typeface="Montserrat"/>
                <a:cs typeface="Montserrat"/>
                <a:sym typeface="Montserrat"/>
              </a:rPr>
              <a:t>Null Values</a:t>
            </a:r>
            <a:r>
              <a:rPr lang="en-IN" sz="1700" b="0" i="0" u="none" strike="noStrike" cap="none">
                <a:solidFill>
                  <a:srgbClr val="F80000"/>
                </a:solidFill>
                <a:latin typeface="Montserrat"/>
                <a:ea typeface="Montserrat"/>
                <a:cs typeface="Montserrat"/>
                <a:sym typeface="Montserrat"/>
              </a:rPr>
              <a:t> :</a:t>
            </a:r>
            <a:r>
              <a:rPr lang="en-IN" sz="1800" b="0" i="0" u="none" strike="noStrike" cap="none">
                <a:solidFill>
                  <a:srgbClr val="F80000"/>
                </a:solidFill>
                <a:latin typeface="Montserrat"/>
                <a:ea typeface="Montserrat"/>
                <a:cs typeface="Montserrat"/>
                <a:sym typeface="Montserrat"/>
              </a:rPr>
              <a:t> </a:t>
            </a:r>
            <a:r>
              <a:rPr lang="en-IN" sz="1500" b="0" i="0" u="none" strike="noStrike" cap="none">
                <a:solidFill>
                  <a:schemeClr val="lt1"/>
                </a:solidFill>
                <a:latin typeface="Montserrat"/>
                <a:ea typeface="Montserrat"/>
                <a:cs typeface="Montserrat"/>
                <a:sym typeface="Montserrat"/>
              </a:rPr>
              <a:t>Checking the null values, we find the data has </a:t>
            </a:r>
            <a:r>
              <a:rPr lang="en-IN" sz="1500" b="0" i="0" u="none" strike="noStrike" cap="none">
                <a:solidFill>
                  <a:srgbClr val="F80000"/>
                </a:solidFill>
                <a:latin typeface="Montserrat"/>
                <a:ea typeface="Montserrat"/>
                <a:cs typeface="Montserrat"/>
                <a:sym typeface="Montserrat"/>
              </a:rPr>
              <a:t>26868 </a:t>
            </a:r>
            <a:r>
              <a:rPr lang="en-IN" sz="1500" b="0" i="0" u="none" strike="noStrike" cap="none">
                <a:solidFill>
                  <a:schemeClr val="lt1"/>
                </a:solidFill>
                <a:latin typeface="Montserrat"/>
                <a:ea typeface="Montserrat"/>
                <a:cs typeface="Montserrat"/>
                <a:sym typeface="Montserrat"/>
              </a:rPr>
              <a:t>null values in each column except for </a:t>
            </a:r>
            <a:r>
              <a:rPr lang="en-IN" sz="1500" b="0" i="0" u="none" strike="noStrike" cap="none">
                <a:solidFill>
                  <a:srgbClr val="EF8600"/>
                </a:solidFill>
                <a:latin typeface="Montserrat"/>
                <a:ea typeface="Montserrat"/>
                <a:cs typeface="Montserrat"/>
                <a:sym typeface="Montserrat"/>
              </a:rPr>
              <a:t>App </a:t>
            </a:r>
            <a:r>
              <a:rPr lang="en-IN" sz="1500" b="0" i="0" u="none" strike="noStrike" cap="none">
                <a:solidFill>
                  <a:schemeClr val="lt1"/>
                </a:solidFill>
                <a:latin typeface="Montserrat"/>
                <a:ea typeface="Montserrat"/>
                <a:cs typeface="Montserrat"/>
                <a:sym typeface="Montserrat"/>
              </a:rPr>
              <a:t>column. </a:t>
            </a:r>
            <a:r>
              <a:rPr lang="en-IN" sz="1500" b="0" i="0" u="none" strike="noStrike" cap="none">
                <a:solidFill>
                  <a:srgbClr val="EF8600"/>
                </a:solidFill>
                <a:latin typeface="Montserrat"/>
                <a:ea typeface="Montserrat"/>
                <a:cs typeface="Montserrat"/>
                <a:sym typeface="Montserrat"/>
              </a:rPr>
              <a:t>App </a:t>
            </a:r>
            <a:r>
              <a:rPr lang="en-IN" sz="1500" b="0" i="0" u="none" strike="noStrike" cap="none">
                <a:solidFill>
                  <a:schemeClr val="lt1"/>
                </a:solidFill>
                <a:latin typeface="Montserrat"/>
                <a:ea typeface="Montserrat"/>
                <a:cs typeface="Montserrat"/>
                <a:sym typeface="Montserrat"/>
              </a:rPr>
              <a:t>column has no null values.</a:t>
            </a:r>
            <a:endParaRPr sz="150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	Digging a little deeper, we find out that where there is one null value in a row, the other 3 columns also have null values in that same row.</a:t>
            </a:r>
            <a:endParaRPr sz="1500" b="0" i="0" u="none" strike="noStrike" cap="none">
              <a:solidFill>
                <a:srgbClr val="F80000"/>
              </a:solidFill>
              <a:latin typeface="Montserrat"/>
              <a:ea typeface="Montserrat"/>
              <a:cs typeface="Montserrat"/>
              <a:sym typeface="Montserrat"/>
            </a:endParaRPr>
          </a:p>
        </p:txBody>
      </p:sp>
      <p:sp>
        <p:nvSpPr>
          <p:cNvPr id="183" name="Google Shape;183;p28"/>
          <p:cNvSpPr txBox="1"/>
          <p:nvPr/>
        </p:nvSpPr>
        <p:spPr>
          <a:xfrm>
            <a:off x="105444" y="526253"/>
            <a:ext cx="88599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   </a:t>
            </a:r>
            <a:r>
              <a:rPr lang="en-IN" sz="1500" b="0" i="0" u="none" strike="noStrike" cap="none">
                <a:solidFill>
                  <a:schemeClr val="lt1"/>
                </a:solidFill>
                <a:latin typeface="Montserrat"/>
                <a:ea typeface="Montserrat"/>
                <a:cs typeface="Montserrat"/>
                <a:sym typeface="Montserrat"/>
              </a:rPr>
              <a:t>Our second dataset is another csv file named </a:t>
            </a:r>
            <a:r>
              <a:rPr lang="en-IN" sz="1500" b="0" i="0" u="none" strike="noStrike" cap="none">
                <a:solidFill>
                  <a:srgbClr val="EF8600"/>
                </a:solidFill>
                <a:latin typeface="Montserrat"/>
                <a:ea typeface="Montserrat"/>
                <a:cs typeface="Montserrat"/>
                <a:sym typeface="Montserrat"/>
              </a:rPr>
              <a:t>‘User Reviews’</a:t>
            </a:r>
            <a:r>
              <a:rPr lang="en-IN" sz="1500" b="0" i="0" u="none" strike="noStrike" cap="none">
                <a:solidFill>
                  <a:schemeClr val="lt1"/>
                </a:solidFill>
                <a:latin typeface="Montserrat"/>
                <a:ea typeface="Montserrat"/>
                <a:cs typeface="Montserrat"/>
                <a:sym typeface="Montserrat"/>
              </a:rPr>
              <a:t>. We will first try to take a brief look at our dataset to figure out which necessary steps we need to follow to make best use of this dataset.</a:t>
            </a:r>
            <a:endParaRPr sz="15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126070" y="81420"/>
            <a:ext cx="8371663" cy="39984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9" name="Google Shape;189;p29"/>
          <p:cNvSpPr txBox="1"/>
          <p:nvPr/>
        </p:nvSpPr>
        <p:spPr>
          <a:xfrm>
            <a:off x="0" y="119741"/>
            <a:ext cx="6077666"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800" b="1" i="1" u="sng" strike="noStrike" cap="none">
                <a:solidFill>
                  <a:srgbClr val="F80000"/>
                </a:solidFill>
                <a:latin typeface="Montserrat"/>
                <a:ea typeface="Montserrat"/>
                <a:cs typeface="Montserrat"/>
                <a:sym typeface="Montserrat"/>
              </a:rPr>
              <a:t>Cleaning, Filtering and Feature Selection</a:t>
            </a:r>
            <a:r>
              <a:rPr lang="en-IN" sz="1800" b="0" i="0" u="none" strike="noStrike" cap="none">
                <a:solidFill>
                  <a:srgbClr val="F80000"/>
                </a:solidFill>
                <a:latin typeface="Montserrat"/>
                <a:ea typeface="Montserrat"/>
                <a:cs typeface="Montserrat"/>
                <a:sym typeface="Montserrat"/>
              </a:rPr>
              <a:t> :  </a:t>
            </a:r>
            <a:endParaRPr sz="1800" b="0" i="0" u="none" strike="noStrike" cap="none">
              <a:solidFill>
                <a:srgbClr val="F80000"/>
              </a:solidFill>
              <a:latin typeface="Arial"/>
              <a:ea typeface="Arial"/>
              <a:cs typeface="Arial"/>
              <a:sym typeface="Arial"/>
            </a:endParaRPr>
          </a:p>
        </p:txBody>
      </p:sp>
      <p:sp>
        <p:nvSpPr>
          <p:cNvPr id="190" name="Google Shape;190;p29"/>
          <p:cNvSpPr txBox="1"/>
          <p:nvPr/>
        </p:nvSpPr>
        <p:spPr>
          <a:xfrm>
            <a:off x="126070" y="510781"/>
            <a:ext cx="8806915"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         </a:t>
            </a:r>
            <a:r>
              <a:rPr lang="en-IN" sz="1600" b="0" i="0" u="none" strike="noStrike" cap="none">
                <a:solidFill>
                  <a:schemeClr val="lt1"/>
                </a:solidFill>
                <a:latin typeface="Montserrat"/>
                <a:ea typeface="Montserrat"/>
                <a:cs typeface="Montserrat"/>
                <a:sym typeface="Montserrat"/>
              </a:rPr>
              <a:t>This process involves chopping off unnecessary and nonsensical data. As we found out in our previous step that the rows where only app name column values were present out of all the columns, those rows don’t make any sense. And we cannot fill this null values, as we have no way of determining what values should we be putting there. So, the only option left was that we drop all those rows.</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         </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         Applying this process left us with 37427 rows with no null values. PERFECT !</a:t>
            </a:r>
            <a:endParaRPr sz="1600" b="0" i="0" u="none" strike="noStrike" cap="none">
              <a:solidFill>
                <a:schemeClr val="lt1"/>
              </a:solidFill>
              <a:latin typeface="Montserrat"/>
              <a:ea typeface="Montserrat"/>
              <a:cs typeface="Montserrat"/>
              <a:sym typeface="Montserrat"/>
            </a:endParaRPr>
          </a:p>
        </p:txBody>
      </p:sp>
      <p:sp>
        <p:nvSpPr>
          <p:cNvPr id="191" name="Google Shape;191;p29"/>
          <p:cNvSpPr txBox="1"/>
          <p:nvPr/>
        </p:nvSpPr>
        <p:spPr>
          <a:xfrm>
            <a:off x="49396" y="2517134"/>
            <a:ext cx="2728180"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800" b="1" i="1" u="sng" strike="noStrike" cap="none">
                <a:solidFill>
                  <a:srgbClr val="F80000"/>
                </a:solidFill>
                <a:latin typeface="Montserrat"/>
                <a:ea typeface="Montserrat"/>
                <a:cs typeface="Montserrat"/>
                <a:sym typeface="Montserrat"/>
              </a:rPr>
              <a:t>Visualization</a:t>
            </a:r>
            <a:r>
              <a:rPr lang="en-IN" sz="1800" b="0" i="0" u="none" strike="noStrike" cap="none">
                <a:solidFill>
                  <a:srgbClr val="F80000"/>
                </a:solidFill>
                <a:latin typeface="Montserrat"/>
                <a:ea typeface="Montserrat"/>
                <a:cs typeface="Montserrat"/>
                <a:sym typeface="Montserrat"/>
              </a:rPr>
              <a:t> </a:t>
            </a:r>
            <a:r>
              <a:rPr lang="en-IN" sz="1800" b="1" i="0" u="none" strike="noStrike" cap="none">
                <a:solidFill>
                  <a:srgbClr val="F80000"/>
                </a:solidFill>
                <a:latin typeface="Montserrat"/>
                <a:ea typeface="Montserrat"/>
                <a:cs typeface="Montserrat"/>
                <a:sym typeface="Montserrat"/>
              </a:rPr>
              <a:t>: </a:t>
            </a:r>
            <a:endParaRPr/>
          </a:p>
        </p:txBody>
      </p:sp>
      <p:sp>
        <p:nvSpPr>
          <p:cNvPr id="192" name="Google Shape;192;p29"/>
          <p:cNvSpPr txBox="1"/>
          <p:nvPr/>
        </p:nvSpPr>
        <p:spPr>
          <a:xfrm>
            <a:off x="126070" y="2915984"/>
            <a:ext cx="8806915"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       </a:t>
            </a:r>
            <a:r>
              <a:rPr lang="en-IN" sz="1600" b="0" i="0" u="none" strike="noStrike" cap="none">
                <a:solidFill>
                  <a:schemeClr val="lt1"/>
                </a:solidFill>
                <a:latin typeface="Montserrat"/>
                <a:ea typeface="Montserrat"/>
                <a:cs typeface="Montserrat"/>
                <a:sym typeface="Montserrat"/>
              </a:rPr>
              <a:t>We have multiple reviews for the same app coming from different users. What we are going to do is that we are going to group by our dataset on App name to see which apps had what results.</a:t>
            </a:r>
            <a:endParaRPr/>
          </a:p>
          <a:p>
            <a:pPr marL="0" marR="0" lvl="0" indent="0" algn="l" rtl="0">
              <a:lnSpc>
                <a:spcPct val="100000"/>
              </a:lnSpc>
              <a:spcBef>
                <a:spcPts val="0"/>
              </a:spcBef>
              <a:spcAft>
                <a:spcPts val="0"/>
              </a:spcAft>
              <a:buNone/>
            </a:pPr>
            <a:r>
              <a:rPr lang="en-IN" sz="1600" b="0" i="0" u="none" strike="noStrike" cap="none">
                <a:solidFill>
                  <a:srgbClr val="000000"/>
                </a:solidFill>
                <a:latin typeface="Montserrat"/>
                <a:ea typeface="Montserrat"/>
                <a:cs typeface="Montserrat"/>
                <a:sym typeface="Montserrat"/>
              </a:rPr>
              <a:t>       </a:t>
            </a:r>
            <a:r>
              <a:rPr lang="en-IN" sz="1600" b="0" i="0" u="none" strike="noStrike" cap="none">
                <a:solidFill>
                  <a:schemeClr val="lt1"/>
                </a:solidFill>
                <a:latin typeface="Montserrat"/>
                <a:ea typeface="Montserrat"/>
                <a:cs typeface="Montserrat"/>
                <a:sym typeface="Montserrat"/>
              </a:rPr>
              <a:t>We can figure out which apps have been the most popular in terms of user reviews. And among the given reviews which apps have most positive or negative reviews etc. </a:t>
            </a:r>
            <a:endParaRPr sz="16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ctrTitle"/>
          </p:nvPr>
        </p:nvSpPr>
        <p:spPr>
          <a:xfrm rot="10800000" flipH="1">
            <a:off x="0" y="71946"/>
            <a:ext cx="8520600" cy="45719"/>
          </a:xfrm>
          <a:prstGeom prst="rect">
            <a:avLst/>
          </a:prstGeom>
          <a:noFill/>
          <a:ln>
            <a:noFill/>
          </a:ln>
        </p:spPr>
        <p:txBody>
          <a:bodyPr spcFirstLastPara="1" wrap="square" lIns="91425" tIns="91425" rIns="91425" bIns="91425" anchor="b" anchorCtr="0">
            <a:noAutofit/>
          </a:bodyPr>
          <a:lstStyle/>
          <a:p>
            <a:pPr marL="285750" lvl="0" indent="0" algn="l" rtl="0">
              <a:lnSpc>
                <a:spcPct val="100000"/>
              </a:lnSpc>
              <a:spcBef>
                <a:spcPts val="0"/>
              </a:spcBef>
              <a:spcAft>
                <a:spcPts val="0"/>
              </a:spcAft>
              <a:buSzPts val="5200"/>
              <a:buFont typeface="Noto Sans Symbols"/>
              <a:buNone/>
            </a:pPr>
            <a:endParaRPr sz="1600">
              <a:solidFill>
                <a:schemeClr val="lt1"/>
              </a:solidFill>
            </a:endParaRPr>
          </a:p>
          <a:p>
            <a:pPr marL="0" lvl="0" indent="0" algn="l" rtl="0">
              <a:lnSpc>
                <a:spcPct val="100000"/>
              </a:lnSpc>
              <a:spcBef>
                <a:spcPts val="0"/>
              </a:spcBef>
              <a:spcAft>
                <a:spcPts val="0"/>
              </a:spcAft>
              <a:buSzPts val="5200"/>
              <a:buNone/>
            </a:pPr>
            <a:endParaRPr sz="1800"/>
          </a:p>
          <a:p>
            <a:pPr marL="0" lvl="0" indent="0" algn="l" rtl="0">
              <a:lnSpc>
                <a:spcPct val="100000"/>
              </a:lnSpc>
              <a:spcBef>
                <a:spcPts val="0"/>
              </a:spcBef>
              <a:spcAft>
                <a:spcPts val="0"/>
              </a:spcAft>
              <a:buSzPts val="5200"/>
              <a:buNone/>
            </a:pPr>
            <a:endParaRPr sz="1600"/>
          </a:p>
          <a:p>
            <a:pPr marL="0" lvl="0" indent="0" algn="ctr" rtl="0">
              <a:lnSpc>
                <a:spcPct val="100000"/>
              </a:lnSpc>
              <a:spcBef>
                <a:spcPts val="0"/>
              </a:spcBef>
              <a:spcAft>
                <a:spcPts val="0"/>
              </a:spcAft>
              <a:buSzPts val="5200"/>
              <a:buNone/>
            </a:pPr>
            <a:endParaRPr/>
          </a:p>
        </p:txBody>
      </p:sp>
      <p:sp>
        <p:nvSpPr>
          <p:cNvPr id="56" name="Google Shape;56;p12"/>
          <p:cNvSpPr txBox="1">
            <a:spLocks noGrp="1"/>
          </p:cNvSpPr>
          <p:nvPr>
            <p:ph type="subTitle" idx="1"/>
          </p:nvPr>
        </p:nvSpPr>
        <p:spPr>
          <a:xfrm>
            <a:off x="188767" y="87387"/>
            <a:ext cx="7821647" cy="530837"/>
          </a:xfrm>
          <a:prstGeom prst="rect">
            <a:avLst/>
          </a:prstGeom>
          <a:noFill/>
          <a:ln>
            <a:noFill/>
          </a:ln>
        </p:spPr>
        <p:txBody>
          <a:bodyPr spcFirstLastPara="1" wrap="square" lIns="91425" tIns="91425" rIns="91425" bIns="91425" anchor="ctr" anchorCtr="0">
            <a:noAutofit/>
          </a:bodyPr>
          <a:lstStyle/>
          <a:p>
            <a:pPr marL="457200" lvl="0" indent="-342900" algn="l" rtl="0">
              <a:lnSpc>
                <a:spcPct val="100000"/>
              </a:lnSpc>
              <a:spcBef>
                <a:spcPts val="0"/>
              </a:spcBef>
              <a:spcAft>
                <a:spcPts val="0"/>
              </a:spcAft>
              <a:buSzPts val="2800"/>
              <a:buNone/>
            </a:pPr>
            <a:r>
              <a:rPr lang="en-IN" b="1">
                <a:solidFill>
                  <a:schemeClr val="dk1"/>
                </a:solidFill>
                <a:latin typeface="Montserrat"/>
                <a:ea typeface="Montserrat"/>
                <a:cs typeface="Montserrat"/>
                <a:sym typeface="Montserrat"/>
              </a:rPr>
              <a:t>Points of Discussion : </a:t>
            </a:r>
            <a:endParaRPr b="1">
              <a:solidFill>
                <a:schemeClr val="dk1"/>
              </a:solidFill>
            </a:endParaRPr>
          </a:p>
        </p:txBody>
      </p:sp>
      <p:sp>
        <p:nvSpPr>
          <p:cNvPr id="57" name="Google Shape;57;p12"/>
          <p:cNvSpPr txBox="1"/>
          <p:nvPr/>
        </p:nvSpPr>
        <p:spPr>
          <a:xfrm>
            <a:off x="317372" y="698595"/>
            <a:ext cx="8601000" cy="42789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The Play Store apps data has enormous potential to drive app-making businesses to success. Actionable insights can be drawn for developers to work on and capture the Android market. </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In this exploratory data analysis project, we going to focus on these following topics - </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134F5C"/>
              </a:buClr>
              <a:buSzPts val="3200"/>
              <a:buFont typeface="Arial"/>
              <a:buChar char="•"/>
            </a:pPr>
            <a:r>
              <a:rPr lang="en-IN" sz="1600" b="0" i="0" u="none" strike="noStrike" cap="none">
                <a:solidFill>
                  <a:schemeClr val="lt1"/>
                </a:solidFill>
                <a:latin typeface="Montserrat"/>
                <a:ea typeface="Montserrat"/>
                <a:cs typeface="Montserrat"/>
                <a:sym typeface="Montserrat"/>
              </a:rPr>
              <a:t>Loading the data in our work environment. </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134F5C"/>
              </a:buClr>
              <a:buSzPts val="3200"/>
              <a:buFont typeface="Arial"/>
              <a:buChar char="•"/>
            </a:pPr>
            <a:r>
              <a:rPr lang="en-IN" sz="1600" b="0" i="0" u="none" strike="noStrike" cap="none">
                <a:solidFill>
                  <a:schemeClr val="lt1"/>
                </a:solidFill>
                <a:latin typeface="Montserrat"/>
                <a:ea typeface="Montserrat"/>
                <a:cs typeface="Montserrat"/>
                <a:sym typeface="Montserrat"/>
              </a:rPr>
              <a:t>Summarizing dataset. </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134F5C"/>
              </a:buClr>
              <a:buSzPts val="3200"/>
              <a:buFont typeface="Arial"/>
              <a:buChar char="•"/>
            </a:pPr>
            <a:r>
              <a:rPr lang="en-IN" sz="1600" b="0" i="0" u="none" strike="noStrike" cap="none">
                <a:solidFill>
                  <a:schemeClr val="lt1"/>
                </a:solidFill>
                <a:latin typeface="Montserrat"/>
                <a:ea typeface="Montserrat"/>
                <a:cs typeface="Montserrat"/>
                <a:sym typeface="Montserrat"/>
              </a:rPr>
              <a:t>Cleaning &amp; Imputation.</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134F5C"/>
              </a:buClr>
              <a:buSzPts val="3200"/>
              <a:buFont typeface="Arial"/>
              <a:buChar char="•"/>
            </a:pPr>
            <a:r>
              <a:rPr lang="en-IN" sz="1600" b="0" i="0" u="none" strike="noStrike" cap="none">
                <a:solidFill>
                  <a:schemeClr val="lt1"/>
                </a:solidFill>
                <a:latin typeface="Montserrat"/>
                <a:ea typeface="Montserrat"/>
                <a:cs typeface="Montserrat"/>
                <a:sym typeface="Montserrat"/>
              </a:rPr>
              <a:t>Visualization.</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134F5C"/>
              </a:buClr>
              <a:buSzPts val="3200"/>
              <a:buFont typeface="Arial"/>
              <a:buChar char="•"/>
            </a:pPr>
            <a:r>
              <a:rPr lang="en-IN" sz="1600" b="0" i="0" u="none" strike="noStrike" cap="none">
                <a:solidFill>
                  <a:schemeClr val="lt1"/>
                </a:solidFill>
                <a:latin typeface="Montserrat"/>
                <a:ea typeface="Montserrat"/>
                <a:cs typeface="Montserrat"/>
                <a:sym typeface="Montserrat"/>
              </a:rPr>
              <a:t>Discover key factors responsible for app engagement and success.</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134F5C"/>
              </a:buClr>
              <a:buSzPts val="3200"/>
              <a:buFont typeface="Arial"/>
              <a:buChar char="•"/>
            </a:pPr>
            <a:r>
              <a:rPr lang="en-IN" sz="1600" b="0" i="0" u="none" strike="noStrike" cap="none">
                <a:solidFill>
                  <a:schemeClr val="lt1"/>
                </a:solidFill>
                <a:latin typeface="Montserrat"/>
                <a:ea typeface="Montserrat"/>
                <a:cs typeface="Montserrat"/>
                <a:sym typeface="Montserrat"/>
              </a:rPr>
              <a:t>Conclusion.</a:t>
            </a:r>
            <a:endParaRPr sz="16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0"/>
          <p:cNvPicPr preferRelativeResize="0"/>
          <p:nvPr/>
        </p:nvPicPr>
        <p:blipFill rotWithShape="1">
          <a:blip r:embed="rId3">
            <a:alphaModFix/>
          </a:blip>
          <a:srcRect/>
          <a:stretch/>
        </p:blipFill>
        <p:spPr>
          <a:xfrm>
            <a:off x="201695" y="1048953"/>
            <a:ext cx="5675444" cy="3935376"/>
          </a:xfrm>
          <a:prstGeom prst="rect">
            <a:avLst/>
          </a:prstGeom>
          <a:noFill/>
          <a:ln w="9525" cap="flat" cmpd="sng">
            <a:solidFill>
              <a:srgbClr val="FF7575"/>
            </a:solidFill>
            <a:prstDash val="solid"/>
            <a:round/>
            <a:headEnd type="none" w="sm" len="sm"/>
            <a:tailEnd type="none" w="sm" len="sm"/>
          </a:ln>
        </p:spPr>
      </p:pic>
      <p:sp>
        <p:nvSpPr>
          <p:cNvPr id="198" name="Google Shape;198;p30"/>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99" name="Google Shape;199;p30"/>
          <p:cNvSpPr txBox="1"/>
          <p:nvPr/>
        </p:nvSpPr>
        <p:spPr>
          <a:xfrm>
            <a:off x="98569" y="53911"/>
            <a:ext cx="2610254" cy="40011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IN" sz="2000" b="1" i="1" u="sng" strike="noStrike" cap="none">
                <a:solidFill>
                  <a:schemeClr val="dk1"/>
                </a:solidFill>
                <a:latin typeface="Montserrat"/>
                <a:ea typeface="Montserrat"/>
                <a:cs typeface="Montserrat"/>
                <a:sym typeface="Montserrat"/>
              </a:rPr>
              <a:t>Visualization</a:t>
            </a:r>
            <a:r>
              <a:rPr lang="en-IN" sz="1800" b="0" i="0" u="none" strike="noStrike" cap="none">
                <a:solidFill>
                  <a:schemeClr val="dk1"/>
                </a:solidFill>
                <a:latin typeface="Arial"/>
                <a:ea typeface="Arial"/>
                <a:cs typeface="Arial"/>
                <a:sym typeface="Arial"/>
              </a:rPr>
              <a:t> : </a:t>
            </a:r>
            <a:endParaRPr/>
          </a:p>
        </p:txBody>
      </p:sp>
      <p:sp>
        <p:nvSpPr>
          <p:cNvPr id="200" name="Google Shape;200;p30"/>
          <p:cNvSpPr txBox="1"/>
          <p:nvPr/>
        </p:nvSpPr>
        <p:spPr>
          <a:xfrm>
            <a:off x="98569" y="454021"/>
            <a:ext cx="8736048" cy="584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There were numerous apps in the data. Let’s see the Top 20 Apps with the most number of user reviews in our dataset are - </a:t>
            </a:r>
            <a:endParaRPr sz="1600" b="0" i="0" u="none" strike="noStrike" cap="none">
              <a:solidFill>
                <a:schemeClr val="lt1"/>
              </a:solidFill>
              <a:latin typeface="Montserrat"/>
              <a:ea typeface="Montserrat"/>
              <a:cs typeface="Montserrat"/>
              <a:sym typeface="Montserrat"/>
            </a:endParaRPr>
          </a:p>
        </p:txBody>
      </p:sp>
      <p:sp>
        <p:nvSpPr>
          <p:cNvPr id="201" name="Google Shape;201;p30"/>
          <p:cNvSpPr txBox="1"/>
          <p:nvPr/>
        </p:nvSpPr>
        <p:spPr>
          <a:xfrm>
            <a:off x="5945891" y="1350819"/>
            <a:ext cx="3052636"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The top 3 most reviewed apps are –</a:t>
            </a:r>
            <a:endParaRPr dirty="0"/>
          </a:p>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 </a:t>
            </a:r>
            <a:endParaRPr dirty="0"/>
          </a:p>
          <a:p>
            <a:pPr marL="342900" marR="0" lvl="0" indent="-342900" algn="l" rtl="0">
              <a:lnSpc>
                <a:spcPct val="100000"/>
              </a:lnSpc>
              <a:spcBef>
                <a:spcPts val="0"/>
              </a:spcBef>
              <a:spcAft>
                <a:spcPts val="0"/>
              </a:spcAft>
              <a:buClr>
                <a:srgbClr val="F80000"/>
              </a:buClr>
              <a:buSzPts val="1600"/>
              <a:buFont typeface="Arial"/>
              <a:buAutoNum type="arabicPeriod"/>
            </a:pPr>
            <a:r>
              <a:rPr lang="en-IN" sz="1600" b="0" i="0" u="none" strike="noStrike" cap="none" dirty="0" err="1" smtClean="0">
                <a:solidFill>
                  <a:srgbClr val="F80000"/>
                </a:solidFill>
                <a:latin typeface="Montserrat"/>
                <a:ea typeface="Montserrat"/>
                <a:cs typeface="Montserrat"/>
                <a:sym typeface="Montserrat"/>
              </a:rPr>
              <a:t>Bowmasters</a:t>
            </a:r>
            <a:endParaRPr lang="en-IN" sz="1600" b="0" i="0" u="none" strike="noStrike" cap="none" dirty="0" smtClean="0">
              <a:solidFill>
                <a:srgbClr val="F80000"/>
              </a:solidFill>
              <a:latin typeface="Montserrat"/>
              <a:ea typeface="Montserrat"/>
              <a:cs typeface="Montserrat"/>
              <a:sym typeface="Montserrat"/>
            </a:endParaRPr>
          </a:p>
          <a:p>
            <a:pPr marL="342900" marR="0" lvl="0" indent="-342900" algn="l" rtl="0">
              <a:lnSpc>
                <a:spcPct val="100000"/>
              </a:lnSpc>
              <a:spcBef>
                <a:spcPts val="0"/>
              </a:spcBef>
              <a:spcAft>
                <a:spcPts val="0"/>
              </a:spcAft>
              <a:buClr>
                <a:srgbClr val="F80000"/>
              </a:buClr>
              <a:buSzPts val="1600"/>
              <a:buFont typeface="Arial"/>
              <a:buAutoNum type="arabicPeriod"/>
            </a:pPr>
            <a:endParaRPr lang="en-IN" sz="1600" dirty="0">
              <a:solidFill>
                <a:srgbClr val="F80000"/>
              </a:solidFill>
              <a:latin typeface="Montserrat"/>
              <a:ea typeface="Montserrat"/>
              <a:cs typeface="Montserrat"/>
              <a:sym typeface="Montserrat"/>
            </a:endParaRPr>
          </a:p>
          <a:p>
            <a:pPr marL="342900" marR="0" lvl="0" indent="-342900" algn="l" rtl="0">
              <a:lnSpc>
                <a:spcPct val="100000"/>
              </a:lnSpc>
              <a:spcBef>
                <a:spcPts val="0"/>
              </a:spcBef>
              <a:spcAft>
                <a:spcPts val="0"/>
              </a:spcAft>
              <a:buClr>
                <a:srgbClr val="F80000"/>
              </a:buClr>
              <a:buSzPts val="1600"/>
              <a:buFont typeface="Arial"/>
              <a:buAutoNum type="arabicPeriod"/>
            </a:pPr>
            <a:r>
              <a:rPr lang="en-IN" sz="1600" b="0" i="0" u="none" strike="noStrike" cap="none" dirty="0" smtClean="0">
                <a:solidFill>
                  <a:srgbClr val="F80000"/>
                </a:solidFill>
                <a:latin typeface="Montserrat"/>
                <a:ea typeface="Montserrat"/>
                <a:cs typeface="Montserrat"/>
                <a:sym typeface="Montserrat"/>
              </a:rPr>
              <a:t>Angry </a:t>
            </a:r>
            <a:r>
              <a:rPr lang="en-IN" sz="1600" b="0" i="0" u="none" strike="noStrike" cap="none" dirty="0">
                <a:solidFill>
                  <a:srgbClr val="F80000"/>
                </a:solidFill>
                <a:latin typeface="Montserrat"/>
                <a:ea typeface="Montserrat"/>
                <a:cs typeface="Montserrat"/>
                <a:sym typeface="Montserrat"/>
              </a:rPr>
              <a:t>Birds </a:t>
            </a:r>
            <a:r>
              <a:rPr lang="en-IN" sz="1600" b="0" i="0" u="none" strike="noStrike" cap="none" dirty="0" smtClean="0">
                <a:solidFill>
                  <a:srgbClr val="F80000"/>
                </a:solidFill>
                <a:latin typeface="Montserrat"/>
                <a:ea typeface="Montserrat"/>
                <a:cs typeface="Montserrat"/>
                <a:sym typeface="Montserrat"/>
              </a:rPr>
              <a:t>Classic</a:t>
            </a:r>
          </a:p>
          <a:p>
            <a:pPr marL="342900" marR="0" lvl="0" indent="-342900" algn="l" rtl="0">
              <a:lnSpc>
                <a:spcPct val="100000"/>
              </a:lnSpc>
              <a:spcBef>
                <a:spcPts val="0"/>
              </a:spcBef>
              <a:spcAft>
                <a:spcPts val="0"/>
              </a:spcAft>
              <a:buClr>
                <a:srgbClr val="F80000"/>
              </a:buClr>
              <a:buSzPts val="1600"/>
              <a:buFont typeface="Arial"/>
              <a:buAutoNum type="arabicPeriod"/>
            </a:pPr>
            <a:endParaRPr lang="en-IN" sz="1600" dirty="0">
              <a:solidFill>
                <a:srgbClr val="F80000"/>
              </a:solidFill>
              <a:latin typeface="Montserrat"/>
              <a:ea typeface="Montserrat"/>
              <a:cs typeface="Montserrat"/>
              <a:sym typeface="Montserrat"/>
            </a:endParaRPr>
          </a:p>
          <a:p>
            <a:pPr marL="342900" marR="0" lvl="0" indent="-342900" algn="l" rtl="0">
              <a:lnSpc>
                <a:spcPct val="100000"/>
              </a:lnSpc>
              <a:spcBef>
                <a:spcPts val="0"/>
              </a:spcBef>
              <a:spcAft>
                <a:spcPts val="0"/>
              </a:spcAft>
              <a:buClr>
                <a:srgbClr val="F80000"/>
              </a:buClr>
              <a:buSzPts val="1600"/>
              <a:buFont typeface="Arial"/>
              <a:buAutoNum type="arabicPeriod"/>
            </a:pPr>
            <a:r>
              <a:rPr lang="en-IN" sz="1600" b="0" i="0" u="none" strike="noStrike" cap="none" dirty="0" smtClean="0">
                <a:solidFill>
                  <a:srgbClr val="F80000"/>
                </a:solidFill>
                <a:latin typeface="Montserrat"/>
                <a:ea typeface="Montserrat"/>
                <a:cs typeface="Montserrat"/>
                <a:sym typeface="Montserrat"/>
              </a:rPr>
              <a:t>Helix </a:t>
            </a:r>
            <a:r>
              <a:rPr lang="en-IN" sz="1600" b="0" i="0" u="none" strike="noStrike" cap="none" dirty="0">
                <a:solidFill>
                  <a:srgbClr val="F80000"/>
                </a:solidFill>
                <a:latin typeface="Montserrat"/>
                <a:ea typeface="Montserrat"/>
                <a:cs typeface="Montserrat"/>
                <a:sym typeface="Montserrat"/>
              </a:rPr>
              <a:t>Jump</a:t>
            </a:r>
            <a:endParaRPr dirty="0"/>
          </a:p>
          <a:p>
            <a:pPr marL="0" marR="0" lvl="0" indent="0" algn="l" rtl="0">
              <a:lnSpc>
                <a:spcPct val="100000"/>
              </a:lnSpc>
              <a:spcBef>
                <a:spcPts val="0"/>
              </a:spcBef>
              <a:spcAft>
                <a:spcPts val="0"/>
              </a:spcAft>
              <a:buNone/>
            </a:pPr>
            <a:endParaRPr sz="1600" b="0" i="0" u="none" strike="noStrike" cap="none"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07" name="Google Shape;207;p31"/>
          <p:cNvSpPr txBox="1"/>
          <p:nvPr/>
        </p:nvSpPr>
        <p:spPr>
          <a:xfrm>
            <a:off x="98569" y="122671"/>
            <a:ext cx="2672132" cy="40011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IN" sz="2000" b="1" i="1" u="sng" strike="noStrike" cap="none">
                <a:solidFill>
                  <a:schemeClr val="dk1"/>
                </a:solidFill>
                <a:latin typeface="Montserrat"/>
                <a:ea typeface="Montserrat"/>
                <a:cs typeface="Montserrat"/>
                <a:sym typeface="Montserrat"/>
              </a:rPr>
              <a:t>Visualization</a:t>
            </a:r>
            <a:r>
              <a:rPr lang="en-IN" sz="1800" b="0" i="0" u="none" strike="noStrike" cap="none">
                <a:solidFill>
                  <a:schemeClr val="dk1"/>
                </a:solidFill>
                <a:latin typeface="Arial"/>
                <a:ea typeface="Arial"/>
                <a:cs typeface="Arial"/>
                <a:sym typeface="Arial"/>
              </a:rPr>
              <a:t> : </a:t>
            </a:r>
            <a:endParaRPr/>
          </a:p>
        </p:txBody>
      </p:sp>
      <p:sp>
        <p:nvSpPr>
          <p:cNvPr id="208" name="Google Shape;208;p31"/>
          <p:cNvSpPr txBox="1"/>
          <p:nvPr/>
        </p:nvSpPr>
        <p:spPr>
          <a:xfrm>
            <a:off x="254382" y="559084"/>
            <a:ext cx="8669612" cy="584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600"/>
              <a:buFont typeface="Noto Sans Symbols"/>
              <a:buChar char="▪"/>
            </a:pPr>
            <a:r>
              <a:rPr lang="en-IN" sz="1600" b="0" i="0" u="none" strike="noStrike" cap="none">
                <a:solidFill>
                  <a:schemeClr val="lt1"/>
                </a:solidFill>
                <a:latin typeface="Montserrat"/>
                <a:ea typeface="Montserrat"/>
                <a:cs typeface="Montserrat"/>
                <a:sym typeface="Montserrat"/>
              </a:rPr>
              <a:t>Top 20 apps with the most positive sentiment or positive reviews in our dataset are - </a:t>
            </a:r>
            <a:endParaRPr sz="1600" b="0" i="0" u="none" strike="noStrike" cap="none">
              <a:solidFill>
                <a:schemeClr val="lt1"/>
              </a:solidFill>
              <a:latin typeface="Montserrat"/>
              <a:ea typeface="Montserrat"/>
              <a:cs typeface="Montserrat"/>
              <a:sym typeface="Montserrat"/>
            </a:endParaRPr>
          </a:p>
        </p:txBody>
      </p:sp>
      <p:pic>
        <p:nvPicPr>
          <p:cNvPr id="209" name="Google Shape;209;p31"/>
          <p:cNvPicPr preferRelativeResize="0"/>
          <p:nvPr/>
        </p:nvPicPr>
        <p:blipFill rotWithShape="1">
          <a:blip r:embed="rId3">
            <a:alphaModFix/>
          </a:blip>
          <a:srcRect/>
          <a:stretch/>
        </p:blipFill>
        <p:spPr>
          <a:xfrm>
            <a:off x="254382" y="1165391"/>
            <a:ext cx="5197642" cy="3877238"/>
          </a:xfrm>
          <a:prstGeom prst="rect">
            <a:avLst/>
          </a:prstGeom>
          <a:noFill/>
          <a:ln w="9525" cap="flat" cmpd="sng">
            <a:solidFill>
              <a:srgbClr val="37B9D7"/>
            </a:solidFill>
            <a:prstDash val="solid"/>
            <a:round/>
            <a:headEnd type="none" w="sm" len="sm"/>
            <a:tailEnd type="none" w="sm" len="sm"/>
          </a:ln>
        </p:spPr>
      </p:pic>
      <p:sp>
        <p:nvSpPr>
          <p:cNvPr id="210" name="Google Shape;210;p31"/>
          <p:cNvSpPr txBox="1"/>
          <p:nvPr/>
        </p:nvSpPr>
        <p:spPr>
          <a:xfrm>
            <a:off x="5557341" y="1555193"/>
            <a:ext cx="3384779" cy="22467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Top 3 apps with most positive reviews were –</a:t>
            </a:r>
            <a:endParaRPr dirty="0"/>
          </a:p>
          <a:p>
            <a:pPr marL="0" marR="0" lvl="0" indent="0" algn="l" rtl="0">
              <a:lnSpc>
                <a:spcPct val="100000"/>
              </a:lnSpc>
              <a:spcBef>
                <a:spcPts val="0"/>
              </a:spcBef>
              <a:spcAft>
                <a:spcPts val="0"/>
              </a:spcAft>
              <a:buNone/>
            </a:pPr>
            <a:endParaRPr sz="1600" b="0" i="0" u="none" strike="noStrike" cap="none" dirty="0">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Arial"/>
              <a:buAutoNum type="arabicPeriod"/>
            </a:pPr>
            <a:r>
              <a:rPr lang="en-IN" sz="1600" b="0" i="0" u="none" strike="noStrike" cap="none" dirty="0">
                <a:solidFill>
                  <a:schemeClr val="dk1"/>
                </a:solidFill>
                <a:latin typeface="Montserrat"/>
                <a:ea typeface="Montserrat"/>
                <a:cs typeface="Montserrat"/>
                <a:sym typeface="Montserrat"/>
              </a:rPr>
              <a:t>Helix </a:t>
            </a:r>
            <a:r>
              <a:rPr lang="en-IN" sz="1600" b="0" i="0" u="none" strike="noStrike" cap="none" dirty="0" smtClean="0">
                <a:solidFill>
                  <a:schemeClr val="dk1"/>
                </a:solidFill>
                <a:latin typeface="Montserrat"/>
                <a:ea typeface="Montserrat"/>
                <a:cs typeface="Montserrat"/>
                <a:sym typeface="Montserrat"/>
              </a:rPr>
              <a:t>Jump</a:t>
            </a:r>
          </a:p>
          <a:p>
            <a:pPr marL="342900" marR="0" lvl="0" indent="-342900" algn="l" rtl="0">
              <a:lnSpc>
                <a:spcPct val="100000"/>
              </a:lnSpc>
              <a:spcBef>
                <a:spcPts val="0"/>
              </a:spcBef>
              <a:spcAft>
                <a:spcPts val="0"/>
              </a:spcAft>
              <a:buClr>
                <a:schemeClr val="dk1"/>
              </a:buClr>
              <a:buSzPts val="1600"/>
              <a:buFont typeface="Arial"/>
              <a:buAutoNum type="arabicPeriod"/>
            </a:pPr>
            <a:endParaRPr lang="en-IN" dirty="0">
              <a:ea typeface="Montserrat"/>
            </a:endParaRPr>
          </a:p>
          <a:p>
            <a:pPr marL="342900" marR="0" lvl="0" indent="-342900" algn="l" rtl="0">
              <a:lnSpc>
                <a:spcPct val="100000"/>
              </a:lnSpc>
              <a:spcBef>
                <a:spcPts val="0"/>
              </a:spcBef>
              <a:spcAft>
                <a:spcPts val="0"/>
              </a:spcAft>
              <a:buClr>
                <a:schemeClr val="dk1"/>
              </a:buClr>
              <a:buSzPts val="1600"/>
              <a:buFont typeface="Arial"/>
              <a:buAutoNum type="arabicPeriod"/>
            </a:pPr>
            <a:r>
              <a:rPr lang="en-IN" sz="1600" b="0" i="0" u="none" strike="noStrike" cap="none" dirty="0" err="1" smtClean="0">
                <a:solidFill>
                  <a:schemeClr val="dk1"/>
                </a:solidFill>
                <a:latin typeface="Montserrat"/>
                <a:ea typeface="Montserrat"/>
                <a:cs typeface="Montserrat"/>
                <a:sym typeface="Montserrat"/>
              </a:rPr>
              <a:t>Duolingo</a:t>
            </a:r>
            <a:r>
              <a:rPr lang="en-IN" sz="1600" b="0" i="0" u="none" strike="noStrike" cap="none" dirty="0">
                <a:solidFill>
                  <a:schemeClr val="dk1"/>
                </a:solidFill>
                <a:latin typeface="Montserrat"/>
                <a:ea typeface="Montserrat"/>
                <a:cs typeface="Montserrat"/>
                <a:sym typeface="Montserrat"/>
              </a:rPr>
              <a:t>: Learn Languages </a:t>
            </a:r>
            <a:r>
              <a:rPr lang="en-IN" sz="1600" b="0" i="0" u="none" strike="noStrike" cap="none" dirty="0" smtClean="0">
                <a:solidFill>
                  <a:schemeClr val="dk1"/>
                </a:solidFill>
                <a:latin typeface="Montserrat"/>
                <a:ea typeface="Montserrat"/>
                <a:cs typeface="Montserrat"/>
                <a:sym typeface="Montserrat"/>
              </a:rPr>
              <a:t>Free</a:t>
            </a:r>
          </a:p>
          <a:p>
            <a:pPr marL="342900" marR="0" lvl="0" indent="-342900" algn="l" rtl="0">
              <a:lnSpc>
                <a:spcPct val="100000"/>
              </a:lnSpc>
              <a:spcBef>
                <a:spcPts val="0"/>
              </a:spcBef>
              <a:spcAft>
                <a:spcPts val="0"/>
              </a:spcAft>
              <a:buClr>
                <a:schemeClr val="dk1"/>
              </a:buClr>
              <a:buSzPts val="1600"/>
              <a:buFont typeface="Arial"/>
              <a:buAutoNum type="arabicPeriod"/>
            </a:pPr>
            <a:endParaRPr dirty="0"/>
          </a:p>
          <a:p>
            <a:pPr marL="342900" marR="0" lvl="0" indent="-342900" algn="l" rtl="0">
              <a:lnSpc>
                <a:spcPct val="100000"/>
              </a:lnSpc>
              <a:spcBef>
                <a:spcPts val="0"/>
              </a:spcBef>
              <a:spcAft>
                <a:spcPts val="0"/>
              </a:spcAft>
              <a:buClr>
                <a:schemeClr val="dk1"/>
              </a:buClr>
              <a:buSzPts val="1600"/>
              <a:buFont typeface="Arial"/>
              <a:buAutoNum type="arabicPeriod"/>
            </a:pPr>
            <a:r>
              <a:rPr lang="en-IN" sz="1600" b="0" i="0" u="none" strike="noStrike" cap="none" dirty="0" smtClean="0">
                <a:solidFill>
                  <a:schemeClr val="dk1"/>
                </a:solidFill>
                <a:latin typeface="Montserrat"/>
                <a:ea typeface="Montserrat"/>
                <a:cs typeface="Montserrat"/>
                <a:sym typeface="Montserrat"/>
              </a:rPr>
              <a:t>Calorie </a:t>
            </a:r>
            <a:r>
              <a:rPr lang="en-IN" sz="1600" b="0" i="0" u="none" strike="noStrike" cap="none" dirty="0">
                <a:solidFill>
                  <a:schemeClr val="dk1"/>
                </a:solidFill>
                <a:latin typeface="Montserrat"/>
                <a:ea typeface="Montserrat"/>
                <a:cs typeface="Montserrat"/>
                <a:sym typeface="Montserrat"/>
              </a:rPr>
              <a:t>Counter - Macros</a:t>
            </a:r>
            <a:r>
              <a:rPr lang="en-IN" sz="1600" b="0" i="0" u="none" strike="noStrike" cap="none" dirty="0">
                <a:solidFill>
                  <a:schemeClr val="lt1"/>
                </a:solidFill>
                <a:latin typeface="Montserrat"/>
                <a:ea typeface="Montserrat"/>
                <a:cs typeface="Montserrat"/>
                <a:sym typeface="Montserrat"/>
              </a:rPr>
              <a:t> </a:t>
            </a:r>
            <a:endParaRPr sz="16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p:nvPr/>
        </p:nvSpPr>
        <p:spPr>
          <a:xfrm>
            <a:off x="59696" y="127565"/>
            <a:ext cx="2361545" cy="400110"/>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chemeClr val="dk1"/>
              </a:buClr>
              <a:buSzPts val="2000"/>
              <a:buFont typeface="Arial"/>
              <a:buChar char="•"/>
            </a:pPr>
            <a:r>
              <a:rPr lang="en-IN" sz="2000" b="1" i="1" u="sng" strike="noStrike" cap="none">
                <a:solidFill>
                  <a:schemeClr val="dk1"/>
                </a:solidFill>
                <a:latin typeface="Montserrat"/>
                <a:ea typeface="Montserrat"/>
                <a:cs typeface="Montserrat"/>
                <a:sym typeface="Montserrat"/>
              </a:rPr>
              <a:t>Visualization</a:t>
            </a:r>
            <a:r>
              <a:rPr lang="en-IN" sz="1400" b="0" i="0" u="none" strike="noStrike" cap="none">
                <a:solidFill>
                  <a:schemeClr val="dk1"/>
                </a:solidFill>
                <a:latin typeface="Arial"/>
                <a:ea typeface="Arial"/>
                <a:cs typeface="Arial"/>
                <a:sym typeface="Arial"/>
              </a:rPr>
              <a:t> </a:t>
            </a:r>
            <a:r>
              <a:rPr lang="en-IN" sz="1800" b="1" i="0" u="none" strike="noStrike" cap="none">
                <a:solidFill>
                  <a:schemeClr val="dk1"/>
                </a:solidFill>
                <a:latin typeface="Arial"/>
                <a:ea typeface="Arial"/>
                <a:cs typeface="Arial"/>
                <a:sym typeface="Arial"/>
              </a:rPr>
              <a:t>:</a:t>
            </a:r>
            <a:endParaRPr/>
          </a:p>
        </p:txBody>
      </p:sp>
      <p:pic>
        <p:nvPicPr>
          <p:cNvPr id="216" name="Google Shape;216;p32"/>
          <p:cNvPicPr preferRelativeResize="0"/>
          <p:nvPr/>
        </p:nvPicPr>
        <p:blipFill rotWithShape="1">
          <a:blip r:embed="rId3">
            <a:alphaModFix/>
          </a:blip>
          <a:srcRect/>
          <a:stretch/>
        </p:blipFill>
        <p:spPr>
          <a:xfrm>
            <a:off x="3047822" y="449448"/>
            <a:ext cx="5756342" cy="4438756"/>
          </a:xfrm>
          <a:prstGeom prst="rect">
            <a:avLst/>
          </a:prstGeom>
          <a:noFill/>
          <a:ln>
            <a:noFill/>
          </a:ln>
        </p:spPr>
      </p:pic>
      <p:sp>
        <p:nvSpPr>
          <p:cNvPr id="217" name="Google Shape;217;p32"/>
          <p:cNvSpPr txBox="1"/>
          <p:nvPr/>
        </p:nvSpPr>
        <p:spPr>
          <a:xfrm>
            <a:off x="160737" y="1006012"/>
            <a:ext cx="2953723" cy="30161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Apps that received the most negative reviews were –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dk1"/>
              </a:buClr>
              <a:buSzPts val="1600"/>
              <a:buFont typeface="Arial"/>
              <a:buAutoNum type="arabicPeriod"/>
            </a:pPr>
            <a:r>
              <a:rPr lang="en-IN" sz="1600" b="0" i="0" u="none" strike="noStrike" cap="none" dirty="0">
                <a:solidFill>
                  <a:schemeClr val="dk1"/>
                </a:solidFill>
                <a:latin typeface="Montserrat"/>
                <a:ea typeface="Montserrat"/>
                <a:cs typeface="Montserrat"/>
                <a:sym typeface="Montserrat"/>
              </a:rPr>
              <a:t>Angry Birds </a:t>
            </a:r>
            <a:r>
              <a:rPr lang="en-IN" sz="1600" b="0" i="0" u="none" strike="noStrike" cap="none" dirty="0" smtClean="0">
                <a:solidFill>
                  <a:schemeClr val="dk1"/>
                </a:solidFill>
                <a:latin typeface="Montserrat"/>
                <a:ea typeface="Montserrat"/>
                <a:cs typeface="Montserrat"/>
                <a:sym typeface="Montserrat"/>
              </a:rPr>
              <a:t>Classic</a:t>
            </a:r>
            <a:endParaRPr lang="en-IN" dirty="0">
              <a:ea typeface="Montserrat"/>
            </a:endParaRPr>
          </a:p>
          <a:p>
            <a:pPr marL="342900" marR="0" lvl="0" indent="-342900" algn="l" rtl="0">
              <a:lnSpc>
                <a:spcPct val="100000"/>
              </a:lnSpc>
              <a:spcBef>
                <a:spcPts val="0"/>
              </a:spcBef>
              <a:spcAft>
                <a:spcPts val="0"/>
              </a:spcAft>
              <a:buClr>
                <a:schemeClr val="dk1"/>
              </a:buClr>
              <a:buSzPts val="1600"/>
              <a:buFont typeface="Arial"/>
              <a:buAutoNum type="arabicPeriod"/>
            </a:pPr>
            <a:endParaRPr sz="1600" b="0" i="0" u="none" strike="noStrike" cap="none" dirty="0">
              <a:solidFill>
                <a:schemeClr val="dk1"/>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dk1"/>
              </a:buClr>
              <a:buSzPts val="1600"/>
              <a:buFont typeface="Arial"/>
              <a:buAutoNum type="arabicPeriod"/>
            </a:pPr>
            <a:r>
              <a:rPr lang="en-IN" sz="1600" b="0" i="0" u="none" strike="noStrike" cap="none" dirty="0">
                <a:solidFill>
                  <a:schemeClr val="dk1"/>
                </a:solidFill>
                <a:latin typeface="Montserrat"/>
                <a:ea typeface="Montserrat"/>
                <a:cs typeface="Montserrat"/>
                <a:sym typeface="Montserrat"/>
              </a:rPr>
              <a:t>Candy Crush </a:t>
            </a:r>
            <a:r>
              <a:rPr lang="en-IN" sz="1600" b="0" i="0" u="none" strike="noStrike" cap="none" dirty="0" smtClean="0">
                <a:solidFill>
                  <a:schemeClr val="dk1"/>
                </a:solidFill>
                <a:latin typeface="Montserrat"/>
                <a:ea typeface="Montserrat"/>
                <a:cs typeface="Montserrat"/>
                <a:sym typeface="Montserrat"/>
              </a:rPr>
              <a:t>Saga</a:t>
            </a:r>
            <a:endParaRPr lang="en-IN" dirty="0">
              <a:ea typeface="Montserrat"/>
            </a:endParaRPr>
          </a:p>
          <a:p>
            <a:pPr marL="342900" marR="0" lvl="0" indent="-342900" algn="l" rtl="0">
              <a:lnSpc>
                <a:spcPct val="100000"/>
              </a:lnSpc>
              <a:spcBef>
                <a:spcPts val="0"/>
              </a:spcBef>
              <a:spcAft>
                <a:spcPts val="0"/>
              </a:spcAft>
              <a:buClr>
                <a:schemeClr val="dk1"/>
              </a:buClr>
              <a:buSzPts val="1600"/>
              <a:buFont typeface="Arial"/>
              <a:buAutoNum type="arabicPeriod"/>
            </a:pPr>
            <a:endParaRPr sz="1600" b="0" i="0" u="none" strike="noStrike" cap="none" dirty="0">
              <a:solidFill>
                <a:schemeClr val="dk1"/>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dk1"/>
              </a:buClr>
              <a:buSzPts val="1600"/>
              <a:buFont typeface="Arial"/>
              <a:buAutoNum type="arabicPeriod"/>
            </a:pPr>
            <a:r>
              <a:rPr lang="en-IN" sz="1600" b="0" i="0" u="none" strike="noStrike" cap="none" dirty="0" err="1">
                <a:solidFill>
                  <a:schemeClr val="dk1"/>
                </a:solidFill>
                <a:latin typeface="Montserrat"/>
                <a:ea typeface="Montserrat"/>
                <a:cs typeface="Montserrat"/>
                <a:sym typeface="Montserrat"/>
              </a:rPr>
              <a:t>Bowmasters</a:t>
            </a:r>
            <a:endParaRPr sz="1600" b="0" i="0" u="none" strike="noStrike" cap="none" dirty="0">
              <a:solidFill>
                <a:schemeClr val="dk1"/>
              </a:solidFill>
              <a:latin typeface="Montserrat"/>
              <a:ea typeface="Montserrat"/>
              <a:cs typeface="Montserrat"/>
              <a:sym typeface="Montserrat"/>
            </a:endParaRPr>
          </a:p>
          <a:p>
            <a:pPr marL="342900" marR="0" lvl="0" indent="-241300" algn="l"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These apps did not satisfy the users much.</a:t>
            </a:r>
            <a:endParaRPr sz="16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p:nvPr/>
        </p:nvSpPr>
        <p:spPr>
          <a:xfrm>
            <a:off x="80145" y="68859"/>
            <a:ext cx="2499402" cy="430887"/>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chemeClr val="dk1"/>
              </a:buClr>
              <a:buSzPts val="2200"/>
              <a:buFont typeface="Arial"/>
              <a:buChar char="•"/>
            </a:pPr>
            <a:r>
              <a:rPr lang="en-IN" sz="2200" b="1" i="0" u="sng" strike="noStrike" cap="none">
                <a:solidFill>
                  <a:schemeClr val="dk1"/>
                </a:solidFill>
                <a:latin typeface="Montserrat"/>
                <a:ea typeface="Montserrat"/>
                <a:cs typeface="Montserrat"/>
                <a:sym typeface="Montserrat"/>
              </a:rPr>
              <a:t>Visualization</a:t>
            </a:r>
            <a:r>
              <a:rPr lang="en-IN" sz="1400" b="0" i="0" u="none" strike="noStrike" cap="none">
                <a:solidFill>
                  <a:schemeClr val="dk1"/>
                </a:solidFill>
                <a:latin typeface="Arial"/>
                <a:ea typeface="Arial"/>
                <a:cs typeface="Arial"/>
                <a:sym typeface="Arial"/>
              </a:rPr>
              <a:t> </a:t>
            </a:r>
            <a:r>
              <a:rPr lang="en-IN" sz="1800" b="1" i="0" u="none" strike="noStrike" cap="none">
                <a:solidFill>
                  <a:schemeClr val="dk1"/>
                </a:solidFill>
                <a:latin typeface="Arial"/>
                <a:ea typeface="Arial"/>
                <a:cs typeface="Arial"/>
                <a:sym typeface="Arial"/>
              </a:rPr>
              <a:t>:</a:t>
            </a:r>
            <a:endParaRPr/>
          </a:p>
        </p:txBody>
      </p:sp>
      <p:pic>
        <p:nvPicPr>
          <p:cNvPr id="223" name="Google Shape;223;p33"/>
          <p:cNvPicPr preferRelativeResize="0"/>
          <p:nvPr/>
        </p:nvPicPr>
        <p:blipFill rotWithShape="1">
          <a:blip r:embed="rId3">
            <a:alphaModFix/>
          </a:blip>
          <a:srcRect/>
          <a:stretch/>
        </p:blipFill>
        <p:spPr>
          <a:xfrm>
            <a:off x="330577" y="1010651"/>
            <a:ext cx="3270799" cy="2028181"/>
          </a:xfrm>
          <a:prstGeom prst="rect">
            <a:avLst/>
          </a:prstGeom>
          <a:noFill/>
          <a:ln w="9525" cap="flat" cmpd="sng">
            <a:solidFill>
              <a:srgbClr val="EF8600"/>
            </a:solidFill>
            <a:prstDash val="solid"/>
            <a:round/>
            <a:headEnd type="none" w="sm" len="sm"/>
            <a:tailEnd type="none" w="sm" len="sm"/>
          </a:ln>
        </p:spPr>
      </p:pic>
      <p:pic>
        <p:nvPicPr>
          <p:cNvPr id="224" name="Google Shape;224;p33"/>
          <p:cNvPicPr preferRelativeResize="0"/>
          <p:nvPr/>
        </p:nvPicPr>
        <p:blipFill rotWithShape="1">
          <a:blip r:embed="rId4">
            <a:alphaModFix/>
          </a:blip>
          <a:srcRect/>
          <a:stretch/>
        </p:blipFill>
        <p:spPr>
          <a:xfrm>
            <a:off x="4559259" y="1010652"/>
            <a:ext cx="3270799" cy="2028181"/>
          </a:xfrm>
          <a:prstGeom prst="rect">
            <a:avLst/>
          </a:prstGeom>
          <a:noFill/>
          <a:ln w="9525" cap="flat" cmpd="sng">
            <a:solidFill>
              <a:srgbClr val="37B9D7"/>
            </a:solidFill>
            <a:prstDash val="solid"/>
            <a:round/>
            <a:headEnd type="none" w="sm" len="sm"/>
            <a:tailEnd type="none" w="sm" len="sm"/>
          </a:ln>
        </p:spPr>
      </p:pic>
      <p:sp>
        <p:nvSpPr>
          <p:cNvPr id="225" name="Google Shape;225;p33"/>
          <p:cNvSpPr txBox="1"/>
          <p:nvPr/>
        </p:nvSpPr>
        <p:spPr>
          <a:xfrm>
            <a:off x="233756" y="543778"/>
            <a:ext cx="537518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sng" strike="noStrike" cap="none">
                <a:solidFill>
                  <a:schemeClr val="dk1"/>
                </a:solidFill>
                <a:latin typeface="Montserrat"/>
                <a:ea typeface="Montserrat"/>
                <a:cs typeface="Montserrat"/>
                <a:sym typeface="Montserrat"/>
              </a:rPr>
              <a:t>Sentiment Polarity &amp; Sentiment Subjectivity :</a:t>
            </a:r>
            <a:endParaRPr sz="1800" b="0" i="0" u="sng" strike="noStrike" cap="none">
              <a:solidFill>
                <a:schemeClr val="dk1"/>
              </a:solidFill>
              <a:latin typeface="Montserrat"/>
              <a:ea typeface="Montserrat"/>
              <a:cs typeface="Montserrat"/>
              <a:sym typeface="Montserrat"/>
            </a:endParaRPr>
          </a:p>
        </p:txBody>
      </p:sp>
      <p:sp>
        <p:nvSpPr>
          <p:cNvPr id="226" name="Google Shape;226;p33"/>
          <p:cNvSpPr txBox="1"/>
          <p:nvPr/>
        </p:nvSpPr>
        <p:spPr>
          <a:xfrm>
            <a:off x="330577" y="3740102"/>
            <a:ext cx="427232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sng" strike="noStrike" cap="none">
                <a:solidFill>
                  <a:schemeClr val="dk1"/>
                </a:solidFill>
                <a:latin typeface="Montserrat"/>
                <a:ea typeface="Montserrat"/>
                <a:cs typeface="Montserrat"/>
                <a:sym typeface="Montserrat"/>
              </a:rPr>
              <a:t>Sentiments of users in percentage :</a:t>
            </a:r>
            <a:endParaRPr sz="1800" b="0" i="0" u="sng" strike="noStrike" cap="none">
              <a:solidFill>
                <a:schemeClr val="dk1"/>
              </a:solidFill>
              <a:latin typeface="Montserrat"/>
              <a:ea typeface="Montserrat"/>
              <a:cs typeface="Montserrat"/>
              <a:sym typeface="Montserrat"/>
            </a:endParaRPr>
          </a:p>
        </p:txBody>
      </p:sp>
      <p:pic>
        <p:nvPicPr>
          <p:cNvPr id="227" name="Google Shape;227;p33"/>
          <p:cNvPicPr preferRelativeResize="0"/>
          <p:nvPr/>
        </p:nvPicPr>
        <p:blipFill rotWithShape="1">
          <a:blip r:embed="rId5">
            <a:alphaModFix/>
          </a:blip>
          <a:srcRect/>
          <a:stretch/>
        </p:blipFill>
        <p:spPr>
          <a:xfrm>
            <a:off x="4819738" y="3226495"/>
            <a:ext cx="2749843" cy="1765878"/>
          </a:xfrm>
          <a:prstGeom prst="rect">
            <a:avLst/>
          </a:prstGeom>
          <a:noFill/>
          <a:ln w="9525" cap="flat" cmpd="sng">
            <a:solidFill>
              <a:srgbClr val="00B05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4"/>
          <p:cNvPicPr preferRelativeResize="0"/>
          <p:nvPr/>
        </p:nvPicPr>
        <p:blipFill rotWithShape="1">
          <a:blip r:embed="rId3">
            <a:alphaModFix/>
          </a:blip>
          <a:srcRect/>
          <a:stretch/>
        </p:blipFill>
        <p:spPr>
          <a:xfrm rot="-1732078">
            <a:off x="4980334" y="1246860"/>
            <a:ext cx="3790294" cy="2026014"/>
          </a:xfrm>
          <a:prstGeom prst="rect">
            <a:avLst/>
          </a:prstGeom>
          <a:noFill/>
          <a:ln>
            <a:noFill/>
          </a:ln>
        </p:spPr>
      </p:pic>
      <p:sp>
        <p:nvSpPr>
          <p:cNvPr id="233" name="Google Shape;233;p34"/>
          <p:cNvSpPr txBox="1"/>
          <p:nvPr/>
        </p:nvSpPr>
        <p:spPr>
          <a:xfrm>
            <a:off x="72668" y="84779"/>
            <a:ext cx="405110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1" i="0" u="none" strike="noStrike" cap="none">
                <a:solidFill>
                  <a:schemeClr val="dk1"/>
                </a:solidFill>
                <a:latin typeface="Montserrat"/>
                <a:ea typeface="Montserrat"/>
                <a:cs typeface="Montserrat"/>
                <a:sym typeface="Montserrat"/>
              </a:rPr>
              <a:t>Model Implementation :</a:t>
            </a:r>
            <a:endParaRPr sz="2400" b="1" i="0" u="none" strike="noStrike" cap="none">
              <a:solidFill>
                <a:schemeClr val="dk1"/>
              </a:solidFill>
              <a:latin typeface="Montserrat"/>
              <a:ea typeface="Montserrat"/>
              <a:cs typeface="Montserrat"/>
              <a:sym typeface="Montserrat"/>
            </a:endParaRPr>
          </a:p>
        </p:txBody>
      </p:sp>
      <p:sp>
        <p:nvSpPr>
          <p:cNvPr id="234" name="Google Shape;234;p34"/>
          <p:cNvSpPr txBox="1"/>
          <p:nvPr/>
        </p:nvSpPr>
        <p:spPr>
          <a:xfrm>
            <a:off x="120795" y="546444"/>
            <a:ext cx="5585611" cy="45653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500" b="0" i="1" u="none" strike="noStrike" cap="none">
                <a:solidFill>
                  <a:schemeClr val="lt1"/>
                </a:solidFill>
                <a:latin typeface="Montserrat"/>
                <a:ea typeface="Montserrat"/>
                <a:cs typeface="Montserrat"/>
                <a:sym typeface="Montserrat"/>
              </a:rPr>
              <a:t>Our next goal was to see if we can build a basic model that will take user reviews as an input and spit out the sentiment of that user regarding the product (in this case, </a:t>
            </a:r>
            <a:r>
              <a:rPr lang="en-IN" sz="1500" b="0" i="0" u="none" strike="noStrike" cap="none">
                <a:solidFill>
                  <a:schemeClr val="lt1"/>
                </a:solidFill>
                <a:latin typeface="Montserrat"/>
                <a:ea typeface="Montserrat"/>
                <a:cs typeface="Montserrat"/>
                <a:sym typeface="Montserrat"/>
              </a:rPr>
              <a:t>App</a:t>
            </a:r>
            <a:r>
              <a:rPr lang="en-IN" sz="1500" b="0" i="1" u="none" strike="noStrike" cap="none">
                <a:solidFill>
                  <a:schemeClr val="lt1"/>
                </a:solidFill>
                <a:latin typeface="Montserrat"/>
                <a:ea typeface="Montserrat"/>
                <a:cs typeface="Montserrat"/>
                <a:sym typeface="Montserrat"/>
              </a:rPr>
              <a:t>).</a:t>
            </a:r>
            <a:endParaRPr/>
          </a:p>
          <a:p>
            <a:pPr marL="0" marR="0" lvl="0" indent="0" algn="l" rtl="0">
              <a:lnSpc>
                <a:spcPct val="100000"/>
              </a:lnSpc>
              <a:spcBef>
                <a:spcPts val="500"/>
              </a:spcBef>
              <a:spcAft>
                <a:spcPts val="0"/>
              </a:spcAft>
              <a:buNone/>
            </a:pPr>
            <a:r>
              <a:rPr lang="en-IN" sz="1600" b="0" i="0" u="none" strike="noStrike" cap="none">
                <a:solidFill>
                  <a:schemeClr val="dk1"/>
                </a:solidFill>
                <a:latin typeface="Montserrat"/>
                <a:ea typeface="Montserrat"/>
                <a:cs typeface="Montserrat"/>
                <a:sym typeface="Montserrat"/>
              </a:rPr>
              <a:t>Model Selection : </a:t>
            </a:r>
            <a:r>
              <a:rPr lang="en-IN" sz="1500" b="0" i="1" u="none" strike="noStrike" cap="none">
                <a:solidFill>
                  <a:schemeClr val="lt1"/>
                </a:solidFill>
                <a:latin typeface="Montserrat"/>
                <a:ea typeface="Montserrat"/>
                <a:cs typeface="Montserrat"/>
                <a:sym typeface="Montserrat"/>
              </a:rPr>
              <a:t>So, as per requirement, we went for the Supervised ML model that is the </a:t>
            </a:r>
            <a:r>
              <a:rPr lang="en-IN" sz="1500" b="0" i="1" u="none" strike="noStrike" cap="none">
                <a:solidFill>
                  <a:srgbClr val="EF8600"/>
                </a:solidFill>
                <a:latin typeface="Montserrat"/>
                <a:ea typeface="Montserrat"/>
                <a:cs typeface="Montserrat"/>
                <a:sym typeface="Montserrat"/>
              </a:rPr>
              <a:t>Sentiment Analysis </a:t>
            </a:r>
            <a:r>
              <a:rPr lang="en-IN" sz="1500" b="0" i="1" u="none" strike="noStrike" cap="none">
                <a:solidFill>
                  <a:schemeClr val="lt1"/>
                </a:solidFill>
                <a:latin typeface="Montserrat"/>
                <a:ea typeface="Montserrat"/>
                <a:cs typeface="Montserrat"/>
                <a:sym typeface="Montserrat"/>
              </a:rPr>
              <a:t>model.</a:t>
            </a:r>
            <a:endParaRPr sz="15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500"/>
              </a:spcBef>
              <a:spcAft>
                <a:spcPts val="0"/>
              </a:spcAft>
              <a:buNone/>
            </a:pPr>
            <a:r>
              <a:rPr lang="en-IN" sz="1600" b="0" i="0" u="none" strike="noStrike" cap="none">
                <a:solidFill>
                  <a:schemeClr val="dk1"/>
                </a:solidFill>
                <a:latin typeface="Montserrat"/>
                <a:ea typeface="Montserrat"/>
                <a:cs typeface="Montserrat"/>
                <a:sym typeface="Montserrat"/>
              </a:rPr>
              <a:t>Feature selection :</a:t>
            </a:r>
            <a:r>
              <a:rPr lang="en-IN" sz="1600" b="0" i="0" u="none" strike="noStrike" cap="none">
                <a:solidFill>
                  <a:srgbClr val="FF0000"/>
                </a:solidFill>
                <a:latin typeface="Montserrat"/>
                <a:ea typeface="Montserrat"/>
                <a:cs typeface="Montserrat"/>
                <a:sym typeface="Montserrat"/>
              </a:rPr>
              <a:t> </a:t>
            </a:r>
            <a:r>
              <a:rPr lang="en-IN" sz="1500" b="0" i="1" u="none" strike="noStrike" cap="none">
                <a:solidFill>
                  <a:srgbClr val="EF8600"/>
                </a:solidFill>
                <a:latin typeface="Montserrat"/>
                <a:ea typeface="Montserrat"/>
                <a:cs typeface="Montserrat"/>
                <a:sym typeface="Montserrat"/>
              </a:rPr>
              <a:t>Translated Review</a:t>
            </a:r>
            <a:r>
              <a:rPr lang="en-IN" sz="1500" b="0" i="1" u="none" strike="noStrike" cap="none">
                <a:solidFill>
                  <a:schemeClr val="lt1"/>
                </a:solidFill>
                <a:latin typeface="Montserrat"/>
                <a:ea typeface="Montserrat"/>
                <a:cs typeface="Montserrat"/>
                <a:sym typeface="Montserrat"/>
              </a:rPr>
              <a:t> column was chosen as the feature and the </a:t>
            </a:r>
            <a:r>
              <a:rPr lang="en-IN" sz="1500" b="0" i="1" u="none" strike="noStrike" cap="none">
                <a:solidFill>
                  <a:srgbClr val="EF8600"/>
                </a:solidFill>
                <a:latin typeface="Montserrat"/>
                <a:ea typeface="Montserrat"/>
                <a:cs typeface="Montserrat"/>
                <a:sym typeface="Montserrat"/>
              </a:rPr>
              <a:t>Sentiment</a:t>
            </a:r>
            <a:r>
              <a:rPr lang="en-IN" sz="1500" b="0" i="1" u="none" strike="noStrike" cap="none">
                <a:solidFill>
                  <a:schemeClr val="lt1"/>
                </a:solidFill>
                <a:latin typeface="Montserrat"/>
                <a:ea typeface="Montserrat"/>
                <a:cs typeface="Montserrat"/>
                <a:sym typeface="Montserrat"/>
              </a:rPr>
              <a:t> column as dependent variable. </a:t>
            </a:r>
            <a:endParaRPr/>
          </a:p>
          <a:p>
            <a:pPr marL="0" marR="0" lvl="0" indent="0" algn="l" rtl="0">
              <a:lnSpc>
                <a:spcPct val="100000"/>
              </a:lnSpc>
              <a:spcBef>
                <a:spcPts val="500"/>
              </a:spcBef>
              <a:spcAft>
                <a:spcPts val="0"/>
              </a:spcAft>
              <a:buNone/>
            </a:pPr>
            <a:r>
              <a:rPr lang="en-IN" sz="1600" b="0" i="0" u="none" strike="noStrike" cap="none">
                <a:solidFill>
                  <a:schemeClr val="dk1"/>
                </a:solidFill>
                <a:latin typeface="Montserrat"/>
                <a:ea typeface="Montserrat"/>
                <a:cs typeface="Montserrat"/>
                <a:sym typeface="Montserrat"/>
              </a:rPr>
              <a:t>Processing :</a:t>
            </a:r>
            <a:r>
              <a:rPr lang="en-IN" sz="1500" b="0" i="1" u="none" strike="noStrike" cap="none">
                <a:solidFill>
                  <a:schemeClr val="lt1"/>
                </a:solidFill>
                <a:latin typeface="Montserrat"/>
                <a:ea typeface="Montserrat"/>
                <a:cs typeface="Montserrat"/>
                <a:sym typeface="Montserrat"/>
              </a:rPr>
              <a:t> Data cleaning, text pre-processing was done. We cleansed the feature by removing punctuations and stop words. Next, data splitting was done for training and testing, then we finally fit the model.</a:t>
            </a:r>
            <a:endParaRPr sz="15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500"/>
              </a:spcBef>
              <a:spcAft>
                <a:spcPts val="0"/>
              </a:spcAft>
              <a:buNone/>
            </a:pPr>
            <a:r>
              <a:rPr lang="en-IN" sz="1600" b="0" i="0" u="none" strike="noStrike" cap="none">
                <a:solidFill>
                  <a:schemeClr val="dk1"/>
                </a:solidFill>
                <a:latin typeface="Montserrat"/>
                <a:ea typeface="Montserrat"/>
                <a:cs typeface="Montserrat"/>
                <a:sym typeface="Montserrat"/>
              </a:rPr>
              <a:t>Results :</a:t>
            </a:r>
            <a:r>
              <a:rPr lang="en-IN" sz="1500" b="0" i="1" u="none" strike="noStrike" cap="none">
                <a:solidFill>
                  <a:schemeClr val="lt1"/>
                </a:solidFill>
                <a:latin typeface="Montserrat"/>
                <a:ea typeface="Montserrat"/>
                <a:cs typeface="Montserrat"/>
                <a:sym typeface="Montserrat"/>
              </a:rPr>
              <a:t> The model gave us approx. 90% accuracy. Testing with some random values, the results were satisfactory enough for a very basic model</a:t>
            </a:r>
            <a:r>
              <a:rPr lang="en-IN" sz="1400" b="0" i="1" u="none" strike="noStrike" cap="none">
                <a:solidFill>
                  <a:schemeClr val="lt1"/>
                </a:solidFill>
                <a:latin typeface="Montserrat"/>
                <a:ea typeface="Montserrat"/>
                <a:cs typeface="Montserrat"/>
                <a:sym typeface="Montserrat"/>
              </a:rPr>
              <a:t>.</a:t>
            </a:r>
            <a:endParaRPr sz="1400" b="0" i="1"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98569" y="122671"/>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Steps &amp; Discoveries :</a:t>
            </a:r>
            <a:endParaRPr sz="2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40" name="Google Shape;240;p35"/>
          <p:cNvSpPr txBox="1"/>
          <p:nvPr/>
        </p:nvSpPr>
        <p:spPr>
          <a:xfrm>
            <a:off x="98569" y="749813"/>
            <a:ext cx="8840345" cy="42986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   </a:t>
            </a:r>
            <a:r>
              <a:rPr lang="en-IN" sz="1600" b="0" i="1" u="none" strike="noStrike" cap="none">
                <a:solidFill>
                  <a:schemeClr val="lt1"/>
                </a:solidFill>
                <a:latin typeface="Montserrat"/>
                <a:ea typeface="Montserrat"/>
                <a:cs typeface="Montserrat"/>
                <a:sym typeface="Montserrat"/>
              </a:rPr>
              <a:t>Exploratory Data Analysis is the most important step that needs to be performed for every dataset that we gather, regardless of the source of the data. </a:t>
            </a:r>
            <a:endParaRPr/>
          </a:p>
          <a:p>
            <a:pPr marL="0" marR="0" lvl="0" indent="0" algn="l" rtl="0">
              <a:lnSpc>
                <a:spcPct val="100000"/>
              </a:lnSpc>
              <a:spcBef>
                <a:spcPts val="1000"/>
              </a:spcBef>
              <a:spcAft>
                <a:spcPts val="0"/>
              </a:spcAft>
              <a:buNone/>
            </a:pPr>
            <a:r>
              <a:rPr lang="en-IN" sz="1600" b="0" i="1" u="none" strike="noStrike" cap="none">
                <a:solidFill>
                  <a:schemeClr val="lt1"/>
                </a:solidFill>
                <a:latin typeface="Montserrat"/>
                <a:ea typeface="Montserrat"/>
                <a:cs typeface="Montserrat"/>
                <a:sym typeface="Montserrat"/>
              </a:rPr>
              <a:t>    Depending on the data, this can be a lengthy process consisting of multiple steps.</a:t>
            </a:r>
            <a:endParaRPr/>
          </a:p>
          <a:p>
            <a:pPr marL="0" marR="0" lvl="0" indent="0" algn="l" rtl="0">
              <a:lnSpc>
                <a:spcPct val="100000"/>
              </a:lnSpc>
              <a:spcBef>
                <a:spcPts val="1000"/>
              </a:spcBef>
              <a:spcAft>
                <a:spcPts val="0"/>
              </a:spcAft>
              <a:buNone/>
            </a:pPr>
            <a:r>
              <a:rPr lang="en-IN" sz="1600" b="0" i="1" u="none" strike="noStrike" cap="none">
                <a:solidFill>
                  <a:schemeClr val="lt1"/>
                </a:solidFill>
                <a:latin typeface="Montserrat"/>
                <a:ea typeface="Montserrat"/>
                <a:cs typeface="Montserrat"/>
                <a:sym typeface="Montserrat"/>
              </a:rPr>
              <a:t>   It is a good practice to understand the data first and try to gather as many insights from it. EDA is all about making sense of data in hand, before diving in deep with models and automations. Through EDA, we perform initial investigations to find patterns, spot anomalies and to check assumptions with the help of summary statistics and graphical representations.</a:t>
            </a:r>
            <a:endParaRPr sz="16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600" b="0" i="1" u="none" strike="noStrike" cap="none">
                <a:solidFill>
                  <a:schemeClr val="lt1"/>
                </a:solidFill>
                <a:latin typeface="Montserrat"/>
                <a:ea typeface="Montserrat"/>
                <a:cs typeface="Montserrat"/>
                <a:sym typeface="Montserrat"/>
              </a:rPr>
              <a:t>   For this EDA project, we used Python Pandas and Numpy libraries for computation and manipulation of the datasets. Matplotlib and Seaborn libraries were used for visualizations.</a:t>
            </a:r>
            <a:endParaRPr sz="16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600" b="0" i="1" u="none" strike="noStrike" cap="none">
                <a:solidFill>
                  <a:schemeClr val="lt1"/>
                </a:solidFill>
                <a:latin typeface="Montserrat"/>
                <a:ea typeface="Montserrat"/>
                <a:cs typeface="Montserrat"/>
                <a:sym typeface="Montserrat"/>
              </a:rPr>
              <a:t>   As we had two datasets with different kinds of features, we needed to have different approaches and follow different steps to draw conclusions from each data. We went through the datasets one-by-one to summarize the characteristics of the data and draw meaningful insights. </a:t>
            </a:r>
            <a:endParaRPr sz="1600" b="0" i="1"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98569" y="0"/>
            <a:ext cx="8371663"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Steps &amp; Discoveries :</a:t>
            </a: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46" name="Google Shape;246;p36"/>
          <p:cNvSpPr txBox="1"/>
          <p:nvPr/>
        </p:nvSpPr>
        <p:spPr>
          <a:xfrm>
            <a:off x="98569" y="640477"/>
            <a:ext cx="8844540" cy="40164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75"/>
              <a:buFont typeface="Noto Sans Symbols"/>
              <a:buChar char="▪"/>
            </a:pPr>
            <a:r>
              <a:rPr lang="en-IN" sz="1500" b="0" i="1" u="sng" strike="noStrike" cap="none">
                <a:solidFill>
                  <a:schemeClr val="dk1"/>
                </a:solidFill>
                <a:latin typeface="Montserrat"/>
                <a:ea typeface="Montserrat"/>
                <a:cs typeface="Montserrat"/>
                <a:sym typeface="Montserrat"/>
              </a:rPr>
              <a:t>EDA on Play Store dataset</a:t>
            </a:r>
            <a:r>
              <a:rPr lang="en-IN" sz="1500" b="0" i="0" u="none" strike="noStrike" cap="none">
                <a:solidFill>
                  <a:schemeClr val="dk1"/>
                </a:solidFill>
                <a:latin typeface="Montserrat"/>
                <a:ea typeface="Montserrat"/>
                <a:cs typeface="Montserrat"/>
                <a:sym typeface="Montserrat"/>
              </a:rPr>
              <a:t> : </a:t>
            </a:r>
            <a:r>
              <a:rPr lang="en-IN" sz="1500" b="0" i="0" u="none" strike="noStrike" cap="none">
                <a:solidFill>
                  <a:schemeClr val="lt1"/>
                </a:solidFill>
                <a:latin typeface="Montserrat"/>
                <a:ea typeface="Montserrat"/>
                <a:cs typeface="Montserrat"/>
                <a:sym typeface="Montserrat"/>
              </a:rPr>
              <a:t>For this dataset, we followed the following process of – </a:t>
            </a:r>
            <a:endParaRPr sz="15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Summarizing the data</a:t>
            </a:r>
            <a:r>
              <a:rPr lang="en-IN" sz="1500" b="0" i="0" u="none" strike="noStrike" cap="none">
                <a:solidFill>
                  <a:srgbClr val="F80000"/>
                </a:solidFill>
                <a:latin typeface="Montserrat"/>
                <a:ea typeface="Montserrat"/>
                <a:cs typeface="Montserrat"/>
                <a:sym typeface="Montserrat"/>
              </a:rPr>
              <a:t> -  </a:t>
            </a:r>
            <a:r>
              <a:rPr lang="en-IN" sz="1500" b="0" i="1" u="none" strike="noStrike" cap="none">
                <a:solidFill>
                  <a:schemeClr val="lt1"/>
                </a:solidFill>
                <a:latin typeface="Montserrat"/>
                <a:ea typeface="Montserrat"/>
                <a:cs typeface="Montserrat"/>
                <a:sym typeface="Montserrat"/>
              </a:rPr>
              <a:t>to get the information about columns, data types, missing values and outliers etc.</a:t>
            </a:r>
            <a:endParaRPr/>
          </a:p>
          <a:p>
            <a:pPr marL="285750" marR="0" lvl="0" indent="-190500" algn="l" rtl="0">
              <a:lnSpc>
                <a:spcPct val="100000"/>
              </a:lnSpc>
              <a:spcBef>
                <a:spcPts val="0"/>
              </a:spcBef>
              <a:spcAft>
                <a:spcPts val="0"/>
              </a:spcAft>
              <a:buClr>
                <a:srgbClr val="FF4747"/>
              </a:buClr>
              <a:buSzPts val="1500"/>
              <a:buFont typeface="Noto Sans Symbols"/>
              <a:buNone/>
            </a:pPr>
            <a:endParaRPr sz="1500" b="0" i="1"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Treating the Outlier – </a:t>
            </a:r>
            <a:r>
              <a:rPr lang="en-IN" sz="1500" b="0" i="1" u="none" strike="noStrike" cap="none">
                <a:solidFill>
                  <a:schemeClr val="lt1"/>
                </a:solidFill>
                <a:latin typeface="Montserrat"/>
                <a:ea typeface="Montserrat"/>
                <a:cs typeface="Montserrat"/>
                <a:sym typeface="Montserrat"/>
              </a:rPr>
              <a:t>There was only one outlier. So in this case, we removed it.</a:t>
            </a:r>
            <a:endParaRPr/>
          </a:p>
          <a:p>
            <a:pPr marL="285750" marR="0" lvl="0" indent="-190500" algn="l" rtl="0">
              <a:lnSpc>
                <a:spcPct val="100000"/>
              </a:lnSpc>
              <a:spcBef>
                <a:spcPts val="0"/>
              </a:spcBef>
              <a:spcAft>
                <a:spcPts val="0"/>
              </a:spcAft>
              <a:buClr>
                <a:srgbClr val="FF4747"/>
              </a:buClr>
              <a:buSzPts val="1500"/>
              <a:buFont typeface="Noto Sans Symbols"/>
              <a:buNone/>
            </a:pP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Filling in the null values – </a:t>
            </a:r>
            <a:r>
              <a:rPr lang="en-IN" sz="1500" b="0" i="1" u="none" strike="noStrike" cap="none">
                <a:solidFill>
                  <a:schemeClr val="lt1"/>
                </a:solidFill>
                <a:latin typeface="Montserrat"/>
                <a:ea typeface="Montserrat"/>
                <a:cs typeface="Montserrat"/>
                <a:sym typeface="Montserrat"/>
              </a:rPr>
              <a:t>This dataset having different kinds of data types for each column we had to choose the right central tendency very carefully for filling in the values.</a:t>
            </a:r>
            <a:endParaRPr/>
          </a:p>
          <a:p>
            <a:pPr marL="285750" marR="0" lvl="0" indent="-190500" algn="l" rtl="0">
              <a:lnSpc>
                <a:spcPct val="100000"/>
              </a:lnSpc>
              <a:spcBef>
                <a:spcPts val="0"/>
              </a:spcBef>
              <a:spcAft>
                <a:spcPts val="0"/>
              </a:spcAft>
              <a:buClr>
                <a:srgbClr val="FF4747"/>
              </a:buClr>
              <a:buSzPts val="1500"/>
              <a:buFont typeface="Noto Sans Symbols"/>
              <a:buNone/>
            </a:pP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Selecting Features - </a:t>
            </a:r>
            <a:r>
              <a:rPr lang="en-IN" sz="1500" b="0" i="1" u="none" strike="noStrike" cap="none">
                <a:solidFill>
                  <a:schemeClr val="lt1"/>
                </a:solidFill>
                <a:latin typeface="Montserrat"/>
                <a:ea typeface="Montserrat"/>
                <a:cs typeface="Montserrat"/>
                <a:sym typeface="Montserrat"/>
              </a:rPr>
              <a:t>We chose</a:t>
            </a:r>
            <a:r>
              <a:rPr lang="en-IN" sz="1500" b="0" i="1" u="none" strike="noStrike" cap="none">
                <a:solidFill>
                  <a:srgbClr val="EF8600"/>
                </a:solidFill>
                <a:latin typeface="Montserrat"/>
                <a:ea typeface="Montserrat"/>
                <a:cs typeface="Montserrat"/>
                <a:sym typeface="Montserrat"/>
              </a:rPr>
              <a:t> 'Category', 'Rating', 'Reviews', 'Installs’</a:t>
            </a:r>
            <a:r>
              <a:rPr lang="en-IN" sz="1500" b="0" i="1" u="none" strike="noStrike" cap="none">
                <a:solidFill>
                  <a:schemeClr val="lt1"/>
                </a:solidFill>
                <a:latin typeface="Montserrat"/>
                <a:ea typeface="Montserrat"/>
                <a:cs typeface="Montserrat"/>
                <a:sym typeface="Montserrat"/>
              </a:rPr>
              <a:t>, </a:t>
            </a:r>
            <a:r>
              <a:rPr lang="en-IN" sz="1500" b="0" i="1" u="none" strike="noStrike" cap="none">
                <a:solidFill>
                  <a:srgbClr val="EF8600"/>
                </a:solidFill>
                <a:latin typeface="Montserrat"/>
                <a:ea typeface="Montserrat"/>
                <a:cs typeface="Montserrat"/>
                <a:sym typeface="Montserrat"/>
              </a:rPr>
              <a:t>‘Size’</a:t>
            </a:r>
            <a:r>
              <a:rPr lang="en-IN" sz="1500" b="0" i="1" u="none" strike="noStrike" cap="none">
                <a:solidFill>
                  <a:schemeClr val="lt1"/>
                </a:solidFill>
                <a:latin typeface="Montserrat"/>
                <a:ea typeface="Montserrat"/>
                <a:cs typeface="Montserrat"/>
                <a:sym typeface="Montserrat"/>
              </a:rPr>
              <a:t>,</a:t>
            </a:r>
            <a:r>
              <a:rPr lang="en-IN" sz="1500" b="0" i="1" u="none" strike="noStrike" cap="none">
                <a:solidFill>
                  <a:srgbClr val="EF8600"/>
                </a:solidFill>
                <a:latin typeface="Montserrat"/>
                <a:ea typeface="Montserrat"/>
                <a:cs typeface="Montserrat"/>
                <a:sym typeface="Montserrat"/>
              </a:rPr>
              <a:t> ‘Content Rating’ </a:t>
            </a:r>
            <a:r>
              <a:rPr lang="en-IN" sz="1500" b="0" i="1" u="none" strike="noStrike" cap="none">
                <a:solidFill>
                  <a:schemeClr val="lt1"/>
                </a:solidFill>
                <a:latin typeface="Montserrat"/>
                <a:ea typeface="Montserrat"/>
                <a:cs typeface="Montserrat"/>
                <a:sym typeface="Montserrat"/>
              </a:rPr>
              <a:t>and</a:t>
            </a:r>
            <a:r>
              <a:rPr lang="en-IN" sz="1500" b="0" i="1" u="none" strike="noStrike" cap="none">
                <a:solidFill>
                  <a:srgbClr val="EF8600"/>
                </a:solidFill>
                <a:latin typeface="Montserrat"/>
                <a:ea typeface="Montserrat"/>
                <a:cs typeface="Montserrat"/>
                <a:sym typeface="Montserrat"/>
              </a:rPr>
              <a:t> 'Price‘ </a:t>
            </a:r>
            <a:r>
              <a:rPr lang="en-IN" sz="1500" b="0" i="1" u="none" strike="noStrike" cap="none">
                <a:solidFill>
                  <a:schemeClr val="lt1"/>
                </a:solidFill>
                <a:latin typeface="Montserrat"/>
                <a:ea typeface="Montserrat"/>
                <a:cs typeface="Montserrat"/>
                <a:sym typeface="Montserrat"/>
              </a:rPr>
              <a:t>columns for summary statistics and data visualization.</a:t>
            </a:r>
            <a:endParaRPr/>
          </a:p>
          <a:p>
            <a:pPr marL="285750" marR="0" lvl="0" indent="-190500" algn="l" rtl="0">
              <a:lnSpc>
                <a:spcPct val="100000"/>
              </a:lnSpc>
              <a:spcBef>
                <a:spcPts val="0"/>
              </a:spcBef>
              <a:spcAft>
                <a:spcPts val="0"/>
              </a:spcAft>
              <a:buClr>
                <a:srgbClr val="FF4747"/>
              </a:buClr>
              <a:buSzPts val="1500"/>
              <a:buFont typeface="Noto Sans Symbols"/>
              <a:buNone/>
            </a:pPr>
            <a:endParaRPr sz="1500" b="0" i="1"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Appropriating the data type – </a:t>
            </a:r>
            <a:r>
              <a:rPr lang="en-IN" sz="1500" b="0" i="1" u="none" strike="noStrike" cap="none">
                <a:solidFill>
                  <a:schemeClr val="lt1"/>
                </a:solidFill>
                <a:latin typeface="Montserrat"/>
                <a:ea typeface="Montserrat"/>
                <a:cs typeface="Montserrat"/>
                <a:sym typeface="Montserrat"/>
              </a:rPr>
              <a:t>We changed the data type from string to numeric for these following columns - </a:t>
            </a:r>
            <a:r>
              <a:rPr lang="en-IN" sz="1500" b="0" i="1" u="none" strike="noStrike" cap="none">
                <a:solidFill>
                  <a:srgbClr val="EF8600"/>
                </a:solidFill>
                <a:latin typeface="Montserrat"/>
                <a:ea typeface="Montserrat"/>
                <a:cs typeface="Montserrat"/>
                <a:sym typeface="Montserrat"/>
              </a:rPr>
              <a:t>'Rating', 'Reviews', 'Installs’, ‘Size’ </a:t>
            </a:r>
            <a:r>
              <a:rPr lang="en-IN" sz="1500" b="0" i="1" u="none" strike="noStrike" cap="none">
                <a:solidFill>
                  <a:schemeClr val="lt1"/>
                </a:solidFill>
                <a:latin typeface="Montserrat"/>
                <a:ea typeface="Montserrat"/>
                <a:cs typeface="Montserrat"/>
                <a:sym typeface="Montserrat"/>
              </a:rPr>
              <a:t>&amp;</a:t>
            </a:r>
            <a:r>
              <a:rPr lang="en-IN" sz="1500" b="0" i="1" u="none" strike="noStrike" cap="none">
                <a:solidFill>
                  <a:srgbClr val="EF8600"/>
                </a:solidFill>
                <a:latin typeface="Montserrat"/>
                <a:ea typeface="Montserrat"/>
                <a:cs typeface="Montserrat"/>
                <a:sym typeface="Montserrat"/>
              </a:rPr>
              <a:t> ‘Price’</a:t>
            </a:r>
            <a:r>
              <a:rPr lang="en-IN" sz="1500" b="0" i="1" u="none" strike="noStrike" cap="none">
                <a:solidFill>
                  <a:schemeClr val="lt1"/>
                </a:solidFill>
                <a:latin typeface="Montserrat"/>
                <a:ea typeface="Montserrat"/>
                <a:cs typeface="Montserrat"/>
                <a:sym typeface="Montserrat"/>
              </a:rPr>
              <a:t>. This step was crucial for performing any computational and visualization process on these columns.</a:t>
            </a:r>
            <a:endParaRPr sz="15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50078" y="0"/>
            <a:ext cx="3483769" cy="50297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200" b="1">
                <a:solidFill>
                  <a:schemeClr val="dk1"/>
                </a:solidFill>
                <a:latin typeface="Montserrat"/>
                <a:ea typeface="Montserrat"/>
                <a:cs typeface="Montserrat"/>
                <a:sym typeface="Montserrat"/>
              </a:rPr>
              <a:t>Steps &amp; Discoveries :</a:t>
            </a:r>
            <a:endParaRPr sz="22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52" name="Google Shape;252;p37"/>
          <p:cNvSpPr txBox="1"/>
          <p:nvPr/>
        </p:nvSpPr>
        <p:spPr>
          <a:xfrm>
            <a:off x="50079" y="442178"/>
            <a:ext cx="8908292" cy="47500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    </a:t>
            </a:r>
            <a:r>
              <a:rPr lang="en-IN" sz="1500" b="0" i="0" u="none" strike="noStrike" cap="none">
                <a:solidFill>
                  <a:schemeClr val="lt1"/>
                </a:solidFill>
                <a:latin typeface="Montserrat"/>
                <a:ea typeface="Montserrat"/>
                <a:cs typeface="Montserrat"/>
                <a:sym typeface="Montserrat"/>
              </a:rPr>
              <a:t>All these process left us with nice and tidy dataset consisting meaningful values with desired data types. </a:t>
            </a:r>
            <a:endParaRPr/>
          </a:p>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    Then performing various computation, statistics method and visualization process, we tried to come up with answers of the following questions –</a:t>
            </a:r>
            <a:endParaRPr/>
          </a:p>
          <a:p>
            <a:pPr marL="0" marR="0" lvl="0" indent="0" algn="l" rtl="0">
              <a:lnSpc>
                <a:spcPct val="100000"/>
              </a:lnSpc>
              <a:spcBef>
                <a:spcPts val="0"/>
              </a:spcBef>
              <a:spcAft>
                <a:spcPts val="0"/>
              </a:spcAft>
              <a:buNone/>
            </a:pP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What was the average rating for each of our app categories?</a:t>
            </a:r>
            <a:endParaRPr/>
          </a:p>
          <a:p>
            <a:pPr marL="285750" marR="0" lvl="0" indent="-285750" algn="l" rtl="0">
              <a:lnSpc>
                <a:spcPct val="100000"/>
              </a:lnSpc>
              <a:spcBef>
                <a:spcPts val="0"/>
              </a:spcBef>
              <a:spcAft>
                <a:spcPts val="0"/>
              </a:spcAft>
              <a:buClr>
                <a:schemeClr val="lt1"/>
              </a:buClr>
              <a:buSzPts val="1500"/>
              <a:buFont typeface="Arial"/>
              <a:buChar char="•"/>
            </a:pPr>
            <a:r>
              <a:rPr lang="en-IN" sz="1500" b="0" i="1" u="none" strike="noStrike" cap="none">
                <a:solidFill>
                  <a:schemeClr val="lt1"/>
                </a:solidFill>
                <a:latin typeface="Montserrat"/>
                <a:ea typeface="Montserrat"/>
                <a:cs typeface="Montserrat"/>
                <a:sym typeface="Montserrat"/>
              </a:rPr>
              <a:t>Average ratings for majority of the app categories, lie between 4.1 to 4.3</a:t>
            </a:r>
            <a:endParaRPr/>
          </a:p>
          <a:p>
            <a:pPr marL="285750" marR="0" lvl="0" indent="-190500" algn="l" rtl="0">
              <a:lnSpc>
                <a:spcPct val="100000"/>
              </a:lnSpc>
              <a:spcBef>
                <a:spcPts val="0"/>
              </a:spcBef>
              <a:spcAft>
                <a:spcPts val="0"/>
              </a:spcAft>
              <a:buClr>
                <a:schemeClr val="lt1"/>
              </a:buClr>
              <a:buSzPts val="1500"/>
              <a:buFont typeface="Noto Sans Symbols"/>
              <a:buNone/>
            </a:pP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From the ratings, what can we tell about which apps did well &amp; which apps didn’t?</a:t>
            </a:r>
            <a:endParaRPr/>
          </a:p>
          <a:p>
            <a:pPr marL="285750" marR="0" lvl="0" indent="-285750" algn="l" rtl="0">
              <a:lnSpc>
                <a:spcPct val="100000"/>
              </a:lnSpc>
              <a:spcBef>
                <a:spcPts val="0"/>
              </a:spcBef>
              <a:spcAft>
                <a:spcPts val="0"/>
              </a:spcAft>
              <a:buClr>
                <a:schemeClr val="lt1"/>
              </a:buClr>
              <a:buSzPts val="1500"/>
              <a:buFont typeface="Arial"/>
              <a:buChar char="•"/>
            </a:pPr>
            <a:r>
              <a:rPr lang="en-IN" sz="1500" b="0" i="1" u="none" strike="noStrike" cap="none">
                <a:solidFill>
                  <a:srgbClr val="EF8600"/>
                </a:solidFill>
                <a:latin typeface="Montserrat"/>
                <a:ea typeface="Montserrat"/>
                <a:cs typeface="Montserrat"/>
                <a:sym typeface="Montserrat"/>
              </a:rPr>
              <a:t>Events, Education, Art and design </a:t>
            </a:r>
            <a:r>
              <a:rPr lang="en-IN" sz="1500" b="0" i="1" u="none" strike="noStrike" cap="none">
                <a:solidFill>
                  <a:schemeClr val="lt1"/>
                </a:solidFill>
                <a:latin typeface="Montserrat"/>
                <a:ea typeface="Montserrat"/>
                <a:cs typeface="Montserrat"/>
                <a:sym typeface="Montserrat"/>
              </a:rPr>
              <a:t>apps in our play store data had the highest average ratings. Whereas </a:t>
            </a:r>
            <a:r>
              <a:rPr lang="en-IN" sz="1500" b="0" i="1" u="none" strike="noStrike" cap="none">
                <a:solidFill>
                  <a:srgbClr val="EF8600"/>
                </a:solidFill>
                <a:latin typeface="Montserrat"/>
                <a:ea typeface="Montserrat"/>
                <a:cs typeface="Montserrat"/>
                <a:sym typeface="Montserrat"/>
              </a:rPr>
              <a:t>Dating</a:t>
            </a:r>
            <a:r>
              <a:rPr lang="en-IN" sz="1500" b="0" i="1" u="none" strike="noStrike" cap="none">
                <a:solidFill>
                  <a:schemeClr val="lt1"/>
                </a:solidFill>
                <a:latin typeface="Montserrat"/>
                <a:ea typeface="Montserrat"/>
                <a:cs typeface="Montserrat"/>
                <a:sym typeface="Montserrat"/>
              </a:rPr>
              <a:t> apps category was the lowest in terms of ratings, which tells us user experience for these apps have not been great.</a:t>
            </a:r>
            <a:endParaRPr/>
          </a:p>
          <a:p>
            <a:pPr marL="285750" marR="0" lvl="0" indent="-190500" algn="l" rtl="0">
              <a:lnSpc>
                <a:spcPct val="100000"/>
              </a:lnSpc>
              <a:spcBef>
                <a:spcPts val="0"/>
              </a:spcBef>
              <a:spcAft>
                <a:spcPts val="0"/>
              </a:spcAft>
              <a:buClr>
                <a:schemeClr val="lt1"/>
              </a:buClr>
              <a:buSzPts val="1500"/>
              <a:buFont typeface="Arial"/>
              <a:buNone/>
            </a:pP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What is the size distribution for apps in our data?</a:t>
            </a:r>
            <a:endParaRPr/>
          </a:p>
          <a:p>
            <a:pPr marL="285750" marR="0" lvl="0" indent="-285750" algn="l" rtl="0">
              <a:lnSpc>
                <a:spcPct val="100000"/>
              </a:lnSpc>
              <a:spcBef>
                <a:spcPts val="0"/>
              </a:spcBef>
              <a:spcAft>
                <a:spcPts val="0"/>
              </a:spcAft>
              <a:buClr>
                <a:schemeClr val="lt1"/>
              </a:buClr>
              <a:buSzPts val="1500"/>
              <a:buFont typeface="Arial"/>
              <a:buChar char="•"/>
            </a:pPr>
            <a:r>
              <a:rPr lang="en-IN" sz="1500" b="0" i="1" u="none" strike="noStrike" cap="none">
                <a:solidFill>
                  <a:schemeClr val="lt1"/>
                </a:solidFill>
                <a:latin typeface="Montserrat"/>
                <a:ea typeface="Montserrat"/>
                <a:cs typeface="Montserrat"/>
                <a:sym typeface="Montserrat"/>
              </a:rPr>
              <a:t>Our data has high density for size between 0-30 MB. There were some apps who were close to 100 MBs or so.</a:t>
            </a:r>
            <a:endParaRPr sz="1500" b="0" i="1"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1000"/>
              </a:spcBef>
              <a:spcAft>
                <a:spcPts val="0"/>
              </a:spcAft>
              <a:buClr>
                <a:srgbClr val="FF4747"/>
              </a:buClr>
              <a:buSzPts val="1500"/>
              <a:buFont typeface="Noto Sans Symbols"/>
              <a:buChar char="⮚"/>
            </a:pPr>
            <a:r>
              <a:rPr lang="en-IN" sz="1500" b="0" i="1" u="none" strike="noStrike" cap="none">
                <a:solidFill>
                  <a:srgbClr val="F80000"/>
                </a:solidFill>
                <a:latin typeface="Montserrat"/>
                <a:ea typeface="Montserrat"/>
                <a:cs typeface="Montserrat"/>
                <a:sym typeface="Montserrat"/>
              </a:rPr>
              <a:t>Which Categories have the most number of apps in our data?</a:t>
            </a:r>
            <a:endParaRPr/>
          </a:p>
          <a:p>
            <a:pPr marL="285750" marR="0" lvl="0" indent="-285750" algn="l" rtl="0">
              <a:lnSpc>
                <a:spcPct val="100000"/>
              </a:lnSpc>
              <a:spcBef>
                <a:spcPts val="0"/>
              </a:spcBef>
              <a:spcAft>
                <a:spcPts val="0"/>
              </a:spcAft>
              <a:buClr>
                <a:schemeClr val="lt1"/>
              </a:buClr>
              <a:buSzPts val="1500"/>
              <a:buFont typeface="Arial"/>
              <a:buChar char="•"/>
            </a:pPr>
            <a:r>
              <a:rPr lang="en-IN" sz="1500" b="0" i="1" u="none" strike="noStrike" cap="none">
                <a:solidFill>
                  <a:schemeClr val="lt1"/>
                </a:solidFill>
                <a:latin typeface="Montserrat"/>
                <a:ea typeface="Montserrat"/>
                <a:cs typeface="Montserrat"/>
                <a:sym typeface="Montserrat"/>
              </a:rPr>
              <a:t>Most number of apps were from </a:t>
            </a:r>
            <a:r>
              <a:rPr lang="en-IN" sz="1500" b="0" i="1" u="none" strike="noStrike" cap="none">
                <a:solidFill>
                  <a:srgbClr val="EF8600"/>
                </a:solidFill>
                <a:latin typeface="Montserrat"/>
                <a:ea typeface="Montserrat"/>
                <a:cs typeface="Montserrat"/>
                <a:sym typeface="Montserrat"/>
              </a:rPr>
              <a:t>Family </a:t>
            </a:r>
            <a:r>
              <a:rPr lang="en-IN" sz="1500" b="0" i="1" u="none" strike="noStrike" cap="none">
                <a:solidFill>
                  <a:schemeClr val="lt1"/>
                </a:solidFill>
                <a:latin typeface="Montserrat"/>
                <a:ea typeface="Montserrat"/>
                <a:cs typeface="Montserrat"/>
                <a:sym typeface="Montserrat"/>
              </a:rPr>
              <a:t>category , followed by </a:t>
            </a:r>
            <a:r>
              <a:rPr lang="en-IN" sz="1500" b="0" i="1" u="none" strike="noStrike" cap="none">
                <a:solidFill>
                  <a:srgbClr val="EF8600"/>
                </a:solidFill>
                <a:latin typeface="Montserrat"/>
                <a:ea typeface="Montserrat"/>
                <a:cs typeface="Montserrat"/>
                <a:sym typeface="Montserrat"/>
              </a:rPr>
              <a:t>Games </a:t>
            </a:r>
            <a:r>
              <a:rPr lang="en-IN" sz="1500" b="0" i="1" u="none" strike="noStrike" cap="none">
                <a:solidFill>
                  <a:schemeClr val="lt1"/>
                </a:solidFill>
                <a:latin typeface="Montserrat"/>
                <a:ea typeface="Montserrat"/>
                <a:cs typeface="Montserrat"/>
                <a:sym typeface="Montserrat"/>
              </a:rPr>
              <a:t>&amp; </a:t>
            </a:r>
            <a:r>
              <a:rPr lang="en-IN" sz="1500" b="0" i="1" u="none" strike="noStrike" cap="none">
                <a:solidFill>
                  <a:srgbClr val="EF8600"/>
                </a:solidFill>
                <a:latin typeface="Montserrat"/>
                <a:ea typeface="Montserrat"/>
                <a:cs typeface="Montserrat"/>
                <a:sym typeface="Montserrat"/>
              </a:rPr>
              <a:t>Tools </a:t>
            </a:r>
            <a:r>
              <a:rPr lang="en-IN" sz="1500" b="0" i="1" u="none" strike="noStrike" cap="none">
                <a:solidFill>
                  <a:schemeClr val="lt1"/>
                </a:solidFill>
                <a:latin typeface="Montserrat"/>
                <a:ea typeface="Montserrat"/>
                <a:cs typeface="Montserrat"/>
                <a:sym typeface="Montserrat"/>
              </a:rPr>
              <a:t>respectively.</a:t>
            </a:r>
            <a:endParaRPr sz="1500" b="0" i="1"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98569" y="75627"/>
            <a:ext cx="8371663" cy="39984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200" b="1">
                <a:solidFill>
                  <a:schemeClr val="dk1"/>
                </a:solidFill>
                <a:latin typeface="Montserrat"/>
                <a:ea typeface="Montserrat"/>
                <a:cs typeface="Montserrat"/>
                <a:sym typeface="Montserrat"/>
              </a:rPr>
              <a:t>Steps &amp; Discoveries :</a:t>
            </a:r>
            <a:endParaRPr sz="22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58" name="Google Shape;258;p38"/>
          <p:cNvSpPr txBox="1"/>
          <p:nvPr/>
        </p:nvSpPr>
        <p:spPr>
          <a:xfrm>
            <a:off x="98569" y="618766"/>
            <a:ext cx="8855517" cy="44371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4747"/>
              </a:buClr>
              <a:buSzPts val="1400"/>
              <a:buFont typeface="Noto Sans Symbols"/>
              <a:buChar char="⮚"/>
            </a:pPr>
            <a:r>
              <a:rPr lang="en-IN" sz="1400" b="0" i="1" u="none" strike="noStrike" cap="none">
                <a:solidFill>
                  <a:srgbClr val="F80000"/>
                </a:solidFill>
                <a:latin typeface="Montserrat"/>
                <a:ea typeface="Montserrat"/>
                <a:cs typeface="Montserrat"/>
                <a:sym typeface="Montserrat"/>
              </a:rPr>
              <a:t>Which categories have the most number of reviews?</a:t>
            </a:r>
            <a:endParaRPr/>
          </a:p>
          <a:p>
            <a:pPr marL="285750" marR="0" lvl="0" indent="-285750" algn="l" rtl="0">
              <a:lnSpc>
                <a:spcPct val="100000"/>
              </a:lnSpc>
              <a:spcBef>
                <a:spcPts val="500"/>
              </a:spcBef>
              <a:spcAft>
                <a:spcPts val="0"/>
              </a:spcAft>
              <a:buClr>
                <a:schemeClr val="lt1"/>
              </a:buClr>
              <a:buSzPts val="1400"/>
              <a:buFont typeface="Arial"/>
              <a:buChar char="•"/>
            </a:pPr>
            <a:r>
              <a:rPr lang="en-IN" sz="1400" b="0" i="1" u="none" strike="noStrike" cap="none">
                <a:solidFill>
                  <a:schemeClr val="lt1"/>
                </a:solidFill>
                <a:latin typeface="Montserrat"/>
                <a:ea typeface="Montserrat"/>
                <a:cs typeface="Montserrat"/>
                <a:sym typeface="Montserrat"/>
              </a:rPr>
              <a:t>App categories belonging to </a:t>
            </a:r>
            <a:r>
              <a:rPr lang="en-IN" sz="1400" b="0" i="1" u="none" strike="noStrike" cap="none">
                <a:solidFill>
                  <a:srgbClr val="EF8600"/>
                </a:solidFill>
                <a:latin typeface="Montserrat"/>
                <a:ea typeface="Montserrat"/>
                <a:cs typeface="Montserrat"/>
                <a:sym typeface="Montserrat"/>
              </a:rPr>
              <a:t>Communication </a:t>
            </a:r>
            <a:r>
              <a:rPr lang="en-IN" sz="1400" b="0" i="1" u="none" strike="noStrike" cap="none">
                <a:solidFill>
                  <a:schemeClr val="lt1"/>
                </a:solidFill>
                <a:latin typeface="Montserrat"/>
                <a:ea typeface="Montserrat"/>
                <a:cs typeface="Montserrat"/>
                <a:sym typeface="Montserrat"/>
              </a:rPr>
              <a:t>and</a:t>
            </a:r>
            <a:r>
              <a:rPr lang="en-IN" sz="1400" b="0" i="1" u="none" strike="noStrike" cap="none">
                <a:solidFill>
                  <a:srgbClr val="EF8600"/>
                </a:solidFill>
                <a:latin typeface="Montserrat"/>
                <a:ea typeface="Montserrat"/>
                <a:cs typeface="Montserrat"/>
                <a:sym typeface="Montserrat"/>
              </a:rPr>
              <a:t> Social </a:t>
            </a:r>
            <a:r>
              <a:rPr lang="en-IN" sz="1400" b="0" i="1" u="none" strike="noStrike" cap="none">
                <a:solidFill>
                  <a:schemeClr val="lt1"/>
                </a:solidFill>
                <a:latin typeface="Montserrat"/>
                <a:ea typeface="Montserrat"/>
                <a:cs typeface="Montserrat"/>
                <a:sym typeface="Montserrat"/>
              </a:rPr>
              <a:t>got the most number of reviews. The 3</a:t>
            </a:r>
            <a:r>
              <a:rPr lang="en-IN" sz="1400" b="0" i="1" u="none" strike="noStrike" cap="none" baseline="30000">
                <a:solidFill>
                  <a:schemeClr val="lt1"/>
                </a:solidFill>
                <a:latin typeface="Montserrat"/>
                <a:ea typeface="Montserrat"/>
                <a:cs typeface="Montserrat"/>
                <a:sym typeface="Montserrat"/>
              </a:rPr>
              <a:t>rd</a:t>
            </a:r>
            <a:r>
              <a:rPr lang="en-IN" sz="1400" b="0" i="1" u="none" strike="noStrike" cap="none">
                <a:solidFill>
                  <a:schemeClr val="lt1"/>
                </a:solidFill>
                <a:latin typeface="Montserrat"/>
                <a:ea typeface="Montserrat"/>
                <a:cs typeface="Montserrat"/>
                <a:sym typeface="Montserrat"/>
              </a:rPr>
              <a:t> most reviewed app category is </a:t>
            </a:r>
            <a:r>
              <a:rPr lang="en-IN" sz="1400" b="0" i="1" u="none" strike="noStrike" cap="none">
                <a:solidFill>
                  <a:srgbClr val="EF8600"/>
                </a:solidFill>
                <a:latin typeface="Montserrat"/>
                <a:ea typeface="Montserrat"/>
                <a:cs typeface="Montserrat"/>
                <a:sym typeface="Montserrat"/>
              </a:rPr>
              <a:t>Gaming. </a:t>
            </a:r>
            <a:r>
              <a:rPr lang="en-IN" sz="1400" b="0" i="1" u="none" strike="noStrike" cap="none">
                <a:solidFill>
                  <a:schemeClr val="lt1"/>
                </a:solidFill>
                <a:latin typeface="Montserrat"/>
                <a:ea typeface="Montserrat"/>
                <a:cs typeface="Montserrat"/>
                <a:sym typeface="Montserrat"/>
              </a:rPr>
              <a:t>Rating for these columns are somewhere between 4.15 to 4.30</a:t>
            </a:r>
            <a:endParaRPr sz="1400" b="0" i="1"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1000"/>
              </a:spcBef>
              <a:spcAft>
                <a:spcPts val="0"/>
              </a:spcAft>
              <a:buClr>
                <a:srgbClr val="FF4747"/>
              </a:buClr>
              <a:buSzPts val="1400"/>
              <a:buFont typeface="Noto Sans Symbols"/>
              <a:buChar char="⮚"/>
            </a:pPr>
            <a:r>
              <a:rPr lang="en-IN" sz="1400" b="0" i="1" u="none" strike="noStrike" cap="none">
                <a:solidFill>
                  <a:srgbClr val="F80000"/>
                </a:solidFill>
                <a:latin typeface="Montserrat"/>
                <a:ea typeface="Montserrat"/>
                <a:cs typeface="Montserrat"/>
                <a:sym typeface="Montserrat"/>
              </a:rPr>
              <a:t>Most popular apps?</a:t>
            </a:r>
            <a:endParaRPr/>
          </a:p>
          <a:p>
            <a:pPr marL="285750" marR="0" lvl="0" indent="-285750" algn="l" rtl="0">
              <a:lnSpc>
                <a:spcPct val="100000"/>
              </a:lnSpc>
              <a:spcBef>
                <a:spcPts val="1000"/>
              </a:spcBef>
              <a:spcAft>
                <a:spcPts val="0"/>
              </a:spcAft>
              <a:buClr>
                <a:schemeClr val="lt1"/>
              </a:buClr>
              <a:buSzPts val="1400"/>
              <a:buFont typeface="Arial"/>
              <a:buChar char="•"/>
            </a:pPr>
            <a:r>
              <a:rPr lang="en-IN" sz="1400" b="0" i="1" u="none" strike="noStrike" cap="none">
                <a:solidFill>
                  <a:srgbClr val="EF8600"/>
                </a:solidFill>
                <a:latin typeface="Montserrat"/>
                <a:ea typeface="Montserrat"/>
                <a:cs typeface="Montserrat"/>
                <a:sym typeface="Montserrat"/>
              </a:rPr>
              <a:t>Communication</a:t>
            </a:r>
            <a:r>
              <a:rPr lang="en-IN" sz="1400" b="0" i="1" u="none" strike="noStrike" cap="none">
                <a:solidFill>
                  <a:schemeClr val="lt1"/>
                </a:solidFill>
                <a:latin typeface="Montserrat"/>
                <a:ea typeface="Montserrat"/>
                <a:cs typeface="Montserrat"/>
                <a:sym typeface="Montserrat"/>
              </a:rPr>
              <a:t> and </a:t>
            </a:r>
            <a:r>
              <a:rPr lang="en-IN" sz="1400" b="0" i="1" u="none" strike="noStrike" cap="none">
                <a:solidFill>
                  <a:srgbClr val="EF8600"/>
                </a:solidFill>
                <a:latin typeface="Montserrat"/>
                <a:ea typeface="Montserrat"/>
                <a:cs typeface="Montserrat"/>
                <a:sym typeface="Montserrat"/>
              </a:rPr>
              <a:t>Social</a:t>
            </a:r>
            <a:r>
              <a:rPr lang="en-IN" sz="1400" b="0" i="1" u="none" strike="noStrike" cap="none">
                <a:solidFill>
                  <a:schemeClr val="lt1"/>
                </a:solidFill>
                <a:latin typeface="Montserrat"/>
                <a:ea typeface="Montserrat"/>
                <a:cs typeface="Montserrat"/>
                <a:sym typeface="Montserrat"/>
              </a:rPr>
              <a:t> apps have been installed a lot more than other app categories. Probably due to quarantine and work from home situation.</a:t>
            </a:r>
            <a:endParaRPr/>
          </a:p>
          <a:p>
            <a:pPr marL="285750" marR="0" lvl="0" indent="-285750" algn="l" rtl="0">
              <a:lnSpc>
                <a:spcPct val="100000"/>
              </a:lnSpc>
              <a:spcBef>
                <a:spcPts val="1000"/>
              </a:spcBef>
              <a:spcAft>
                <a:spcPts val="0"/>
              </a:spcAft>
              <a:buClr>
                <a:srgbClr val="FF4747"/>
              </a:buClr>
              <a:buSzPts val="1400"/>
              <a:buFont typeface="Noto Sans Symbols"/>
              <a:buChar char="⮚"/>
            </a:pPr>
            <a:r>
              <a:rPr lang="en-IN" sz="1400" b="0" i="1" u="none" strike="noStrike" cap="none">
                <a:solidFill>
                  <a:srgbClr val="F80000"/>
                </a:solidFill>
                <a:latin typeface="Montserrat"/>
                <a:ea typeface="Montserrat"/>
                <a:cs typeface="Montserrat"/>
                <a:sym typeface="Montserrat"/>
              </a:rPr>
              <a:t>Which apps charged most prices ?</a:t>
            </a:r>
            <a:endParaRPr/>
          </a:p>
          <a:p>
            <a:pPr marL="285750" marR="0" lvl="0" indent="-285750" algn="l" rtl="0">
              <a:lnSpc>
                <a:spcPct val="100000"/>
              </a:lnSpc>
              <a:spcBef>
                <a:spcPts val="500"/>
              </a:spcBef>
              <a:spcAft>
                <a:spcPts val="0"/>
              </a:spcAft>
              <a:buClr>
                <a:schemeClr val="lt1"/>
              </a:buClr>
              <a:buSzPts val="1400"/>
              <a:buFont typeface="Arial"/>
              <a:buChar char="•"/>
            </a:pPr>
            <a:r>
              <a:rPr lang="en-IN" sz="1400" b="0" i="1" u="none" strike="noStrike" cap="none">
                <a:solidFill>
                  <a:srgbClr val="EF8600"/>
                </a:solidFill>
                <a:latin typeface="Montserrat"/>
                <a:ea typeface="Montserrat"/>
                <a:cs typeface="Montserrat"/>
                <a:sym typeface="Montserrat"/>
              </a:rPr>
              <a:t>Finance</a:t>
            </a:r>
            <a:r>
              <a:rPr lang="en-IN" sz="1400" b="0" i="1" u="none" strike="noStrike" cap="none">
                <a:solidFill>
                  <a:schemeClr val="lt1"/>
                </a:solidFill>
                <a:latin typeface="Montserrat"/>
                <a:ea typeface="Montserrat"/>
                <a:cs typeface="Montserrat"/>
                <a:sym typeface="Montserrat"/>
              </a:rPr>
              <a:t>, </a:t>
            </a:r>
            <a:r>
              <a:rPr lang="en-IN" sz="1400" b="0" i="1" u="none" strike="noStrike" cap="none">
                <a:solidFill>
                  <a:srgbClr val="EF8600"/>
                </a:solidFill>
                <a:latin typeface="Montserrat"/>
                <a:ea typeface="Montserrat"/>
                <a:cs typeface="Montserrat"/>
                <a:sym typeface="Montserrat"/>
              </a:rPr>
              <a:t>Family</a:t>
            </a:r>
            <a:r>
              <a:rPr lang="en-IN" sz="1400" b="0" i="1" u="none" strike="noStrike" cap="none">
                <a:solidFill>
                  <a:schemeClr val="lt1"/>
                </a:solidFill>
                <a:latin typeface="Montserrat"/>
                <a:ea typeface="Montserrat"/>
                <a:cs typeface="Montserrat"/>
                <a:sym typeface="Montserrat"/>
              </a:rPr>
              <a:t>, </a:t>
            </a:r>
            <a:r>
              <a:rPr lang="en-IN" sz="1400" b="0" i="1" u="none" strike="noStrike" cap="none">
                <a:solidFill>
                  <a:srgbClr val="EF8600"/>
                </a:solidFill>
                <a:latin typeface="Montserrat"/>
                <a:ea typeface="Montserrat"/>
                <a:cs typeface="Montserrat"/>
                <a:sym typeface="Montserrat"/>
              </a:rPr>
              <a:t>Lifestyle </a:t>
            </a:r>
            <a:r>
              <a:rPr lang="en-IN" sz="1400" b="0" i="1" u="none" strike="noStrike" cap="none">
                <a:solidFill>
                  <a:schemeClr val="lt1"/>
                </a:solidFill>
                <a:latin typeface="Montserrat"/>
                <a:ea typeface="Montserrat"/>
                <a:cs typeface="Montserrat"/>
                <a:sym typeface="Montserrat"/>
              </a:rPr>
              <a:t>and</a:t>
            </a:r>
            <a:r>
              <a:rPr lang="en-IN" sz="1400" b="0" i="1" u="none" strike="noStrike" cap="none">
                <a:solidFill>
                  <a:srgbClr val="EF8600"/>
                </a:solidFill>
                <a:latin typeface="Montserrat"/>
                <a:ea typeface="Montserrat"/>
                <a:cs typeface="Montserrat"/>
                <a:sym typeface="Montserrat"/>
              </a:rPr>
              <a:t> Medical</a:t>
            </a:r>
            <a:r>
              <a:rPr lang="en-IN" sz="1400" b="0" i="1" u="none" strike="noStrike" cap="none">
                <a:solidFill>
                  <a:schemeClr val="lt1"/>
                </a:solidFill>
                <a:latin typeface="Montserrat"/>
                <a:ea typeface="Montserrat"/>
                <a:cs typeface="Montserrat"/>
                <a:sym typeface="Montserrat"/>
              </a:rPr>
              <a:t> are the top 4 categories in our dataset that stand out.</a:t>
            </a:r>
            <a:endParaRPr/>
          </a:p>
          <a:p>
            <a:pPr marL="285750" marR="0" lvl="0" indent="-285750" algn="l" rtl="0">
              <a:lnSpc>
                <a:spcPct val="100000"/>
              </a:lnSpc>
              <a:spcBef>
                <a:spcPts val="1000"/>
              </a:spcBef>
              <a:spcAft>
                <a:spcPts val="0"/>
              </a:spcAft>
              <a:buClr>
                <a:srgbClr val="FF4747"/>
              </a:buClr>
              <a:buSzPts val="1400"/>
              <a:buFont typeface="Noto Sans Symbols"/>
              <a:buChar char="⮚"/>
            </a:pPr>
            <a:r>
              <a:rPr lang="en-IN" sz="1400" b="0" i="1" u="none" strike="noStrike" cap="none">
                <a:solidFill>
                  <a:srgbClr val="F80000"/>
                </a:solidFill>
                <a:latin typeface="Montserrat"/>
                <a:ea typeface="Montserrat"/>
                <a:cs typeface="Montserrat"/>
                <a:sym typeface="Montserrat"/>
              </a:rPr>
              <a:t>How app prices might have affected installations?</a:t>
            </a:r>
            <a:r>
              <a:rPr lang="en-IN" sz="1400" b="0" i="0" u="none" strike="noStrike" cap="none">
                <a:solidFill>
                  <a:schemeClr val="lt1"/>
                </a:solidFill>
                <a:latin typeface="Montserrat"/>
                <a:ea typeface="Montserrat"/>
                <a:cs typeface="Montserrat"/>
                <a:sym typeface="Montserrat"/>
              </a:rPr>
              <a:t> </a:t>
            </a:r>
            <a:endParaRPr sz="1400" b="0" i="1" u="none" strike="noStrike" cap="none">
              <a:solidFill>
                <a:srgbClr val="F80000"/>
              </a:solidFill>
              <a:latin typeface="Montserrat"/>
              <a:ea typeface="Montserrat"/>
              <a:cs typeface="Montserrat"/>
              <a:sym typeface="Montserrat"/>
            </a:endParaRPr>
          </a:p>
          <a:p>
            <a:pPr marL="285750" marR="0" lvl="0" indent="-285750" algn="l" rtl="0">
              <a:lnSpc>
                <a:spcPct val="100000"/>
              </a:lnSpc>
              <a:spcBef>
                <a:spcPts val="1000"/>
              </a:spcBef>
              <a:spcAft>
                <a:spcPts val="0"/>
              </a:spcAft>
              <a:buClr>
                <a:schemeClr val="lt1"/>
              </a:buClr>
              <a:buSzPts val="1400"/>
              <a:buFont typeface="Arial"/>
              <a:buChar char="•"/>
            </a:pPr>
            <a:r>
              <a:rPr lang="en-IN" sz="1400" b="0" i="1" u="none" strike="noStrike" cap="none">
                <a:solidFill>
                  <a:schemeClr val="lt1"/>
                </a:solidFill>
                <a:latin typeface="Montserrat"/>
                <a:ea typeface="Montserrat"/>
                <a:cs typeface="Montserrat"/>
                <a:sym typeface="Montserrat"/>
              </a:rPr>
              <a:t>As expected, </a:t>
            </a:r>
            <a:r>
              <a:rPr lang="en-IN" sz="1400" b="0" i="1" u="sng" strike="noStrike" cap="none">
                <a:solidFill>
                  <a:schemeClr val="lt1"/>
                </a:solidFill>
                <a:latin typeface="Montserrat"/>
                <a:ea typeface="Montserrat"/>
                <a:cs typeface="Montserrat"/>
                <a:sym typeface="Montserrat"/>
              </a:rPr>
              <a:t>free</a:t>
            </a:r>
            <a:r>
              <a:rPr lang="en-IN" sz="1400" b="0" i="1" u="none" strike="noStrike" cap="none">
                <a:solidFill>
                  <a:schemeClr val="lt1"/>
                </a:solidFill>
                <a:latin typeface="Montserrat"/>
                <a:ea typeface="Montserrat"/>
                <a:cs typeface="Montserrat"/>
                <a:sym typeface="Montserrat"/>
              </a:rPr>
              <a:t> applications were installed and used by more users than paid apps.</a:t>
            </a:r>
            <a:endParaRPr/>
          </a:p>
          <a:p>
            <a:pPr marL="285750" marR="0" lvl="0" indent="-285750" algn="l" rtl="0">
              <a:lnSpc>
                <a:spcPct val="100000"/>
              </a:lnSpc>
              <a:spcBef>
                <a:spcPts val="1000"/>
              </a:spcBef>
              <a:spcAft>
                <a:spcPts val="0"/>
              </a:spcAft>
              <a:buClr>
                <a:srgbClr val="FF4747"/>
              </a:buClr>
              <a:buSzPts val="1400"/>
              <a:buFont typeface="Noto Sans Symbols"/>
              <a:buChar char="⮚"/>
            </a:pPr>
            <a:r>
              <a:rPr lang="en-IN" sz="1400" b="0" i="1" u="none" strike="noStrike" cap="none">
                <a:solidFill>
                  <a:srgbClr val="F80000"/>
                </a:solidFill>
                <a:latin typeface="Montserrat"/>
                <a:ea typeface="Montserrat"/>
                <a:cs typeface="Montserrat"/>
                <a:sym typeface="Montserrat"/>
              </a:rPr>
              <a:t>What was the Content Ratings distribution for app categories in the dataset?</a:t>
            </a:r>
            <a:endParaRPr/>
          </a:p>
          <a:p>
            <a:pPr marL="285750" marR="0" lvl="0" indent="-285750" algn="l" rtl="0">
              <a:lnSpc>
                <a:spcPct val="100000"/>
              </a:lnSpc>
              <a:spcBef>
                <a:spcPts val="0"/>
              </a:spcBef>
              <a:spcAft>
                <a:spcPts val="0"/>
              </a:spcAft>
              <a:buClr>
                <a:schemeClr val="lt1"/>
              </a:buClr>
              <a:buSzPts val="1400"/>
              <a:buFont typeface="Arial"/>
              <a:buChar char="•"/>
            </a:pPr>
            <a:r>
              <a:rPr lang="en-IN" sz="1400" b="0" i="1" u="none" strike="noStrike" cap="none">
                <a:solidFill>
                  <a:schemeClr val="lt1"/>
                </a:solidFill>
                <a:latin typeface="Montserrat"/>
                <a:ea typeface="Montserrat"/>
                <a:cs typeface="Montserrat"/>
                <a:sym typeface="Montserrat"/>
              </a:rPr>
              <a:t>All the app categories in the data had apps which were labelled - </a:t>
            </a:r>
            <a:r>
              <a:rPr lang="en-IN" sz="1400" b="0" i="1" u="none" strike="noStrike" cap="none">
                <a:solidFill>
                  <a:srgbClr val="EF8600"/>
                </a:solidFill>
                <a:latin typeface="Montserrat"/>
                <a:ea typeface="Montserrat"/>
                <a:cs typeface="Montserrat"/>
                <a:sym typeface="Montserrat"/>
              </a:rPr>
              <a:t>‘Everyone’</a:t>
            </a:r>
            <a:endParaRPr/>
          </a:p>
          <a:p>
            <a:pPr marL="285750" marR="0" lvl="0" indent="-285750" algn="l" rtl="0">
              <a:lnSpc>
                <a:spcPct val="100000"/>
              </a:lnSpc>
              <a:spcBef>
                <a:spcPts val="0"/>
              </a:spcBef>
              <a:spcAft>
                <a:spcPts val="0"/>
              </a:spcAft>
              <a:buClr>
                <a:schemeClr val="lt1"/>
              </a:buClr>
              <a:buSzPts val="1400"/>
              <a:buFont typeface="Arial"/>
              <a:buChar char="•"/>
            </a:pPr>
            <a:r>
              <a:rPr lang="en-IN" sz="1400" b="0" i="1" u="none" strike="noStrike" cap="none">
                <a:solidFill>
                  <a:srgbClr val="EF8600"/>
                </a:solidFill>
                <a:latin typeface="Montserrat"/>
                <a:ea typeface="Montserrat"/>
                <a:cs typeface="Montserrat"/>
                <a:sym typeface="Montserrat"/>
              </a:rPr>
              <a:t>‘Teen’ </a:t>
            </a:r>
            <a:r>
              <a:rPr lang="en-IN" sz="1400" b="0" i="1" u="none" strike="noStrike" cap="none">
                <a:solidFill>
                  <a:schemeClr val="lt1"/>
                </a:solidFill>
                <a:latin typeface="Montserrat"/>
                <a:ea typeface="Montserrat"/>
                <a:cs typeface="Montserrat"/>
                <a:sym typeface="Montserrat"/>
              </a:rPr>
              <a:t>apps are another popular Content Rating type. </a:t>
            </a:r>
            <a:endParaRPr sz="1400" b="0" i="1"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1400"/>
              <a:buFont typeface="Arial"/>
              <a:buChar char="•"/>
            </a:pPr>
            <a:r>
              <a:rPr lang="en-IN" sz="1400" b="0" i="1" u="sng" strike="noStrike" cap="none">
                <a:solidFill>
                  <a:schemeClr val="lt1"/>
                </a:solidFill>
                <a:latin typeface="Montserrat"/>
                <a:ea typeface="Montserrat"/>
                <a:cs typeface="Montserrat"/>
                <a:sym typeface="Montserrat"/>
              </a:rPr>
              <a:t>Comics</a:t>
            </a:r>
            <a:r>
              <a:rPr lang="en-IN" sz="1400" b="0" i="1" u="none" strike="noStrike" cap="none">
                <a:solidFill>
                  <a:schemeClr val="lt1"/>
                </a:solidFill>
                <a:latin typeface="Montserrat"/>
                <a:ea typeface="Montserrat"/>
                <a:cs typeface="Montserrat"/>
                <a:sym typeface="Montserrat"/>
              </a:rPr>
              <a:t> is the only category which have noticeable amount of applications available for </a:t>
            </a:r>
            <a:r>
              <a:rPr lang="en-IN" sz="1400" b="0" i="1" u="none" strike="noStrike" cap="none">
                <a:solidFill>
                  <a:srgbClr val="EF8600"/>
                </a:solidFill>
                <a:latin typeface="Montserrat"/>
                <a:ea typeface="Montserrat"/>
                <a:cs typeface="Montserrat"/>
                <a:sym typeface="Montserrat"/>
              </a:rPr>
              <a:t>Adults</a:t>
            </a:r>
            <a:r>
              <a:rPr lang="en-IN" sz="1400" b="0" i="1" u="none" strike="noStrike" cap="none">
                <a:solidFill>
                  <a:schemeClr val="lt1"/>
                </a:solidFill>
                <a:latin typeface="Montserrat"/>
                <a:ea typeface="Montserrat"/>
                <a:cs typeface="Montserrat"/>
                <a:sym typeface="Montserrat"/>
              </a:rPr>
              <a:t>.</a:t>
            </a:r>
            <a:endParaRPr sz="1400" b="0" i="1"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9"/>
          <p:cNvPicPr preferRelativeResize="0"/>
          <p:nvPr/>
        </p:nvPicPr>
        <p:blipFill rotWithShape="1">
          <a:blip r:embed="rId3">
            <a:alphaModFix/>
          </a:blip>
          <a:srcRect/>
          <a:stretch/>
        </p:blipFill>
        <p:spPr>
          <a:xfrm>
            <a:off x="6282191" y="597704"/>
            <a:ext cx="2573051" cy="1125709"/>
          </a:xfrm>
          <a:prstGeom prst="rect">
            <a:avLst/>
          </a:prstGeom>
          <a:noFill/>
          <a:ln>
            <a:noFill/>
          </a:ln>
        </p:spPr>
      </p:pic>
      <p:sp>
        <p:nvSpPr>
          <p:cNvPr id="264" name="Google Shape;264;p39"/>
          <p:cNvSpPr txBox="1">
            <a:spLocks noGrp="1"/>
          </p:cNvSpPr>
          <p:nvPr>
            <p:ph type="title"/>
          </p:nvPr>
        </p:nvSpPr>
        <p:spPr>
          <a:xfrm>
            <a:off x="95131" y="0"/>
            <a:ext cx="8371663" cy="39984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200" b="1">
                <a:solidFill>
                  <a:schemeClr val="dk1"/>
                </a:solidFill>
                <a:latin typeface="Montserrat"/>
                <a:ea typeface="Montserrat"/>
                <a:cs typeface="Montserrat"/>
                <a:sym typeface="Montserrat"/>
              </a:rPr>
              <a:t>Steps &amp; Discoveries :</a:t>
            </a:r>
            <a:endParaRPr sz="22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65" name="Google Shape;265;p39"/>
          <p:cNvSpPr txBox="1"/>
          <p:nvPr/>
        </p:nvSpPr>
        <p:spPr>
          <a:xfrm>
            <a:off x="95131" y="1867356"/>
            <a:ext cx="8866676" cy="22698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Now moving on to the 2</a:t>
            </a:r>
            <a:r>
              <a:rPr lang="en-IN" sz="1600" b="0" i="0" u="none" strike="noStrike" cap="none" baseline="30000">
                <a:solidFill>
                  <a:schemeClr val="lt1"/>
                </a:solidFill>
                <a:latin typeface="Montserrat"/>
                <a:ea typeface="Montserrat"/>
                <a:cs typeface="Montserrat"/>
                <a:sym typeface="Montserrat"/>
              </a:rPr>
              <a:t>nd</a:t>
            </a:r>
            <a:r>
              <a:rPr lang="en-IN" sz="1600" b="0" i="0" u="none" strike="noStrike" cap="none">
                <a:solidFill>
                  <a:schemeClr val="lt1"/>
                </a:solidFill>
                <a:latin typeface="Montserrat"/>
                <a:ea typeface="Montserrat"/>
                <a:cs typeface="Montserrat"/>
                <a:sym typeface="Montserrat"/>
              </a:rPr>
              <a:t> dataset ---</a:t>
            </a:r>
            <a:endParaRPr/>
          </a:p>
          <a:p>
            <a:pPr marL="342900" marR="0" lvl="0" indent="-342900" algn="l" rtl="0">
              <a:lnSpc>
                <a:spcPct val="100000"/>
              </a:lnSpc>
              <a:spcBef>
                <a:spcPts val="500"/>
              </a:spcBef>
              <a:spcAft>
                <a:spcPts val="0"/>
              </a:spcAft>
              <a:buClr>
                <a:schemeClr val="dk1"/>
              </a:buClr>
              <a:buSzPts val="1800"/>
              <a:buFont typeface="Noto Sans Symbols"/>
              <a:buChar char="▪"/>
            </a:pPr>
            <a:r>
              <a:rPr lang="en-IN" sz="1800" b="0" i="1" u="sng" strike="noStrike" cap="none">
                <a:solidFill>
                  <a:srgbClr val="F80000"/>
                </a:solidFill>
                <a:latin typeface="Montserrat"/>
                <a:ea typeface="Montserrat"/>
                <a:cs typeface="Montserrat"/>
                <a:sym typeface="Montserrat"/>
              </a:rPr>
              <a:t>EDA on Apps Review dataset</a:t>
            </a:r>
            <a:r>
              <a:rPr lang="en-IN" sz="1800" b="0" i="0" u="none" strike="noStrike" cap="none">
                <a:solidFill>
                  <a:srgbClr val="F80000"/>
                </a:solidFill>
                <a:latin typeface="Montserrat"/>
                <a:ea typeface="Montserrat"/>
                <a:cs typeface="Montserrat"/>
                <a:sym typeface="Montserrat"/>
              </a:rPr>
              <a:t> : </a:t>
            </a:r>
            <a:r>
              <a:rPr lang="en-IN" sz="1500" b="0" i="0" u="none" strike="noStrike" cap="none">
                <a:solidFill>
                  <a:schemeClr val="lt1"/>
                </a:solidFill>
                <a:latin typeface="Montserrat"/>
                <a:ea typeface="Montserrat"/>
                <a:cs typeface="Montserrat"/>
                <a:sym typeface="Montserrat"/>
              </a:rPr>
              <a:t>For this dataset, we followed the following steps and came to following conclusions </a:t>
            </a:r>
            <a:r>
              <a:rPr lang="en-IN" sz="1800" b="0" i="0" u="none" strike="noStrike" cap="none">
                <a:solidFill>
                  <a:schemeClr val="lt1"/>
                </a:solidFill>
                <a:latin typeface="Montserrat"/>
                <a:ea typeface="Montserrat"/>
                <a:cs typeface="Montserrat"/>
                <a:sym typeface="Montserrat"/>
              </a:rPr>
              <a:t>– </a:t>
            </a:r>
            <a:endParaRPr sz="1800" b="0" i="0" u="none" strike="noStrike" cap="none">
              <a:solidFill>
                <a:srgbClr val="F80000"/>
              </a:solidFill>
              <a:latin typeface="Montserrat"/>
              <a:ea typeface="Montserrat"/>
              <a:cs typeface="Montserrat"/>
              <a:sym typeface="Montserrat"/>
            </a:endParaRPr>
          </a:p>
          <a:p>
            <a:pPr marL="285750" marR="0" lvl="0" indent="-285750" algn="l" rtl="0">
              <a:lnSpc>
                <a:spcPct val="100000"/>
              </a:lnSpc>
              <a:spcBef>
                <a:spcPts val="500"/>
              </a:spcBef>
              <a:spcAft>
                <a:spcPts val="0"/>
              </a:spcAft>
              <a:buClr>
                <a:schemeClr val="dk1"/>
              </a:buClr>
              <a:buSzPts val="1500"/>
              <a:buFont typeface="Arial"/>
              <a:buChar char="•"/>
            </a:pPr>
            <a:r>
              <a:rPr lang="en-IN" sz="1500" b="0" i="1" u="none" strike="noStrike" cap="none">
                <a:solidFill>
                  <a:srgbClr val="F80000"/>
                </a:solidFill>
                <a:latin typeface="Montserrat"/>
                <a:ea typeface="Montserrat"/>
                <a:cs typeface="Montserrat"/>
                <a:sym typeface="Montserrat"/>
              </a:rPr>
              <a:t>Data Summary : </a:t>
            </a:r>
            <a:r>
              <a:rPr lang="en-IN" sz="1500" b="0" i="1" u="none" strike="noStrike" cap="none">
                <a:solidFill>
                  <a:schemeClr val="lt1"/>
                </a:solidFill>
                <a:latin typeface="Montserrat"/>
                <a:ea typeface="Montserrat"/>
                <a:cs typeface="Montserrat"/>
                <a:sym typeface="Montserrat"/>
              </a:rPr>
              <a:t>Loading the dataset in our dataframe, we checked the summary to realize the shape, data types, variables, column values etc.</a:t>
            </a:r>
            <a:endParaRPr sz="1500" b="0" i="1" u="none" strike="noStrike" cap="none">
              <a:solidFill>
                <a:srgbClr val="F80000"/>
              </a:solidFill>
              <a:latin typeface="Montserrat"/>
              <a:ea typeface="Montserrat"/>
              <a:cs typeface="Montserrat"/>
              <a:sym typeface="Montserrat"/>
            </a:endParaRPr>
          </a:p>
          <a:p>
            <a:pPr marL="285750" marR="0" lvl="0" indent="-285750" algn="l" rtl="0">
              <a:lnSpc>
                <a:spcPct val="100000"/>
              </a:lnSpc>
              <a:spcBef>
                <a:spcPts val="500"/>
              </a:spcBef>
              <a:spcAft>
                <a:spcPts val="0"/>
              </a:spcAft>
              <a:buClr>
                <a:schemeClr val="dk1"/>
              </a:buClr>
              <a:buSzPts val="1500"/>
              <a:buFont typeface="Arial"/>
              <a:buChar char="•"/>
            </a:pPr>
            <a:r>
              <a:rPr lang="en-IN" sz="1500" b="0" i="1" u="none" strike="noStrike" cap="none">
                <a:solidFill>
                  <a:srgbClr val="F80000"/>
                </a:solidFill>
                <a:latin typeface="Montserrat"/>
                <a:ea typeface="Montserrat"/>
                <a:cs typeface="Montserrat"/>
                <a:sym typeface="Montserrat"/>
              </a:rPr>
              <a:t>Data Cleaning &amp; Filling in null values : </a:t>
            </a:r>
            <a:r>
              <a:rPr lang="en-IN" sz="1500" b="0" i="1" u="none" strike="noStrike" cap="none">
                <a:solidFill>
                  <a:schemeClr val="lt1"/>
                </a:solidFill>
                <a:latin typeface="Montserrat"/>
                <a:ea typeface="Montserrat"/>
                <a:cs typeface="Montserrat"/>
                <a:sym typeface="Montserrat"/>
              </a:rPr>
              <a:t>After checking for null values, we found that more than 25000 Rows in this data were only having one column value and missing the rest of all the values. </a:t>
            </a:r>
            <a:endParaRPr/>
          </a:p>
        </p:txBody>
      </p:sp>
      <p:sp>
        <p:nvSpPr>
          <p:cNvPr id="266" name="Google Shape;266;p39"/>
          <p:cNvSpPr txBox="1"/>
          <p:nvPr/>
        </p:nvSpPr>
        <p:spPr>
          <a:xfrm>
            <a:off x="169601" y="4006988"/>
            <a:ext cx="8864396" cy="10310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none" strike="noStrike" cap="none">
                <a:solidFill>
                  <a:schemeClr val="lt1"/>
                </a:solidFill>
                <a:latin typeface="Arial"/>
                <a:ea typeface="Arial"/>
                <a:cs typeface="Arial"/>
                <a:sym typeface="Arial"/>
              </a:rPr>
              <a:t>                   </a:t>
            </a:r>
            <a:r>
              <a:rPr lang="en-IN" sz="1500" b="0" i="1" u="none" strike="noStrike" cap="none">
                <a:solidFill>
                  <a:schemeClr val="lt1"/>
                </a:solidFill>
                <a:latin typeface="Montserrat"/>
                <a:ea typeface="Montserrat"/>
                <a:cs typeface="Montserrat"/>
                <a:sym typeface="Montserrat"/>
              </a:rPr>
              <a:t>Cases like this, we can’t just put central tendency values. Because the data being related to user sentiment and reviews, we can not determine what the value should be for such large no. of rows . And most probably these are just corrupted data-points. So, we and got rid of them.</a:t>
            </a:r>
            <a:endParaRPr sz="1500" b="0" i="0" u="none" strike="noStrike" cap="none">
              <a:solidFill>
                <a:srgbClr val="000000"/>
              </a:solidFill>
              <a:latin typeface="Montserrat"/>
              <a:ea typeface="Montserrat"/>
              <a:cs typeface="Montserrat"/>
              <a:sym typeface="Montserrat"/>
            </a:endParaRPr>
          </a:p>
        </p:txBody>
      </p:sp>
      <p:sp>
        <p:nvSpPr>
          <p:cNvPr id="267" name="Google Shape;267;p39"/>
          <p:cNvSpPr txBox="1"/>
          <p:nvPr/>
        </p:nvSpPr>
        <p:spPr>
          <a:xfrm>
            <a:off x="95132" y="409071"/>
            <a:ext cx="6326294" cy="15029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With that, we have managed to </a:t>
            </a:r>
            <a:r>
              <a:rPr lang="en-IN" sz="1500" b="0" i="0" u="none" strike="noStrike" cap="none">
                <a:solidFill>
                  <a:schemeClr val="dk2"/>
                </a:solidFill>
                <a:latin typeface="Montserrat"/>
                <a:ea typeface="Montserrat"/>
                <a:cs typeface="Montserrat"/>
                <a:sym typeface="Montserrat"/>
              </a:rPr>
              <a:t>understand –</a:t>
            </a:r>
            <a:endParaRPr/>
          </a:p>
          <a:p>
            <a:pPr marL="285750" marR="0" lvl="0" indent="-285750" algn="l" rtl="0">
              <a:lnSpc>
                <a:spcPct val="100000"/>
              </a:lnSpc>
              <a:spcBef>
                <a:spcPts val="500"/>
              </a:spcBef>
              <a:spcAft>
                <a:spcPts val="0"/>
              </a:spcAft>
              <a:buClr>
                <a:schemeClr val="lt1"/>
              </a:buClr>
              <a:buSzPts val="1500"/>
              <a:buFont typeface="Noto Sans Symbols"/>
              <a:buChar char="❑"/>
            </a:pPr>
            <a:r>
              <a:rPr lang="en-IN" sz="1500" b="0" i="0" u="none" strike="noStrike" cap="none">
                <a:solidFill>
                  <a:schemeClr val="lt1"/>
                </a:solidFill>
                <a:latin typeface="Montserrat"/>
                <a:ea typeface="Montserrat"/>
                <a:cs typeface="Montserrat"/>
                <a:sym typeface="Montserrat"/>
              </a:rPr>
              <a:t>What kind of apps are more popular among users.</a:t>
            </a:r>
            <a:endParaRPr/>
          </a:p>
          <a:p>
            <a:pPr marL="285750" marR="0" lvl="0" indent="-285750" algn="l" rtl="0">
              <a:lnSpc>
                <a:spcPct val="100000"/>
              </a:lnSpc>
              <a:spcBef>
                <a:spcPts val="500"/>
              </a:spcBef>
              <a:spcAft>
                <a:spcPts val="0"/>
              </a:spcAft>
              <a:buClr>
                <a:schemeClr val="lt1"/>
              </a:buClr>
              <a:buSzPts val="1500"/>
              <a:buFont typeface="Noto Sans Symbols"/>
              <a:buChar char="❑"/>
            </a:pPr>
            <a:r>
              <a:rPr lang="en-IN" sz="1500" b="0" i="0" u="none" strike="noStrike" cap="none">
                <a:solidFill>
                  <a:schemeClr val="lt1"/>
                </a:solidFill>
                <a:latin typeface="Montserrat"/>
                <a:ea typeface="Montserrat"/>
                <a:cs typeface="Montserrat"/>
                <a:sym typeface="Montserrat"/>
              </a:rPr>
              <a:t>For which applications more prices can be charged.</a:t>
            </a:r>
            <a:endParaRPr/>
          </a:p>
          <a:p>
            <a:pPr marL="285750" marR="0" lvl="0" indent="-285750" algn="l" rtl="0">
              <a:lnSpc>
                <a:spcPct val="100000"/>
              </a:lnSpc>
              <a:spcBef>
                <a:spcPts val="500"/>
              </a:spcBef>
              <a:spcAft>
                <a:spcPts val="0"/>
              </a:spcAft>
              <a:buClr>
                <a:schemeClr val="lt1"/>
              </a:buClr>
              <a:buSzPts val="1500"/>
              <a:buFont typeface="Noto Sans Symbols"/>
              <a:buChar char="❑"/>
            </a:pPr>
            <a:r>
              <a:rPr lang="en-IN" sz="1500" b="0" i="0" u="none" strike="noStrike" cap="none">
                <a:solidFill>
                  <a:schemeClr val="lt1"/>
                </a:solidFill>
                <a:latin typeface="Montserrat"/>
                <a:ea typeface="Montserrat"/>
                <a:cs typeface="Montserrat"/>
                <a:sym typeface="Montserrat"/>
              </a:rPr>
              <a:t>Different areas of content rating that could use more focus.</a:t>
            </a:r>
            <a:endParaRPr/>
          </a:p>
          <a:p>
            <a:pPr marL="285750" marR="0" lvl="0" indent="-285750" algn="l" rtl="0">
              <a:lnSpc>
                <a:spcPct val="100000"/>
              </a:lnSpc>
              <a:spcBef>
                <a:spcPts val="500"/>
              </a:spcBef>
              <a:spcAft>
                <a:spcPts val="0"/>
              </a:spcAft>
              <a:buClr>
                <a:schemeClr val="lt1"/>
              </a:buClr>
              <a:buSzPts val="1500"/>
              <a:buFont typeface="Noto Sans Symbols"/>
              <a:buChar char="❑"/>
            </a:pPr>
            <a:r>
              <a:rPr lang="en-IN" sz="1500" b="0" i="0" u="none" strike="noStrike" cap="none">
                <a:solidFill>
                  <a:schemeClr val="lt1"/>
                </a:solidFill>
                <a:latin typeface="Montserrat"/>
                <a:ea typeface="Montserrat"/>
                <a:cs typeface="Montserrat"/>
                <a:sym typeface="Montserrat"/>
              </a:rPr>
              <a:t>Standards set by other applications in a certain category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idx="4294967295"/>
          </p:nvPr>
        </p:nvSpPr>
        <p:spPr>
          <a:xfrm>
            <a:off x="103128" y="104239"/>
            <a:ext cx="8512175" cy="561975"/>
          </a:xfrm>
          <a:prstGeom prst="rect">
            <a:avLst/>
          </a:prstGeom>
          <a:noFill/>
          <a:ln>
            <a:noFill/>
          </a:ln>
        </p:spPr>
        <p:txBody>
          <a:bodyPr spcFirstLastPara="1" wrap="square" lIns="91425" tIns="91425" rIns="91425" bIns="720000" anchor="ctr" anchorCtr="0">
            <a:noAutofit/>
          </a:bodyPr>
          <a:lstStyle/>
          <a:p>
            <a:pPr marL="0" marR="0" lvl="0" indent="0" algn="l" rtl="0">
              <a:lnSpc>
                <a:spcPct val="100000"/>
              </a:lnSpc>
              <a:spcBef>
                <a:spcPts val="0"/>
              </a:spcBef>
              <a:spcAft>
                <a:spcPts val="0"/>
              </a:spcAft>
              <a:buClr>
                <a:schemeClr val="dk1"/>
              </a:buClr>
              <a:buSzPts val="5200"/>
              <a:buFont typeface="Arial"/>
              <a:buNone/>
            </a:pPr>
            <a:endParaRPr sz="2000" b="0"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5200"/>
              <a:buFont typeface="Arial"/>
              <a:buNone/>
            </a:pPr>
            <a:r>
              <a:rPr lang="en-IN" sz="2400" b="1" i="0" u="none" strike="noStrike" cap="none">
                <a:solidFill>
                  <a:schemeClr val="dk1"/>
                </a:solidFill>
                <a:latin typeface="Montserrat"/>
                <a:ea typeface="Montserrat"/>
                <a:cs typeface="Montserrat"/>
                <a:sym typeface="Montserrat"/>
              </a:rPr>
              <a:t>Step 1 : Reading the datasets </a:t>
            </a:r>
            <a:endParaRPr sz="2400" b="1" i="0" u="none"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63" name="Google Shape;63;p13"/>
          <p:cNvSpPr txBox="1"/>
          <p:nvPr/>
        </p:nvSpPr>
        <p:spPr>
          <a:xfrm>
            <a:off x="103128" y="666214"/>
            <a:ext cx="4778255" cy="4308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We have been given two datasets. The first dataset being the - </a:t>
            </a:r>
            <a:r>
              <a:rPr lang="en-IN" sz="1600" b="0" i="0" u="none" strike="noStrike" cap="none">
                <a:solidFill>
                  <a:srgbClr val="F80000"/>
                </a:solidFill>
                <a:latin typeface="Montserrat"/>
                <a:ea typeface="Montserrat"/>
                <a:cs typeface="Montserrat"/>
                <a:sym typeface="Montserrat"/>
              </a:rPr>
              <a:t>Play Store dataset </a:t>
            </a:r>
            <a:r>
              <a:rPr lang="en-IN" sz="1600" b="0" i="0" u="none" strike="noStrike" cap="none">
                <a:solidFill>
                  <a:schemeClr val="lt1"/>
                </a:solidFill>
                <a:latin typeface="Montserrat"/>
                <a:ea typeface="Montserrat"/>
                <a:cs typeface="Montserrat"/>
                <a:sym typeface="Montserrat"/>
              </a:rPr>
              <a:t>and the second one is - </a:t>
            </a:r>
            <a:r>
              <a:rPr lang="en-IN" sz="1600" b="0" i="0" u="none" strike="noStrike" cap="none">
                <a:solidFill>
                  <a:srgbClr val="F80000"/>
                </a:solidFill>
                <a:latin typeface="Montserrat"/>
                <a:ea typeface="Montserrat"/>
                <a:cs typeface="Montserrat"/>
                <a:sym typeface="Montserrat"/>
              </a:rPr>
              <a:t>User Reviews dataset</a:t>
            </a:r>
            <a:r>
              <a:rPr lang="en-IN" sz="1600" b="0" i="0" u="none" strike="noStrike" cap="none">
                <a:solidFill>
                  <a:schemeClr val="lt1"/>
                </a:solidFill>
                <a:latin typeface="Montserrat"/>
                <a:ea typeface="Montserrat"/>
                <a:cs typeface="Montserrat"/>
                <a:sym typeface="Montserrat"/>
              </a:rPr>
              <a:t>.</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For keeping it simple, we will first deal with our </a:t>
            </a:r>
            <a:r>
              <a:rPr lang="en-IN" sz="1600" b="0" i="0" u="none" strike="noStrike" cap="none">
                <a:solidFill>
                  <a:srgbClr val="F80000"/>
                </a:solidFill>
                <a:latin typeface="Montserrat"/>
                <a:ea typeface="Montserrat"/>
                <a:cs typeface="Montserrat"/>
                <a:sym typeface="Montserrat"/>
              </a:rPr>
              <a:t>Play Store data</a:t>
            </a:r>
            <a:r>
              <a:rPr lang="en-IN" sz="1600" b="0" i="0" u="none" strike="noStrike" cap="none">
                <a:solidFill>
                  <a:schemeClr val="lt1"/>
                </a:solidFill>
                <a:latin typeface="Montserrat"/>
                <a:ea typeface="Montserrat"/>
                <a:cs typeface="Montserrat"/>
                <a:sym typeface="Montserrat"/>
              </a:rPr>
              <a:t>. Complete the whole process of reading, understanding, feature engineering, visualizing and drawing all the possible insights based on the information present.</a:t>
            </a:r>
            <a:endParaRPr/>
          </a:p>
          <a:p>
            <a:pPr marL="0" marR="0" lvl="0" indent="0" algn="l" rtl="0">
              <a:lnSpc>
                <a:spcPct val="100000"/>
              </a:lnSpc>
              <a:spcBef>
                <a:spcPts val="0"/>
              </a:spcBef>
              <a:spcAft>
                <a:spcPts val="0"/>
              </a:spcAft>
              <a:buNone/>
            </a:pPr>
            <a:endParaRPr sz="18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We have the data as a csv file format. We will use Python Pandas </a:t>
            </a:r>
            <a:r>
              <a:rPr lang="en-IN" sz="1600" b="0" i="0" u="none" strike="noStrike" cap="none">
                <a:solidFill>
                  <a:schemeClr val="lt1"/>
                </a:solidFill>
                <a:latin typeface="Lucida Sans"/>
                <a:ea typeface="Lucida Sans"/>
                <a:cs typeface="Lucida Sans"/>
                <a:sym typeface="Lucida Sans"/>
              </a:rPr>
              <a:t>read_csv</a:t>
            </a:r>
            <a:r>
              <a:rPr lang="en-IN" sz="1600" b="0" i="0" u="none" strike="noStrike" cap="none">
                <a:solidFill>
                  <a:schemeClr val="lt1"/>
                </a:solidFill>
                <a:latin typeface="Montserrat"/>
                <a:ea typeface="Montserrat"/>
                <a:cs typeface="Montserrat"/>
                <a:sym typeface="Montserrat"/>
              </a:rPr>
              <a:t>() function to read the dataset and convert it to tabular format. This tabular data is also called Pandas dataframe.</a:t>
            </a:r>
            <a:endParaRPr/>
          </a:p>
          <a:p>
            <a:pPr marL="0" marR="0" lvl="0" indent="0" algn="l" rtl="0">
              <a:lnSpc>
                <a:spcPct val="100000"/>
              </a:lnSpc>
              <a:spcBef>
                <a:spcPts val="0"/>
              </a:spcBef>
              <a:spcAft>
                <a:spcPts val="0"/>
              </a:spcAft>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Now we can perform EDA on our data.</a:t>
            </a:r>
            <a:endParaRPr/>
          </a:p>
        </p:txBody>
      </p:sp>
      <p:pic>
        <p:nvPicPr>
          <p:cNvPr id="64" name="Google Shape;64;p13"/>
          <p:cNvPicPr preferRelativeResize="0"/>
          <p:nvPr/>
        </p:nvPicPr>
        <p:blipFill rotWithShape="1">
          <a:blip r:embed="rId3">
            <a:alphaModFix/>
          </a:blip>
          <a:srcRect/>
          <a:stretch/>
        </p:blipFill>
        <p:spPr>
          <a:xfrm>
            <a:off x="4819507" y="921276"/>
            <a:ext cx="4131987" cy="305258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0"/>
          <p:cNvPicPr preferRelativeResize="0"/>
          <p:nvPr/>
        </p:nvPicPr>
        <p:blipFill rotWithShape="1">
          <a:blip r:embed="rId3">
            <a:alphaModFix/>
          </a:blip>
          <a:srcRect/>
          <a:stretch/>
        </p:blipFill>
        <p:spPr>
          <a:xfrm>
            <a:off x="5301720" y="688469"/>
            <a:ext cx="3842280" cy="3842280"/>
          </a:xfrm>
          <a:prstGeom prst="rect">
            <a:avLst/>
          </a:prstGeom>
          <a:noFill/>
          <a:ln>
            <a:noFill/>
          </a:ln>
        </p:spPr>
      </p:pic>
      <p:sp>
        <p:nvSpPr>
          <p:cNvPr id="273" name="Google Shape;273;p40"/>
          <p:cNvSpPr txBox="1">
            <a:spLocks noGrp="1"/>
          </p:cNvSpPr>
          <p:nvPr>
            <p:ph type="title"/>
          </p:nvPr>
        </p:nvSpPr>
        <p:spPr>
          <a:xfrm>
            <a:off x="50443" y="53919"/>
            <a:ext cx="8371663" cy="37234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Steps &amp; Discoveries :</a:t>
            </a: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4" name="Google Shape;274;p40"/>
          <p:cNvSpPr txBox="1"/>
          <p:nvPr/>
        </p:nvSpPr>
        <p:spPr>
          <a:xfrm>
            <a:off x="128889" y="509715"/>
            <a:ext cx="8836355"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Next, we did some visualizations to see  –</a:t>
            </a:r>
            <a:endParaRPr/>
          </a:p>
          <a:p>
            <a:pPr marL="0" marR="0" lvl="0" indent="0" algn="l" rtl="0">
              <a:lnSpc>
                <a:spcPct val="100000"/>
              </a:lnSpc>
              <a:spcBef>
                <a:spcPts val="0"/>
              </a:spcBef>
              <a:spcAft>
                <a:spcPts val="0"/>
              </a:spcAft>
              <a:buNone/>
            </a:pPr>
            <a:endParaRPr sz="1600" b="0" i="1"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FF4747"/>
              </a:buClr>
              <a:buSzPts val="1600"/>
              <a:buFont typeface="Noto Sans Symbols"/>
              <a:buChar char="⮚"/>
            </a:pPr>
            <a:r>
              <a:rPr lang="en-IN" sz="1600" b="0" i="1" u="none" strike="noStrike" cap="none">
                <a:solidFill>
                  <a:schemeClr val="lt1"/>
                </a:solidFill>
                <a:latin typeface="Arial"/>
                <a:ea typeface="Arial"/>
                <a:cs typeface="Arial"/>
                <a:sym typeface="Arial"/>
              </a:rPr>
              <a:t> </a:t>
            </a:r>
            <a:r>
              <a:rPr lang="en-IN" sz="1600" b="0" i="1" u="none" strike="noStrike" cap="none">
                <a:solidFill>
                  <a:srgbClr val="F80000"/>
                </a:solidFill>
                <a:latin typeface="Montserrat"/>
                <a:ea typeface="Montserrat"/>
                <a:cs typeface="Montserrat"/>
                <a:sym typeface="Montserrat"/>
              </a:rPr>
              <a:t>Which apps were the most reviewed in the dataset?</a:t>
            </a:r>
            <a:endParaRPr/>
          </a:p>
          <a:p>
            <a:pPr marL="285750" marR="0" lvl="0" indent="-285750" algn="l" rtl="0">
              <a:lnSpc>
                <a:spcPct val="100000"/>
              </a:lnSpc>
              <a:spcBef>
                <a:spcPts val="0"/>
              </a:spcBef>
              <a:spcAft>
                <a:spcPts val="0"/>
              </a:spcAft>
              <a:buClr>
                <a:schemeClr val="lt1"/>
              </a:buClr>
              <a:buSzPts val="1600"/>
              <a:buFont typeface="Arial"/>
              <a:buChar char="•"/>
            </a:pPr>
            <a:r>
              <a:rPr lang="en-IN" sz="1600" b="0" i="1" u="none" strike="noStrike" cap="none">
                <a:solidFill>
                  <a:schemeClr val="lt1"/>
                </a:solidFill>
                <a:latin typeface="Montserrat"/>
                <a:ea typeface="Montserrat"/>
                <a:cs typeface="Montserrat"/>
                <a:sym typeface="Montserrat"/>
              </a:rPr>
              <a:t>We made visualization for top 20 apps with the most reviews. </a:t>
            </a:r>
            <a:endParaRPr/>
          </a:p>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     The top 3 of them are –</a:t>
            </a:r>
            <a:endParaRPr/>
          </a:p>
          <a:p>
            <a:pPr marL="0" marR="0" lvl="0" indent="0" algn="l" rtl="0">
              <a:lnSpc>
                <a:spcPct val="100000"/>
              </a:lnSpc>
              <a:spcBef>
                <a:spcPts val="0"/>
              </a:spcBef>
              <a:spcAft>
                <a:spcPts val="0"/>
              </a:spcAft>
              <a:buNone/>
            </a:pPr>
            <a:endParaRPr sz="1600" b="0" i="1"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rgbClr val="F80000"/>
              </a:buClr>
              <a:buSzPts val="1600"/>
              <a:buFont typeface="Arial"/>
              <a:buChar char="•"/>
            </a:pPr>
            <a:r>
              <a:rPr lang="en-IN" sz="1600" b="0" i="0" u="none" strike="noStrike" cap="none">
                <a:solidFill>
                  <a:srgbClr val="EF8600"/>
                </a:solidFill>
                <a:latin typeface="Montserrat"/>
                <a:ea typeface="Montserrat"/>
                <a:cs typeface="Montserrat"/>
                <a:sym typeface="Montserrat"/>
              </a:rPr>
              <a:t>Bowmasters</a:t>
            </a:r>
            <a:endParaRPr sz="1600" b="0" i="0" u="none" strike="noStrike" cap="none">
              <a:solidFill>
                <a:srgbClr val="EF8600"/>
              </a:solidFill>
              <a:latin typeface="Montserrat"/>
              <a:ea typeface="Montserrat"/>
              <a:cs typeface="Montserrat"/>
              <a:sym typeface="Montserrat"/>
            </a:endParaRPr>
          </a:p>
          <a:p>
            <a:pPr marL="342900" marR="0" lvl="0" indent="-342900" algn="l" rtl="0">
              <a:lnSpc>
                <a:spcPct val="100000"/>
              </a:lnSpc>
              <a:spcBef>
                <a:spcPts val="0"/>
              </a:spcBef>
              <a:spcAft>
                <a:spcPts val="0"/>
              </a:spcAft>
              <a:buClr>
                <a:srgbClr val="F80000"/>
              </a:buClr>
              <a:buSzPts val="1600"/>
              <a:buFont typeface="Arial"/>
              <a:buChar char="•"/>
            </a:pPr>
            <a:r>
              <a:rPr lang="en-IN" sz="1600" b="0" i="0" u="none" strike="noStrike" cap="none">
                <a:solidFill>
                  <a:srgbClr val="EF8600"/>
                </a:solidFill>
                <a:latin typeface="Montserrat"/>
                <a:ea typeface="Montserrat"/>
                <a:cs typeface="Montserrat"/>
                <a:sym typeface="Montserrat"/>
              </a:rPr>
              <a:t>Angry Birds Classic</a:t>
            </a:r>
            <a:endParaRPr/>
          </a:p>
          <a:p>
            <a:pPr marL="342900" marR="0" lvl="0" indent="-342900" algn="l" rtl="0">
              <a:lnSpc>
                <a:spcPct val="100000"/>
              </a:lnSpc>
              <a:spcBef>
                <a:spcPts val="0"/>
              </a:spcBef>
              <a:spcAft>
                <a:spcPts val="0"/>
              </a:spcAft>
              <a:buClr>
                <a:srgbClr val="F80000"/>
              </a:buClr>
              <a:buSzPts val="1600"/>
              <a:buFont typeface="Arial"/>
              <a:buChar char="•"/>
            </a:pPr>
            <a:r>
              <a:rPr lang="en-IN" sz="1600" b="0" i="0" u="none" strike="noStrike" cap="none">
                <a:solidFill>
                  <a:srgbClr val="EF8600"/>
                </a:solidFill>
                <a:latin typeface="Montserrat"/>
                <a:ea typeface="Montserrat"/>
                <a:cs typeface="Montserrat"/>
                <a:sym typeface="Montserrat"/>
              </a:rPr>
              <a:t>Helix Jump</a:t>
            </a:r>
            <a:endParaRPr/>
          </a:p>
          <a:p>
            <a:pPr marL="342900" marR="0" lvl="0" indent="-241300" algn="l" rtl="0">
              <a:lnSpc>
                <a:spcPct val="100000"/>
              </a:lnSpc>
              <a:spcBef>
                <a:spcPts val="0"/>
              </a:spcBef>
              <a:spcAft>
                <a:spcPts val="0"/>
              </a:spcAft>
              <a:buClr>
                <a:srgbClr val="F80000"/>
              </a:buClr>
              <a:buSzPts val="1600"/>
              <a:buFont typeface="Arial"/>
              <a:buNone/>
            </a:pPr>
            <a:endParaRPr sz="1600" b="0" i="0" u="none" strike="noStrike" cap="none">
              <a:solidFill>
                <a:srgbClr val="EF8600"/>
              </a:solidFill>
              <a:latin typeface="Arial"/>
              <a:ea typeface="Arial"/>
              <a:cs typeface="Arial"/>
              <a:sym typeface="Arial"/>
            </a:endParaRPr>
          </a:p>
          <a:p>
            <a:pPr marL="342900" marR="0" lvl="0" indent="-241300" algn="l" rtl="0">
              <a:lnSpc>
                <a:spcPct val="100000"/>
              </a:lnSpc>
              <a:spcBef>
                <a:spcPts val="0"/>
              </a:spcBef>
              <a:spcAft>
                <a:spcPts val="0"/>
              </a:spcAft>
              <a:buClr>
                <a:srgbClr val="F80000"/>
              </a:buClr>
              <a:buSzPts val="1600"/>
              <a:buFont typeface="Arial"/>
              <a:buNone/>
            </a:pPr>
            <a:endParaRPr sz="1600" b="0" i="0" u="none" strike="noStrike" cap="none">
              <a:solidFill>
                <a:srgbClr val="EF8600"/>
              </a:solidFill>
              <a:latin typeface="Arial"/>
              <a:ea typeface="Arial"/>
              <a:cs typeface="Arial"/>
              <a:sym typeface="Arial"/>
            </a:endParaRPr>
          </a:p>
          <a:p>
            <a:pPr marL="285750" marR="0" lvl="0" indent="-285750" algn="l" rtl="0">
              <a:lnSpc>
                <a:spcPct val="100000"/>
              </a:lnSpc>
              <a:spcBef>
                <a:spcPts val="0"/>
              </a:spcBef>
              <a:spcAft>
                <a:spcPts val="0"/>
              </a:spcAft>
              <a:buClr>
                <a:srgbClr val="FF4747"/>
              </a:buClr>
              <a:buSzPts val="1600"/>
              <a:buFont typeface="Noto Sans Symbols"/>
              <a:buChar char="⮚"/>
            </a:pPr>
            <a:r>
              <a:rPr lang="en-IN" sz="1600" b="0" i="1" u="none" strike="noStrike" cap="none">
                <a:solidFill>
                  <a:schemeClr val="lt1"/>
                </a:solidFill>
                <a:latin typeface="Arial"/>
                <a:ea typeface="Arial"/>
                <a:cs typeface="Arial"/>
                <a:sym typeface="Arial"/>
              </a:rPr>
              <a:t> </a:t>
            </a:r>
            <a:r>
              <a:rPr lang="en-IN" sz="1600" b="0" i="1" u="none" strike="noStrike" cap="none">
                <a:solidFill>
                  <a:srgbClr val="F80000"/>
                </a:solidFill>
                <a:latin typeface="Montserrat"/>
                <a:ea typeface="Montserrat"/>
                <a:cs typeface="Montserrat"/>
                <a:sym typeface="Montserrat"/>
              </a:rPr>
              <a:t>Which apps received the most positive reviews?</a:t>
            </a:r>
            <a:endParaRPr/>
          </a:p>
          <a:p>
            <a:pPr marL="285750" marR="0" lvl="0" indent="-285750" algn="l" rtl="0">
              <a:lnSpc>
                <a:spcPct val="100000"/>
              </a:lnSpc>
              <a:spcBef>
                <a:spcPts val="0"/>
              </a:spcBef>
              <a:spcAft>
                <a:spcPts val="0"/>
              </a:spcAft>
              <a:buClr>
                <a:schemeClr val="lt1"/>
              </a:buClr>
              <a:buSzPts val="1600"/>
              <a:buFont typeface="Arial"/>
              <a:buChar char="•"/>
            </a:pPr>
            <a:r>
              <a:rPr lang="en-IN" sz="1600" b="0" i="1" u="none" strike="noStrike" cap="none">
                <a:solidFill>
                  <a:schemeClr val="lt1"/>
                </a:solidFill>
                <a:latin typeface="Montserrat"/>
                <a:ea typeface="Montserrat"/>
                <a:cs typeface="Montserrat"/>
                <a:sym typeface="Montserrat"/>
              </a:rPr>
              <a:t>Again we visualized top for top 20 apps.</a:t>
            </a:r>
            <a:endParaRPr/>
          </a:p>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     Top 3 of them are – </a:t>
            </a:r>
            <a:endParaRPr/>
          </a:p>
          <a:p>
            <a:pPr marL="0" marR="0" lvl="0" indent="0" algn="l" rtl="0">
              <a:lnSpc>
                <a:spcPct val="100000"/>
              </a:lnSpc>
              <a:spcBef>
                <a:spcPts val="0"/>
              </a:spcBef>
              <a:spcAft>
                <a:spcPts val="0"/>
              </a:spcAft>
              <a:buNone/>
            </a:pPr>
            <a:endParaRPr sz="1600" b="0" i="1" u="none" strike="noStrike" cap="none">
              <a:solidFill>
                <a:schemeClr val="lt1"/>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dk1"/>
              </a:buClr>
              <a:buSzPts val="1600"/>
              <a:buFont typeface="Arial"/>
              <a:buChar char="•"/>
            </a:pPr>
            <a:r>
              <a:rPr lang="en-IN" sz="1600" b="0" i="0" u="none" strike="noStrike" cap="none">
                <a:solidFill>
                  <a:srgbClr val="EF8600"/>
                </a:solidFill>
                <a:latin typeface="Montserrat"/>
                <a:ea typeface="Montserrat"/>
                <a:cs typeface="Montserrat"/>
                <a:sym typeface="Montserrat"/>
              </a:rPr>
              <a:t>Helix Jump</a:t>
            </a:r>
            <a:endParaRPr/>
          </a:p>
          <a:p>
            <a:pPr marL="342900" marR="0" lvl="0" indent="-342900" algn="l" rtl="0">
              <a:lnSpc>
                <a:spcPct val="100000"/>
              </a:lnSpc>
              <a:spcBef>
                <a:spcPts val="0"/>
              </a:spcBef>
              <a:spcAft>
                <a:spcPts val="0"/>
              </a:spcAft>
              <a:buClr>
                <a:schemeClr val="dk1"/>
              </a:buClr>
              <a:buSzPts val="1600"/>
              <a:buFont typeface="Arial"/>
              <a:buChar char="•"/>
            </a:pPr>
            <a:r>
              <a:rPr lang="en-IN" sz="1600" b="0" i="0" u="none" strike="noStrike" cap="none">
                <a:solidFill>
                  <a:srgbClr val="EF8600"/>
                </a:solidFill>
                <a:latin typeface="Montserrat"/>
                <a:ea typeface="Montserrat"/>
                <a:cs typeface="Montserrat"/>
                <a:sym typeface="Montserrat"/>
              </a:rPr>
              <a:t>Duolingo: Learn Languages Free</a:t>
            </a:r>
            <a:endParaRPr/>
          </a:p>
          <a:p>
            <a:pPr marL="342900" marR="0" lvl="0" indent="-342900" algn="l" rtl="0">
              <a:lnSpc>
                <a:spcPct val="100000"/>
              </a:lnSpc>
              <a:spcBef>
                <a:spcPts val="0"/>
              </a:spcBef>
              <a:spcAft>
                <a:spcPts val="0"/>
              </a:spcAft>
              <a:buClr>
                <a:schemeClr val="dk1"/>
              </a:buClr>
              <a:buSzPts val="1600"/>
              <a:buFont typeface="Arial"/>
              <a:buChar char="•"/>
            </a:pPr>
            <a:r>
              <a:rPr lang="en-IN" sz="1600" b="0" i="0" u="none" strike="noStrike" cap="none">
                <a:solidFill>
                  <a:srgbClr val="EF8600"/>
                </a:solidFill>
                <a:latin typeface="Montserrat"/>
                <a:ea typeface="Montserrat"/>
                <a:cs typeface="Montserrat"/>
                <a:sym typeface="Montserrat"/>
              </a:rPr>
              <a:t>Calorie Counter - Macros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1"/>
          <p:cNvPicPr preferRelativeResize="0"/>
          <p:nvPr/>
        </p:nvPicPr>
        <p:blipFill rotWithShape="1">
          <a:blip r:embed="rId3">
            <a:alphaModFix/>
          </a:blip>
          <a:srcRect/>
          <a:stretch/>
        </p:blipFill>
        <p:spPr>
          <a:xfrm>
            <a:off x="119281" y="536264"/>
            <a:ext cx="8845963" cy="4413871"/>
          </a:xfrm>
          <a:prstGeom prst="rect">
            <a:avLst/>
          </a:prstGeom>
          <a:noFill/>
          <a:ln>
            <a:noFill/>
          </a:ln>
          <a:effectLst>
            <a:outerShdw blurRad="50800" dist="50800" dir="5400000" algn="ctr" rotWithShape="0">
              <a:schemeClr val="dk2"/>
            </a:outerShdw>
          </a:effectLst>
        </p:spPr>
      </p:pic>
      <p:sp>
        <p:nvSpPr>
          <p:cNvPr id="280" name="Google Shape;280;p41"/>
          <p:cNvSpPr txBox="1">
            <a:spLocks noGrp="1"/>
          </p:cNvSpPr>
          <p:nvPr>
            <p:ph type="title"/>
          </p:nvPr>
        </p:nvSpPr>
        <p:spPr>
          <a:xfrm>
            <a:off x="50443" y="53919"/>
            <a:ext cx="8371663" cy="37234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Steps &amp; Discoveries :</a:t>
            </a: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1" name="Google Shape;281;p41"/>
          <p:cNvSpPr txBox="1"/>
          <p:nvPr/>
        </p:nvSpPr>
        <p:spPr>
          <a:xfrm>
            <a:off x="170941" y="536264"/>
            <a:ext cx="8684301" cy="4278094"/>
          </a:xfrm>
          <a:prstGeom prst="rect">
            <a:avLst/>
          </a:prstGeom>
          <a:noFill/>
          <a:ln>
            <a:noFill/>
          </a:ln>
        </p:spPr>
        <p:txBody>
          <a:bodyPr spcFirstLastPara="1" wrap="square" lIns="91425" tIns="45700" rIns="91425" bIns="45700" anchor="t" anchorCtr="0">
            <a:spAutoFit/>
          </a:bodyPr>
          <a:lstStyle/>
          <a:p>
            <a:pPr marL="285750" marR="0" lvl="0" indent="-184150" algn="l" rtl="0">
              <a:lnSpc>
                <a:spcPct val="100000"/>
              </a:lnSpc>
              <a:spcBef>
                <a:spcPts val="0"/>
              </a:spcBef>
              <a:spcAft>
                <a:spcPts val="0"/>
              </a:spcAft>
              <a:buClr>
                <a:srgbClr val="FF4747"/>
              </a:buClr>
              <a:buSzPts val="1600"/>
              <a:buFont typeface="Noto Sans Symbols"/>
              <a:buNone/>
            </a:pPr>
            <a:endParaRPr sz="1600" b="0" i="1" u="none" strike="noStrike" cap="none">
              <a:solidFill>
                <a:srgbClr val="F8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FF4747"/>
              </a:buClr>
              <a:buSzPts val="1600"/>
              <a:buFont typeface="Noto Sans Symbols"/>
              <a:buChar char="⮚"/>
            </a:pPr>
            <a:r>
              <a:rPr lang="en-IN" sz="1600" b="0" i="1" u="none" strike="noStrike" cap="none">
                <a:solidFill>
                  <a:srgbClr val="F80000"/>
                </a:solidFill>
                <a:latin typeface="Montserrat"/>
                <a:ea typeface="Montserrat"/>
                <a:cs typeface="Montserrat"/>
                <a:sym typeface="Montserrat"/>
              </a:rPr>
              <a:t>Most negative reviewed apps?</a:t>
            </a:r>
            <a:endParaRPr/>
          </a:p>
          <a:p>
            <a:pPr marL="285750" marR="0" lvl="0" indent="-285750" algn="l" rtl="0">
              <a:lnSpc>
                <a:spcPct val="100000"/>
              </a:lnSpc>
              <a:spcBef>
                <a:spcPts val="0"/>
              </a:spcBef>
              <a:spcAft>
                <a:spcPts val="0"/>
              </a:spcAft>
              <a:buClr>
                <a:schemeClr val="lt1"/>
              </a:buClr>
              <a:buSzPts val="1600"/>
              <a:buFont typeface="Arial"/>
              <a:buChar char="•"/>
            </a:pPr>
            <a:r>
              <a:rPr lang="en-IN" sz="1600" b="0" i="1" u="none" strike="noStrike" cap="none">
                <a:solidFill>
                  <a:schemeClr val="lt1"/>
                </a:solidFill>
                <a:latin typeface="Montserrat"/>
                <a:ea typeface="Montserrat"/>
                <a:cs typeface="Montserrat"/>
                <a:sym typeface="Montserrat"/>
              </a:rPr>
              <a:t>Again we visualized top for top 20 apps.</a:t>
            </a:r>
            <a:endParaRPr/>
          </a:p>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     Top 3 of them are – </a:t>
            </a:r>
            <a:endParaRPr/>
          </a:p>
          <a:p>
            <a:pPr marL="0" marR="0" lvl="0" indent="0" algn="l" rtl="0">
              <a:lnSpc>
                <a:spcPct val="100000"/>
              </a:lnSpc>
              <a:spcBef>
                <a:spcPts val="0"/>
              </a:spcBef>
              <a:spcAft>
                <a:spcPts val="0"/>
              </a:spcAft>
              <a:buNone/>
            </a:pPr>
            <a:endParaRPr sz="1600" b="0" i="1"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Arial"/>
              <a:buChar char="•"/>
            </a:pPr>
            <a:r>
              <a:rPr lang="en-IN" sz="1600" b="0" i="0" u="none" strike="noStrike" cap="none">
                <a:solidFill>
                  <a:srgbClr val="EF8600"/>
                </a:solidFill>
                <a:latin typeface="Montserrat"/>
                <a:ea typeface="Montserrat"/>
                <a:cs typeface="Montserrat"/>
                <a:sym typeface="Montserrat"/>
              </a:rPr>
              <a:t>Angry Birds Classic</a:t>
            </a:r>
            <a:endParaRPr sz="1600" b="0" i="0" u="none" strike="noStrike" cap="none">
              <a:solidFill>
                <a:srgbClr val="EF8600"/>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dk1"/>
              </a:buClr>
              <a:buSzPts val="1600"/>
              <a:buFont typeface="Arial"/>
              <a:buChar char="•"/>
            </a:pPr>
            <a:r>
              <a:rPr lang="en-IN" sz="1600" b="0" i="0" u="none" strike="noStrike" cap="none">
                <a:solidFill>
                  <a:srgbClr val="EF8600"/>
                </a:solidFill>
                <a:latin typeface="Montserrat"/>
                <a:ea typeface="Montserrat"/>
                <a:cs typeface="Montserrat"/>
                <a:sym typeface="Montserrat"/>
              </a:rPr>
              <a:t>Candy Crush Saga</a:t>
            </a:r>
            <a:endParaRPr sz="1600" b="0" i="0" u="none" strike="noStrike" cap="none">
              <a:solidFill>
                <a:srgbClr val="EF8600"/>
              </a:solidFill>
              <a:latin typeface="Montserrat"/>
              <a:ea typeface="Montserrat"/>
              <a:cs typeface="Montserrat"/>
              <a:sym typeface="Montserrat"/>
            </a:endParaRPr>
          </a:p>
          <a:p>
            <a:pPr marL="342900" marR="0" lvl="0" indent="-342900" algn="l" rtl="0">
              <a:lnSpc>
                <a:spcPct val="100000"/>
              </a:lnSpc>
              <a:spcBef>
                <a:spcPts val="0"/>
              </a:spcBef>
              <a:spcAft>
                <a:spcPts val="0"/>
              </a:spcAft>
              <a:buClr>
                <a:schemeClr val="dk1"/>
              </a:buClr>
              <a:buSzPts val="1600"/>
              <a:buFont typeface="Arial"/>
              <a:buChar char="•"/>
            </a:pPr>
            <a:r>
              <a:rPr lang="en-IN" sz="1600" b="0" i="0" u="none" strike="noStrike" cap="none">
                <a:solidFill>
                  <a:srgbClr val="EF8600"/>
                </a:solidFill>
                <a:latin typeface="Montserrat"/>
                <a:ea typeface="Montserrat"/>
                <a:cs typeface="Montserrat"/>
                <a:sym typeface="Montserrat"/>
              </a:rPr>
              <a:t>Bowmasters</a:t>
            </a:r>
            <a:endParaRPr sz="1600" b="0" i="0" u="none" strike="noStrike" cap="none">
              <a:solidFill>
                <a:srgbClr val="EF8600"/>
              </a:solidFill>
              <a:latin typeface="Montserrat"/>
              <a:ea typeface="Montserrat"/>
              <a:cs typeface="Montserrat"/>
              <a:sym typeface="Montserrat"/>
            </a:endParaRPr>
          </a:p>
          <a:p>
            <a:pPr marL="285750" marR="0" lvl="0" indent="-184150" algn="l" rtl="0">
              <a:lnSpc>
                <a:spcPct val="100000"/>
              </a:lnSpc>
              <a:spcBef>
                <a:spcPts val="0"/>
              </a:spcBef>
              <a:spcAft>
                <a:spcPts val="0"/>
              </a:spcAft>
              <a:buClr>
                <a:schemeClr val="lt1"/>
              </a:buClr>
              <a:buSzPts val="1600"/>
              <a:buFont typeface="Arial"/>
              <a:buNone/>
            </a:pPr>
            <a:endParaRPr sz="1600" b="0" i="1"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    With the help of boxplot, we also visualized the data distribution for Sentiment Polarity &amp; Sentiment Subjectivity.</a:t>
            </a:r>
            <a:endParaRPr/>
          </a:p>
          <a:p>
            <a:pPr marL="0" marR="0" lvl="0" indent="0" algn="l" rtl="0">
              <a:lnSpc>
                <a:spcPct val="100000"/>
              </a:lnSpc>
              <a:spcBef>
                <a:spcPts val="0"/>
              </a:spcBef>
              <a:spcAft>
                <a:spcPts val="0"/>
              </a:spcAft>
              <a:buNone/>
            </a:pPr>
            <a:endParaRPr sz="16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    Next thing we did was to build a </a:t>
            </a:r>
            <a:r>
              <a:rPr lang="en-IN" sz="1600" b="0" i="0" u="none" strike="noStrike" cap="none">
                <a:solidFill>
                  <a:srgbClr val="EF8600"/>
                </a:solidFill>
                <a:latin typeface="Montserrat"/>
                <a:ea typeface="Montserrat"/>
                <a:cs typeface="Montserrat"/>
                <a:sym typeface="Montserrat"/>
              </a:rPr>
              <a:t>Sentiment</a:t>
            </a:r>
            <a:r>
              <a:rPr lang="en-IN" sz="1600" b="0" i="1" u="none" strike="noStrike" cap="none">
                <a:solidFill>
                  <a:srgbClr val="EF8600"/>
                </a:solidFill>
                <a:latin typeface="Montserrat"/>
                <a:ea typeface="Montserrat"/>
                <a:cs typeface="Montserrat"/>
                <a:sym typeface="Montserrat"/>
              </a:rPr>
              <a:t> </a:t>
            </a:r>
            <a:r>
              <a:rPr lang="en-IN" sz="1600" b="0" i="0" u="none" strike="noStrike" cap="none">
                <a:solidFill>
                  <a:srgbClr val="EF8600"/>
                </a:solidFill>
                <a:latin typeface="Montserrat"/>
                <a:ea typeface="Montserrat"/>
                <a:cs typeface="Montserrat"/>
                <a:sym typeface="Montserrat"/>
              </a:rPr>
              <a:t>Analysis</a:t>
            </a:r>
            <a:r>
              <a:rPr lang="en-IN" sz="1600" b="0" i="1" u="none" strike="noStrike" cap="none">
                <a:solidFill>
                  <a:srgbClr val="EF8600"/>
                </a:solidFill>
                <a:latin typeface="Montserrat"/>
                <a:ea typeface="Montserrat"/>
                <a:cs typeface="Montserrat"/>
                <a:sym typeface="Montserrat"/>
              </a:rPr>
              <a:t> </a:t>
            </a:r>
            <a:r>
              <a:rPr lang="en-IN" sz="1600" b="0" i="1" u="none" strike="noStrike" cap="none">
                <a:solidFill>
                  <a:schemeClr val="lt1"/>
                </a:solidFill>
                <a:latin typeface="Montserrat"/>
                <a:ea typeface="Montserrat"/>
                <a:cs typeface="Montserrat"/>
                <a:sym typeface="Montserrat"/>
              </a:rPr>
              <a:t>model. We used </a:t>
            </a:r>
            <a:r>
              <a:rPr lang="en-IN" sz="1600" b="0" i="0" u="none" strike="noStrike" cap="none">
                <a:solidFill>
                  <a:srgbClr val="EF8600"/>
                </a:solidFill>
                <a:latin typeface="Montserrat"/>
                <a:ea typeface="Montserrat"/>
                <a:cs typeface="Montserrat"/>
                <a:sym typeface="Montserrat"/>
              </a:rPr>
              <a:t>Translated Review</a:t>
            </a:r>
            <a:r>
              <a:rPr lang="en-IN" sz="1600" b="0" i="1" u="none" strike="noStrike" cap="none">
                <a:solidFill>
                  <a:srgbClr val="EF8600"/>
                </a:solidFill>
                <a:latin typeface="Montserrat"/>
                <a:ea typeface="Montserrat"/>
                <a:cs typeface="Montserrat"/>
                <a:sym typeface="Montserrat"/>
              </a:rPr>
              <a:t> </a:t>
            </a:r>
            <a:r>
              <a:rPr lang="en-IN" sz="1600" b="0" i="1" u="none" strike="noStrike" cap="none">
                <a:solidFill>
                  <a:schemeClr val="lt1"/>
                </a:solidFill>
                <a:latin typeface="Montserrat"/>
                <a:ea typeface="Montserrat"/>
                <a:cs typeface="Montserrat"/>
                <a:sym typeface="Montserrat"/>
              </a:rPr>
              <a:t>&amp; </a:t>
            </a:r>
            <a:r>
              <a:rPr lang="en-IN" sz="1600" b="0" i="0" u="none" strike="noStrike" cap="none">
                <a:solidFill>
                  <a:srgbClr val="EF8600"/>
                </a:solidFill>
                <a:latin typeface="Montserrat"/>
                <a:ea typeface="Montserrat"/>
                <a:cs typeface="Montserrat"/>
                <a:sym typeface="Montserrat"/>
              </a:rPr>
              <a:t>Sentiment</a:t>
            </a:r>
            <a:r>
              <a:rPr lang="en-IN" sz="1600" b="0" i="1" u="none" strike="noStrike" cap="none">
                <a:solidFill>
                  <a:srgbClr val="EF8600"/>
                </a:solidFill>
                <a:latin typeface="Montserrat"/>
                <a:ea typeface="Montserrat"/>
                <a:cs typeface="Montserrat"/>
                <a:sym typeface="Montserrat"/>
              </a:rPr>
              <a:t> </a:t>
            </a:r>
            <a:r>
              <a:rPr lang="en-IN" sz="1600" b="0" i="1" u="none" strike="noStrike" cap="none">
                <a:solidFill>
                  <a:schemeClr val="lt1"/>
                </a:solidFill>
                <a:latin typeface="Montserrat"/>
                <a:ea typeface="Montserrat"/>
                <a:cs typeface="Montserrat"/>
                <a:sym typeface="Montserrat"/>
              </a:rPr>
              <a:t>columns to train the Sentiment Analysis model on the data. </a:t>
            </a:r>
            <a:endParaRPr/>
          </a:p>
          <a:p>
            <a:pPr marL="0" marR="0" lvl="0" indent="0" algn="l" rtl="0">
              <a:lnSpc>
                <a:spcPct val="100000"/>
              </a:lnSpc>
              <a:spcBef>
                <a:spcPts val="0"/>
              </a:spcBef>
              <a:spcAft>
                <a:spcPts val="0"/>
              </a:spcAft>
              <a:buNone/>
            </a:pPr>
            <a:endParaRPr sz="16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1" u="none" strike="noStrike" cap="none">
                <a:solidFill>
                  <a:schemeClr val="lt1"/>
                </a:solidFill>
                <a:latin typeface="Montserrat"/>
                <a:ea typeface="Montserrat"/>
                <a:cs typeface="Montserrat"/>
                <a:sym typeface="Montserrat"/>
              </a:rPr>
              <a:t>    Doing so, we were able to understand and predict how users felt about different applications based on their reviews.</a:t>
            </a:r>
            <a:endParaRPr sz="1600" b="0" i="1"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46696" y="198298"/>
            <a:ext cx="2204619" cy="39984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Conclusion :</a:t>
            </a: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7" name="Google Shape;287;p42"/>
          <p:cNvSpPr txBox="1"/>
          <p:nvPr/>
        </p:nvSpPr>
        <p:spPr>
          <a:xfrm>
            <a:off x="146696" y="770021"/>
            <a:ext cx="8804700" cy="420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1" u="none" strike="noStrike" cap="none">
                <a:solidFill>
                  <a:schemeClr val="lt1"/>
                </a:solidFill>
                <a:latin typeface="Arial"/>
                <a:ea typeface="Arial"/>
                <a:cs typeface="Arial"/>
                <a:sym typeface="Arial"/>
              </a:rPr>
              <a:t>      </a:t>
            </a:r>
            <a:r>
              <a:rPr lang="en-IN" sz="1800" b="0" i="1" u="none" strike="noStrike" cap="none">
                <a:solidFill>
                  <a:schemeClr val="lt1"/>
                </a:solidFill>
                <a:latin typeface="Montserrat"/>
                <a:ea typeface="Montserrat"/>
                <a:cs typeface="Montserrat"/>
                <a:sym typeface="Montserrat"/>
              </a:rPr>
              <a:t>In conclusion, we can say that these datasets have the potential of delivering with insights to better understand and process customer demands and their sentiments regarding the android apps, which can help in making better decisions in future for developers. </a:t>
            </a:r>
            <a:endParaRPr sz="18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800" b="0" i="1" u="none" strike="noStrike" cap="none">
                <a:solidFill>
                  <a:schemeClr val="lt1"/>
                </a:solidFill>
                <a:latin typeface="Montserrat"/>
                <a:ea typeface="Montserrat"/>
                <a:cs typeface="Montserrat"/>
                <a:sym typeface="Montserrat"/>
              </a:rPr>
              <a:t>      Analysing the actual ratings or popularity and comparing them with predicted results can tell us if the apps are performing as expected, better or worse compared to other apps.</a:t>
            </a:r>
            <a:endParaRPr sz="18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800" b="0" i="1" u="none" strike="noStrike" cap="none">
                <a:solidFill>
                  <a:schemeClr val="lt1"/>
                </a:solidFill>
                <a:latin typeface="Montserrat"/>
                <a:ea typeface="Montserrat"/>
                <a:cs typeface="Montserrat"/>
                <a:sym typeface="Montserrat"/>
              </a:rPr>
              <a:t>      Also, the dataset gives a clear indication of which apps are in demand, so that developers can popularize the app store with similar products.</a:t>
            </a:r>
            <a:endParaRPr sz="18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800" b="0" i="1" u="none" strike="noStrike" cap="none">
                <a:solidFill>
                  <a:schemeClr val="lt1"/>
                </a:solidFill>
                <a:latin typeface="Montserrat"/>
                <a:ea typeface="Montserrat"/>
                <a:cs typeface="Montserrat"/>
                <a:sym typeface="Montserrat"/>
              </a:rPr>
              <a:t>      The Sentiment Analysis model helps us to figure out users experiences, not only for given observations, but also for future observations.</a:t>
            </a:r>
            <a:endParaRPr sz="1800" b="0" i="1" u="none" strike="noStrike" cap="none">
              <a:solidFill>
                <a:schemeClr val="lt1"/>
              </a:solidFill>
              <a:latin typeface="Montserrat"/>
              <a:ea typeface="Montserrat"/>
              <a:cs typeface="Montserrat"/>
              <a:sym typeface="Montserrat"/>
            </a:endParaRPr>
          </a:p>
          <a:p>
            <a:pPr marL="0" marR="0" lvl="0" indent="0" algn="l" rtl="0">
              <a:lnSpc>
                <a:spcPct val="100000"/>
              </a:lnSpc>
              <a:spcBef>
                <a:spcPts val="1000"/>
              </a:spcBef>
              <a:spcAft>
                <a:spcPts val="0"/>
              </a:spcAft>
              <a:buNone/>
            </a:pPr>
            <a:r>
              <a:rPr lang="en-IN" sz="1800" b="0" i="1" u="none" strike="noStrike" cap="none">
                <a:solidFill>
                  <a:schemeClr val="lt1"/>
                </a:solidFill>
                <a:latin typeface="Montserrat"/>
                <a:ea typeface="Montserrat"/>
                <a:cs typeface="Montserrat"/>
                <a:sym typeface="Montserrat"/>
              </a:rPr>
              <a:t>      Hopefully this exploratory data analysis will help to ease these processes.</a:t>
            </a:r>
            <a:endParaRPr sz="1800" b="0" i="1"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013650" y="2021305"/>
            <a:ext cx="2844010" cy="70814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200" b="1">
                <a:solidFill>
                  <a:schemeClr val="dk1"/>
                </a:solidFill>
                <a:latin typeface="Montserrat"/>
                <a:ea typeface="Montserrat"/>
                <a:cs typeface="Montserrat"/>
                <a:sym typeface="Montserrat"/>
              </a:rPr>
              <a:t>Thank You...</a:t>
            </a:r>
            <a:endParaRPr sz="32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23245" y="145115"/>
            <a:ext cx="8051354" cy="45990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 2 : Summarizing Dataset</a:t>
            </a:r>
            <a:endParaRPr sz="2400" b="1">
              <a:solidFill>
                <a:schemeClr val="dk1"/>
              </a:solidFill>
              <a:latin typeface="Montserrat"/>
              <a:ea typeface="Montserrat"/>
              <a:cs typeface="Montserrat"/>
              <a:sym typeface="Montserrat"/>
            </a:endParaRPr>
          </a:p>
        </p:txBody>
      </p:sp>
      <p:sp>
        <p:nvSpPr>
          <p:cNvPr id="70" name="Google Shape;70;p14"/>
          <p:cNvSpPr txBox="1"/>
          <p:nvPr/>
        </p:nvSpPr>
        <p:spPr>
          <a:xfrm>
            <a:off x="123245" y="605017"/>
            <a:ext cx="8835000" cy="426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50" b="0" i="0" u="none" strike="noStrike" cap="none">
                <a:solidFill>
                  <a:schemeClr val="lt1"/>
                </a:solidFill>
                <a:latin typeface="Montserrat"/>
                <a:ea typeface="Montserrat"/>
                <a:cs typeface="Montserrat"/>
                <a:sym typeface="Montserrat"/>
              </a:rPr>
              <a:t>In this Step, we try to understand the dataset in hand. We followed the processes mentioned below – </a:t>
            </a:r>
            <a:endParaRPr/>
          </a:p>
          <a:p>
            <a:pPr marL="342900" marR="0" lvl="0" indent="-342900" algn="just" rtl="0">
              <a:lnSpc>
                <a:spcPct val="100000"/>
              </a:lnSpc>
              <a:spcBef>
                <a:spcPts val="500"/>
              </a:spcBef>
              <a:spcAft>
                <a:spcPts val="0"/>
              </a:spcAft>
              <a:buClr>
                <a:schemeClr val="lt1"/>
              </a:buClr>
              <a:buSzPts val="1450"/>
              <a:buFont typeface="Arial"/>
              <a:buAutoNum type="arabicPeriod"/>
            </a:pPr>
            <a:r>
              <a:rPr lang="en-IN" sz="1450" b="0" i="1" u="sng" strike="noStrike" cap="none">
                <a:solidFill>
                  <a:schemeClr val="lt1"/>
                </a:solidFill>
                <a:latin typeface="Montserrat"/>
                <a:ea typeface="Montserrat"/>
                <a:cs typeface="Montserrat"/>
                <a:sym typeface="Montserrat"/>
              </a:rPr>
              <a:t>Shape of our dataset</a:t>
            </a:r>
            <a:r>
              <a:rPr lang="en-IN" sz="1450" b="0" i="0" u="none" strike="noStrike" cap="none">
                <a:solidFill>
                  <a:schemeClr val="lt1"/>
                </a:solidFill>
                <a:latin typeface="Montserrat"/>
                <a:ea typeface="Montserrat"/>
                <a:cs typeface="Montserrat"/>
                <a:sym typeface="Montserrat"/>
              </a:rPr>
              <a:t> : The findings tell us the our dataset comprises of 10841 rows and 13 columns. </a:t>
            </a:r>
            <a:endParaRPr sz="1450" b="0" i="0" u="sng" strike="noStrike" cap="none">
              <a:solidFill>
                <a:srgbClr val="EF8600"/>
              </a:solidFill>
              <a:latin typeface="Montserrat"/>
              <a:ea typeface="Montserrat"/>
              <a:cs typeface="Montserrat"/>
              <a:sym typeface="Montserrat"/>
            </a:endParaRPr>
          </a:p>
          <a:p>
            <a:pPr marL="342900" marR="0" lvl="0" indent="-342900" algn="l" rtl="0">
              <a:lnSpc>
                <a:spcPct val="100000"/>
              </a:lnSpc>
              <a:spcBef>
                <a:spcPts val="1000"/>
              </a:spcBef>
              <a:spcAft>
                <a:spcPts val="0"/>
              </a:spcAft>
              <a:buClr>
                <a:schemeClr val="lt1"/>
              </a:buClr>
              <a:buSzPts val="1450"/>
              <a:buFont typeface="Arial"/>
              <a:buAutoNum type="arabicPeriod"/>
            </a:pPr>
            <a:r>
              <a:rPr lang="en-IN" sz="1450" b="0" i="1" u="sng" strike="noStrike" cap="none">
                <a:solidFill>
                  <a:schemeClr val="lt1"/>
                </a:solidFill>
                <a:latin typeface="Montserrat"/>
                <a:ea typeface="Montserrat"/>
                <a:cs typeface="Montserrat"/>
                <a:sym typeface="Montserrat"/>
              </a:rPr>
              <a:t>Identifying Columns</a:t>
            </a:r>
            <a:r>
              <a:rPr lang="en-IN" sz="1450" b="0" i="0" u="none" strike="noStrike" cap="none">
                <a:solidFill>
                  <a:schemeClr val="lt1"/>
                </a:solidFill>
                <a:latin typeface="Montserrat"/>
                <a:ea typeface="Montserrat"/>
                <a:cs typeface="Montserrat"/>
                <a:sym typeface="Montserrat"/>
              </a:rPr>
              <a:t> : Performing the pandas column function on our dataframe, we get the column names. Which in this case are - </a:t>
            </a:r>
            <a:r>
              <a:rPr lang="en-IN" sz="1450" b="0" i="0" u="none" strike="noStrike" cap="none">
                <a:solidFill>
                  <a:srgbClr val="EF8600"/>
                </a:solidFill>
                <a:latin typeface="Montserrat"/>
                <a:ea typeface="Montserrat"/>
                <a:cs typeface="Montserrat"/>
                <a:sym typeface="Montserrat"/>
              </a:rPr>
              <a:t>'App', 'Category', 'Rating', 'Reviews', 'Size', 'Installs', 'Type', 'Price', 'Content Rating', 'Genres', 'Last Updated', 'Current Ver', 'Android Ver’.</a:t>
            </a:r>
            <a:endParaRPr sz="1450" b="0" i="0" u="none" strike="noStrike" cap="none">
              <a:solidFill>
                <a:schemeClr val="lt1"/>
              </a:solidFill>
              <a:latin typeface="Montserrat"/>
              <a:ea typeface="Montserrat"/>
              <a:cs typeface="Montserrat"/>
              <a:sym typeface="Montserrat"/>
            </a:endParaRPr>
          </a:p>
          <a:p>
            <a:pPr marL="342900" marR="0" lvl="0" indent="-342900" algn="l" rtl="0">
              <a:lnSpc>
                <a:spcPct val="100000"/>
              </a:lnSpc>
              <a:spcBef>
                <a:spcPts val="1000"/>
              </a:spcBef>
              <a:spcAft>
                <a:spcPts val="0"/>
              </a:spcAft>
              <a:buClr>
                <a:schemeClr val="lt1"/>
              </a:buClr>
              <a:buSzPts val="1450"/>
              <a:buFont typeface="Arial"/>
              <a:buAutoNum type="arabicPeriod"/>
            </a:pPr>
            <a:r>
              <a:rPr lang="en-IN" sz="1450" b="0" i="1" u="sng" strike="noStrike" cap="none">
                <a:solidFill>
                  <a:schemeClr val="lt1"/>
                </a:solidFill>
                <a:latin typeface="Montserrat"/>
                <a:ea typeface="Montserrat"/>
                <a:cs typeface="Montserrat"/>
                <a:sym typeface="Montserrat"/>
              </a:rPr>
              <a:t>Checking Data Types</a:t>
            </a:r>
            <a:r>
              <a:rPr lang="en-IN" sz="1450" b="0" i="0" u="none" strike="noStrike" cap="none">
                <a:solidFill>
                  <a:schemeClr val="lt1"/>
                </a:solidFill>
                <a:latin typeface="Montserrat"/>
                <a:ea typeface="Montserrat"/>
                <a:cs typeface="Montserrat"/>
                <a:sym typeface="Montserrat"/>
              </a:rPr>
              <a:t> : Initially our dataset only has </a:t>
            </a:r>
            <a:r>
              <a:rPr lang="en-IN" sz="1450" b="0" i="0" u="none" strike="noStrike" cap="none">
                <a:solidFill>
                  <a:srgbClr val="EF8600"/>
                </a:solidFill>
                <a:latin typeface="Montserrat"/>
                <a:ea typeface="Montserrat"/>
                <a:cs typeface="Montserrat"/>
                <a:sym typeface="Montserrat"/>
              </a:rPr>
              <a:t>'Rating’ </a:t>
            </a:r>
            <a:r>
              <a:rPr lang="en-IN" sz="1450" b="0" i="0" u="none" strike="noStrike" cap="none">
                <a:solidFill>
                  <a:schemeClr val="lt1"/>
                </a:solidFill>
                <a:latin typeface="Montserrat"/>
                <a:ea typeface="Montserrat"/>
                <a:cs typeface="Montserrat"/>
                <a:sym typeface="Montserrat"/>
              </a:rPr>
              <a:t>column as float64 type data. All the other columns have categorical values.</a:t>
            </a:r>
            <a:endParaRPr sz="1450" b="0" i="0" u="none" strike="noStrike" cap="none">
              <a:solidFill>
                <a:schemeClr val="lt1"/>
              </a:solidFill>
              <a:latin typeface="Montserrat"/>
              <a:ea typeface="Montserrat"/>
              <a:cs typeface="Montserrat"/>
              <a:sym typeface="Montserrat"/>
            </a:endParaRPr>
          </a:p>
          <a:p>
            <a:pPr marL="342900" marR="0" lvl="0" indent="-342900" algn="l" rtl="0">
              <a:lnSpc>
                <a:spcPct val="100000"/>
              </a:lnSpc>
              <a:spcBef>
                <a:spcPts val="1000"/>
              </a:spcBef>
              <a:spcAft>
                <a:spcPts val="0"/>
              </a:spcAft>
              <a:buClr>
                <a:schemeClr val="lt1"/>
              </a:buClr>
              <a:buSzPts val="1450"/>
              <a:buFont typeface="Arial"/>
              <a:buAutoNum type="arabicPeriod"/>
            </a:pPr>
            <a:r>
              <a:rPr lang="en-IN" sz="1450" b="0" i="1" u="sng" strike="noStrike" cap="none">
                <a:solidFill>
                  <a:schemeClr val="lt1"/>
                </a:solidFill>
                <a:latin typeface="Montserrat"/>
                <a:ea typeface="Montserrat"/>
                <a:cs typeface="Montserrat"/>
                <a:sym typeface="Montserrat"/>
              </a:rPr>
              <a:t>Null Values Detection</a:t>
            </a:r>
            <a:r>
              <a:rPr lang="en-IN" sz="1450" b="0" i="0" u="none" strike="noStrike" cap="none">
                <a:solidFill>
                  <a:schemeClr val="lt1"/>
                </a:solidFill>
                <a:latin typeface="Montserrat"/>
                <a:ea typeface="Montserrat"/>
                <a:cs typeface="Montserrat"/>
                <a:sym typeface="Montserrat"/>
              </a:rPr>
              <a:t> :  We tried to find which column has how many null values. So that we can start cleaning or filling up those values accordingly. </a:t>
            </a:r>
            <a:r>
              <a:rPr lang="en-IN" sz="1450" b="0" i="0" u="none" strike="noStrike" cap="none">
                <a:solidFill>
                  <a:srgbClr val="EF8600"/>
                </a:solidFill>
                <a:latin typeface="Montserrat"/>
                <a:ea typeface="Montserrat"/>
                <a:cs typeface="Montserrat"/>
                <a:sym typeface="Montserrat"/>
              </a:rPr>
              <a:t>Rating </a:t>
            </a:r>
            <a:r>
              <a:rPr lang="en-IN" sz="1450" b="0" i="0" u="none" strike="noStrike" cap="none">
                <a:solidFill>
                  <a:schemeClr val="lt1"/>
                </a:solidFill>
                <a:latin typeface="Montserrat"/>
                <a:ea typeface="Montserrat"/>
                <a:cs typeface="Montserrat"/>
                <a:sym typeface="Montserrat"/>
              </a:rPr>
              <a:t>column have 1474 null values, </a:t>
            </a:r>
            <a:r>
              <a:rPr lang="en-IN" sz="1450" b="0" i="0" u="none" strike="noStrike" cap="none">
                <a:solidFill>
                  <a:srgbClr val="EF8600"/>
                </a:solidFill>
                <a:latin typeface="Montserrat"/>
                <a:ea typeface="Montserrat"/>
                <a:cs typeface="Montserrat"/>
                <a:sym typeface="Montserrat"/>
              </a:rPr>
              <a:t>Current version </a:t>
            </a:r>
            <a:r>
              <a:rPr lang="en-IN" sz="1450" b="0" i="0" u="none" strike="noStrike" cap="none">
                <a:solidFill>
                  <a:schemeClr val="lt1"/>
                </a:solidFill>
                <a:latin typeface="Montserrat"/>
                <a:ea typeface="Montserrat"/>
                <a:cs typeface="Montserrat"/>
                <a:sym typeface="Montserrat"/>
              </a:rPr>
              <a:t>and </a:t>
            </a:r>
            <a:r>
              <a:rPr lang="en-IN" sz="1450" b="0" i="0" u="none" strike="noStrike" cap="none">
                <a:solidFill>
                  <a:srgbClr val="EF8600"/>
                </a:solidFill>
                <a:latin typeface="Montserrat"/>
                <a:ea typeface="Montserrat"/>
                <a:cs typeface="Montserrat"/>
                <a:sym typeface="Montserrat"/>
              </a:rPr>
              <a:t>Android version </a:t>
            </a:r>
            <a:r>
              <a:rPr lang="en-IN" sz="1450" b="0" i="0" u="none" strike="noStrike" cap="none">
                <a:solidFill>
                  <a:schemeClr val="lt1"/>
                </a:solidFill>
                <a:latin typeface="Montserrat"/>
                <a:ea typeface="Montserrat"/>
                <a:cs typeface="Montserrat"/>
                <a:sym typeface="Montserrat"/>
              </a:rPr>
              <a:t>column had 8 and 3 null values respectively. </a:t>
            </a:r>
            <a:r>
              <a:rPr lang="en-IN" sz="1450" b="0" i="0" u="none" strike="noStrike" cap="none">
                <a:solidFill>
                  <a:srgbClr val="EF8600"/>
                </a:solidFill>
                <a:latin typeface="Montserrat"/>
                <a:ea typeface="Montserrat"/>
                <a:cs typeface="Montserrat"/>
                <a:sym typeface="Montserrat"/>
              </a:rPr>
              <a:t>Type</a:t>
            </a:r>
            <a:r>
              <a:rPr lang="en-IN" sz="1450" b="0" i="0" u="none" strike="noStrike" cap="none">
                <a:solidFill>
                  <a:schemeClr val="lt1"/>
                </a:solidFill>
                <a:latin typeface="Montserrat"/>
                <a:ea typeface="Montserrat"/>
                <a:cs typeface="Montserrat"/>
                <a:sym typeface="Montserrat"/>
              </a:rPr>
              <a:t> and </a:t>
            </a:r>
            <a:r>
              <a:rPr lang="en-IN" sz="1450" b="0" i="0" u="none" strike="noStrike" cap="none">
                <a:solidFill>
                  <a:srgbClr val="EF8600"/>
                </a:solidFill>
                <a:latin typeface="Montserrat"/>
                <a:ea typeface="Montserrat"/>
                <a:cs typeface="Montserrat"/>
                <a:sym typeface="Montserrat"/>
              </a:rPr>
              <a:t>Content Rating</a:t>
            </a:r>
            <a:r>
              <a:rPr lang="en-IN" sz="1450" b="0" i="0" u="none" strike="noStrike" cap="none">
                <a:solidFill>
                  <a:schemeClr val="lt1"/>
                </a:solidFill>
                <a:latin typeface="Montserrat"/>
                <a:ea typeface="Montserrat"/>
                <a:cs typeface="Montserrat"/>
                <a:sym typeface="Montserrat"/>
              </a:rPr>
              <a:t> columns each has 1 null value. We will need to take care of them.</a:t>
            </a:r>
            <a:endParaRPr sz="1450" b="0" i="1" u="sng" strike="noStrike" cap="none">
              <a:solidFill>
                <a:schemeClr val="lt1"/>
              </a:solidFill>
              <a:latin typeface="Montserrat"/>
              <a:ea typeface="Montserrat"/>
              <a:cs typeface="Montserrat"/>
              <a:sym typeface="Montserrat"/>
            </a:endParaRPr>
          </a:p>
          <a:p>
            <a:pPr marL="342900" marR="0" lvl="0" indent="-342900" algn="l" rtl="0">
              <a:lnSpc>
                <a:spcPct val="100000"/>
              </a:lnSpc>
              <a:spcBef>
                <a:spcPts val="1000"/>
              </a:spcBef>
              <a:spcAft>
                <a:spcPts val="0"/>
              </a:spcAft>
              <a:buClr>
                <a:schemeClr val="lt1"/>
              </a:buClr>
              <a:buSzPts val="1450"/>
              <a:buFont typeface="Arial"/>
              <a:buAutoNum type="arabicPeriod"/>
            </a:pPr>
            <a:r>
              <a:rPr lang="en-IN" sz="1450" b="0" i="1" u="sng" strike="noStrike" cap="none">
                <a:solidFill>
                  <a:schemeClr val="lt1"/>
                </a:solidFill>
                <a:latin typeface="Montserrat"/>
                <a:ea typeface="Montserrat"/>
                <a:cs typeface="Montserrat"/>
                <a:sym typeface="Montserrat"/>
              </a:rPr>
              <a:t>Identifying the Outlier</a:t>
            </a:r>
            <a:r>
              <a:rPr lang="en-IN" sz="1450" b="0" i="0" u="none" strike="noStrike" cap="none">
                <a:solidFill>
                  <a:schemeClr val="lt1"/>
                </a:solidFill>
                <a:latin typeface="Montserrat"/>
                <a:ea typeface="Montserrat"/>
                <a:cs typeface="Montserrat"/>
                <a:sym typeface="Montserrat"/>
              </a:rPr>
              <a:t> : We plot a boxplot on our dataset and foun</a:t>
            </a:r>
            <a:r>
              <a:rPr lang="en-IN" sz="1450">
                <a:solidFill>
                  <a:schemeClr val="lt1"/>
                </a:solidFill>
                <a:latin typeface="Montserrat"/>
                <a:ea typeface="Montserrat"/>
                <a:cs typeface="Montserrat"/>
                <a:sym typeface="Montserrat"/>
              </a:rPr>
              <a:t>d</a:t>
            </a:r>
            <a:r>
              <a:rPr lang="en-IN" sz="1450" b="0" i="0" u="none" strike="noStrike" cap="none">
                <a:solidFill>
                  <a:schemeClr val="lt1"/>
                </a:solidFill>
                <a:latin typeface="Montserrat"/>
                <a:ea typeface="Montserrat"/>
                <a:cs typeface="Montserrat"/>
                <a:sym typeface="Montserrat"/>
              </a:rPr>
              <a:t> out that our rating column has one outlier.</a:t>
            </a:r>
            <a:endParaRPr sz="1450" b="0" i="1" u="sng" strike="noStrike" cap="none">
              <a:solidFill>
                <a:schemeClr val="lt1"/>
              </a:solidFill>
              <a:latin typeface="Montserrat"/>
              <a:ea typeface="Montserrat"/>
              <a:cs typeface="Montserrat"/>
              <a:sym typeface="Montserrat"/>
            </a:endParaRPr>
          </a:p>
          <a:p>
            <a:pPr marL="342900" marR="0" lvl="0" indent="-241300" algn="l" rtl="0">
              <a:lnSpc>
                <a:spcPct val="100000"/>
              </a:lnSpc>
              <a:spcBef>
                <a:spcPts val="0"/>
              </a:spcBef>
              <a:spcAft>
                <a:spcPts val="0"/>
              </a:spcAft>
              <a:buClr>
                <a:schemeClr val="lt1"/>
              </a:buClr>
              <a:buSzPts val="1600"/>
              <a:buFont typeface="Arial"/>
              <a:buNone/>
            </a:pPr>
            <a:endParaRPr sz="1600" b="0" i="1" u="sng"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rotWithShape="1">
          <a:blip r:embed="rId3">
            <a:alphaModFix/>
          </a:blip>
          <a:srcRect/>
          <a:stretch/>
        </p:blipFill>
        <p:spPr>
          <a:xfrm>
            <a:off x="3932607" y="934194"/>
            <a:ext cx="5017613" cy="3155343"/>
          </a:xfrm>
          <a:prstGeom prst="rect">
            <a:avLst/>
          </a:prstGeom>
          <a:noFill/>
          <a:ln>
            <a:noFill/>
          </a:ln>
        </p:spPr>
      </p:pic>
      <p:sp>
        <p:nvSpPr>
          <p:cNvPr id="76" name="Google Shape;76;p15"/>
          <p:cNvSpPr txBox="1">
            <a:spLocks noGrp="1"/>
          </p:cNvSpPr>
          <p:nvPr>
            <p:ph type="ctrTitle"/>
          </p:nvPr>
        </p:nvSpPr>
        <p:spPr>
          <a:xfrm>
            <a:off x="81993" y="86260"/>
            <a:ext cx="8257610" cy="50802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 3 : Cleaning and Filling </a:t>
            </a:r>
            <a:endParaRPr sz="2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dk1"/>
              </a:solidFill>
              <a:latin typeface="Montserrat"/>
              <a:ea typeface="Montserrat"/>
              <a:cs typeface="Montserrat"/>
              <a:sym typeface="Montserrat"/>
            </a:endParaRPr>
          </a:p>
        </p:txBody>
      </p:sp>
      <p:sp>
        <p:nvSpPr>
          <p:cNvPr id="77" name="Google Shape;77;p15"/>
          <p:cNvSpPr txBox="1"/>
          <p:nvPr/>
        </p:nvSpPr>
        <p:spPr>
          <a:xfrm>
            <a:off x="81993" y="934194"/>
            <a:ext cx="5335800" cy="400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dirty="0">
                <a:solidFill>
                  <a:schemeClr val="lt1"/>
                </a:solidFill>
                <a:latin typeface="Arial"/>
                <a:ea typeface="Arial"/>
                <a:cs typeface="Arial"/>
                <a:sym typeface="Arial"/>
              </a:rPr>
              <a:t>   </a:t>
            </a:r>
            <a:r>
              <a:rPr lang="en-IN" sz="1600" b="0" i="0" u="none" strike="noStrike" cap="none" dirty="0">
                <a:solidFill>
                  <a:schemeClr val="lt1"/>
                </a:solidFill>
                <a:latin typeface="Montserrat"/>
                <a:ea typeface="Montserrat"/>
                <a:cs typeface="Montserrat"/>
                <a:sym typeface="Montserrat"/>
              </a:rPr>
              <a:t>This step is crucial for removing faulty data and filling in missing values.</a:t>
            </a:r>
            <a:endParaRPr dirty="0"/>
          </a:p>
          <a:p>
            <a:pPr marL="285750" marR="0" lvl="0" indent="-285750" algn="l" rtl="0">
              <a:lnSpc>
                <a:spcPct val="100000"/>
              </a:lnSpc>
              <a:spcBef>
                <a:spcPts val="500"/>
              </a:spcBef>
              <a:spcAft>
                <a:spcPts val="0"/>
              </a:spcAft>
              <a:buClr>
                <a:schemeClr val="lt1"/>
              </a:buClr>
              <a:buSzPts val="2400"/>
              <a:buFont typeface="Arial"/>
              <a:buChar char="•"/>
            </a:pPr>
            <a:r>
              <a:rPr lang="en-IN" sz="1600" b="0" i="0" u="none" strike="noStrike" cap="none" dirty="0">
                <a:solidFill>
                  <a:schemeClr val="lt1"/>
                </a:solidFill>
                <a:latin typeface="Montserrat"/>
                <a:ea typeface="Montserrat"/>
                <a:cs typeface="Montserrat"/>
                <a:sym typeface="Montserrat"/>
              </a:rPr>
              <a:t>Plotting a boxplot, we c</a:t>
            </a:r>
            <a:r>
              <a:rPr lang="en-IN" sz="1600" dirty="0">
                <a:solidFill>
                  <a:schemeClr val="lt1"/>
                </a:solidFill>
                <a:latin typeface="Montserrat"/>
                <a:ea typeface="Montserrat"/>
                <a:cs typeface="Montserrat"/>
                <a:sym typeface="Montserrat"/>
              </a:rPr>
              <a:t>ould</a:t>
            </a:r>
            <a:r>
              <a:rPr lang="en-IN" sz="1600" b="0" i="0" u="none" strike="noStrike" cap="none" dirty="0">
                <a:solidFill>
                  <a:schemeClr val="lt1"/>
                </a:solidFill>
                <a:latin typeface="Montserrat"/>
                <a:ea typeface="Montserrat"/>
                <a:cs typeface="Montserrat"/>
                <a:sym typeface="Montserrat"/>
              </a:rPr>
              <a:t> tell that our rating column has an outlier with the value of 19.0</a:t>
            </a:r>
            <a:endParaRPr dirty="0"/>
          </a:p>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         In this case, it does not make any sense.</a:t>
            </a:r>
            <a:endParaRPr dirty="0"/>
          </a:p>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     Because the rating values should be</a:t>
            </a:r>
            <a:endParaRPr dirty="0"/>
          </a:p>
          <a:p>
            <a:pPr marL="0" marR="0" lvl="0" indent="0" algn="l" rtl="0">
              <a:lnSpc>
                <a:spcPct val="100000"/>
              </a:lnSpc>
              <a:spcBef>
                <a:spcPts val="0"/>
              </a:spcBef>
              <a:spcAft>
                <a:spcPts val="0"/>
              </a:spcAft>
              <a:buNone/>
            </a:pPr>
            <a:r>
              <a:rPr lang="en-IN" sz="1600" b="0" i="0" u="none" strike="noStrike" cap="none" dirty="0">
                <a:solidFill>
                  <a:schemeClr val="lt1"/>
                </a:solidFill>
                <a:latin typeface="Montserrat"/>
                <a:ea typeface="Montserrat"/>
                <a:cs typeface="Montserrat"/>
                <a:sym typeface="Montserrat"/>
              </a:rPr>
              <a:t>     between 1.0 and 5.0</a:t>
            </a:r>
            <a:endParaRPr sz="1600" b="0" i="0" u="none" strike="noStrike" cap="none" dirty="0">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2400"/>
              <a:buFont typeface="Arial"/>
              <a:buChar char="•"/>
            </a:pPr>
            <a:r>
              <a:rPr lang="en-IN" sz="1600" b="0" i="0" u="none" strike="noStrike" cap="none" dirty="0">
                <a:solidFill>
                  <a:schemeClr val="lt1"/>
                </a:solidFill>
                <a:latin typeface="Montserrat"/>
                <a:ea typeface="Montserrat"/>
                <a:cs typeface="Montserrat"/>
                <a:sym typeface="Montserrat"/>
              </a:rPr>
              <a:t>We don’t know if the values in other columns for that row are true or not. So, we deleted that row and any such row which has a rating value not between 1.0 to 5.0 (If there’s any present)</a:t>
            </a:r>
            <a:endParaRPr sz="1600" b="0" i="0" u="none" strike="noStrike" cap="none" dirty="0">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2400"/>
              <a:buFont typeface="Arial"/>
              <a:buChar char="•"/>
            </a:pPr>
            <a:r>
              <a:rPr lang="en-IN" sz="1600" b="0" i="0" u="none" strike="noStrike" cap="none" dirty="0">
                <a:solidFill>
                  <a:schemeClr val="lt1"/>
                </a:solidFill>
                <a:latin typeface="Montserrat"/>
                <a:ea typeface="Montserrat"/>
                <a:cs typeface="Montserrat"/>
                <a:sym typeface="Montserrat"/>
              </a:rPr>
              <a:t>After doing so, we checked the shape of our </a:t>
            </a:r>
            <a:r>
              <a:rPr lang="en-IN" sz="1600" b="0" i="0" u="none" strike="noStrike" cap="none" dirty="0" err="1">
                <a:solidFill>
                  <a:schemeClr val="lt1"/>
                </a:solidFill>
                <a:latin typeface="Montserrat"/>
                <a:ea typeface="Montserrat"/>
                <a:cs typeface="Montserrat"/>
                <a:sym typeface="Montserrat"/>
              </a:rPr>
              <a:t>dataframe</a:t>
            </a:r>
            <a:r>
              <a:rPr lang="en-IN" sz="1600" b="0" i="0" u="none" strike="noStrike" cap="none" dirty="0">
                <a:solidFill>
                  <a:schemeClr val="lt1"/>
                </a:solidFill>
                <a:latin typeface="Montserrat"/>
                <a:ea typeface="Montserrat"/>
                <a:cs typeface="Montserrat"/>
                <a:sym typeface="Montserrat"/>
              </a:rPr>
              <a:t>. It only deleted one row, the row which had the outlier present in it.</a:t>
            </a:r>
            <a:endParaRPr sz="16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ctrTitle"/>
          </p:nvPr>
        </p:nvSpPr>
        <p:spPr>
          <a:xfrm>
            <a:off x="109494" y="76363"/>
            <a:ext cx="8512500" cy="5355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 3 Continues …</a:t>
            </a:r>
            <a:endParaRPr sz="2400" b="1">
              <a:solidFill>
                <a:schemeClr val="dk1"/>
              </a:solidFill>
              <a:latin typeface="Montserrat"/>
              <a:ea typeface="Montserrat"/>
              <a:cs typeface="Montserrat"/>
              <a:sym typeface="Montserrat"/>
            </a:endParaRPr>
          </a:p>
        </p:txBody>
      </p:sp>
      <p:sp>
        <p:nvSpPr>
          <p:cNvPr id="83" name="Google Shape;83;p16"/>
          <p:cNvSpPr txBox="1"/>
          <p:nvPr/>
        </p:nvSpPr>
        <p:spPr>
          <a:xfrm>
            <a:off x="109494" y="611892"/>
            <a:ext cx="8844591" cy="584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400"/>
              <a:buFont typeface="Arial"/>
              <a:buChar char="•"/>
            </a:pPr>
            <a:r>
              <a:rPr lang="en-IN" sz="1600" b="0" i="0" u="none" strike="noStrike" cap="none">
                <a:solidFill>
                  <a:schemeClr val="lt1"/>
                </a:solidFill>
                <a:latin typeface="Montserrat"/>
                <a:ea typeface="Montserrat"/>
                <a:cs typeface="Montserrat"/>
                <a:sym typeface="Montserrat"/>
              </a:rPr>
              <a:t>Now that we have got rid of the outlier, we can fill in the null values. We plotted a distribution plot to see the skewness of the data.</a:t>
            </a:r>
            <a:r>
              <a:rPr lang="en-IN" sz="1600" b="0" i="0" u="none" strike="noStrike" cap="none">
                <a:solidFill>
                  <a:schemeClr val="lt1"/>
                </a:solidFill>
                <a:latin typeface="Arial"/>
                <a:ea typeface="Arial"/>
                <a:cs typeface="Arial"/>
                <a:sym typeface="Arial"/>
              </a:rPr>
              <a:t> </a:t>
            </a:r>
            <a:endParaRPr sz="1600" b="0" i="0" u="none" strike="noStrike" cap="none">
              <a:solidFill>
                <a:schemeClr val="lt1"/>
              </a:solidFill>
              <a:latin typeface="Arial"/>
              <a:ea typeface="Arial"/>
              <a:cs typeface="Arial"/>
              <a:sym typeface="Arial"/>
            </a:endParaRPr>
          </a:p>
        </p:txBody>
      </p:sp>
      <p:pic>
        <p:nvPicPr>
          <p:cNvPr id="84" name="Google Shape;84;p16"/>
          <p:cNvPicPr preferRelativeResize="0"/>
          <p:nvPr/>
        </p:nvPicPr>
        <p:blipFill rotWithShape="1">
          <a:blip r:embed="rId3">
            <a:alphaModFix/>
          </a:blip>
          <a:srcRect/>
          <a:stretch/>
        </p:blipFill>
        <p:spPr>
          <a:xfrm>
            <a:off x="185122" y="1466624"/>
            <a:ext cx="4746940" cy="3222016"/>
          </a:xfrm>
          <a:prstGeom prst="rect">
            <a:avLst/>
          </a:prstGeom>
          <a:noFill/>
          <a:ln w="9525" cap="flat" cmpd="sng">
            <a:solidFill>
              <a:srgbClr val="EF8600"/>
            </a:solidFill>
            <a:prstDash val="solid"/>
            <a:round/>
            <a:headEnd type="none" w="sm" len="sm"/>
            <a:tailEnd type="none" w="sm" len="sm"/>
          </a:ln>
        </p:spPr>
      </p:pic>
      <p:sp>
        <p:nvSpPr>
          <p:cNvPr id="85" name="Google Shape;85;p16"/>
          <p:cNvSpPr txBox="1"/>
          <p:nvPr/>
        </p:nvSpPr>
        <p:spPr>
          <a:xfrm>
            <a:off x="5128322" y="1832807"/>
            <a:ext cx="377627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Since our data looks to be negatively skewed, we are going to take the median value instead of the mean to fill the null values our </a:t>
            </a:r>
            <a:r>
              <a:rPr lang="en-IN" sz="1600" b="0" i="0" u="none" strike="noStrike" cap="none">
                <a:solidFill>
                  <a:srgbClr val="EF8600"/>
                </a:solidFill>
                <a:latin typeface="Montserrat"/>
                <a:ea typeface="Montserrat"/>
                <a:cs typeface="Montserrat"/>
                <a:sym typeface="Montserrat"/>
              </a:rPr>
              <a:t>‘Rating’ </a:t>
            </a:r>
            <a:r>
              <a:rPr lang="en-IN" sz="1600" b="0" i="0" u="none" strike="noStrike" cap="none">
                <a:solidFill>
                  <a:schemeClr val="lt1"/>
                </a:solidFill>
                <a:latin typeface="Montserrat"/>
                <a:ea typeface="Montserrat"/>
                <a:cs typeface="Montserrat"/>
                <a:sym typeface="Montserrat"/>
              </a:rPr>
              <a:t>column.</a:t>
            </a: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    All the null values have been indeed filled with median value.</a:t>
            </a:r>
            <a:endParaRPr/>
          </a:p>
        </p:txBody>
      </p:sp>
      <p:sp>
        <p:nvSpPr>
          <p:cNvPr id="86" name="Google Shape;86;p16"/>
          <p:cNvSpPr txBox="1"/>
          <p:nvPr/>
        </p:nvSpPr>
        <p:spPr>
          <a:xfrm>
            <a:off x="4998918" y="1343639"/>
            <a:ext cx="4035079" cy="353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700" b="0" i="0" u="none" strike="noStrike" cap="none">
                <a:solidFill>
                  <a:schemeClr val="dk1"/>
                </a:solidFill>
                <a:latin typeface="Montserrat"/>
                <a:ea typeface="Montserrat"/>
                <a:cs typeface="Montserrat"/>
                <a:sym typeface="Montserrat"/>
              </a:rPr>
              <a:t>Filling the null values in Rating col :</a:t>
            </a:r>
            <a:endParaRPr sz="17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88869" y="110739"/>
            <a:ext cx="8388238" cy="52177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 3 Continues …</a:t>
            </a:r>
            <a:endParaRPr sz="2400" b="1">
              <a:solidFill>
                <a:schemeClr val="lt1"/>
              </a:solidFill>
              <a:latin typeface="Montserrat"/>
              <a:ea typeface="Montserrat"/>
              <a:cs typeface="Montserrat"/>
              <a:sym typeface="Montserrat"/>
            </a:endParaRPr>
          </a:p>
        </p:txBody>
      </p:sp>
      <p:sp>
        <p:nvSpPr>
          <p:cNvPr id="92" name="Google Shape;92;p17"/>
          <p:cNvSpPr txBox="1"/>
          <p:nvPr/>
        </p:nvSpPr>
        <p:spPr>
          <a:xfrm>
            <a:off x="88869" y="680644"/>
            <a:ext cx="8876400" cy="4320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Now that </a:t>
            </a:r>
            <a:r>
              <a:rPr lang="en-IN" sz="1500" b="0" i="0" u="none" strike="noStrike" cap="none">
                <a:solidFill>
                  <a:srgbClr val="EF8600"/>
                </a:solidFill>
                <a:latin typeface="Montserrat"/>
                <a:ea typeface="Montserrat"/>
                <a:cs typeface="Montserrat"/>
                <a:sym typeface="Montserrat"/>
              </a:rPr>
              <a:t>‘Rating’ </a:t>
            </a:r>
            <a:r>
              <a:rPr lang="en-IN" sz="1500" b="0" i="0" u="none" strike="noStrike" cap="none">
                <a:solidFill>
                  <a:schemeClr val="lt1"/>
                </a:solidFill>
                <a:latin typeface="Montserrat"/>
                <a:ea typeface="Montserrat"/>
                <a:cs typeface="Montserrat"/>
                <a:sym typeface="Montserrat"/>
              </a:rPr>
              <a:t>column has no null values, we shift our focus to other columns.</a:t>
            </a:r>
            <a:endParaRPr/>
          </a:p>
          <a:p>
            <a:pPr marL="0" marR="0" lvl="0" indent="0" algn="l" rtl="0">
              <a:lnSpc>
                <a:spcPct val="100000"/>
              </a:lnSpc>
              <a:spcBef>
                <a:spcPts val="0"/>
              </a:spcBef>
              <a:spcAft>
                <a:spcPts val="0"/>
              </a:spcAft>
              <a:buNone/>
            </a:pPr>
            <a:endParaRPr sz="15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250"/>
              <a:buFont typeface="Arial"/>
              <a:buChar char="•"/>
            </a:pPr>
            <a:r>
              <a:rPr lang="en-IN" sz="1500" b="0" i="0" u="none" strike="noStrike" cap="none">
                <a:solidFill>
                  <a:schemeClr val="lt1"/>
                </a:solidFill>
                <a:latin typeface="Montserrat"/>
                <a:ea typeface="Montserrat"/>
                <a:cs typeface="Montserrat"/>
                <a:sym typeface="Montserrat"/>
              </a:rPr>
              <a:t>Columns like </a:t>
            </a:r>
            <a:r>
              <a:rPr lang="en-IN" sz="1500" b="0" i="0" u="none" strike="noStrike" cap="none">
                <a:solidFill>
                  <a:srgbClr val="EF8600"/>
                </a:solidFill>
                <a:latin typeface="Montserrat"/>
                <a:ea typeface="Montserrat"/>
                <a:cs typeface="Montserrat"/>
                <a:sym typeface="Montserrat"/>
              </a:rPr>
              <a:t>‘Type’</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‘Current Ver’ </a:t>
            </a:r>
            <a:r>
              <a:rPr lang="en-IN" sz="1500" b="0" i="0" u="none" strike="noStrike" cap="none">
                <a:solidFill>
                  <a:schemeClr val="lt1"/>
                </a:solidFill>
                <a:latin typeface="Montserrat"/>
                <a:ea typeface="Montserrat"/>
                <a:cs typeface="Montserrat"/>
                <a:sym typeface="Montserrat"/>
              </a:rPr>
              <a:t>and</a:t>
            </a:r>
            <a:r>
              <a:rPr lang="en-IN" sz="1500" b="0" i="0" u="none" strike="noStrike" cap="none">
                <a:solidFill>
                  <a:srgbClr val="EF8600"/>
                </a:solidFill>
                <a:latin typeface="Montserrat"/>
                <a:ea typeface="Montserrat"/>
                <a:cs typeface="Montserrat"/>
                <a:sym typeface="Montserrat"/>
              </a:rPr>
              <a:t> ‘Android Ver’ </a:t>
            </a:r>
            <a:r>
              <a:rPr lang="en-IN" sz="1500" b="0" i="0" u="none" strike="noStrike" cap="none">
                <a:solidFill>
                  <a:schemeClr val="lt1"/>
                </a:solidFill>
                <a:latin typeface="Montserrat"/>
                <a:ea typeface="Montserrat"/>
                <a:cs typeface="Montserrat"/>
                <a:sym typeface="Montserrat"/>
              </a:rPr>
              <a:t>still have null values. As they are not numerical values, we chose to take the mode values to replace the null values in those columns and finally we check our dataset again to confirm we don’t have any other null values in our dataset.</a:t>
            </a: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2250"/>
              <a:buFont typeface="Arial"/>
              <a:buChar char="•"/>
            </a:pPr>
            <a:r>
              <a:rPr lang="en-IN" sz="1500" b="0" i="0" u="none" strike="noStrike" cap="none">
                <a:solidFill>
                  <a:schemeClr val="lt1"/>
                </a:solidFill>
                <a:latin typeface="Montserrat"/>
                <a:ea typeface="Montserrat"/>
                <a:cs typeface="Montserrat"/>
                <a:sym typeface="Montserrat"/>
              </a:rPr>
              <a:t>The next challenge that stands before us now is that some of the columns have data types which is Object type. But we need them as numerical for visualizations and to draw meaningful insights.</a:t>
            </a:r>
            <a:endParaRPr/>
          </a:p>
          <a:p>
            <a:pPr marL="0" marR="0" lvl="0" indent="0" algn="l" rtl="0">
              <a:lnSpc>
                <a:spcPct val="100000"/>
              </a:lnSpc>
              <a:spcBef>
                <a:spcPts val="1000"/>
              </a:spcBef>
              <a:spcAft>
                <a:spcPts val="0"/>
              </a:spcAft>
              <a:buNone/>
            </a:pPr>
            <a:r>
              <a:rPr lang="en-IN" sz="1800" b="0" i="0" u="none" strike="noStrike" cap="none">
                <a:solidFill>
                  <a:schemeClr val="dk1"/>
                </a:solidFill>
                <a:latin typeface="Montserrat"/>
                <a:ea typeface="Montserrat"/>
                <a:cs typeface="Montserrat"/>
                <a:sym typeface="Montserrat"/>
              </a:rPr>
              <a:t>Data Processing : </a:t>
            </a:r>
            <a:endParaRPr sz="1800" b="0" i="0" u="none" strike="noStrike" cap="none">
              <a:solidFill>
                <a:schemeClr val="dk1"/>
              </a:solidFill>
              <a:latin typeface="Montserrat"/>
              <a:ea typeface="Montserrat"/>
              <a:cs typeface="Montserrat"/>
              <a:sym typeface="Montserrat"/>
            </a:endParaRPr>
          </a:p>
          <a:p>
            <a:pPr marL="285750" marR="0" lvl="0" indent="-285750" algn="l" rtl="0">
              <a:lnSpc>
                <a:spcPct val="100000"/>
              </a:lnSpc>
              <a:spcBef>
                <a:spcPts val="1000"/>
              </a:spcBef>
              <a:spcAft>
                <a:spcPts val="0"/>
              </a:spcAft>
              <a:buClr>
                <a:schemeClr val="lt1"/>
              </a:buClr>
              <a:buSzPts val="2250"/>
              <a:buFont typeface="Arial"/>
              <a:buChar char="•"/>
            </a:pPr>
            <a:r>
              <a:rPr lang="en-IN" sz="1500" b="0" i="0" u="none" strike="noStrike" cap="none">
                <a:solidFill>
                  <a:schemeClr val="lt1"/>
                </a:solidFill>
                <a:latin typeface="Montserrat"/>
                <a:ea typeface="Montserrat"/>
                <a:cs typeface="Montserrat"/>
                <a:sym typeface="Montserrat"/>
              </a:rPr>
              <a:t>We are choosing </a:t>
            </a:r>
            <a:r>
              <a:rPr lang="en-IN" sz="1500" b="0" i="0" u="none" strike="noStrike" cap="none">
                <a:solidFill>
                  <a:srgbClr val="EF8600"/>
                </a:solidFill>
                <a:latin typeface="Montserrat"/>
                <a:ea typeface="Montserrat"/>
                <a:cs typeface="Montserrat"/>
                <a:sym typeface="Montserrat"/>
              </a:rPr>
              <a:t>‘Price’</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‘Reviews’</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‘Size’ </a:t>
            </a:r>
            <a:r>
              <a:rPr lang="en-IN" sz="1500" b="0" i="0" u="none" strike="noStrike" cap="none">
                <a:solidFill>
                  <a:schemeClr val="lt1"/>
                </a:solidFill>
                <a:latin typeface="Montserrat"/>
                <a:ea typeface="Montserrat"/>
                <a:cs typeface="Montserrat"/>
                <a:sym typeface="Montserrat"/>
              </a:rPr>
              <a:t>and</a:t>
            </a:r>
            <a:r>
              <a:rPr lang="en-IN" sz="1500" b="0" i="0" u="none" strike="noStrike" cap="none">
                <a:solidFill>
                  <a:srgbClr val="EF8600"/>
                </a:solidFill>
                <a:latin typeface="Montserrat"/>
                <a:ea typeface="Montserrat"/>
                <a:cs typeface="Montserrat"/>
                <a:sym typeface="Montserrat"/>
              </a:rPr>
              <a:t> ‘Installs’ </a:t>
            </a:r>
            <a:r>
              <a:rPr lang="en-IN" sz="1500" b="0" i="0" u="none" strike="noStrike" cap="none">
                <a:solidFill>
                  <a:schemeClr val="lt1"/>
                </a:solidFill>
                <a:latin typeface="Montserrat"/>
                <a:ea typeface="Montserrat"/>
                <a:cs typeface="Montserrat"/>
                <a:sym typeface="Montserrat"/>
              </a:rPr>
              <a:t>columns to convert their values numeric. We started by finding out the character(s) that we can remove to make the values numerical and meaningful for us to evaluate.</a:t>
            </a:r>
            <a:endParaRPr sz="15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lt1"/>
              </a:buClr>
              <a:buSzPts val="2250"/>
              <a:buFont typeface="Arial"/>
              <a:buChar char="•"/>
            </a:pPr>
            <a:r>
              <a:rPr lang="en-IN" sz="1500" b="0" i="0" u="none" strike="noStrike" cap="none">
                <a:solidFill>
                  <a:schemeClr val="lt1"/>
                </a:solidFill>
                <a:latin typeface="Montserrat"/>
                <a:ea typeface="Montserrat"/>
                <a:cs typeface="Montserrat"/>
                <a:sym typeface="Montserrat"/>
              </a:rPr>
              <a:t>After converting, we now have five numerical columns- </a:t>
            </a:r>
            <a:r>
              <a:rPr lang="en-IN" sz="1500" b="0" i="0" u="none" strike="noStrike" cap="none">
                <a:solidFill>
                  <a:srgbClr val="EF8600"/>
                </a:solidFill>
                <a:latin typeface="Montserrat"/>
                <a:ea typeface="Montserrat"/>
                <a:cs typeface="Montserrat"/>
                <a:sym typeface="Montserrat"/>
              </a:rPr>
              <a:t>‘Rating’</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‘Price’</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‘Reviews’ </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‘Size’ </a:t>
            </a:r>
            <a:r>
              <a:rPr lang="en-IN" sz="1500" b="0" i="0" u="none" strike="noStrike" cap="none">
                <a:solidFill>
                  <a:schemeClr val="lt1"/>
                </a:solidFill>
                <a:latin typeface="Montserrat"/>
                <a:ea typeface="Montserrat"/>
                <a:cs typeface="Montserrat"/>
                <a:sym typeface="Montserrat"/>
              </a:rPr>
              <a:t>and</a:t>
            </a:r>
            <a:r>
              <a:rPr lang="en-IN" sz="1500" b="0" i="0" u="none" strike="noStrike" cap="none">
                <a:solidFill>
                  <a:srgbClr val="EF8600"/>
                </a:solidFill>
                <a:latin typeface="Montserrat"/>
                <a:ea typeface="Montserrat"/>
                <a:cs typeface="Montserrat"/>
                <a:sym typeface="Montserrat"/>
              </a:rPr>
              <a:t> ‘Installs’ </a:t>
            </a:r>
            <a:endParaRPr sz="15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88868" y="145115"/>
            <a:ext cx="8071979" cy="439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 4 : Feature Selection</a:t>
            </a:r>
            <a:endParaRPr sz="2400" b="1">
              <a:solidFill>
                <a:schemeClr val="dk1"/>
              </a:solidFill>
              <a:latin typeface="Montserrat"/>
              <a:ea typeface="Montserrat"/>
              <a:cs typeface="Montserrat"/>
              <a:sym typeface="Montserrat"/>
            </a:endParaRPr>
          </a:p>
        </p:txBody>
      </p:sp>
      <p:sp>
        <p:nvSpPr>
          <p:cNvPr id="98" name="Google Shape;98;p18"/>
          <p:cNvSpPr txBox="1"/>
          <p:nvPr/>
        </p:nvSpPr>
        <p:spPr>
          <a:xfrm>
            <a:off x="88868" y="529390"/>
            <a:ext cx="8876377" cy="43755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Currently, we are doing only EDA, not working on any ML models. But we need to keep in mind that our feature selection should always be most relevant with our goals, it should be easier to debug and understand.</a:t>
            </a:r>
            <a:endParaRPr/>
          </a:p>
          <a:p>
            <a:pPr marL="0" marR="0" lvl="0" indent="0" algn="l" rtl="0">
              <a:lnSpc>
                <a:spcPct val="100000"/>
              </a:lnSpc>
              <a:spcBef>
                <a:spcPts val="0"/>
              </a:spcBef>
              <a:spcAft>
                <a:spcPts val="0"/>
              </a:spcAft>
              <a:buNone/>
            </a:pPr>
            <a:endParaRPr sz="15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For this project, we need to understand the app market. </a:t>
            </a:r>
            <a:endParaRPr/>
          </a:p>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So, the goal is to figure out the following –</a:t>
            </a:r>
            <a:endParaRPr/>
          </a:p>
          <a:p>
            <a:pPr marL="285750" marR="0" lvl="0" indent="-285750" algn="l" rtl="0">
              <a:lnSpc>
                <a:spcPct val="100000"/>
              </a:lnSpc>
              <a:spcBef>
                <a:spcPts val="1000"/>
              </a:spcBef>
              <a:spcAft>
                <a:spcPts val="0"/>
              </a:spcAft>
              <a:buClr>
                <a:schemeClr val="dk1"/>
              </a:buClr>
              <a:buSzPts val="1770"/>
              <a:buFont typeface="Noto Sans Symbols"/>
              <a:buChar char="⮚"/>
            </a:pPr>
            <a:r>
              <a:rPr lang="en-IN" sz="1500" b="0" i="0" u="none" strike="noStrike" cap="none">
                <a:solidFill>
                  <a:schemeClr val="lt1"/>
                </a:solidFill>
                <a:latin typeface="Montserrat"/>
                <a:ea typeface="Montserrat"/>
                <a:cs typeface="Montserrat"/>
                <a:sym typeface="Montserrat"/>
              </a:rPr>
              <a:t>Ratings for various apps categories.</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IN" sz="1500" b="0" i="0" u="none" strike="noStrike" cap="none">
                <a:solidFill>
                  <a:schemeClr val="lt1"/>
                </a:solidFill>
                <a:latin typeface="Montserrat"/>
                <a:ea typeface="Montserrat"/>
                <a:cs typeface="Montserrat"/>
                <a:sym typeface="Montserrat"/>
              </a:rPr>
              <a:t>Which kinds of apps have had the most engagements.</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IN" sz="1500" b="0" i="0" u="none" strike="noStrike" cap="none">
                <a:solidFill>
                  <a:schemeClr val="lt1"/>
                </a:solidFill>
                <a:latin typeface="Montserrat"/>
                <a:ea typeface="Montserrat"/>
                <a:cs typeface="Montserrat"/>
                <a:sym typeface="Montserrat"/>
              </a:rPr>
              <a:t>Which apps people preferred over other categories.</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IN" sz="1500" b="0" i="0" u="none" strike="noStrike" cap="none">
                <a:solidFill>
                  <a:schemeClr val="lt1"/>
                </a:solidFill>
                <a:latin typeface="Montserrat"/>
                <a:ea typeface="Montserrat"/>
                <a:cs typeface="Montserrat"/>
                <a:sym typeface="Montserrat"/>
              </a:rPr>
              <a:t>The size distribution of the applications.</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IN" sz="1500" b="0" i="0" u="none" strike="noStrike" cap="none">
                <a:solidFill>
                  <a:schemeClr val="lt1"/>
                </a:solidFill>
                <a:latin typeface="Montserrat"/>
                <a:ea typeface="Montserrat"/>
                <a:cs typeface="Montserrat"/>
                <a:sym typeface="Montserrat"/>
              </a:rPr>
              <a:t>How prices varied in different categories &amp; the price factor influence on user engagement.</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IN" sz="1500" b="0" i="0" u="none" strike="noStrike" cap="none">
                <a:solidFill>
                  <a:schemeClr val="lt1"/>
                </a:solidFill>
                <a:latin typeface="Montserrat"/>
                <a:ea typeface="Montserrat"/>
                <a:cs typeface="Montserrat"/>
                <a:sym typeface="Montserrat"/>
              </a:rPr>
              <a:t>What kinds of apps made the most money etc.</a:t>
            </a:r>
            <a:endParaRPr/>
          </a:p>
          <a:p>
            <a:pPr marL="0" marR="0" lvl="0" indent="0" algn="l" rtl="0">
              <a:lnSpc>
                <a:spcPct val="100000"/>
              </a:lnSpc>
              <a:spcBef>
                <a:spcPts val="0"/>
              </a:spcBef>
              <a:spcAft>
                <a:spcPts val="0"/>
              </a:spcAft>
              <a:buNone/>
            </a:pPr>
            <a:endParaRPr sz="15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    So in order to answer those, what we did was that we picked certain columns like</a:t>
            </a:r>
            <a:r>
              <a:rPr lang="en-IN" sz="1500" b="0" i="0" u="none" strike="noStrike" cap="none">
                <a:solidFill>
                  <a:srgbClr val="EF8600"/>
                </a:solidFill>
                <a:latin typeface="Montserrat"/>
                <a:ea typeface="Montserrat"/>
                <a:cs typeface="Montserrat"/>
                <a:sym typeface="Montserrat"/>
              </a:rPr>
              <a:t> 'Category', 'Rating', 'Reviews', 'Installs’</a:t>
            </a:r>
            <a:r>
              <a:rPr lang="en-IN" sz="1500" b="0" i="0" u="none" strike="noStrike" cap="none">
                <a:solidFill>
                  <a:schemeClr val="lt1"/>
                </a:solidFill>
                <a:latin typeface="Montserrat"/>
                <a:ea typeface="Montserrat"/>
                <a:cs typeface="Montserrat"/>
                <a:sym typeface="Montserrat"/>
              </a:rPr>
              <a:t>, </a:t>
            </a:r>
            <a:r>
              <a:rPr lang="en-IN" sz="1500" b="0" i="0" u="none" strike="noStrike" cap="none">
                <a:solidFill>
                  <a:srgbClr val="EF8600"/>
                </a:solidFill>
                <a:latin typeface="Montserrat"/>
                <a:ea typeface="Montserrat"/>
                <a:cs typeface="Montserrat"/>
                <a:sym typeface="Montserrat"/>
              </a:rPr>
              <a:t>‘Size’</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‘Content Rating’</a:t>
            </a:r>
            <a:r>
              <a:rPr lang="en-IN" sz="1500" b="0" i="0" u="none" strike="noStrike" cap="none">
                <a:solidFill>
                  <a:schemeClr val="lt1"/>
                </a:solidFill>
                <a:latin typeface="Montserrat"/>
                <a:ea typeface="Montserrat"/>
                <a:cs typeface="Montserrat"/>
                <a:sym typeface="Montserrat"/>
              </a:rPr>
              <a:t>,</a:t>
            </a:r>
            <a:r>
              <a:rPr lang="en-IN" sz="1500" b="0" i="0" u="none" strike="noStrike" cap="none">
                <a:solidFill>
                  <a:srgbClr val="EF8600"/>
                </a:solidFill>
                <a:latin typeface="Montserrat"/>
                <a:ea typeface="Montserrat"/>
                <a:cs typeface="Montserrat"/>
                <a:sym typeface="Montserrat"/>
              </a:rPr>
              <a:t> 'Price‘ </a:t>
            </a:r>
            <a:r>
              <a:rPr lang="en-IN" sz="1500" b="0" i="0" u="none" strike="noStrike" cap="none">
                <a:solidFill>
                  <a:schemeClr val="lt1"/>
                </a:solidFill>
                <a:latin typeface="Montserrat"/>
                <a:ea typeface="Montserrat"/>
                <a:cs typeface="Montserrat"/>
                <a:sym typeface="Montserrat"/>
              </a:rPr>
              <a:t>etc.</a:t>
            </a:r>
            <a:endParaRPr sz="15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500" b="0" i="0" u="none" strike="noStrike" cap="none">
                <a:solidFill>
                  <a:schemeClr val="lt1"/>
                </a:solidFill>
                <a:latin typeface="Montserrat"/>
                <a:ea typeface="Montserrat"/>
                <a:cs typeface="Montserrat"/>
                <a:sym typeface="Montserrat"/>
              </a:rPr>
              <a:t>    We did group-by on </a:t>
            </a:r>
            <a:r>
              <a:rPr lang="en-IN" sz="1500" b="0" i="0" u="none" strike="noStrike" cap="none">
                <a:solidFill>
                  <a:srgbClr val="EF8600"/>
                </a:solidFill>
                <a:latin typeface="Montserrat"/>
                <a:ea typeface="Montserrat"/>
                <a:cs typeface="Montserrat"/>
                <a:sym typeface="Montserrat"/>
              </a:rPr>
              <a:t>'Category’ </a:t>
            </a:r>
            <a:r>
              <a:rPr lang="en-IN" sz="1500" b="0" i="0" u="none" strike="noStrike" cap="none">
                <a:solidFill>
                  <a:schemeClr val="lt1"/>
                </a:solidFill>
                <a:latin typeface="Montserrat"/>
                <a:ea typeface="Montserrat"/>
                <a:cs typeface="Montserrat"/>
                <a:sym typeface="Montserrat"/>
              </a:rPr>
              <a:t>, then we try to visualize the correlations between category and these other columns and get some insights.</a:t>
            </a:r>
            <a:endParaRPr sz="15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a:stretch/>
        </p:blipFill>
        <p:spPr>
          <a:xfrm>
            <a:off x="2206935" y="679318"/>
            <a:ext cx="6744560" cy="4238625"/>
          </a:xfrm>
          <a:prstGeom prst="rect">
            <a:avLst/>
          </a:prstGeom>
          <a:noFill/>
          <a:ln>
            <a:noFill/>
          </a:ln>
        </p:spPr>
      </p:pic>
      <p:sp>
        <p:nvSpPr>
          <p:cNvPr id="104" name="Google Shape;104;p19"/>
          <p:cNvSpPr txBox="1">
            <a:spLocks noGrp="1"/>
          </p:cNvSpPr>
          <p:nvPr>
            <p:ph type="title"/>
          </p:nvPr>
        </p:nvSpPr>
        <p:spPr>
          <a:xfrm>
            <a:off x="77943" y="67669"/>
            <a:ext cx="8371663" cy="45484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2400" b="1">
                <a:solidFill>
                  <a:schemeClr val="dk1"/>
                </a:solidFill>
                <a:latin typeface="Montserrat"/>
                <a:ea typeface="Montserrat"/>
                <a:cs typeface="Montserrat"/>
                <a:sym typeface="Montserrat"/>
              </a:rPr>
              <a:t>Step 5 : Visualization</a:t>
            </a:r>
            <a:endParaRPr sz="2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5" name="Google Shape;105;p19"/>
          <p:cNvSpPr txBox="1"/>
          <p:nvPr/>
        </p:nvSpPr>
        <p:spPr>
          <a:xfrm>
            <a:off x="154728" y="1746803"/>
            <a:ext cx="260338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Let’s check for some trends and patterns.</a:t>
            </a:r>
            <a:endParaRPr/>
          </a:p>
          <a:p>
            <a:pPr marL="0" marR="0" lvl="0" indent="0" algn="l" rtl="0">
              <a:lnSpc>
                <a:spcPct val="100000"/>
              </a:lnSpc>
              <a:spcBef>
                <a:spcPts val="0"/>
              </a:spcBef>
              <a:spcAft>
                <a:spcPts val="0"/>
              </a:spcAft>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For this we used python libraries like</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Matplotlib and Seaborn.</a:t>
            </a:r>
            <a:endParaRPr sz="1600" b="0" i="0" u="none" strike="noStrike" cap="none">
              <a:solidFill>
                <a:schemeClr val="lt1"/>
              </a:solidFill>
              <a:latin typeface="Montserrat"/>
              <a:ea typeface="Montserrat"/>
              <a:cs typeface="Montserrat"/>
              <a:sym typeface="Montserrat"/>
            </a:endParaRPr>
          </a:p>
        </p:txBody>
      </p:sp>
      <p:sp>
        <p:nvSpPr>
          <p:cNvPr id="106" name="Google Shape;106;p19"/>
          <p:cNvSpPr txBox="1"/>
          <p:nvPr/>
        </p:nvSpPr>
        <p:spPr>
          <a:xfrm>
            <a:off x="154728" y="759003"/>
            <a:ext cx="49466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Montserrat"/>
                <a:ea typeface="Montserrat"/>
                <a:cs typeface="Montserrat"/>
                <a:sym typeface="Montserrat"/>
              </a:rPr>
              <a:t>This is the part where we are plotted different diagrams and charts to visualize our data.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3263</Words>
  <Application>Microsoft Office PowerPoint</Application>
  <PresentationFormat>On-screen Show (16:9)</PresentationFormat>
  <Paragraphs>324</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Noto Sans Symbols</vt:lpstr>
      <vt:lpstr>Montserrat</vt:lpstr>
      <vt:lpstr>Arial</vt:lpstr>
      <vt:lpstr>Lucida Sans</vt:lpstr>
      <vt:lpstr>Simple Light</vt:lpstr>
      <vt:lpstr>         </vt:lpstr>
      <vt:lpstr>   </vt:lpstr>
      <vt:lpstr>  Step 1 : Reading the datasets  </vt:lpstr>
      <vt:lpstr>   Step 2 : Summarizing Dataset</vt:lpstr>
      <vt:lpstr>Step 3 : Cleaning and Filling    </vt:lpstr>
      <vt:lpstr>   Step 3 Continues …</vt:lpstr>
      <vt:lpstr>   Step 3 Continues …</vt:lpstr>
      <vt:lpstr>   Step 4 : Feature Selection</vt:lpstr>
      <vt:lpstr> Step 5 : Visualization  </vt:lpstr>
      <vt:lpstr>   </vt:lpstr>
      <vt:lpstr>   </vt:lpstr>
      <vt:lpstr>   </vt:lpstr>
      <vt:lpstr>   </vt:lpstr>
      <vt:lpstr>   </vt:lpstr>
      <vt:lpstr>   </vt:lpstr>
      <vt:lpstr>   </vt:lpstr>
      <vt:lpstr>   </vt:lpstr>
      <vt:lpstr> Part 2 : EDA on User Reviews Dataset  </vt:lpstr>
      <vt:lpstr>  </vt:lpstr>
      <vt:lpstr>   </vt:lpstr>
      <vt:lpstr>   </vt:lpstr>
      <vt:lpstr>PowerPoint Presentation</vt:lpstr>
      <vt:lpstr>PowerPoint Presentation</vt:lpstr>
      <vt:lpstr>PowerPoint Presentation</vt:lpstr>
      <vt:lpstr> Steps &amp; Discoveries :  </vt:lpstr>
      <vt:lpstr> Steps &amp; Discoveries :  </vt:lpstr>
      <vt:lpstr> Steps &amp; Discoveries :  </vt:lpstr>
      <vt:lpstr> Steps &amp; Discoveries :  </vt:lpstr>
      <vt:lpstr> Steps &amp; Discoveries :  </vt:lpstr>
      <vt:lpstr> Steps &amp; Discoveries :  </vt:lpstr>
      <vt:lpstr> Steps &amp; Discoveries :  </vt:lpstr>
      <vt:lpstr> Conclusion :  </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Ranojoy</dc:creator>
  <cp:lastModifiedBy>Ranojoy</cp:lastModifiedBy>
  <cp:revision>3</cp:revision>
  <dcterms:modified xsi:type="dcterms:W3CDTF">2022-08-31T07:20:24Z</dcterms:modified>
</cp:coreProperties>
</file>