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sldIdLst>
    <p:sldId id="279" r:id="rId5"/>
    <p:sldId id="266" r:id="rId6"/>
    <p:sldId id="267" r:id="rId7"/>
    <p:sldId id="268" r:id="rId8"/>
    <p:sldId id="270" r:id="rId9"/>
    <p:sldId id="272" r:id="rId10"/>
    <p:sldId id="271" r:id="rId11"/>
    <p:sldId id="274" r:id="rId12"/>
    <p:sldId id="273" r:id="rId13"/>
    <p:sldId id="275" r:id="rId14"/>
    <p:sldId id="276" r:id="rId15"/>
    <p:sldId id="278"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619" autoAdjust="0"/>
  </p:normalViewPr>
  <p:slideViewPr>
    <p:cSldViewPr snapToGrid="0">
      <p:cViewPr varScale="1">
        <p:scale>
          <a:sx n="74" d="100"/>
          <a:sy n="74" d="100"/>
        </p:scale>
        <p:origin x="12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8339932"/>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852539"/>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140765"/>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8250564"/>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5458047"/>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1278012"/>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582526"/>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1278207"/>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0923412"/>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915330"/>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78177"/>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907400"/>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5542970"/>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807264"/>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17018129"/>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1361167"/>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3/4/2025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9613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07C69-76FC-7AF1-AE4E-BBB2FE8A25E6}"/>
              </a:ext>
            </a:extLst>
          </p:cNvPr>
          <p:cNvSpPr>
            <a:spLocks noGrp="1"/>
          </p:cNvSpPr>
          <p:nvPr>
            <p:ph type="title"/>
          </p:nvPr>
        </p:nvSpPr>
        <p:spPr/>
        <p:txBody>
          <a:bodyPr/>
          <a:lstStyle/>
          <a:p>
            <a:r>
              <a:rPr lang="en-US" b="1" dirty="0"/>
              <a:t>                    GRAPHIC ERA</a:t>
            </a:r>
            <a:br>
              <a:rPr lang="en-US" b="1" dirty="0"/>
            </a:br>
            <a:r>
              <a:rPr lang="en-US" b="1" dirty="0"/>
              <a:t>       DEEMED TO BE UNIVERSITY</a:t>
            </a:r>
            <a:endParaRPr lang="en-IN" b="1" dirty="0"/>
          </a:p>
        </p:txBody>
      </p:sp>
      <p:sp>
        <p:nvSpPr>
          <p:cNvPr id="3" name="Content Placeholder 2">
            <a:extLst>
              <a:ext uri="{FF2B5EF4-FFF2-40B4-BE49-F238E27FC236}">
                <a16:creationId xmlns:a16="http://schemas.microsoft.com/office/drawing/2014/main" id="{76A77BE0-279B-BC3A-A896-C3D96497EB4A}"/>
              </a:ext>
            </a:extLst>
          </p:cNvPr>
          <p:cNvSpPr>
            <a:spLocks noGrp="1"/>
          </p:cNvSpPr>
          <p:nvPr>
            <p:ph idx="1"/>
          </p:nvPr>
        </p:nvSpPr>
        <p:spPr/>
        <p:txBody>
          <a:bodyPr>
            <a:normAutofit/>
          </a:bodyPr>
          <a:lstStyle/>
          <a:p>
            <a:pPr marL="0" indent="0">
              <a:buNone/>
            </a:pPr>
            <a:endParaRPr lang="en-IN" sz="1800" b="1" kern="1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800" b="1" kern="100" dirty="0">
                <a:solidFill>
                  <a:srgbClr val="000000"/>
                </a:solidFill>
                <a:effectLst/>
                <a:latin typeface="Times New Roman" panose="02020603050405020304" pitchFamily="18" charset="0"/>
                <a:ea typeface="Times New Roman" panose="02020603050405020304" pitchFamily="18" charset="0"/>
              </a:rPr>
              <a:t>      Chatbot Development for Personalized Customer Support Using Python predefined rules . </a:t>
            </a:r>
          </a:p>
          <a:p>
            <a:pPr marL="6350" indent="-6350" algn="l">
              <a:lnSpc>
                <a:spcPct val="107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6350" indent="-6350" algn="l">
              <a:lnSpc>
                <a:spcPct val="107000"/>
              </a:lnSpc>
              <a:spcAft>
                <a:spcPts val="133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indent="-6350" algn="l">
              <a:lnSpc>
                <a:spcPct val="107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Submitted by</a:t>
            </a:r>
            <a:r>
              <a:rPr lang="en-IN" sz="1800" kern="10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indent="-6350" algn="l">
              <a:lnSpc>
                <a:spcPct val="107000"/>
              </a:lnSpc>
              <a:spcAft>
                <a:spcPts val="610"/>
              </a:spcAft>
            </a:pPr>
            <a:r>
              <a:rPr lang="en-IN" sz="1800" kern="100" dirty="0">
                <a:solidFill>
                  <a:srgbClr val="000000"/>
                </a:solidFill>
                <a:effectLst/>
                <a:latin typeface="Times New Roman" panose="02020603050405020304" pitchFamily="18" charset="0"/>
                <a:ea typeface="Times New Roman" panose="02020603050405020304" pitchFamily="18" charset="0"/>
              </a:rPr>
              <a:t>  Rano Sharma                                                                              </a:t>
            </a:r>
          </a:p>
          <a:p>
            <a:pPr marL="196850" indent="-6350" algn="l">
              <a:lnSpc>
                <a:spcPct val="107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   2023560                                                                                </a:t>
            </a:r>
            <a:endParaRPr lang="en-IN" dirty="0"/>
          </a:p>
        </p:txBody>
      </p:sp>
    </p:spTree>
    <p:extLst>
      <p:ext uri="{BB962C8B-B14F-4D97-AF65-F5344CB8AC3E}">
        <p14:creationId xmlns:p14="http://schemas.microsoft.com/office/powerpoint/2010/main" val="3560674569"/>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6028-8EEA-67C7-8DA3-EE0B925BE0AA}"/>
              </a:ext>
            </a:extLst>
          </p:cNvPr>
          <p:cNvSpPr>
            <a:spLocks noGrp="1"/>
          </p:cNvSpPr>
          <p:nvPr>
            <p:ph type="title"/>
          </p:nvPr>
        </p:nvSpPr>
        <p:spPr/>
        <p:txBody>
          <a:bodyPr/>
          <a:lstStyle/>
          <a:p>
            <a:pPr algn="ctr"/>
            <a:r>
              <a:rPr lang="en-US" b="1" dirty="0"/>
              <a:t>CONCLUSION </a:t>
            </a:r>
            <a:endParaRPr lang="en-IN" b="1" dirty="0"/>
          </a:p>
        </p:txBody>
      </p:sp>
      <p:sp>
        <p:nvSpPr>
          <p:cNvPr id="3" name="Content Placeholder 2">
            <a:extLst>
              <a:ext uri="{FF2B5EF4-FFF2-40B4-BE49-F238E27FC236}">
                <a16:creationId xmlns:a16="http://schemas.microsoft.com/office/drawing/2014/main" id="{79625E5B-78C9-9BE0-3B52-2EF7677F76E0}"/>
              </a:ext>
            </a:extLst>
          </p:cNvPr>
          <p:cNvSpPr>
            <a:spLocks noGrp="1"/>
          </p:cNvSpPr>
          <p:nvPr>
            <p:ph idx="1"/>
          </p:nvPr>
        </p:nvSpPr>
        <p:spPr/>
        <p:txBody>
          <a:bodyPr/>
          <a:lstStyle/>
          <a:p>
            <a:r>
              <a:rPr lang="en-IN" sz="1800" kern="100" dirty="0">
                <a:solidFill>
                  <a:srgbClr val="000000"/>
                </a:solidFill>
                <a:effectLst/>
                <a:latin typeface="Times New Roman" panose="02020603050405020304" pitchFamily="18" charset="0"/>
                <a:ea typeface="Times New Roman" panose="02020603050405020304" pitchFamily="18" charset="0"/>
              </a:rPr>
              <a:t>A restaurant chatbot that can take customer orders, calculate the amount of their order, and monitor orders in real time was successfully developed. NLP, backend databases, payment gateways, and order tracking systems integrated together through this system and provided a complete solution to automate customer interactions. With the implementation, there has been a huge improvement in the efficiency of operations and customer satisfaction. This proves that AI-driven self-service solutions are the potential game-changers in the restaurant industry. Further improvements along with the addition of features such as voice commands or even its integration with loyalty programs can enhance the overall experience at that place even more. This successfully launched a Restaurant Chatbot as a self-service solution to the customers of a restaurant. It helps in navigating through the menu, making an order, and calculates the total bill and tracking the status of orders as well as checks serviceable areas. The interaction flow of this simple yet effective chatbot is easy and efficient to use. </a:t>
            </a:r>
          </a:p>
          <a:p>
            <a:endParaRPr lang="en-IN" dirty="0"/>
          </a:p>
        </p:txBody>
      </p:sp>
    </p:spTree>
    <p:extLst>
      <p:ext uri="{BB962C8B-B14F-4D97-AF65-F5344CB8AC3E}">
        <p14:creationId xmlns:p14="http://schemas.microsoft.com/office/powerpoint/2010/main" val="3867881769"/>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E07CE-474F-0D9E-DFE1-B83E69CD2232}"/>
              </a:ext>
            </a:extLst>
          </p:cNvPr>
          <p:cNvSpPr txBox="1"/>
          <p:nvPr/>
        </p:nvSpPr>
        <p:spPr>
          <a:xfrm>
            <a:off x="-68826" y="875903"/>
            <a:ext cx="12192000" cy="6623288"/>
          </a:xfrm>
          <a:prstGeom prst="rect">
            <a:avLst/>
          </a:prstGeom>
          <a:noFill/>
        </p:spPr>
        <p:txBody>
          <a:bodyPr wrap="square">
            <a:spAutoFit/>
          </a:bodyPr>
          <a:lstStyle/>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Its major features include: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Menu Browsing: It is easy for the customer to go through different categories such as North Indian, South Indian, Starters, Drinks, and Chinese.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Order Placement: An order is placed by picking items from the menu, which will be crosschecked by the chatbot in terms of their availability.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Calculation of Costs: The total amount for the order placed will be calculated by the chatbot based on the selected items and presented to the customer for final confirmation.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Order Tracking: The status of their order can be tracked in real-time by the customer, which keeps the process transparent.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Verification of Service Area: This ensures that the customer's location is within the restaurant's delivery serviceable areas, with no ambiguity at the beginning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Location Information: Customers can ask about the restaurant's location, and the information provided will be accurate.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On a broader level, this chatbot is an intuitive automated, and interactive service that deals with routine queries and order-related work more efficiently. The aspect of automation reduces the need for human staff, increases efficiency, and promotes quicker customer service. </a:t>
            </a:r>
          </a:p>
          <a:p>
            <a:pPr marL="6350" indent="-6350" algn="l">
              <a:lnSpc>
                <a:spcPct val="107000"/>
              </a:lnSpc>
              <a:spcAft>
                <a:spcPts val="127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6350" indent="-6350" algn="l">
              <a:lnSpc>
                <a:spcPct val="107000"/>
              </a:lnSpc>
              <a:spcAft>
                <a:spcPts val="130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6350" indent="-6350" algn="l">
              <a:lnSpc>
                <a:spcPct val="107000"/>
              </a:lnSpc>
              <a:spcAft>
                <a:spcPts val="128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986332946"/>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12E4-EDD5-303D-83DD-0A99B3C4ED31}"/>
              </a:ext>
            </a:extLst>
          </p:cNvPr>
          <p:cNvSpPr>
            <a:spLocks noGrp="1"/>
          </p:cNvSpPr>
          <p:nvPr>
            <p:ph type="title"/>
          </p:nvPr>
        </p:nvSpPr>
        <p:spPr/>
        <p:txBody>
          <a:bodyPr/>
          <a:lstStyle/>
          <a:p>
            <a:pPr algn="ctr"/>
            <a:r>
              <a:rPr lang="en-US" b="1" dirty="0"/>
              <a:t>FUTURE WORK </a:t>
            </a:r>
            <a:endParaRPr lang="en-IN" b="1" dirty="0"/>
          </a:p>
        </p:txBody>
      </p:sp>
      <p:sp>
        <p:nvSpPr>
          <p:cNvPr id="3" name="Content Placeholder 2">
            <a:extLst>
              <a:ext uri="{FF2B5EF4-FFF2-40B4-BE49-F238E27FC236}">
                <a16:creationId xmlns:a16="http://schemas.microsoft.com/office/drawing/2014/main" id="{FFDF2929-656B-2473-B656-4B0F64746A7F}"/>
              </a:ext>
            </a:extLst>
          </p:cNvPr>
          <p:cNvSpPr>
            <a:spLocks noGrp="1"/>
          </p:cNvSpPr>
          <p:nvPr>
            <p:ph idx="1"/>
          </p:nvPr>
        </p:nvSpPr>
        <p:spPr/>
        <p:txBody>
          <a:bodyPr>
            <a:normAutofit fontScale="85000" lnSpcReduction="10000"/>
          </a:bodyPr>
          <a:lstStyle/>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current chatbot setup caters to the most prominent functionalities well, but areas could be improved and expanded to better the functionality and the experience it would provide for its users: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Personalized Recommendations: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chatbot can be updated to provide personalized food recommendations to the customer based on his/her order history or preferences. Machine learning models can be trained to </a:t>
            </a:r>
            <a:r>
              <a:rPr lang="en-IN" sz="1800" kern="100" dirty="0" err="1">
                <a:solidFill>
                  <a:srgbClr val="000000"/>
                </a:solidFill>
                <a:effectLst/>
                <a:latin typeface="Times New Roman" panose="02020603050405020304" pitchFamily="18" charset="0"/>
                <a:ea typeface="Times New Roman" panose="02020603050405020304" pitchFamily="18" charset="0"/>
              </a:rPr>
              <a:t>analyze</a:t>
            </a:r>
            <a:r>
              <a:rPr lang="en-IN" sz="1800" kern="100" dirty="0">
                <a:solidFill>
                  <a:srgbClr val="000000"/>
                </a:solidFill>
                <a:effectLst/>
                <a:latin typeface="Times New Roman" panose="02020603050405020304" pitchFamily="18" charset="0"/>
                <a:ea typeface="Times New Roman" panose="02020603050405020304" pitchFamily="18" charset="0"/>
              </a:rPr>
              <a:t> past </a:t>
            </a:r>
            <a:r>
              <a:rPr lang="en-IN" sz="1800" kern="100" dirty="0" err="1">
                <a:solidFill>
                  <a:srgbClr val="000000"/>
                </a:solidFill>
                <a:effectLst/>
                <a:latin typeface="Times New Roman" panose="02020603050405020304" pitchFamily="18" charset="0"/>
                <a:ea typeface="Times New Roman" panose="02020603050405020304" pitchFamily="18" charset="0"/>
              </a:rPr>
              <a:t>behaviors</a:t>
            </a:r>
            <a:r>
              <a:rPr lang="en-IN" sz="1800" kern="100" dirty="0">
                <a:solidFill>
                  <a:srgbClr val="000000"/>
                </a:solidFill>
                <a:effectLst/>
                <a:latin typeface="Times New Roman" panose="02020603050405020304" pitchFamily="18" charset="0"/>
                <a:ea typeface="Times New Roman" panose="02020603050405020304" pitchFamily="18" charset="0"/>
              </a:rPr>
              <a:t> and make menu item suggestions accordingly.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Multi-language Support: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Using a multi-language support feature to enhance the language capabilities of the chatbot will make the product accessible to a larger audience, especially in regions whose language preferences are diverse. Moreover, this will increase usability among non-English users. </a:t>
            </a:r>
          </a:p>
          <a:p>
            <a:endParaRPr lang="en-IN" dirty="0"/>
          </a:p>
        </p:txBody>
      </p:sp>
    </p:spTree>
    <p:extLst>
      <p:ext uri="{BB962C8B-B14F-4D97-AF65-F5344CB8AC3E}">
        <p14:creationId xmlns:p14="http://schemas.microsoft.com/office/powerpoint/2010/main" val="403629588"/>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B86834-A216-1CE6-4A3D-5B572F4B8A96}"/>
              </a:ext>
            </a:extLst>
          </p:cNvPr>
          <p:cNvSpPr txBox="1"/>
          <p:nvPr/>
        </p:nvSpPr>
        <p:spPr>
          <a:xfrm>
            <a:off x="49161" y="926185"/>
            <a:ext cx="12093677" cy="4222374"/>
          </a:xfrm>
          <a:prstGeom prst="rect">
            <a:avLst/>
          </a:prstGeom>
          <a:noFill/>
        </p:spPr>
        <p:txBody>
          <a:bodyPr wrap="square">
            <a:spAutoFit/>
          </a:bodyPr>
          <a:lstStyle/>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Real-Time Delivery Tracking: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Integrating with delivery services for real-time tracking of orders would be an excellent addition. Customers would be able to track their orders from kitchen to delivery in real time, which will make the experience more transparent and engaging.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Integration with Online Payment Systems: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While the chatbot can calculate the total cost of the order, it could be further developed by integrating with online payment systems like PayPal, Stripe, or UPI to enable direct in-chat payments. This would mean that customers could complete the entire process of ordering within the chatbot.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Customer Feedback Handling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A feature to offer feedback or rating by the customer may be incorporated. Gaining this feedback would enable restaurants to enhance their services and performance of the chatbot. </a:t>
            </a:r>
          </a:p>
          <a:p>
            <a:pPr marL="6350" indent="-6350" algn="l">
              <a:lnSpc>
                <a:spcPct val="107000"/>
              </a:lnSpc>
              <a:spcAft>
                <a:spcPts val="168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857508995"/>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IN" sz="1800" b="1" i="1" kern="100" dirty="0">
                <a:solidFill>
                  <a:srgbClr val="000000"/>
                </a:solidFill>
                <a:effectLst/>
                <a:latin typeface="Arial Black" panose="020B0A04020102020204" pitchFamily="34" charset="0"/>
                <a:ea typeface="Times New Roman" panose="02020603050405020304" pitchFamily="18" charset="0"/>
              </a:rPr>
              <a:t>Chatbot Development for Personalized Customer Support Using Python predefined rules . </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By : Rano Sharma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7808-A17C-50C0-F4C0-7AFEF1F0B21C}"/>
              </a:ext>
            </a:extLst>
          </p:cNvPr>
          <p:cNvSpPr>
            <a:spLocks noGrp="1"/>
          </p:cNvSpPr>
          <p:nvPr>
            <p:ph type="title"/>
          </p:nvPr>
        </p:nvSpPr>
        <p:spPr/>
        <p:txBody>
          <a:bodyPr/>
          <a:lstStyle/>
          <a:p>
            <a:pPr algn="ctr"/>
            <a:r>
              <a:rPr lang="en-US" b="1" dirty="0"/>
              <a:t>INTRODUCTION </a:t>
            </a:r>
            <a:endParaRPr lang="en-IN" b="1" dirty="0"/>
          </a:p>
        </p:txBody>
      </p:sp>
      <p:sp>
        <p:nvSpPr>
          <p:cNvPr id="3" name="Content Placeholder 2">
            <a:extLst>
              <a:ext uri="{FF2B5EF4-FFF2-40B4-BE49-F238E27FC236}">
                <a16:creationId xmlns:a16="http://schemas.microsoft.com/office/drawing/2014/main" id="{899BED48-355A-1AA6-2F75-824698A56A08}"/>
              </a:ext>
            </a:extLst>
          </p:cNvPr>
          <p:cNvSpPr>
            <a:spLocks noGrp="1"/>
          </p:cNvSpPr>
          <p:nvPr>
            <p:ph idx="1"/>
          </p:nvPr>
        </p:nvSpPr>
        <p:spPr/>
        <p:txBody>
          <a:bodyPr>
            <a:normAutofit fontScale="92500" lnSpcReduction="20000"/>
          </a:bodyPr>
          <a:lstStyle/>
          <a:p>
            <a:r>
              <a:rPr lang="en-US" dirty="0">
                <a:solidFill>
                  <a:srgbClr val="FF0000"/>
                </a:solidFill>
                <a:latin typeface="Times New Roman" panose="02020603050405020304" pitchFamily="18" charset="0"/>
                <a:cs typeface="Times New Roman" panose="02020603050405020304" pitchFamily="18" charset="0"/>
              </a:rPr>
              <a:t>Every business is looking today to automate their customer services and to support their clients in the best and fastest way possible; that is, to cut on the ever-changing situation in the support field. A chatbot is technology that allows a software application to engage users textually or verbally by having an automated conversation with them. The main reason, for all the criticism directed at them, rule-based bots persist most popular is essentially due to ease of use, ease of predicting their behavior, and the number of task that can be automated without applying sophisticated AI.</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A rule-based chatbot's great significance is in that it can give some degree of special treatment to the customer in their service. Personalization, in this aspect, would mean that there would be particular information specific to that user within the response, which can be anything, like a name, earlier conversations, order history, etc. The machine learning systems are adaptive toward the user, dynamic fashion with the way a user interacts; however, rule-based chatbot is not an impossible medium to provide for any sort of personalization. They are capable of referencing prior communications and other details related to customers such as their preferences or even feedback.</a:t>
            </a:r>
          </a:p>
          <a:p>
            <a:endParaRPr lang="en-US" dirty="0"/>
          </a:p>
          <a:p>
            <a:endParaRPr lang="en-IN" dirty="0"/>
          </a:p>
        </p:txBody>
      </p:sp>
    </p:spTree>
    <p:extLst>
      <p:ext uri="{BB962C8B-B14F-4D97-AF65-F5344CB8AC3E}">
        <p14:creationId xmlns:p14="http://schemas.microsoft.com/office/powerpoint/2010/main" val="3019722238"/>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B84F-A1C0-5D35-1E5E-B3C269899E8B}"/>
              </a:ext>
            </a:extLst>
          </p:cNvPr>
          <p:cNvSpPr>
            <a:spLocks noGrp="1"/>
          </p:cNvSpPr>
          <p:nvPr>
            <p:ph type="title"/>
          </p:nvPr>
        </p:nvSpPr>
        <p:spPr/>
        <p:txBody>
          <a:bodyPr/>
          <a:lstStyle/>
          <a:p>
            <a:pPr algn="ctr"/>
            <a:r>
              <a:rPr lang="en-US" b="1" dirty="0"/>
              <a:t>PROBLEM  STATEMENT </a:t>
            </a:r>
            <a:br>
              <a:rPr lang="en-US" b="1" dirty="0"/>
            </a:br>
            <a:endParaRPr lang="en-IN" b="1" dirty="0"/>
          </a:p>
        </p:txBody>
      </p:sp>
      <p:sp>
        <p:nvSpPr>
          <p:cNvPr id="3" name="Content Placeholder 2">
            <a:extLst>
              <a:ext uri="{FF2B5EF4-FFF2-40B4-BE49-F238E27FC236}">
                <a16:creationId xmlns:a16="http://schemas.microsoft.com/office/drawing/2014/main" id="{512D5A93-2820-C6DA-8D27-C77C520CA0B6}"/>
              </a:ext>
            </a:extLst>
          </p:cNvPr>
          <p:cNvSpPr>
            <a:spLocks noGrp="1"/>
          </p:cNvSpPr>
          <p:nvPr>
            <p:ph idx="1"/>
          </p:nvPr>
        </p:nvSpPr>
        <p:spPr/>
        <p:txBody>
          <a:bodyPr>
            <a:normAutofit fontScale="85000" lnSpcReduction="10000"/>
          </a:bodyPr>
          <a:lstStyle/>
          <a:p>
            <a:pPr marL="6350" marR="26670" indent="-6350" algn="just">
              <a:lnSpc>
                <a:spcPct val="148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Most restaurants still apply traditional ways of taking orders and communicating with customers, either by calling or face-to-face. These methods are </a:t>
            </a:r>
            <a:r>
              <a:rPr lang="en-IN" sz="1800" kern="100" dirty="0" err="1">
                <a:solidFill>
                  <a:srgbClr val="000000"/>
                </a:solidFill>
                <a:effectLst/>
                <a:latin typeface="Times New Roman" panose="02020603050405020304" pitchFamily="18" charset="0"/>
                <a:ea typeface="Times New Roman" panose="02020603050405020304" pitchFamily="18" charset="0"/>
              </a:rPr>
              <a:t>timeconsuming</a:t>
            </a:r>
            <a:r>
              <a:rPr lang="en-IN" sz="1800" kern="100" dirty="0">
                <a:solidFill>
                  <a:srgbClr val="000000"/>
                </a:solidFill>
                <a:effectLst/>
                <a:latin typeface="Times New Roman" panose="02020603050405020304" pitchFamily="18" charset="0"/>
                <a:ea typeface="Times New Roman" panose="02020603050405020304" pitchFamily="18" charset="0"/>
              </a:rPr>
              <a:t> and are susceptible to human mistakes. Because of the limited budget, many restaurants cannot have support available for every customer who may need it, particularly when they are busy. This immediate lack of support can severely affect the dining experience because people would seek other restaurants that offer immediate support. </a:t>
            </a:r>
          </a:p>
          <a:p>
            <a:pPr marL="6350" marR="26670" indent="-6350" algn="just">
              <a:lnSpc>
                <a:spcPct val="148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need for an answering solution that can address most inquiries from customers, place orders directly, calculate costs correctly, and provide real-time status information about orders is increasingly imperative. A self-service system wherein customers can place orders and obtain service without having to have the staff member personally engage them could significantly reduce the load on restaurant personnel and also enhance the efficiency of their operation. </a:t>
            </a:r>
          </a:p>
        </p:txBody>
      </p:sp>
    </p:spTree>
    <p:extLst>
      <p:ext uri="{BB962C8B-B14F-4D97-AF65-F5344CB8AC3E}">
        <p14:creationId xmlns:p14="http://schemas.microsoft.com/office/powerpoint/2010/main" val="1669838587"/>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F9F646-49E5-B1DA-F385-5802B70BBCB8}"/>
              </a:ext>
            </a:extLst>
          </p:cNvPr>
          <p:cNvSpPr txBox="1"/>
          <p:nvPr/>
        </p:nvSpPr>
        <p:spPr>
          <a:xfrm>
            <a:off x="481781" y="235973"/>
            <a:ext cx="10953135" cy="4320798"/>
          </a:xfrm>
          <a:prstGeom prst="rect">
            <a:avLst/>
          </a:prstGeom>
          <a:noFill/>
        </p:spPr>
        <p:txBody>
          <a:bodyPr wrap="square">
            <a:spAutoFit/>
          </a:bodyPr>
          <a:lstStyle/>
          <a:p>
            <a:pPr marL="6350" marR="26670" indent="-6350" algn="just">
              <a:lnSpc>
                <a:spcPct val="148000"/>
              </a:lnSpc>
              <a:spcAft>
                <a:spcPts val="133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26670" indent="-6350" algn="just">
              <a:lnSpc>
                <a:spcPct val="148000"/>
              </a:lnSpc>
              <a:spcAft>
                <a:spcPts val="133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26670" indent="-6350" algn="just">
              <a:lnSpc>
                <a:spcPct val="148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problem, therefore, lies in the absence of an automated system that can answer customer queries in real-time, respond to standard questions, calculate order amounts, and offer real-time tracking of orders. Creating an intelligent, user-friendly chatbot that meets these needs would solve most of the operational challenges restaurants face and enhance the quality of service for their customers. </a:t>
            </a:r>
          </a:p>
          <a:p>
            <a:pPr marL="6350" marR="26670" indent="-6350" algn="just">
              <a:lnSpc>
                <a:spcPct val="107000"/>
              </a:lnSpc>
              <a:spcAft>
                <a:spcPts val="1075"/>
              </a:spcAft>
            </a:pPr>
            <a:r>
              <a:rPr lang="en-IN" sz="1800" kern="100" dirty="0">
                <a:solidFill>
                  <a:srgbClr val="000000"/>
                </a:solidFill>
                <a:effectLst/>
                <a:latin typeface="Times New Roman" panose="02020603050405020304" pitchFamily="18" charset="0"/>
                <a:ea typeface="Times New Roman" panose="02020603050405020304" pitchFamily="18" charset="0"/>
              </a:rPr>
              <a:t>Thus, the problem statement for this project is: </a:t>
            </a:r>
          </a:p>
          <a:p>
            <a:r>
              <a:rPr lang="en-IN" sz="1800" b="1" dirty="0">
                <a:solidFill>
                  <a:srgbClr val="000000"/>
                </a:solidFill>
                <a:effectLst/>
                <a:latin typeface="Times New Roman" panose="02020603050405020304" pitchFamily="18" charset="0"/>
                <a:ea typeface="Times New Roman" panose="02020603050405020304" pitchFamily="18" charset="0"/>
              </a:rPr>
              <a:t>    Create a Chatbot for a restaurant to talk with customer and help them to place an order and   calculate their amount and help them to track their order </a:t>
            </a:r>
            <a:endParaRPr lang="en-IN" b="1" dirty="0"/>
          </a:p>
          <a:p>
            <a:endParaRPr lang="en-IN" dirty="0"/>
          </a:p>
        </p:txBody>
      </p:sp>
    </p:spTree>
    <p:extLst>
      <p:ext uri="{BB962C8B-B14F-4D97-AF65-F5344CB8AC3E}">
        <p14:creationId xmlns:p14="http://schemas.microsoft.com/office/powerpoint/2010/main" val="515892406"/>
      </p:ext>
    </p:extLst>
  </p:cSld>
  <p:clrMapOvr>
    <a:masterClrMapping/>
  </p:clrMapOvr>
  <mc:AlternateContent xmlns:mc="http://schemas.openxmlformats.org/markup-compatibility/2006" xmlns:p14="http://schemas.microsoft.com/office/powerpoint/2010/main">
    <mc:Choice Requires="p14">
      <p:transition spd="slow" p14:dur="7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9A27-A706-357B-6C53-7B90833F74D1}"/>
              </a:ext>
            </a:extLst>
          </p:cNvPr>
          <p:cNvSpPr>
            <a:spLocks noGrp="1"/>
          </p:cNvSpPr>
          <p:nvPr>
            <p:ph type="title"/>
          </p:nvPr>
        </p:nvSpPr>
        <p:spPr/>
        <p:txBody>
          <a:bodyPr/>
          <a:lstStyle/>
          <a:p>
            <a:pPr algn="ctr"/>
            <a:r>
              <a:rPr lang="en-US" b="1" dirty="0"/>
              <a:t>METHADOLOGY </a:t>
            </a:r>
            <a:endParaRPr lang="en-IN" b="1" dirty="0"/>
          </a:p>
        </p:txBody>
      </p:sp>
      <p:sp>
        <p:nvSpPr>
          <p:cNvPr id="3" name="Content Placeholder 2">
            <a:extLst>
              <a:ext uri="{FF2B5EF4-FFF2-40B4-BE49-F238E27FC236}">
                <a16:creationId xmlns:a16="http://schemas.microsoft.com/office/drawing/2014/main" id="{21B4E9DC-6941-37E5-C438-9EC2E79AEDC6}"/>
              </a:ext>
            </a:extLst>
          </p:cNvPr>
          <p:cNvSpPr>
            <a:spLocks noGrp="1"/>
          </p:cNvSpPr>
          <p:nvPr>
            <p:ph idx="1"/>
          </p:nvPr>
        </p:nvSpPr>
        <p:spPr/>
        <p:txBody>
          <a:bodyPr>
            <a:normAutofit fontScale="92500" lnSpcReduction="20000"/>
          </a:bodyPr>
          <a:lstStyle/>
          <a:p>
            <a:pPr marL="6350" indent="-6350" algn="l">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methodology for this project follows a series of steps, including data loading, preprocessing, model building, and evaluation. The following methodologies have been used: </a:t>
            </a:r>
          </a:p>
          <a:p>
            <a:pPr marL="342900" marR="438785" lvl="0" indent="-342900" algn="l" fontAlgn="base">
              <a:lnSpc>
                <a:spcPct val="103000"/>
              </a:lnSpc>
              <a:spcAft>
                <a:spcPts val="1335"/>
              </a:spcAft>
              <a:buClr>
                <a:srgbClr val="000000"/>
              </a:buClr>
              <a:buSzPts val="1200"/>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Requirement Gathering and Analysis </a:t>
            </a:r>
          </a:p>
          <a:p>
            <a:pPr marL="6350" indent="-6350" algn="l">
              <a:lnSpc>
                <a:spcPct val="198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first step is to understand the requirements of the restaurant and its customers. This involves: </a:t>
            </a:r>
          </a:p>
          <a:p>
            <a:pPr marL="6350" marR="37465" indent="-6350" algn="l">
              <a:lnSpc>
                <a:spcPct val="198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•Identifying customer needs: Understanding what the customers expect from the chatbot  •</a:t>
            </a:r>
            <a:r>
              <a:rPr lang="en-IN" sz="1800" kern="100" dirty="0" err="1">
                <a:solidFill>
                  <a:srgbClr val="000000"/>
                </a:solidFill>
                <a:effectLst/>
                <a:latin typeface="Times New Roman" panose="02020603050405020304" pitchFamily="18" charset="0"/>
                <a:ea typeface="Times New Roman" panose="02020603050405020304" pitchFamily="18" charset="0"/>
              </a:rPr>
              <a:t>Analyzing</a:t>
            </a:r>
            <a:r>
              <a:rPr lang="en-IN" sz="1800" kern="100" dirty="0">
                <a:solidFill>
                  <a:srgbClr val="000000"/>
                </a:solidFill>
                <a:effectLst/>
                <a:latin typeface="Times New Roman" panose="02020603050405020304" pitchFamily="18" charset="0"/>
                <a:ea typeface="Times New Roman" panose="02020603050405020304" pitchFamily="18" charset="0"/>
              </a:rPr>
              <a:t> the restaurant's operational workflow: Understanding the menu, pricing, order process, and delivery tracking to integrate them into the chatbot system. </a:t>
            </a:r>
          </a:p>
          <a:p>
            <a:endParaRPr lang="en-IN" dirty="0"/>
          </a:p>
        </p:txBody>
      </p:sp>
    </p:spTree>
    <p:extLst>
      <p:ext uri="{BB962C8B-B14F-4D97-AF65-F5344CB8AC3E}">
        <p14:creationId xmlns:p14="http://schemas.microsoft.com/office/powerpoint/2010/main" val="3872766592"/>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2DE32A-B82B-3F55-937A-37E6C4A314A4}"/>
              </a:ext>
            </a:extLst>
          </p:cNvPr>
          <p:cNvSpPr txBox="1"/>
          <p:nvPr/>
        </p:nvSpPr>
        <p:spPr>
          <a:xfrm>
            <a:off x="275303" y="560438"/>
            <a:ext cx="11484078" cy="5717655"/>
          </a:xfrm>
          <a:prstGeom prst="rect">
            <a:avLst/>
          </a:prstGeom>
          <a:noFill/>
        </p:spPr>
        <p:txBody>
          <a:bodyPr wrap="square">
            <a:spAutoFit/>
          </a:bodyPr>
          <a:lstStyle/>
          <a:p>
            <a:pPr marL="342900" marR="438785" lvl="0" indent="-342900" algn="l" fontAlgn="base">
              <a:lnSpc>
                <a:spcPct val="103000"/>
              </a:lnSpc>
              <a:spcAft>
                <a:spcPts val="1335"/>
              </a:spcAft>
              <a:buClr>
                <a:srgbClr val="000000"/>
              </a:buClr>
              <a:buSzPts val="1200"/>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Placing Orders and Calculating Costs </a:t>
            </a:r>
          </a:p>
          <a:p>
            <a:pPr marL="6350" marR="438785" indent="-6350" algn="l">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chatbot shall take the customer step-by-step in placing an order as follows: </a:t>
            </a:r>
          </a:p>
          <a:p>
            <a:pPr marL="6350" marR="438785" indent="-6350" algn="l">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•Menu display: Showing a list of what is available and letting customers pick from it. </a:t>
            </a:r>
          </a:p>
          <a:p>
            <a:pPr marL="6350" marR="438785" indent="-6350" algn="l">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•Order customization: Customizing the order (e.g., selecting toppings, sides, etc.). </a:t>
            </a:r>
          </a:p>
          <a:p>
            <a:pPr marL="6350" indent="-6350" algn="l">
              <a:lnSpc>
                <a:spcPct val="198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•Price calculation: Automatically calculating the total order cost, including item price, tax, and other discounts or promotions. </a:t>
            </a:r>
          </a:p>
          <a:p>
            <a:pPr marL="6350" indent="-6350" algn="l">
              <a:lnSpc>
                <a:spcPct val="198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•Order confirmation: Confirming details of the order with the customer before processing to pay. </a:t>
            </a:r>
          </a:p>
          <a:p>
            <a:pPr marL="6350" indent="-6350" algn="l">
              <a:lnSpc>
                <a:spcPct val="198000"/>
              </a:lnSpc>
              <a:spcAft>
                <a:spcPts val="145"/>
              </a:spcAft>
            </a:pPr>
            <a:r>
              <a:rPr lang="en-IN" sz="1800" kern="100" dirty="0">
                <a:solidFill>
                  <a:srgbClr val="000000"/>
                </a:solidFill>
                <a:effectLst/>
                <a:latin typeface="Times New Roman" panose="02020603050405020304" pitchFamily="18" charset="0"/>
                <a:ea typeface="Times New Roman" panose="02020603050405020304" pitchFamily="18" charset="0"/>
              </a:rPr>
              <a:t>This approach ensures an effective, user-friendly chatbot that streams naturally with the restaurant's smooth operations, which improves the service to the customers and the efficiency </a:t>
            </a:r>
          </a:p>
          <a:p>
            <a:pPr marL="6350" indent="-6350" algn="l">
              <a:lnSpc>
                <a:spcPct val="103000"/>
              </a:lnSpc>
              <a:spcAft>
                <a:spcPts val="1335"/>
              </a:spcAft>
              <a:tabLst>
                <a:tab pos="5769610" algn="r"/>
              </a:tabLst>
            </a:pPr>
            <a:r>
              <a:rPr lang="en-IN" sz="1800" kern="100" dirty="0">
                <a:solidFill>
                  <a:srgbClr val="000000"/>
                </a:solidFill>
                <a:effectLst/>
                <a:latin typeface="Times New Roman" panose="02020603050405020304" pitchFamily="18" charset="0"/>
                <a:ea typeface="Times New Roman" panose="02020603050405020304" pitchFamily="18" charset="0"/>
              </a:rPr>
              <a:t>of  operations. </a:t>
            </a:r>
          </a:p>
          <a:p>
            <a:pPr marL="6350" indent="-6350" algn="l">
              <a:lnSpc>
                <a:spcPct val="107000"/>
              </a:lnSpc>
              <a:spcAft>
                <a:spcPts val="126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627602559"/>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65B7-55BC-A6B4-29E9-84C26C58CA84}"/>
              </a:ext>
            </a:extLst>
          </p:cNvPr>
          <p:cNvSpPr>
            <a:spLocks noGrp="1"/>
          </p:cNvSpPr>
          <p:nvPr>
            <p:ph type="title"/>
          </p:nvPr>
        </p:nvSpPr>
        <p:spPr/>
        <p:txBody>
          <a:bodyPr/>
          <a:lstStyle/>
          <a:p>
            <a:pPr algn="ctr"/>
            <a:r>
              <a:rPr lang="en-US" b="1" dirty="0"/>
              <a:t>RESULT AND DISCUSSION </a:t>
            </a:r>
            <a:endParaRPr lang="en-IN" b="1" dirty="0"/>
          </a:p>
        </p:txBody>
      </p:sp>
      <p:sp>
        <p:nvSpPr>
          <p:cNvPr id="3" name="Content Placeholder 2">
            <a:extLst>
              <a:ext uri="{FF2B5EF4-FFF2-40B4-BE49-F238E27FC236}">
                <a16:creationId xmlns:a16="http://schemas.microsoft.com/office/drawing/2014/main" id="{6220A363-2363-4B1E-A9B2-80A427307B0E}"/>
              </a:ext>
            </a:extLst>
          </p:cNvPr>
          <p:cNvSpPr>
            <a:spLocks noGrp="1"/>
          </p:cNvSpPr>
          <p:nvPr>
            <p:ph idx="1"/>
          </p:nvPr>
        </p:nvSpPr>
        <p:spPr/>
        <p:txBody>
          <a:bodyPr/>
          <a:lstStyle/>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In developing and testing the chatbot, the following key observations were noted during its development and testing.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chatbot correctly interpreted user inputs pertaining to menu choices, order customizations, and status inquires. The NLP engine exhibited strong accuracy in interpreting the customer's intent even with changing wording. Order Flow Efficiency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order flow from selecting the menu to computing cost was seamless. The chatbot guided users through all of these steps and ensured accurate pricing as well as order validation. </a:t>
            </a:r>
          </a:p>
          <a:p>
            <a:endParaRPr lang="en-IN" dirty="0"/>
          </a:p>
        </p:txBody>
      </p:sp>
    </p:spTree>
    <p:extLst>
      <p:ext uri="{BB962C8B-B14F-4D97-AF65-F5344CB8AC3E}">
        <p14:creationId xmlns:p14="http://schemas.microsoft.com/office/powerpoint/2010/main" val="11072772"/>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89ED51-4F0A-A36B-83B8-82712D6E7F34}"/>
              </a:ext>
            </a:extLst>
          </p:cNvPr>
          <p:cNvSpPr txBox="1"/>
          <p:nvPr/>
        </p:nvSpPr>
        <p:spPr>
          <a:xfrm>
            <a:off x="432619" y="-247241"/>
            <a:ext cx="11710220" cy="4332725"/>
          </a:xfrm>
          <a:prstGeom prst="rect">
            <a:avLst/>
          </a:prstGeom>
          <a:noFill/>
        </p:spPr>
        <p:txBody>
          <a:bodyPr wrap="square">
            <a:spAutoFit/>
          </a:bodyPr>
          <a:lstStyle/>
          <a:p>
            <a:pPr marL="6350" marR="438785" indent="-6350" algn="just">
              <a:lnSpc>
                <a:spcPct val="103000"/>
              </a:lnSpc>
              <a:spcAft>
                <a:spcPts val="133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438785" indent="-6350" algn="just">
              <a:lnSpc>
                <a:spcPct val="103000"/>
              </a:lnSpc>
              <a:spcAft>
                <a:spcPts val="1335"/>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438785" indent="-6350" algn="just">
              <a:lnSpc>
                <a:spcPct val="103000"/>
              </a:lnSpc>
              <a:spcAft>
                <a:spcPts val="133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This feature of order tracking works in real time, taking cues from the restaurant's backend system. Customers can track their orders very easily, and the updates that it provides are timely as well as informative.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integration with payment gateways was smooth. The users were able to make the payments securely via the chat without any problems, and the confirmation messages were quite clear. </a:t>
            </a:r>
          </a:p>
          <a:p>
            <a:pPr marL="6350" marR="438785" indent="-6350" algn="just">
              <a:lnSpc>
                <a:spcPct val="103000"/>
              </a:lnSpc>
              <a:spcAft>
                <a:spcPts val="1335"/>
              </a:spcAft>
            </a:pPr>
            <a:r>
              <a:rPr lang="en-IN" sz="1800" kern="100" dirty="0">
                <a:solidFill>
                  <a:srgbClr val="000000"/>
                </a:solidFill>
                <a:effectLst/>
                <a:latin typeface="Times New Roman" panose="02020603050405020304" pitchFamily="18" charset="0"/>
                <a:ea typeface="Times New Roman" panose="02020603050405020304" pitchFamily="18" charset="0"/>
              </a:rPr>
              <a:t>The system performed well with moderate loads: it could respond rapidly and handle multiple interactions with the users. Cloud deployment made scaling easy; so, as the customer base expands, the chatbot had the capacity to handle more </a:t>
            </a:r>
            <a:r>
              <a:rPr lang="en-IN" sz="1800" kern="100" dirty="0" err="1">
                <a:solidFill>
                  <a:srgbClr val="000000"/>
                </a:solidFill>
                <a:effectLst/>
                <a:latin typeface="Times New Roman" panose="02020603050405020304" pitchFamily="18" charset="0"/>
                <a:ea typeface="Times New Roman" panose="02020603050405020304" pitchFamily="18" charset="0"/>
              </a:rPr>
              <a:t>customers.The</a:t>
            </a:r>
            <a:r>
              <a:rPr lang="en-IN" sz="1800" kern="100" dirty="0">
                <a:solidFill>
                  <a:srgbClr val="000000"/>
                </a:solidFill>
                <a:effectLst/>
                <a:latin typeface="Times New Roman" panose="02020603050405020304" pitchFamily="18" charset="0"/>
                <a:ea typeface="Times New Roman" panose="02020603050405020304" pitchFamily="18" charset="0"/>
              </a:rPr>
              <a:t> challenges included complex or ambiguous queries that the chatbot was expected to handle. However, due to continued enhancements in the NLP models and the training data, the chatbot improved over time to process varied customer inputs. </a:t>
            </a:r>
          </a:p>
        </p:txBody>
      </p:sp>
    </p:spTree>
    <p:extLst>
      <p:ext uri="{BB962C8B-B14F-4D97-AF65-F5344CB8AC3E}">
        <p14:creationId xmlns:p14="http://schemas.microsoft.com/office/powerpoint/2010/main" val="1742768581"/>
      </p:ext>
    </p:extLst>
  </p:cSld>
  <p:clrMapOvr>
    <a:masterClrMapping/>
  </p:clrMapOvr>
  <mc:AlternateContent xmlns:mc="http://schemas.openxmlformats.org/markup-compatibility/2006" xmlns:p14="http://schemas.microsoft.com/office/powerpoint/2010/main">
    <mc:Choice Requires="p14">
      <p:transition spd="slow" p14:dur="10000">
        <p14:revea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42</TotalTime>
  <Words>1645</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Century Gothic</vt:lpstr>
      <vt:lpstr>Times New Roman</vt:lpstr>
      <vt:lpstr>Wingdings 3</vt:lpstr>
      <vt:lpstr>Wisp</vt:lpstr>
      <vt:lpstr>                    GRAPHIC ERA        DEEMED TO BE UNIVERSITY</vt:lpstr>
      <vt:lpstr>Chatbot Development for Personalized Customer Support Using Python predefined rules .  </vt:lpstr>
      <vt:lpstr>INTRODUCTION </vt:lpstr>
      <vt:lpstr>PROBLEM  STATEMENT  </vt:lpstr>
      <vt:lpstr>PowerPoint Presentation</vt:lpstr>
      <vt:lpstr>METHADOLOGY </vt:lpstr>
      <vt:lpstr>PowerPoint Presentation</vt:lpstr>
      <vt:lpstr>RESULT AND DISCUSSION </vt:lpstr>
      <vt:lpstr>PowerPoint Presentation</vt:lpstr>
      <vt:lpstr>CONCLUSION </vt:lpstr>
      <vt:lpstr>PowerPoint Presentation</vt:lpstr>
      <vt:lpstr>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Rano Sharma</dc:creator>
  <cp:lastModifiedBy>Rano Sharma</cp:lastModifiedBy>
  <cp:revision>2</cp:revision>
  <dcterms:created xsi:type="dcterms:W3CDTF">2025-01-16T02:27:27Z</dcterms:created>
  <dcterms:modified xsi:type="dcterms:W3CDTF">2025-03-04T13:41:41Z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