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19"/>
  </p:handoutMasterIdLst>
  <p:sldIdLst>
    <p:sldId id="261" r:id="rId3"/>
    <p:sldId id="315" r:id="rId5"/>
    <p:sldId id="322" r:id="rId6"/>
    <p:sldId id="323" r:id="rId7"/>
    <p:sldId id="325" r:id="rId8"/>
    <p:sldId id="324" r:id="rId9"/>
    <p:sldId id="326" r:id="rId10"/>
    <p:sldId id="316" r:id="rId11"/>
    <p:sldId id="289" r:id="rId12"/>
    <p:sldId id="327" r:id="rId13"/>
    <p:sldId id="332" r:id="rId14"/>
    <p:sldId id="333" r:id="rId15"/>
    <p:sldId id="334" r:id="rId16"/>
    <p:sldId id="335" r:id="rId17"/>
    <p:sldId id="262" r:id="rId18"/>
  </p:sldIdLst>
  <p:sldSz cx="12192000" cy="6858000"/>
  <p:notesSz cx="6858000" cy="9144000"/>
  <p:embeddedFontLst>
    <p:embeddedFont>
      <p:font typeface="微软雅黑" panose="020B0503020204020204" pitchFamily="34" charset="-122"/>
      <p:regular r:id="rId24"/>
    </p:embeddedFont>
    <p:embeddedFont>
      <p:font typeface="等线" panose="02010600030101010101" charset="-122"/>
      <p:regular r:id="rId25"/>
    </p:embeddedFont>
    <p:embeddedFont>
      <p:font typeface="等线 Light" panose="02010600030101010101" charset="-122"/>
      <p:regular r:id="rId26"/>
    </p:embeddedFont>
    <p:embeddedFont>
      <p:font typeface="Calibri" panose="020F0502020204030204" charset="0"/>
      <p:regular r:id="rId27"/>
      <p:bold r:id="rId28"/>
      <p:italic r:id="rId29"/>
      <p:boldItalic r:id="rId30"/>
    </p:embeddedFont>
  </p:embeddedFontLst>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56"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5A27"/>
    <a:srgbClr val="1153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390" autoAdjust="0"/>
  </p:normalViewPr>
  <p:slideViewPr>
    <p:cSldViewPr snapToGrid="0" showGuides="1">
      <p:cViewPr varScale="1">
        <p:scale>
          <a:sx n="110" d="100"/>
          <a:sy n="110" d="100"/>
        </p:scale>
        <p:origin x="76" y="500"/>
      </p:cViewPr>
      <p:guideLst>
        <p:guide orient="horz" pos="2110"/>
        <p:guide pos="3840"/>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17.xml"/><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latin typeface="思源宋体 CN Medium" panose="02020500000000000000" pitchFamily="18" charset="-122"/>
                <a:ea typeface="思源宋体 CN Medium" panose="02020500000000000000" pitchFamily="18" charset="-122"/>
                <a:sym typeface="+mn-ea"/>
              </a:rPr>
              <a:t>The image depicts the architecture of a Transformer model, which is a type of neural network primarily used in natural language processing tasks. The Transformer is based on the idea of attention mechanisms and is composed of an encoder and a decoder.</a:t>
            </a:r>
            <a:endParaRPr lang="zh-CN" altLang="en-US" dirty="0" smtClean="0">
              <a:latin typeface="思源宋体 CN Medium" panose="02020500000000000000" pitchFamily="18" charset="-122"/>
              <a:ea typeface="思源宋体 CN Medium" panose="02020500000000000000" pitchFamily="18" charset="-122"/>
            </a:endParaRPr>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latin typeface="思源宋体 CN Medium" panose="02020500000000000000" pitchFamily="18" charset="-122"/>
                <a:ea typeface="思源宋体 CN Medium" panose="02020500000000000000" pitchFamily="18" charset="-122"/>
                <a:sym typeface="+mn-ea"/>
              </a:rPr>
              <a:t>The image depicts the architecture of a Transformer model, which is a type of neural network primarily used in natural language processing tasks. The Transformer is based on the idea of attention mechanisms and is composed of an encoder and a decoder.</a:t>
            </a:r>
            <a:endParaRPr lang="zh-CN" altLang="en-US" dirty="0" smtClean="0">
              <a:latin typeface="思源宋体 CN Medium" panose="02020500000000000000" pitchFamily="18" charset="-122"/>
              <a:ea typeface="思源宋体 CN Medium" panose="02020500000000000000" pitchFamily="18" charset="-122"/>
            </a:endParaRP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RNNs </a:t>
            </a:r>
            <a:r>
              <a:rPr lang="zh-CN" altLang="en-US"/>
              <a:t>Unlike feedforward neural networks, which process data in a single pass, RNNs process data across multiple time steps, making them well-adapted for modelling and processing text, speech, and time series.[</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matchingName="稻壳儿原创设计师【幻雨工作室】_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8FF0C6C-DBE0-45D5-A423-F67CDB4AF8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FB4002-39D0-4501-9E27-19297DF689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matchingName="稻壳儿原创设计师【幻雨工作室】_2">
  <p:cSld name="1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3905250" y="0"/>
            <a:ext cx="4381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userDrawn="1"/>
        </p:nvSpPr>
        <p:spPr>
          <a:xfrm>
            <a:off x="327765" y="310501"/>
            <a:ext cx="11536471" cy="6236998"/>
          </a:xfrm>
          <a:prstGeom prst="roundRect">
            <a:avLst>
              <a:gd name="adj" fmla="val 1649"/>
            </a:avLst>
          </a:prstGeom>
          <a:solidFill>
            <a:schemeClr val="bg1"/>
          </a:solidFill>
          <a:ln w="12700">
            <a:noFill/>
          </a:ln>
          <a:effectLst>
            <a:outerShdw blurRad="749300" sx="102000" sy="102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F0C6C-DBE0-45D5-A423-F67CDB4AF8C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B4002-39D0-4501-9E27-19297DF6895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稻壳儿原创设计师【幻雨工作室】_1"/>
          <p:cNvSpPr/>
          <p:nvPr/>
        </p:nvSpPr>
        <p:spPr>
          <a:xfrm>
            <a:off x="3905250" y="0"/>
            <a:ext cx="4381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稻壳儿原创设计师【幻雨工作室】_2"/>
          <p:cNvSpPr/>
          <p:nvPr/>
        </p:nvSpPr>
        <p:spPr>
          <a:xfrm>
            <a:off x="202867" y="169129"/>
            <a:ext cx="11789546" cy="6525087"/>
          </a:xfrm>
          <a:prstGeom prst="roundRect">
            <a:avLst>
              <a:gd name="adj" fmla="val 3101"/>
            </a:avLst>
          </a:prstGeom>
          <a:solidFill>
            <a:schemeClr val="bg1"/>
          </a:solidFill>
          <a:ln w="12700">
            <a:noFill/>
          </a:ln>
          <a:effectLst>
            <a:outerShdw blurRad="749300" sx="102000" sy="102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https://arxiv.org/abs/1706.03762</a:t>
            </a:r>
            <a:endParaRPr lang="zh-CN" altLang="en-US"/>
          </a:p>
        </p:txBody>
      </p:sp>
      <p:sp>
        <p:nvSpPr>
          <p:cNvPr id="38" name="稻壳儿原创设计师【幻雨工作室】_7"/>
          <p:cNvSpPr txBox="1">
            <a:spLocks noChangeArrowheads="1"/>
          </p:cNvSpPr>
          <p:nvPr/>
        </p:nvSpPr>
        <p:spPr bwMode="auto">
          <a:xfrm>
            <a:off x="8951828" y="4648133"/>
            <a:ext cx="2996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b="1" dirty="0">
                <a:solidFill>
                  <a:schemeClr val="accent1"/>
                </a:solidFill>
              </a:rPr>
              <a:t>Presenter</a:t>
            </a:r>
            <a:r>
              <a:rPr lang="zh-CN" altLang="en-US" b="1" dirty="0">
                <a:solidFill>
                  <a:schemeClr val="accent1"/>
                </a:solidFill>
              </a:rPr>
              <a:t>：</a:t>
            </a:r>
            <a:r>
              <a:rPr lang="en-US" altLang="zh-CN" b="1" dirty="0">
                <a:solidFill>
                  <a:schemeClr val="accent1"/>
                </a:solidFill>
                <a:sym typeface="Times New Roman" panose="02020603050405020304" pitchFamily="18" charset="0"/>
              </a:rPr>
              <a:t>Zhihong Xie</a:t>
            </a:r>
            <a:endParaRPr lang="zh-CN" altLang="en-US" sz="2000" b="1" dirty="0">
              <a:solidFill>
                <a:schemeClr val="accent1"/>
              </a:solidFill>
              <a:sym typeface="Times New Roman" panose="02020603050405020304" pitchFamily="18" charset="0"/>
            </a:endParaRPr>
          </a:p>
        </p:txBody>
      </p:sp>
      <p:sp>
        <p:nvSpPr>
          <p:cNvPr id="46" name="稻壳儿原创设计师【幻雨工作室】_9"/>
          <p:cNvSpPr txBox="1">
            <a:spLocks noChangeArrowheads="1"/>
          </p:cNvSpPr>
          <p:nvPr/>
        </p:nvSpPr>
        <p:spPr bwMode="auto">
          <a:xfrm>
            <a:off x="8951828" y="5111279"/>
            <a:ext cx="29289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dist"/>
            <a:r>
              <a:rPr lang="en-US" altLang="zh-CN" b="1" dirty="0">
                <a:solidFill>
                  <a:schemeClr val="accent1"/>
                </a:solidFill>
                <a:cs typeface="Times New Roman" panose="02020603050405020304" pitchFamily="18" charset="0"/>
              </a:rPr>
              <a:t>Presentation Time</a:t>
            </a:r>
            <a:r>
              <a:rPr lang="zh-CN" altLang="en-US" b="1" dirty="0">
                <a:solidFill>
                  <a:schemeClr val="accent1"/>
                </a:solidFill>
                <a:cs typeface="Times New Roman" panose="02020603050405020304" pitchFamily="18" charset="0"/>
              </a:rPr>
              <a:t>： </a:t>
            </a:r>
            <a:r>
              <a:rPr lang="en-US" altLang="zh-CN" b="1" dirty="0">
                <a:solidFill>
                  <a:schemeClr val="accent1"/>
                </a:solidFill>
                <a:cs typeface="Times New Roman" panose="02020603050405020304" pitchFamily="18" charset="0"/>
              </a:rPr>
              <a:t>November 12, 2024</a:t>
            </a:r>
            <a:endParaRPr lang="zh-CN" altLang="en-US" sz="1600" dirty="0">
              <a:solidFill>
                <a:schemeClr val="accent1"/>
              </a:solidFill>
            </a:endParaRPr>
          </a:p>
        </p:txBody>
      </p:sp>
      <p:sp>
        <p:nvSpPr>
          <p:cNvPr id="4" name="稻壳儿原创设计师【幻雨工作室】_10"/>
          <p:cNvSpPr txBox="1"/>
          <p:nvPr/>
        </p:nvSpPr>
        <p:spPr>
          <a:xfrm>
            <a:off x="367477" y="4966672"/>
            <a:ext cx="7346968" cy="1200329"/>
          </a:xfrm>
          <a:prstGeom prst="rect">
            <a:avLst/>
          </a:prstGeom>
          <a:noFill/>
        </p:spPr>
        <p:txBody>
          <a:bodyPr wrap="square" rtlCol="0">
            <a:spAutoFit/>
          </a:bodyPr>
          <a:lstStyle/>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Author</a:t>
            </a:r>
            <a:r>
              <a:rPr lang="zh-CN" altLang="en-US" sz="2400"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Ashish Vaswani, Noam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Shazeer</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Niki Parmar, </a:t>
            </a:r>
            <a:endPar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Jakob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Uszkoreit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Llion Jones, Aidan N. Gomez,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Łukasz</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Kaiser, Illia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Polosukhin</a:t>
            </a:r>
            <a:endParaRPr lang="zh-CN" altLang="en-US" sz="24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9567" y="477502"/>
            <a:ext cx="3109881" cy="954578"/>
          </a:xfrm>
          <a:prstGeom prst="rect">
            <a:avLst/>
          </a:prstGeom>
        </p:spPr>
      </p:pic>
      <p:sp>
        <p:nvSpPr>
          <p:cNvPr id="16" name="稻壳儿原创设计师【幻雨工作室】_10"/>
          <p:cNvSpPr txBox="1"/>
          <p:nvPr/>
        </p:nvSpPr>
        <p:spPr>
          <a:xfrm>
            <a:off x="461872" y="4558942"/>
            <a:ext cx="6073834" cy="646331"/>
          </a:xfrm>
          <a:prstGeom prst="rect">
            <a:avLst/>
          </a:prstGeom>
          <a:noFill/>
        </p:spPr>
        <p:txBody>
          <a:bodyPr wrap="square" rtlCol="0">
            <a:spAutoFit/>
          </a:bodyPr>
          <a:lstStyle/>
          <a:p>
            <a:r>
              <a:rPr lang="en-US" altLang="zh-CN"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DOI: https://doi.org/10.48550/arXiv.1706.03762</a:t>
            </a:r>
            <a:endParaRPr lang="en-US" altLang="zh-CN"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稻壳儿原创设计师【幻雨工作室】_1"/>
          <p:cNvSpPr/>
          <p:nvPr/>
        </p:nvSpPr>
        <p:spPr>
          <a:xfrm>
            <a:off x="202867" y="1890864"/>
            <a:ext cx="11789545" cy="24831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稻壳儿原创设计师【幻雨工作室】_3"/>
          <p:cNvSpPr txBox="1"/>
          <p:nvPr/>
        </p:nvSpPr>
        <p:spPr>
          <a:xfrm>
            <a:off x="1180687" y="2462095"/>
            <a:ext cx="10084225" cy="672820"/>
          </a:xfrm>
          <a:prstGeom prst="rect">
            <a:avLst/>
          </a:prstGeom>
          <a:noFill/>
        </p:spPr>
        <p:txBody>
          <a:bodyPr wrap="none" rtlCol="0">
            <a:noAutofit/>
          </a:bodyPr>
          <a:lstStyle>
            <a:defPPr>
              <a:defRPr lang="zh-CN"/>
            </a:defPPr>
            <a:lvl1pPr algn="ctr">
              <a:defRPr sz="6000">
                <a:solidFill>
                  <a:srgbClr val="3B414A"/>
                </a:solidFill>
                <a:latin typeface="微软雅黑" panose="020B0503020204020204" pitchFamily="34" charset="-122"/>
                <a:ea typeface="微软雅黑" panose="020B0503020204020204" pitchFamily="34" charset="-122"/>
                <a:cs typeface="YF补 汉仪夏日体" panose="020B0604000101010104" pitchFamily="34" charset="-128"/>
              </a:defRPr>
            </a:lvl1pPr>
          </a:lstStyle>
          <a:p>
            <a:r>
              <a:rPr lang="en-US" altLang="zh-CN" sz="4400" dirty="0">
                <a:solidFill>
                  <a:schemeClr val="bg1"/>
                </a:solidFill>
                <a:cs typeface="Times New Roman" panose="02020603050405020304" pitchFamily="18" charset="0"/>
              </a:rPr>
              <a:t>《 Attention Is All You Need 》</a:t>
            </a:r>
            <a:endParaRPr lang="zh-CN" altLang="en-US" sz="4400" dirty="0">
              <a:solidFill>
                <a:schemeClr val="bg1"/>
              </a:solidFill>
              <a:cs typeface="Times New Roman" panose="02020603050405020304" pitchFamily="18" charset="0"/>
            </a:endParaRPr>
          </a:p>
        </p:txBody>
      </p:sp>
      <p:sp>
        <p:nvSpPr>
          <p:cNvPr id="6" name="TextBox 5"/>
          <p:cNvSpPr txBox="1"/>
          <p:nvPr/>
        </p:nvSpPr>
        <p:spPr>
          <a:xfrm>
            <a:off x="461872" y="3378717"/>
            <a:ext cx="11521856" cy="581057"/>
          </a:xfrm>
          <a:prstGeom prst="rect">
            <a:avLst/>
          </a:prstGeom>
          <a:noFill/>
        </p:spPr>
        <p:txBody>
          <a:bodyPr wrap="square" rtlCol="0">
            <a:spAutoFit/>
          </a:bodyPr>
          <a:lstStyle/>
          <a:p>
            <a:pPr algn="l">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Keywords: Attention mechanism, Transformer, Encoder-Decoder Architecture</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977"/>
    </mc:Choice>
    <mc:Fallback>
      <p:transition spd="slow" advTm="9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89405" y="1226820"/>
            <a:ext cx="9013190" cy="1317625"/>
          </a:xfrm>
          <a:prstGeom prst="rect">
            <a:avLst/>
          </a:prstGeom>
          <a:noFill/>
          <a:ln>
            <a:solidFill>
              <a:srgbClr val="FFC000"/>
            </a:solidFill>
          </a:ln>
        </p:spPr>
        <p:txBody>
          <a:bodyPr wrap="square" rtlCol="0" anchor="t">
            <a:noAutofit/>
          </a:bodyPr>
          <a:p>
            <a:pPr algn="l">
              <a:lnSpc>
                <a:spcPct val="150000"/>
              </a:lnSpc>
            </a:pP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Recurrent neural networks</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 long short-term memory</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 and gated recurrent neural networks</a:t>
            </a:r>
            <a:r>
              <a:rPr lang="en-US" dirty="0" smtClean="0">
                <a:latin typeface="Times New Roman" panose="02020603050405020304" pitchFamily="18" charset="0"/>
                <a:ea typeface="思源宋体 CN Medium" panose="02020500000000000000" pitchFamily="18" charset="-122"/>
                <a:cs typeface="Times New Roman" panose="02020603050405020304" pitchFamily="18" charset="0"/>
              </a:rPr>
              <a:t> </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in particular, have been firmly established as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state of the art</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 approaches in sequence modeling and</a:t>
            </a:r>
            <a:r>
              <a:rPr lang="en-US" dirty="0" smtClean="0">
                <a:latin typeface="Times New Roman" panose="02020603050405020304" pitchFamily="18" charset="0"/>
                <a:ea typeface="思源宋体 CN Medium" panose="02020500000000000000" pitchFamily="18" charset="-122"/>
                <a:cs typeface="Times New Roman" panose="02020603050405020304" pitchFamily="18" charset="0"/>
              </a:rPr>
              <a:t> </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transduction problems such as language modeling and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machine translation</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a:t>
            </a:r>
            <a:endParaRPr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algn="l">
              <a:lnSpc>
                <a:spcPct val="150000"/>
              </a:lnSpc>
            </a:pP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p:txBody>
      </p:sp>
      <p:grpSp>
        <p:nvGrpSpPr>
          <p:cNvPr id="5" name="组合 4"/>
          <p:cNvGrpSpPr/>
          <p:nvPr/>
        </p:nvGrpSpPr>
        <p:grpSpPr>
          <a:xfrm>
            <a:off x="659130" y="604520"/>
            <a:ext cx="4451350" cy="792480"/>
            <a:chOff x="1038" y="952"/>
            <a:chExt cx="7010" cy="1248"/>
          </a:xfrm>
        </p:grpSpPr>
        <p:sp>
          <p:nvSpPr>
            <p:cNvPr id="20" name="稻壳儿原创设计师【幻雨工作室】_1"/>
            <p:cNvSpPr>
              <a:spLocks noChangeArrowheads="1"/>
            </p:cNvSpPr>
            <p:nvPr/>
          </p:nvSpPr>
          <p:spPr bwMode="auto">
            <a:xfrm>
              <a:off x="1038" y="952"/>
              <a:ext cx="1253" cy="1249"/>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endParaRPr lang="zh-CN" altLang="en-US" sz="2000" dirty="0">
                <a:solidFill>
                  <a:srgbClr val="6DD5CB"/>
                </a:solidFill>
                <a:latin typeface="微软雅黑 Light" panose="020B0502040204020203" pitchFamily="34" charset="-122"/>
                <a:ea typeface="微软雅黑 Light" panose="020B0502040204020203" pitchFamily="34" charset="-122"/>
              </a:endParaRPr>
            </a:p>
          </p:txBody>
        </p:sp>
        <p:sp>
          <p:nvSpPr>
            <p:cNvPr id="21" name="稻壳儿原创设计师【幻雨工作室】_2"/>
            <p:cNvSpPr txBox="1">
              <a:spLocks noChangeArrowheads="1"/>
            </p:cNvSpPr>
            <p:nvPr/>
          </p:nvSpPr>
          <p:spPr bwMode="auto">
            <a:xfrm>
              <a:off x="1188" y="1108"/>
              <a:ext cx="952"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en-US" altLang="zh-CN"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2140" y="1207"/>
              <a:ext cx="5908" cy="725"/>
            </a:xfrm>
            <a:prstGeom prst="rect">
              <a:avLst/>
            </a:prstGeom>
            <a:noFill/>
          </p:spPr>
          <p:txBody>
            <a:bodyPr wrap="square" rtlCol="0" anchor="t">
              <a:spAutoFit/>
            </a:bodyPr>
            <a:p>
              <a:pPr marL="0" lvl="0" indent="0" algn="ctr">
                <a:lnSpc>
                  <a:spcPct val="100000"/>
                </a:lnSpc>
                <a:spcBef>
                  <a:spcPts val="0"/>
                </a:spcBef>
                <a:spcAft>
                  <a:spcPts val="800"/>
                </a:spcAft>
                <a:buSzPct val="100000"/>
                <a:buNone/>
              </a:pPr>
              <a:r>
                <a:rPr lang="en-US" altLang="zh-CN" sz="2400" spc="320" dirty="0">
                  <a:solidFill>
                    <a:schemeClr val="tx1">
                      <a:lumMod val="75000"/>
                      <a:lumOff val="25000"/>
                    </a:schemeClr>
                  </a:solidFill>
                  <a:latin typeface="微软雅黑" panose="020B0503020204020204" pitchFamily="34" charset="-122"/>
                  <a:ea typeface="微软雅黑" panose="020B0503020204020204" pitchFamily="34" charset="-122"/>
                  <a:sym typeface="+mn-ea"/>
                </a:rPr>
                <a:t>sentence parsing</a:t>
              </a:r>
              <a:endParaRPr lang="en-US" altLang="zh-CN" sz="2400" spc="32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sp>
        <p:nvSpPr>
          <p:cNvPr id="2" name="文本框 1"/>
          <p:cNvSpPr txBox="1"/>
          <p:nvPr/>
        </p:nvSpPr>
        <p:spPr>
          <a:xfrm>
            <a:off x="974725" y="2689860"/>
            <a:ext cx="10779760" cy="3803650"/>
          </a:xfrm>
          <a:prstGeom prst="rect">
            <a:avLst/>
          </a:prstGeom>
          <a:noFill/>
        </p:spPr>
        <p:txBody>
          <a:bodyPr wrap="square" rtlCol="0" anchor="t">
            <a:noAutofit/>
          </a:bodyPr>
          <a:p>
            <a:pPr marL="285750" indent="-285750" algn="l">
              <a:lnSpc>
                <a:spcPct val="150000"/>
              </a:lnSpc>
              <a:buFont typeface="Wingdings" panose="05000000000000000000" charset="0"/>
              <a:buChar char="Ø"/>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Recurrent neural networks</a:t>
            </a:r>
            <a:r>
              <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rPr>
              <a:t>:  a class of artificial neural network commonly used for sequential data processing.</a:t>
            </a:r>
            <a:endPar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742950" lvl="1" indent="-285750" algn="l">
              <a:lnSpc>
                <a:spcPct val="150000"/>
              </a:lnSpc>
              <a:buFont typeface="Wingdings" panose="05000000000000000000" charset="0"/>
              <a:buChar char="Ø"/>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释义：一类通常用于顺序数据处理的人工神经网络</a:t>
            </a:r>
            <a:r>
              <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rPr>
              <a:t>	</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285750" indent="-285750" algn="l">
              <a:lnSpc>
                <a:spcPct val="150000"/>
              </a:lnSpc>
              <a:buFont typeface="Wingdings" panose="05000000000000000000" charset="0"/>
              <a:buChar char="Ø"/>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long short-term memory</a:t>
            </a:r>
            <a:r>
              <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rPr>
              <a:t>: Long short-term memory (LSTM)[1] is a type of recurrent neural network (RNN) aimed at mitigating the vanishing gradient problem[2] commonly encountered by traditional RNNs.</a:t>
            </a:r>
            <a:endPar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742950" lvl="1" indent="-285750" algn="l">
              <a:lnSpc>
                <a:spcPct val="150000"/>
              </a:lnSpc>
              <a:buFont typeface="Wingdings" panose="05000000000000000000" charset="0"/>
              <a:buChar char="Ø"/>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释义： 是一种递归神经网络 （RNN），旨在缓解传统 RNN 常见的梯度消失问题</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285750" indent="-285750" algn="l">
              <a:lnSpc>
                <a:spcPct val="150000"/>
              </a:lnSpc>
              <a:buFont typeface="Wingdings" panose="05000000000000000000" charset="0"/>
              <a:buChar char="Ø"/>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state of the art：</a:t>
            </a:r>
            <a:r>
              <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rPr>
              <a:t>常用的术语，用来描述在某个领域或技术中当前最先进、最有效的方法或技术。它代表了该领域内的最高水平</a:t>
            </a:r>
            <a:endPar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285750" indent="-285750" algn="l">
              <a:lnSpc>
                <a:spcPct val="150000"/>
              </a:lnSpc>
              <a:buFont typeface="Wingdings" panose="05000000000000000000" charset="0"/>
              <a:buChar char="Ø"/>
            </a:pPr>
            <a:r>
              <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rPr>
              <a:t>machine translation: is use of computational techniques to translate text or speech from one language to another</a:t>
            </a:r>
            <a:endPar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742950" lvl="1" indent="-285750" algn="l">
              <a:lnSpc>
                <a:spcPct val="150000"/>
              </a:lnSpc>
              <a:buFont typeface="Wingdings" panose="05000000000000000000" charset="0"/>
              <a:buChar char="Ø"/>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释义：机器翻译是使用计算机技术将文本或语音从一门语言翻译到另一门语言</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54785" y="1130935"/>
            <a:ext cx="10186035" cy="953770"/>
          </a:xfrm>
          <a:prstGeom prst="rect">
            <a:avLst/>
          </a:prstGeom>
          <a:noFill/>
          <a:ln>
            <a:solidFill>
              <a:srgbClr val="FFC000"/>
            </a:solidFill>
          </a:ln>
        </p:spPr>
        <p:txBody>
          <a:bodyPr wrap="square" rtlCol="0" anchor="t">
            <a:noAutofit/>
          </a:bodyPr>
          <a:p>
            <a:pPr algn="l">
              <a:lnSpc>
                <a:spcPct val="150000"/>
              </a:lnSpc>
            </a:pP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The first is a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multi-head self-attention mechanism</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 and the second is a simple,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position</a:t>
            </a:r>
            <a:r>
              <a:rPr lang="en-US"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wise fully connected feed-forward network</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a:t>
            </a:r>
            <a:endParaRPr dirty="0" smtClean="0">
              <a:latin typeface="Times New Roman" panose="02020603050405020304" pitchFamily="18" charset="0"/>
              <a:ea typeface="思源宋体 CN Medium" panose="02020500000000000000" pitchFamily="18" charset="-122"/>
              <a:cs typeface="Times New Roman" panose="02020603050405020304" pitchFamily="18" charset="0"/>
            </a:endParaRPr>
          </a:p>
        </p:txBody>
      </p:sp>
      <p:grpSp>
        <p:nvGrpSpPr>
          <p:cNvPr id="5" name="组合 4"/>
          <p:cNvGrpSpPr/>
          <p:nvPr/>
        </p:nvGrpSpPr>
        <p:grpSpPr>
          <a:xfrm>
            <a:off x="659130" y="604520"/>
            <a:ext cx="4451350" cy="792480"/>
            <a:chOff x="1038" y="952"/>
            <a:chExt cx="7010" cy="1248"/>
          </a:xfrm>
        </p:grpSpPr>
        <p:sp>
          <p:nvSpPr>
            <p:cNvPr id="20" name="稻壳儿原创设计师【幻雨工作室】_1"/>
            <p:cNvSpPr>
              <a:spLocks noChangeArrowheads="1"/>
            </p:cNvSpPr>
            <p:nvPr/>
          </p:nvSpPr>
          <p:spPr bwMode="auto">
            <a:xfrm>
              <a:off x="1038" y="952"/>
              <a:ext cx="1253" cy="1249"/>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endParaRPr lang="zh-CN" altLang="en-US" sz="2000" dirty="0">
                <a:solidFill>
                  <a:srgbClr val="6DD5CB"/>
                </a:solidFill>
                <a:latin typeface="微软雅黑 Light" panose="020B0502040204020203" pitchFamily="34" charset="-122"/>
                <a:ea typeface="微软雅黑 Light" panose="020B0502040204020203" pitchFamily="34" charset="-122"/>
              </a:endParaRPr>
            </a:p>
          </p:txBody>
        </p:sp>
        <p:sp>
          <p:nvSpPr>
            <p:cNvPr id="21" name="稻壳儿原创设计师【幻雨工作室】_2"/>
            <p:cNvSpPr txBox="1">
              <a:spLocks noChangeArrowheads="1"/>
            </p:cNvSpPr>
            <p:nvPr/>
          </p:nvSpPr>
          <p:spPr bwMode="auto">
            <a:xfrm>
              <a:off x="1188" y="1108"/>
              <a:ext cx="952"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en-US" altLang="zh-CN"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2140" y="1207"/>
              <a:ext cx="5908" cy="725"/>
            </a:xfrm>
            <a:prstGeom prst="rect">
              <a:avLst/>
            </a:prstGeom>
            <a:noFill/>
          </p:spPr>
          <p:txBody>
            <a:bodyPr wrap="square" rtlCol="0" anchor="t">
              <a:spAutoFit/>
            </a:bodyPr>
            <a:p>
              <a:pPr marL="0" lvl="0" indent="0" algn="ctr">
                <a:lnSpc>
                  <a:spcPct val="100000"/>
                </a:lnSpc>
                <a:spcBef>
                  <a:spcPts val="0"/>
                </a:spcBef>
                <a:spcAft>
                  <a:spcPts val="800"/>
                </a:spcAft>
                <a:buSzPct val="100000"/>
                <a:buNone/>
              </a:pPr>
              <a:r>
                <a:rPr lang="en-US" altLang="zh-CN" sz="2400" spc="320" dirty="0">
                  <a:solidFill>
                    <a:schemeClr val="tx1">
                      <a:lumMod val="75000"/>
                      <a:lumOff val="25000"/>
                    </a:schemeClr>
                  </a:solidFill>
                  <a:latin typeface="微软雅黑" panose="020B0503020204020204" pitchFamily="34" charset="-122"/>
                  <a:ea typeface="微软雅黑" panose="020B0503020204020204" pitchFamily="34" charset="-122"/>
                  <a:sym typeface="+mn-ea"/>
                </a:rPr>
                <a:t>sentence parsing</a:t>
              </a:r>
              <a:endParaRPr lang="en-US" altLang="zh-CN" sz="2400" spc="32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sp>
        <p:nvSpPr>
          <p:cNvPr id="2" name="文本框 1"/>
          <p:cNvSpPr txBox="1"/>
          <p:nvPr/>
        </p:nvSpPr>
        <p:spPr>
          <a:xfrm>
            <a:off x="754380" y="1833880"/>
            <a:ext cx="11102340" cy="5024120"/>
          </a:xfrm>
          <a:prstGeom prst="rect">
            <a:avLst/>
          </a:prstGeom>
          <a:noFill/>
        </p:spPr>
        <p:txBody>
          <a:bodyPr wrap="square" rtlCol="0" anchor="t">
            <a:noAutofit/>
          </a:bodyPr>
          <a:p>
            <a:pPr marL="285750" indent="-285750" algn="l">
              <a:lnSpc>
                <a:spcPct val="150000"/>
              </a:lnSpc>
              <a:buFont typeface="Wingdings" panose="05000000000000000000" charset="0"/>
              <a:buChar char="Ø"/>
            </a:pPr>
            <a:r>
              <a:rPr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multi-head self-attention mechanism</a:t>
            </a:r>
            <a:r>
              <a:rPr 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a type of attention mechanism used in deep learning for processing sequence data. This mechanism allows the model to focus on different parts of the input sequence in different representation subspaces at the same time</a:t>
            </a:r>
            <a:endParaRPr 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742950" lvl="1"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释义：多头注意力机制主要用于处理序列数据，这个机制允许模型同时在不同的子空间关注输入蓄力的不同部分</a:t>
            </a:r>
            <a:endPar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285750" lvl="0"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position wise</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"position-wise" in the context of deep learning and neural networks refers to operations that are applied independently to each position in a sequence</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742950" lvl="1"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position-wise </a:t>
            </a: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即</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a:t>
            </a: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逐位操作</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a:t>
            </a: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，是指对序列中矩阵中的每个位置或者某一行或列独立应用某种操作，在并行运算的时候非常有用</a:t>
            </a:r>
            <a:endPar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285750" lvl="0"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fully connected feed-forward network</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a type of artificial neural network where every node in one layer is connected to every node in the next layer. </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742950" lvl="1"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释义：全连接网络也叫作</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a:t>
            </a: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多层感知机</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a:t>
            </a: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是指神经网络中某一层的节点与下一层的节点都存在连接</a:t>
            </a:r>
            <a:endPar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10640" y="1275080"/>
            <a:ext cx="10186035" cy="953770"/>
          </a:xfrm>
          <a:prstGeom prst="rect">
            <a:avLst/>
          </a:prstGeom>
          <a:noFill/>
          <a:ln>
            <a:solidFill>
              <a:srgbClr val="FFC000"/>
            </a:solidFill>
          </a:ln>
        </p:spPr>
        <p:txBody>
          <a:bodyPr wrap="square" rtlCol="0" anchor="t">
            <a:noAutofit/>
          </a:bodyPr>
          <a:p>
            <a:pPr algn="l">
              <a:lnSpc>
                <a:spcPct val="150000"/>
              </a:lnSpc>
            </a:pP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We also use the usual learned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linear transformation</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 and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softmax </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function to convert the decoder output to predicted next-</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token </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probabilities.</a:t>
            </a:r>
            <a:endParaRPr dirty="0" smtClean="0">
              <a:latin typeface="Times New Roman" panose="02020603050405020304" pitchFamily="18" charset="0"/>
              <a:ea typeface="思源宋体 CN Medium" panose="02020500000000000000" pitchFamily="18" charset="-122"/>
              <a:cs typeface="Times New Roman" panose="02020603050405020304" pitchFamily="18" charset="0"/>
            </a:endParaRPr>
          </a:p>
        </p:txBody>
      </p:sp>
      <p:grpSp>
        <p:nvGrpSpPr>
          <p:cNvPr id="5" name="组合 4"/>
          <p:cNvGrpSpPr/>
          <p:nvPr/>
        </p:nvGrpSpPr>
        <p:grpSpPr>
          <a:xfrm>
            <a:off x="659130" y="604520"/>
            <a:ext cx="4451350" cy="792480"/>
            <a:chOff x="1038" y="952"/>
            <a:chExt cx="7010" cy="1248"/>
          </a:xfrm>
        </p:grpSpPr>
        <p:sp>
          <p:nvSpPr>
            <p:cNvPr id="20" name="稻壳儿原创设计师【幻雨工作室】_1"/>
            <p:cNvSpPr>
              <a:spLocks noChangeArrowheads="1"/>
            </p:cNvSpPr>
            <p:nvPr/>
          </p:nvSpPr>
          <p:spPr bwMode="auto">
            <a:xfrm>
              <a:off x="1038" y="952"/>
              <a:ext cx="1253" cy="1249"/>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endParaRPr lang="zh-CN" altLang="en-US" sz="2000" dirty="0">
                <a:solidFill>
                  <a:srgbClr val="6DD5CB"/>
                </a:solidFill>
                <a:latin typeface="微软雅黑 Light" panose="020B0502040204020203" pitchFamily="34" charset="-122"/>
                <a:ea typeface="微软雅黑 Light" panose="020B0502040204020203" pitchFamily="34" charset="-122"/>
              </a:endParaRPr>
            </a:p>
          </p:txBody>
        </p:sp>
        <p:sp>
          <p:nvSpPr>
            <p:cNvPr id="21" name="稻壳儿原创设计师【幻雨工作室】_2"/>
            <p:cNvSpPr txBox="1">
              <a:spLocks noChangeArrowheads="1"/>
            </p:cNvSpPr>
            <p:nvPr/>
          </p:nvSpPr>
          <p:spPr bwMode="auto">
            <a:xfrm>
              <a:off x="1188" y="1108"/>
              <a:ext cx="952"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en-US" altLang="zh-CN"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2140" y="1207"/>
              <a:ext cx="5908" cy="725"/>
            </a:xfrm>
            <a:prstGeom prst="rect">
              <a:avLst/>
            </a:prstGeom>
            <a:noFill/>
          </p:spPr>
          <p:txBody>
            <a:bodyPr wrap="square" rtlCol="0" anchor="t">
              <a:spAutoFit/>
            </a:bodyPr>
            <a:p>
              <a:pPr marL="0" lvl="0" indent="0" algn="ctr">
                <a:lnSpc>
                  <a:spcPct val="100000"/>
                </a:lnSpc>
                <a:spcBef>
                  <a:spcPts val="0"/>
                </a:spcBef>
                <a:spcAft>
                  <a:spcPts val="800"/>
                </a:spcAft>
                <a:buSzPct val="100000"/>
                <a:buNone/>
              </a:pPr>
              <a:r>
                <a:rPr lang="en-US" altLang="zh-CN" sz="2400" spc="320" dirty="0">
                  <a:solidFill>
                    <a:schemeClr val="tx1">
                      <a:lumMod val="75000"/>
                      <a:lumOff val="25000"/>
                    </a:schemeClr>
                  </a:solidFill>
                  <a:latin typeface="微软雅黑" panose="020B0503020204020204" pitchFamily="34" charset="-122"/>
                  <a:ea typeface="微软雅黑" panose="020B0503020204020204" pitchFamily="34" charset="-122"/>
                  <a:sym typeface="+mn-ea"/>
                </a:rPr>
                <a:t>sentence parsing</a:t>
              </a:r>
              <a:endParaRPr lang="en-US" altLang="zh-CN" sz="2400" spc="32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sp>
        <p:nvSpPr>
          <p:cNvPr id="2" name="文本框 1"/>
          <p:cNvSpPr txBox="1"/>
          <p:nvPr/>
        </p:nvSpPr>
        <p:spPr>
          <a:xfrm>
            <a:off x="754380" y="2322830"/>
            <a:ext cx="11102340" cy="3670935"/>
          </a:xfrm>
          <a:prstGeom prst="rect">
            <a:avLst/>
          </a:prstGeom>
          <a:noFill/>
        </p:spPr>
        <p:txBody>
          <a:bodyPr wrap="square" rtlCol="0" anchor="t">
            <a:noAutofit/>
          </a:bodyPr>
          <a:p>
            <a:pPr marL="742950" lvl="1"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linear transformation</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a function between two vector spaces that preserves the operations of vector addition and scalar multiplication</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1200150" lvl="2"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两个向量空间之间的函数，它保持了向量加法和标量乘法的操作</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742950" lvl="1" indent="-285750" algn="l">
              <a:lnSpc>
                <a:spcPct val="150000"/>
              </a:lnSpc>
              <a:buFont typeface="Wingdings" panose="05000000000000000000" charset="0"/>
              <a:buChar char="Ø"/>
            </a:pP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softmax: maps a vector or matrix of real numbers to another vector or matrix where each element is between 0 and 1, and the sum of all elements is 1.</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1200150" lvl="2"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释义：常见的激活函数，用来从一个向量或矩阵映射到另一个向量或矩阵，确保每个元素都是在</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[0, 1]</a:t>
            </a: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a:t>
            </a: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并且相加之和为</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1</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742950" lvl="1" indent="-285750" algn="l">
              <a:lnSpc>
                <a:spcPct val="150000"/>
              </a:lnSpc>
              <a:buFont typeface="Wingdings" panose="05000000000000000000" charset="0"/>
              <a:buChar char="Ø"/>
            </a:pP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token: In NLP,  a "token" refers to a basic unit of text. </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1200150" lvl="2"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释义：在自然语言处理中，一个</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token </a:t>
            </a: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代表的就是文本的一个基本单元</a:t>
            </a:r>
            <a:endPar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10640" y="1275080"/>
            <a:ext cx="10186035" cy="953770"/>
          </a:xfrm>
          <a:prstGeom prst="rect">
            <a:avLst/>
          </a:prstGeom>
          <a:noFill/>
          <a:ln>
            <a:solidFill>
              <a:srgbClr val="FFC000"/>
            </a:solidFill>
          </a:ln>
        </p:spPr>
        <p:txBody>
          <a:bodyPr wrap="square" rtlCol="0" anchor="t">
            <a:noAutofit/>
          </a:bodyPr>
          <a:p>
            <a:pPr algn="l">
              <a:lnSpc>
                <a:spcPct val="150000"/>
              </a:lnSpc>
            </a:pP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To this end, we add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positional encodings</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 to the input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embeddings </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at the</a:t>
            </a:r>
            <a:r>
              <a:rPr lang="en-US" dirty="0" smtClean="0">
                <a:latin typeface="Times New Roman" panose="02020603050405020304" pitchFamily="18" charset="0"/>
                <a:ea typeface="思源宋体 CN Medium" panose="02020500000000000000" pitchFamily="18" charset="-122"/>
                <a:cs typeface="Times New Roman" panose="02020603050405020304" pitchFamily="18" charset="0"/>
              </a:rPr>
              <a:t> </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bottoms of the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encoder </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and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decoder </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stacks.</a:t>
            </a:r>
            <a:endParaRPr dirty="0" smtClean="0">
              <a:latin typeface="Times New Roman" panose="02020603050405020304" pitchFamily="18" charset="0"/>
              <a:ea typeface="思源宋体 CN Medium" panose="02020500000000000000" pitchFamily="18" charset="-122"/>
              <a:cs typeface="Times New Roman" panose="02020603050405020304" pitchFamily="18" charset="0"/>
            </a:endParaRPr>
          </a:p>
        </p:txBody>
      </p:sp>
      <p:grpSp>
        <p:nvGrpSpPr>
          <p:cNvPr id="5" name="组合 4"/>
          <p:cNvGrpSpPr/>
          <p:nvPr/>
        </p:nvGrpSpPr>
        <p:grpSpPr>
          <a:xfrm>
            <a:off x="659130" y="604520"/>
            <a:ext cx="4451350" cy="792480"/>
            <a:chOff x="1038" y="952"/>
            <a:chExt cx="7010" cy="1248"/>
          </a:xfrm>
        </p:grpSpPr>
        <p:sp>
          <p:nvSpPr>
            <p:cNvPr id="20" name="稻壳儿原创设计师【幻雨工作室】_1"/>
            <p:cNvSpPr>
              <a:spLocks noChangeArrowheads="1"/>
            </p:cNvSpPr>
            <p:nvPr/>
          </p:nvSpPr>
          <p:spPr bwMode="auto">
            <a:xfrm>
              <a:off x="1038" y="952"/>
              <a:ext cx="1253" cy="1249"/>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endParaRPr lang="zh-CN" altLang="en-US" sz="2000" dirty="0">
                <a:solidFill>
                  <a:srgbClr val="6DD5CB"/>
                </a:solidFill>
                <a:latin typeface="微软雅黑 Light" panose="020B0502040204020203" pitchFamily="34" charset="-122"/>
                <a:ea typeface="微软雅黑 Light" panose="020B0502040204020203" pitchFamily="34" charset="-122"/>
              </a:endParaRPr>
            </a:p>
          </p:txBody>
        </p:sp>
        <p:sp>
          <p:nvSpPr>
            <p:cNvPr id="21" name="稻壳儿原创设计师【幻雨工作室】_2"/>
            <p:cNvSpPr txBox="1">
              <a:spLocks noChangeArrowheads="1"/>
            </p:cNvSpPr>
            <p:nvPr/>
          </p:nvSpPr>
          <p:spPr bwMode="auto">
            <a:xfrm>
              <a:off x="1188" y="1108"/>
              <a:ext cx="952"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en-US" altLang="zh-CN"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2140" y="1207"/>
              <a:ext cx="5908" cy="725"/>
            </a:xfrm>
            <a:prstGeom prst="rect">
              <a:avLst/>
            </a:prstGeom>
            <a:noFill/>
          </p:spPr>
          <p:txBody>
            <a:bodyPr wrap="square" rtlCol="0" anchor="t">
              <a:spAutoFit/>
            </a:bodyPr>
            <a:p>
              <a:pPr marL="0" lvl="0" indent="0" algn="ctr">
                <a:lnSpc>
                  <a:spcPct val="100000"/>
                </a:lnSpc>
                <a:spcBef>
                  <a:spcPts val="0"/>
                </a:spcBef>
                <a:spcAft>
                  <a:spcPts val="800"/>
                </a:spcAft>
                <a:buSzPct val="100000"/>
                <a:buNone/>
              </a:pPr>
              <a:r>
                <a:rPr lang="en-US" altLang="zh-CN" sz="2400" spc="320" dirty="0">
                  <a:solidFill>
                    <a:schemeClr val="tx1">
                      <a:lumMod val="75000"/>
                      <a:lumOff val="25000"/>
                    </a:schemeClr>
                  </a:solidFill>
                  <a:latin typeface="微软雅黑" panose="020B0503020204020204" pitchFamily="34" charset="-122"/>
                  <a:ea typeface="微软雅黑" panose="020B0503020204020204" pitchFamily="34" charset="-122"/>
                  <a:sym typeface="+mn-ea"/>
                </a:rPr>
                <a:t>sentence parsing</a:t>
              </a:r>
              <a:endParaRPr lang="en-US" altLang="zh-CN" sz="2400" spc="32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sp>
        <p:nvSpPr>
          <p:cNvPr id="2" name="文本框 1"/>
          <p:cNvSpPr txBox="1"/>
          <p:nvPr/>
        </p:nvSpPr>
        <p:spPr>
          <a:xfrm>
            <a:off x="754380" y="2322830"/>
            <a:ext cx="11436985" cy="3670935"/>
          </a:xfrm>
          <a:prstGeom prst="rect">
            <a:avLst/>
          </a:prstGeom>
          <a:noFill/>
        </p:spPr>
        <p:txBody>
          <a:bodyPr wrap="square" rtlCol="0" anchor="t">
            <a:noAutofit/>
          </a:bodyPr>
          <a:p>
            <a:pPr marL="742950" lvl="1" indent="-285750" algn="l">
              <a:lnSpc>
                <a:spcPct val="150000"/>
              </a:lnSpc>
              <a:buFont typeface="Wingdings" panose="05000000000000000000" charset="0"/>
              <a:buChar char="Ø"/>
            </a:pP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positional encoding: a method of providing positional information to the model about the sequence of words.</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1200150" lvl="2"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释义：位置编码是在为序列单词建模过程中提供位置信息的一种方法</a:t>
            </a:r>
            <a:endPar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742950" lvl="1" indent="-285750" algn="l">
              <a:lnSpc>
                <a:spcPct val="150000"/>
              </a:lnSpc>
              <a:buFont typeface="Wingdings" panose="05000000000000000000" charset="0"/>
              <a:buChar char="Ø"/>
            </a:pP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embedding: discrete objects, such as words or tokens in a sequence, are converted into continuous vectors of real numbers. </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1200150" lvl="2"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释义：在这篇论文中，</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embedding </a:t>
            </a: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表示将离散的对象转换为实数的连续的连续向量表示。</a:t>
            </a:r>
            <a:endPar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742950" lvl="1" indent="-285750" algn="l">
              <a:lnSpc>
                <a:spcPct val="150000"/>
              </a:lnSpc>
              <a:buFont typeface="Wingdings" panose="05000000000000000000" charset="0"/>
              <a:buChar char="Ø"/>
            </a:pP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encoder: processes the input sequence, converting each input element (such as words or tokens) into a series of continuous representations that capture the semantic and syntactic information of the input data. </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1200150" lvl="2"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释义：处理输入序列，并将每个输入元素（如单词或标记）转换为一系列连续的表示</a:t>
            </a:r>
            <a:endPar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742950" lvl="1" indent="-285750" algn="l">
              <a:lnSpc>
                <a:spcPct val="150000"/>
              </a:lnSpc>
              <a:buFont typeface="Wingdings" panose="05000000000000000000" charset="0"/>
              <a:buChar char="Ø"/>
            </a:pP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decoder: a componet that is  responsible for generating the output sequence.</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1200150" lvl="2"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释义：和</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Encoder </a:t>
            </a: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类似，都是</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Transformer </a:t>
            </a: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中的一个组件，用于处理生成输出序列</a:t>
            </a:r>
            <a:endPar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82370" y="1226820"/>
            <a:ext cx="10729595" cy="975995"/>
          </a:xfrm>
          <a:prstGeom prst="rect">
            <a:avLst/>
          </a:prstGeom>
          <a:noFill/>
          <a:ln>
            <a:solidFill>
              <a:srgbClr val="FFC000"/>
            </a:solidFill>
          </a:ln>
        </p:spPr>
        <p:txBody>
          <a:bodyPr wrap="square" rtlCol="0" anchor="t">
            <a:noAutofit/>
          </a:bodyPr>
          <a:p>
            <a:pPr algn="l">
              <a:lnSpc>
                <a:spcPct val="150000"/>
              </a:lnSpc>
            </a:pP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For the base models, we used a single model obtained by averaging the last 5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checkpoints</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 which</a:t>
            </a:r>
            <a:r>
              <a:rPr lang="en-US" dirty="0" smtClean="0">
                <a:latin typeface="Times New Roman" panose="02020603050405020304" pitchFamily="18" charset="0"/>
                <a:ea typeface="思源宋体 CN Medium" panose="02020500000000000000" pitchFamily="18" charset="-122"/>
                <a:cs typeface="Times New Roman" panose="02020603050405020304" pitchFamily="18" charset="0"/>
              </a:rPr>
              <a:t> </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were written at 10-minute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intervals</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 These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hyperparameters</a:t>
            </a:r>
            <a:r>
              <a:rPr lang="en-US"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 </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were chosen after experimentation on the</a:t>
            </a:r>
            <a:r>
              <a:rPr lang="en-US" dirty="0" smtClean="0">
                <a:latin typeface="Times New Roman" panose="02020603050405020304" pitchFamily="18" charset="0"/>
                <a:ea typeface="思源宋体 CN Medium" panose="02020500000000000000" pitchFamily="18" charset="-122"/>
                <a:cs typeface="Times New Roman" panose="02020603050405020304" pitchFamily="18" charset="0"/>
              </a:rPr>
              <a:t> </a:t>
            </a:r>
            <a:r>
              <a:rPr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development set</a:t>
            </a:r>
            <a:r>
              <a:rPr dirty="0" smtClean="0">
                <a:latin typeface="Times New Roman" panose="02020603050405020304" pitchFamily="18" charset="0"/>
                <a:ea typeface="思源宋体 CN Medium" panose="02020500000000000000" pitchFamily="18" charset="-122"/>
                <a:cs typeface="Times New Roman" panose="02020603050405020304" pitchFamily="18" charset="0"/>
              </a:rPr>
              <a:t>.</a:t>
            </a:r>
            <a:endParaRPr dirty="0" smtClean="0">
              <a:latin typeface="Times New Roman" panose="02020603050405020304" pitchFamily="18" charset="0"/>
              <a:ea typeface="思源宋体 CN Medium" panose="02020500000000000000" pitchFamily="18" charset="-122"/>
              <a:cs typeface="Times New Roman" panose="02020603050405020304" pitchFamily="18" charset="0"/>
            </a:endParaRPr>
          </a:p>
        </p:txBody>
      </p:sp>
      <p:grpSp>
        <p:nvGrpSpPr>
          <p:cNvPr id="5" name="组合 4"/>
          <p:cNvGrpSpPr/>
          <p:nvPr/>
        </p:nvGrpSpPr>
        <p:grpSpPr>
          <a:xfrm>
            <a:off x="659130" y="604520"/>
            <a:ext cx="4451350" cy="792480"/>
            <a:chOff x="1038" y="952"/>
            <a:chExt cx="7010" cy="1248"/>
          </a:xfrm>
        </p:grpSpPr>
        <p:sp>
          <p:nvSpPr>
            <p:cNvPr id="20" name="稻壳儿原创设计师【幻雨工作室】_1"/>
            <p:cNvSpPr>
              <a:spLocks noChangeArrowheads="1"/>
            </p:cNvSpPr>
            <p:nvPr/>
          </p:nvSpPr>
          <p:spPr bwMode="auto">
            <a:xfrm>
              <a:off x="1038" y="952"/>
              <a:ext cx="1253" cy="1249"/>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endParaRPr lang="zh-CN" altLang="en-US" sz="2000" dirty="0">
                <a:solidFill>
                  <a:srgbClr val="6DD5CB"/>
                </a:solidFill>
                <a:latin typeface="微软雅黑 Light" panose="020B0502040204020203" pitchFamily="34" charset="-122"/>
                <a:ea typeface="微软雅黑 Light" panose="020B0502040204020203" pitchFamily="34" charset="-122"/>
              </a:endParaRPr>
            </a:p>
          </p:txBody>
        </p:sp>
        <p:sp>
          <p:nvSpPr>
            <p:cNvPr id="21" name="稻壳儿原创设计师【幻雨工作室】_2"/>
            <p:cNvSpPr txBox="1">
              <a:spLocks noChangeArrowheads="1"/>
            </p:cNvSpPr>
            <p:nvPr/>
          </p:nvSpPr>
          <p:spPr bwMode="auto">
            <a:xfrm>
              <a:off x="1188" y="1108"/>
              <a:ext cx="952"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en-US" altLang="zh-CN"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2140" y="1207"/>
              <a:ext cx="5908" cy="725"/>
            </a:xfrm>
            <a:prstGeom prst="rect">
              <a:avLst/>
            </a:prstGeom>
            <a:noFill/>
          </p:spPr>
          <p:txBody>
            <a:bodyPr wrap="square" rtlCol="0" anchor="t">
              <a:spAutoFit/>
            </a:bodyPr>
            <a:p>
              <a:pPr marL="0" lvl="0" indent="0" algn="ctr">
                <a:lnSpc>
                  <a:spcPct val="100000"/>
                </a:lnSpc>
                <a:spcBef>
                  <a:spcPts val="0"/>
                </a:spcBef>
                <a:spcAft>
                  <a:spcPts val="800"/>
                </a:spcAft>
                <a:buSzPct val="100000"/>
                <a:buNone/>
              </a:pPr>
              <a:r>
                <a:rPr lang="en-US" altLang="zh-CN" sz="2400" spc="320" dirty="0">
                  <a:solidFill>
                    <a:schemeClr val="tx1">
                      <a:lumMod val="75000"/>
                      <a:lumOff val="25000"/>
                    </a:schemeClr>
                  </a:solidFill>
                  <a:latin typeface="微软雅黑" panose="020B0503020204020204" pitchFamily="34" charset="-122"/>
                  <a:ea typeface="微软雅黑" panose="020B0503020204020204" pitchFamily="34" charset="-122"/>
                  <a:sym typeface="+mn-ea"/>
                </a:rPr>
                <a:t>sentence parsing</a:t>
              </a:r>
              <a:endParaRPr lang="en-US" altLang="zh-CN" sz="2400" spc="32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sp>
        <p:nvSpPr>
          <p:cNvPr id="2" name="文本框 1"/>
          <p:cNvSpPr txBox="1"/>
          <p:nvPr/>
        </p:nvSpPr>
        <p:spPr>
          <a:xfrm>
            <a:off x="534035" y="2047875"/>
            <a:ext cx="11303635" cy="4610735"/>
          </a:xfrm>
          <a:prstGeom prst="rect">
            <a:avLst/>
          </a:prstGeom>
          <a:noFill/>
        </p:spPr>
        <p:txBody>
          <a:bodyPr wrap="square" rtlCol="0" anchor="t">
            <a:noAutofit/>
          </a:bodyPr>
          <a:p>
            <a:pPr marL="742950" lvl="1" indent="-285750" algn="l">
              <a:lnSpc>
                <a:spcPct val="150000"/>
              </a:lnSpc>
              <a:buFont typeface="Wingdings" panose="05000000000000000000" charset="0"/>
              <a:buChar char="Ø"/>
            </a:pP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checkpoint:  a snapshot of the model's state saved during the training process.</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1200150" lvl="2"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在训练过程中保存的模型状态的快照</a:t>
            </a: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，通常包括模型的权重、优化器的状态、训练的进度等</a:t>
            </a:r>
            <a:endPar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742950" lvl="1" indent="-285750" algn="l">
              <a:lnSpc>
                <a:spcPct val="150000"/>
              </a:lnSpc>
              <a:buFont typeface="Wingdings" panose="05000000000000000000" charset="0"/>
              <a:buChar char="Ø"/>
            </a:pP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interval: a period of time.</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1200150" lvl="2"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释义：每次保存的时间间隔</a:t>
            </a:r>
            <a:endPar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742950" lvl="1"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hyperparameters</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parameters that are set before the learning process begins, in contrast to the parameters that the model automatically adjusts during learning</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1200150" lvl="2"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释义：在开始学习过程之前设置的参数，与模型在学习过程中自动调整的参数不同，通常来说，超参数都是自己手动设置的</a:t>
            </a:r>
            <a:endPar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742950" lvl="1"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development set</a:t>
            </a:r>
            <a:r>
              <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 also called as validation set, a dataset used in machine learning to adjust hyperparameters and to prevent overfitting.</a:t>
            </a:r>
            <a:endParaRPr lang="en-US" altLang="zh-CN"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1200150" lvl="2" indent="-285750" algn="l">
              <a:lnSpc>
                <a:spcPct val="150000"/>
              </a:lnSpc>
              <a:buFont typeface="Wingdings" panose="05000000000000000000" charset="0"/>
              <a:buChar char="Ø"/>
            </a:pPr>
            <a:r>
              <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rPr>
              <a:t>释义：开发集也叫验证集，是机器学习中用于调整超参数和避免过拟合的数据集</a:t>
            </a:r>
            <a:endParaRPr lang="zh-CN" altLang="en-US" dirty="0" smtClean="0">
              <a:solidFill>
                <a:schemeClr val="tx1"/>
              </a:solidFill>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p:nvPr/>
        </p:nvSpPr>
        <p:spPr>
          <a:xfrm>
            <a:off x="3905250" y="0"/>
            <a:ext cx="4381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稻壳儿原创设计师【幻雨工作室】_2"/>
          <p:cNvSpPr/>
          <p:nvPr/>
        </p:nvSpPr>
        <p:spPr>
          <a:xfrm>
            <a:off x="899712" y="1239120"/>
            <a:ext cx="10392575" cy="4379759"/>
          </a:xfrm>
          <a:prstGeom prst="roundRect">
            <a:avLst>
              <a:gd name="adj" fmla="val 3101"/>
            </a:avLst>
          </a:prstGeom>
          <a:solidFill>
            <a:schemeClr val="bg1"/>
          </a:solidFill>
          <a:ln w="12700">
            <a:noFill/>
          </a:ln>
          <a:effectLst>
            <a:outerShdw blurRad="749300" sx="102000" sy="102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稻壳儿原创设计师【幻雨工作室】_3"/>
          <p:cNvGrpSpPr/>
          <p:nvPr/>
        </p:nvGrpSpPr>
        <p:grpSpPr>
          <a:xfrm>
            <a:off x="1177925" y="1468298"/>
            <a:ext cx="895302" cy="896324"/>
            <a:chOff x="5400675" y="1620084"/>
            <a:chExt cx="1390650" cy="1392238"/>
          </a:xfrm>
        </p:grpSpPr>
        <p:sp>
          <p:nvSpPr>
            <p:cNvPr id="36" name="稻壳儿原创设计师【幻雨工作室】_3_1"/>
            <p:cNvSpPr>
              <a:spLocks noChangeAspect="1"/>
            </p:cNvSpPr>
            <p:nvPr/>
          </p:nvSpPr>
          <p:spPr bwMode="auto">
            <a:xfrm>
              <a:off x="5400675" y="1620084"/>
              <a:ext cx="1390650" cy="13922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稻壳儿原创设计师【幻雨工作室】_3_2"/>
            <p:cNvSpPr>
              <a:spLocks noChangeAspect="1" noEditPoints="1"/>
            </p:cNvSpPr>
            <p:nvPr/>
          </p:nvSpPr>
          <p:spPr bwMode="auto">
            <a:xfrm>
              <a:off x="5587544" y="1968144"/>
              <a:ext cx="1016913" cy="696119"/>
            </a:xfrm>
            <a:custGeom>
              <a:avLst/>
              <a:gdLst>
                <a:gd name="T0" fmla="*/ 1580376449 w 167"/>
                <a:gd name="T1" fmla="*/ 628253684 h 114"/>
                <a:gd name="T2" fmla="*/ 1580376449 w 167"/>
                <a:gd name="T3" fmla="*/ 448752632 h 114"/>
                <a:gd name="T4" fmla="*/ 1590316895 w 167"/>
                <a:gd name="T5" fmla="*/ 408865263 h 114"/>
                <a:gd name="T6" fmla="*/ 1560498710 w 167"/>
                <a:gd name="T7" fmla="*/ 349029474 h 114"/>
                <a:gd name="T8" fmla="*/ 815037763 w 167"/>
                <a:gd name="T9" fmla="*/ 9972632 h 114"/>
                <a:gd name="T10" fmla="*/ 775279132 w 167"/>
                <a:gd name="T11" fmla="*/ 9972632 h 114"/>
                <a:gd name="T12" fmla="*/ 29818186 w 167"/>
                <a:gd name="T13" fmla="*/ 349029474 h 114"/>
                <a:gd name="T14" fmla="*/ 0 w 167"/>
                <a:gd name="T15" fmla="*/ 398892632 h 114"/>
                <a:gd name="T16" fmla="*/ 29818186 w 167"/>
                <a:gd name="T17" fmla="*/ 458725263 h 114"/>
                <a:gd name="T18" fmla="*/ 328003195 w 167"/>
                <a:gd name="T19" fmla="*/ 618281053 h 114"/>
                <a:gd name="T20" fmla="*/ 328003195 w 167"/>
                <a:gd name="T21" fmla="*/ 937395789 h 114"/>
                <a:gd name="T22" fmla="*/ 347880934 w 167"/>
                <a:gd name="T23" fmla="*/ 987258947 h 114"/>
                <a:gd name="T24" fmla="*/ 795160024 w 167"/>
                <a:gd name="T25" fmla="*/ 1126869474 h 114"/>
                <a:gd name="T26" fmla="*/ 1242435961 w 167"/>
                <a:gd name="T27" fmla="*/ 987258947 h 114"/>
                <a:gd name="T28" fmla="*/ 1262313701 w 167"/>
                <a:gd name="T29" fmla="*/ 937395789 h 114"/>
                <a:gd name="T30" fmla="*/ 1262313701 w 167"/>
                <a:gd name="T31" fmla="*/ 618281053 h 114"/>
                <a:gd name="T32" fmla="*/ 1520740078 w 167"/>
                <a:gd name="T33" fmla="*/ 478670526 h 114"/>
                <a:gd name="T34" fmla="*/ 1520740078 w 167"/>
                <a:gd name="T35" fmla="*/ 628253684 h 114"/>
                <a:gd name="T36" fmla="*/ 1441225967 w 167"/>
                <a:gd name="T37" fmla="*/ 737949474 h 114"/>
                <a:gd name="T38" fmla="*/ 1550558263 w 167"/>
                <a:gd name="T39" fmla="*/ 847645263 h 114"/>
                <a:gd name="T40" fmla="*/ 1659893713 w 167"/>
                <a:gd name="T41" fmla="*/ 737949474 h 114"/>
                <a:gd name="T42" fmla="*/ 1580376449 w 167"/>
                <a:gd name="T43" fmla="*/ 628253684 h 114"/>
                <a:gd name="T44" fmla="*/ 1182799590 w 167"/>
                <a:gd name="T45" fmla="*/ 937395789 h 114"/>
                <a:gd name="T46" fmla="*/ 795160024 w 167"/>
                <a:gd name="T47" fmla="*/ 1057064211 h 114"/>
                <a:gd name="T48" fmla="*/ 407517305 w 167"/>
                <a:gd name="T49" fmla="*/ 937395789 h 114"/>
                <a:gd name="T50" fmla="*/ 407517305 w 167"/>
                <a:gd name="T51" fmla="*/ 648198947 h 114"/>
                <a:gd name="T52" fmla="*/ 775279132 w 167"/>
                <a:gd name="T53" fmla="*/ 837672632 h 114"/>
                <a:gd name="T54" fmla="*/ 815037763 w 167"/>
                <a:gd name="T55" fmla="*/ 837672632 h 114"/>
                <a:gd name="T56" fmla="*/ 1182799590 w 167"/>
                <a:gd name="T57" fmla="*/ 648198947 h 114"/>
                <a:gd name="T58" fmla="*/ 1182799590 w 167"/>
                <a:gd name="T59" fmla="*/ 937395789 h 114"/>
                <a:gd name="T60" fmla="*/ 795160024 w 167"/>
                <a:gd name="T61" fmla="*/ 787812632 h 114"/>
                <a:gd name="T62" fmla="*/ 89454557 w 167"/>
                <a:gd name="T63" fmla="*/ 408865263 h 114"/>
                <a:gd name="T64" fmla="*/ 795160024 w 167"/>
                <a:gd name="T65" fmla="*/ 79777895 h 114"/>
                <a:gd name="T66" fmla="*/ 1500862338 w 167"/>
                <a:gd name="T67" fmla="*/ 408865263 h 114"/>
                <a:gd name="T68" fmla="*/ 795160024 w 167"/>
                <a:gd name="T69" fmla="*/ 787812632 h 114"/>
                <a:gd name="T70" fmla="*/ 1550558263 w 167"/>
                <a:gd name="T71" fmla="*/ 787812632 h 114"/>
                <a:gd name="T72" fmla="*/ 1500862338 w 167"/>
                <a:gd name="T73" fmla="*/ 737949474 h 114"/>
                <a:gd name="T74" fmla="*/ 1550558263 w 167"/>
                <a:gd name="T75" fmla="*/ 678116842 h 114"/>
                <a:gd name="T76" fmla="*/ 1600257341 w 167"/>
                <a:gd name="T77" fmla="*/ 737949474 h 114"/>
                <a:gd name="T78" fmla="*/ 1550558263 w 167"/>
                <a:gd name="T79" fmla="*/ 787812632 h 11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7" h="114">
                  <a:moveTo>
                    <a:pt x="159" y="63"/>
                  </a:moveTo>
                  <a:cubicBezTo>
                    <a:pt x="159" y="45"/>
                    <a:pt x="159" y="45"/>
                    <a:pt x="159" y="45"/>
                  </a:cubicBezTo>
                  <a:cubicBezTo>
                    <a:pt x="160" y="44"/>
                    <a:pt x="160" y="42"/>
                    <a:pt x="160" y="41"/>
                  </a:cubicBezTo>
                  <a:cubicBezTo>
                    <a:pt x="160" y="38"/>
                    <a:pt x="159" y="36"/>
                    <a:pt x="157" y="35"/>
                  </a:cubicBezTo>
                  <a:cubicBezTo>
                    <a:pt x="157" y="35"/>
                    <a:pt x="82" y="1"/>
                    <a:pt x="82" y="1"/>
                  </a:cubicBezTo>
                  <a:cubicBezTo>
                    <a:pt x="81" y="0"/>
                    <a:pt x="79" y="0"/>
                    <a:pt x="78" y="1"/>
                  </a:cubicBezTo>
                  <a:cubicBezTo>
                    <a:pt x="78" y="1"/>
                    <a:pt x="3" y="35"/>
                    <a:pt x="3" y="35"/>
                  </a:cubicBezTo>
                  <a:cubicBezTo>
                    <a:pt x="1" y="36"/>
                    <a:pt x="0" y="38"/>
                    <a:pt x="0" y="40"/>
                  </a:cubicBezTo>
                  <a:cubicBezTo>
                    <a:pt x="0" y="43"/>
                    <a:pt x="1" y="45"/>
                    <a:pt x="3" y="46"/>
                  </a:cubicBezTo>
                  <a:cubicBezTo>
                    <a:pt x="3" y="46"/>
                    <a:pt x="26" y="58"/>
                    <a:pt x="33" y="62"/>
                  </a:cubicBezTo>
                  <a:cubicBezTo>
                    <a:pt x="33" y="94"/>
                    <a:pt x="33" y="94"/>
                    <a:pt x="33" y="94"/>
                  </a:cubicBezTo>
                  <a:cubicBezTo>
                    <a:pt x="33" y="96"/>
                    <a:pt x="34" y="98"/>
                    <a:pt x="35" y="99"/>
                  </a:cubicBezTo>
                  <a:cubicBezTo>
                    <a:pt x="39" y="103"/>
                    <a:pt x="53" y="114"/>
                    <a:pt x="80" y="113"/>
                  </a:cubicBezTo>
                  <a:cubicBezTo>
                    <a:pt x="107" y="114"/>
                    <a:pt x="121" y="103"/>
                    <a:pt x="125" y="99"/>
                  </a:cubicBezTo>
                  <a:cubicBezTo>
                    <a:pt x="126" y="98"/>
                    <a:pt x="127" y="96"/>
                    <a:pt x="127" y="94"/>
                  </a:cubicBezTo>
                  <a:cubicBezTo>
                    <a:pt x="127" y="62"/>
                    <a:pt x="127" y="62"/>
                    <a:pt x="127" y="62"/>
                  </a:cubicBezTo>
                  <a:cubicBezTo>
                    <a:pt x="153" y="48"/>
                    <a:pt x="153" y="48"/>
                    <a:pt x="153" y="48"/>
                  </a:cubicBezTo>
                  <a:cubicBezTo>
                    <a:pt x="153" y="63"/>
                    <a:pt x="153" y="63"/>
                    <a:pt x="153" y="63"/>
                  </a:cubicBezTo>
                  <a:cubicBezTo>
                    <a:pt x="149" y="64"/>
                    <a:pt x="145" y="69"/>
                    <a:pt x="145" y="74"/>
                  </a:cubicBezTo>
                  <a:cubicBezTo>
                    <a:pt x="145" y="80"/>
                    <a:pt x="150" y="85"/>
                    <a:pt x="156" y="85"/>
                  </a:cubicBezTo>
                  <a:cubicBezTo>
                    <a:pt x="162" y="85"/>
                    <a:pt x="167" y="80"/>
                    <a:pt x="167" y="74"/>
                  </a:cubicBezTo>
                  <a:cubicBezTo>
                    <a:pt x="167" y="69"/>
                    <a:pt x="163" y="64"/>
                    <a:pt x="159" y="63"/>
                  </a:cubicBezTo>
                  <a:close/>
                  <a:moveTo>
                    <a:pt x="119" y="94"/>
                  </a:moveTo>
                  <a:cubicBezTo>
                    <a:pt x="116" y="97"/>
                    <a:pt x="104" y="106"/>
                    <a:pt x="80" y="106"/>
                  </a:cubicBezTo>
                  <a:cubicBezTo>
                    <a:pt x="56" y="106"/>
                    <a:pt x="44" y="96"/>
                    <a:pt x="41" y="94"/>
                  </a:cubicBezTo>
                  <a:cubicBezTo>
                    <a:pt x="41" y="65"/>
                    <a:pt x="41" y="65"/>
                    <a:pt x="41" y="65"/>
                  </a:cubicBezTo>
                  <a:cubicBezTo>
                    <a:pt x="78" y="84"/>
                    <a:pt x="78" y="84"/>
                    <a:pt x="78" y="84"/>
                  </a:cubicBezTo>
                  <a:cubicBezTo>
                    <a:pt x="79" y="85"/>
                    <a:pt x="81" y="85"/>
                    <a:pt x="82" y="84"/>
                  </a:cubicBezTo>
                  <a:cubicBezTo>
                    <a:pt x="82" y="84"/>
                    <a:pt x="108" y="71"/>
                    <a:pt x="119" y="65"/>
                  </a:cubicBezTo>
                  <a:lnTo>
                    <a:pt x="119" y="94"/>
                  </a:lnTo>
                  <a:close/>
                  <a:moveTo>
                    <a:pt x="80" y="79"/>
                  </a:moveTo>
                  <a:cubicBezTo>
                    <a:pt x="75" y="76"/>
                    <a:pt x="9" y="41"/>
                    <a:pt x="9" y="41"/>
                  </a:cubicBezTo>
                  <a:cubicBezTo>
                    <a:pt x="20" y="35"/>
                    <a:pt x="72" y="12"/>
                    <a:pt x="80" y="8"/>
                  </a:cubicBezTo>
                  <a:cubicBezTo>
                    <a:pt x="88" y="12"/>
                    <a:pt x="140" y="35"/>
                    <a:pt x="151" y="41"/>
                  </a:cubicBezTo>
                  <a:cubicBezTo>
                    <a:pt x="144" y="44"/>
                    <a:pt x="80" y="79"/>
                    <a:pt x="80" y="79"/>
                  </a:cubicBezTo>
                  <a:close/>
                  <a:moveTo>
                    <a:pt x="156" y="79"/>
                  </a:moveTo>
                  <a:cubicBezTo>
                    <a:pt x="153" y="79"/>
                    <a:pt x="151" y="76"/>
                    <a:pt x="151" y="74"/>
                  </a:cubicBezTo>
                  <a:cubicBezTo>
                    <a:pt x="151" y="71"/>
                    <a:pt x="153" y="68"/>
                    <a:pt x="156" y="68"/>
                  </a:cubicBezTo>
                  <a:cubicBezTo>
                    <a:pt x="159" y="68"/>
                    <a:pt x="161" y="71"/>
                    <a:pt x="161" y="74"/>
                  </a:cubicBezTo>
                  <a:cubicBezTo>
                    <a:pt x="161" y="76"/>
                    <a:pt x="159" y="79"/>
                    <a:pt x="156" y="79"/>
                  </a:cubicBezTo>
                  <a:close/>
                </a:path>
              </a:pathLst>
            </a:custGeom>
            <a:solidFill>
              <a:schemeClr val="bg1"/>
            </a:solidFill>
            <a:ln>
              <a:noFill/>
            </a:ln>
          </p:spPr>
          <p:txBody>
            <a:bodyPr/>
            <a:lstStyle/>
            <a:p>
              <a:endParaRPr lang="zh-CN" altLang="en-US"/>
            </a:p>
          </p:txBody>
        </p:sp>
      </p:grpSp>
      <p:sp>
        <p:nvSpPr>
          <p:cNvPr id="23" name="稻壳儿原创设计师【幻雨工作室】_10"/>
          <p:cNvSpPr/>
          <p:nvPr/>
        </p:nvSpPr>
        <p:spPr>
          <a:xfrm>
            <a:off x="2073227" y="2991345"/>
            <a:ext cx="8644675" cy="1107996"/>
          </a:xfrm>
          <a:prstGeom prst="rect">
            <a:avLst/>
          </a:prstGeom>
        </p:spPr>
        <p:txBody>
          <a:bodyPr wrap="none">
            <a:spAutoFit/>
          </a:body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Thank</a:t>
            </a:r>
            <a:r>
              <a:rPr lang="en-US" altLang="zh-CN" sz="66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 for listening !</a:t>
            </a:r>
            <a:endParaRPr lang="zh-CN" altLang="en-US" sz="66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
          <p:cNvSpPr/>
          <p:nvPr>
            <p:custDataLst>
              <p:tags r:id="rId1"/>
            </p:custDataLst>
          </p:nvPr>
        </p:nvSpPr>
        <p:spPr>
          <a:xfrm>
            <a:off x="10135159" y="0"/>
            <a:ext cx="2056840" cy="1633728"/>
          </a:xfrm>
          <a:custGeom>
            <a:avLst/>
            <a:gdLst>
              <a:gd name="connsiteX0" fmla="*/ 76429 w 2519190"/>
              <a:gd name="connsiteY0" fmla="*/ 0 h 2000968"/>
              <a:gd name="connsiteX1" fmla="*/ 2519190 w 2519190"/>
              <a:gd name="connsiteY1" fmla="*/ 0 h 2000968"/>
              <a:gd name="connsiteX2" fmla="*/ 2519190 w 2519190"/>
              <a:gd name="connsiteY2" fmla="*/ 1631837 h 2000968"/>
              <a:gd name="connsiteX3" fmla="*/ 2496409 w 2519190"/>
              <a:gd name="connsiteY3" fmla="*/ 1652541 h 2000968"/>
              <a:gd name="connsiteX4" fmla="*/ 1525836 w 2519190"/>
              <a:gd name="connsiteY4" fmla="*/ 2000968 h 2000968"/>
              <a:gd name="connsiteX5" fmla="*/ 0 w 2519190"/>
              <a:gd name="connsiteY5" fmla="*/ 475132 h 2000968"/>
              <a:gd name="connsiteX6" fmla="*/ 68599 w 2519190"/>
              <a:gd name="connsiteY6" fmla="*/ 21395 h 200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190" h="2000968">
                <a:moveTo>
                  <a:pt x="76429" y="0"/>
                </a:moveTo>
                <a:lnTo>
                  <a:pt x="2519190" y="0"/>
                </a:lnTo>
                <a:lnTo>
                  <a:pt x="2519190" y="1631837"/>
                </a:lnTo>
                <a:lnTo>
                  <a:pt x="2496409" y="1652541"/>
                </a:lnTo>
                <a:cubicBezTo>
                  <a:pt x="2232655" y="1870211"/>
                  <a:pt x="1894516" y="2000968"/>
                  <a:pt x="1525836" y="2000968"/>
                </a:cubicBezTo>
                <a:cubicBezTo>
                  <a:pt x="683140" y="2000968"/>
                  <a:pt x="0" y="1317828"/>
                  <a:pt x="0" y="475132"/>
                </a:cubicBezTo>
                <a:cubicBezTo>
                  <a:pt x="0" y="317127"/>
                  <a:pt x="24017" y="164730"/>
                  <a:pt x="68599" y="21395"/>
                </a:cubicBezTo>
                <a:close/>
              </a:path>
            </a:pathLst>
          </a:custGeom>
          <a:gradFill flip="none" rotWithShape="1">
            <a:gsLst>
              <a:gs pos="0">
                <a:schemeClr val="accent1"/>
              </a:gs>
              <a:gs pos="100000">
                <a:schemeClr val="accent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2"/>
          <p:cNvSpPr/>
          <p:nvPr>
            <p:custDataLst>
              <p:tags r:id="rId2"/>
            </p:custDataLst>
          </p:nvPr>
        </p:nvSpPr>
        <p:spPr>
          <a:xfrm>
            <a:off x="1" y="4074762"/>
            <a:ext cx="2104571" cy="2783239"/>
          </a:xfrm>
          <a:custGeom>
            <a:avLst/>
            <a:gdLst>
              <a:gd name="connsiteX0" fmla="*/ 137885 w 2104571"/>
              <a:gd name="connsiteY0" fmla="*/ 0 h 2783239"/>
              <a:gd name="connsiteX1" fmla="*/ 2104571 w 2104571"/>
              <a:gd name="connsiteY1" fmla="*/ 1966686 h 2783239"/>
              <a:gd name="connsiteX2" fmla="*/ 1950019 w 2104571"/>
              <a:gd name="connsiteY2" fmla="*/ 2732209 h 2783239"/>
              <a:gd name="connsiteX3" fmla="*/ 1925437 w 2104571"/>
              <a:gd name="connsiteY3" fmla="*/ 2783239 h 2783239"/>
              <a:gd name="connsiteX4" fmla="*/ 0 w 2104571"/>
              <a:gd name="connsiteY4" fmla="*/ 2783239 h 2783239"/>
              <a:gd name="connsiteX5" fmla="*/ 0 w 2104571"/>
              <a:gd name="connsiteY5" fmla="*/ 6963 h 278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4571" h="2783239">
                <a:moveTo>
                  <a:pt x="137885" y="0"/>
                </a:moveTo>
                <a:cubicBezTo>
                  <a:pt x="1224056" y="0"/>
                  <a:pt x="2104571" y="880515"/>
                  <a:pt x="2104571" y="1966686"/>
                </a:cubicBezTo>
                <a:cubicBezTo>
                  <a:pt x="2104571" y="2238229"/>
                  <a:pt x="2049539" y="2496918"/>
                  <a:pt x="1950019" y="2732209"/>
                </a:cubicBezTo>
                <a:lnTo>
                  <a:pt x="1925437" y="2783239"/>
                </a:lnTo>
                <a:lnTo>
                  <a:pt x="0" y="2783239"/>
                </a:lnTo>
                <a:lnTo>
                  <a:pt x="0" y="6963"/>
                </a:lnTo>
                <a:close/>
              </a:path>
            </a:pathLst>
          </a:custGeom>
          <a:gradFill>
            <a:gsLst>
              <a:gs pos="0">
                <a:schemeClr val="accent1"/>
              </a:gs>
              <a:gs pos="100000">
                <a:schemeClr val="accent1">
                  <a:alpha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形状 4"/>
          <p:cNvSpPr/>
          <p:nvPr>
            <p:custDataLst>
              <p:tags r:id="rId3"/>
            </p:custDataLst>
          </p:nvPr>
        </p:nvSpPr>
        <p:spPr>
          <a:xfrm>
            <a:off x="0" y="3715753"/>
            <a:ext cx="2455521" cy="3142247"/>
          </a:xfrm>
          <a:custGeom>
            <a:avLst/>
            <a:gdLst>
              <a:gd name="connsiteX0" fmla="*/ 0 w 2567581"/>
              <a:gd name="connsiteY0" fmla="*/ 0 h 3164114"/>
              <a:gd name="connsiteX1" fmla="*/ 2351315 w 2567581"/>
              <a:gd name="connsiteY1" fmla="*/ 1001485 h 3164114"/>
              <a:gd name="connsiteX2" fmla="*/ 2322286 w 2567581"/>
              <a:gd name="connsiteY2" fmla="*/ 3164114 h 3164114"/>
              <a:gd name="connsiteX0-1" fmla="*/ 0 w 2549521"/>
              <a:gd name="connsiteY0-2" fmla="*/ 0 h 3164114"/>
              <a:gd name="connsiteX1-3" fmla="*/ 2322286 w 2549521"/>
              <a:gd name="connsiteY1-4" fmla="*/ 827314 h 3164114"/>
              <a:gd name="connsiteX2-5" fmla="*/ 2322286 w 2549521"/>
              <a:gd name="connsiteY2-6" fmla="*/ 3164114 h 3164114"/>
              <a:gd name="connsiteX0-7" fmla="*/ 0 w 2480240"/>
              <a:gd name="connsiteY0-8" fmla="*/ 0 h 3164114"/>
              <a:gd name="connsiteX1-9" fmla="*/ 2191657 w 2480240"/>
              <a:gd name="connsiteY1-10" fmla="*/ 957943 h 3164114"/>
              <a:gd name="connsiteX2-11" fmla="*/ 2322286 w 2480240"/>
              <a:gd name="connsiteY2-12" fmla="*/ 3164114 h 3164114"/>
              <a:gd name="connsiteX0-13" fmla="*/ 0 w 2480240"/>
              <a:gd name="connsiteY0-14" fmla="*/ 156 h 3164270"/>
              <a:gd name="connsiteX1-15" fmla="*/ 2191657 w 2480240"/>
              <a:gd name="connsiteY1-16" fmla="*/ 958099 h 3164270"/>
              <a:gd name="connsiteX2-17" fmla="*/ 2322286 w 2480240"/>
              <a:gd name="connsiteY2-18" fmla="*/ 3164270 h 3164270"/>
              <a:gd name="connsiteX0-19" fmla="*/ 0 w 2474478"/>
              <a:gd name="connsiteY0-20" fmla="*/ 156 h 3164270"/>
              <a:gd name="connsiteX1-21" fmla="*/ 2191657 w 2474478"/>
              <a:gd name="connsiteY1-22" fmla="*/ 958099 h 3164270"/>
              <a:gd name="connsiteX2-23" fmla="*/ 2322286 w 2474478"/>
              <a:gd name="connsiteY2-24" fmla="*/ 3164270 h 3164270"/>
              <a:gd name="connsiteX0-25" fmla="*/ 0 w 2461775"/>
              <a:gd name="connsiteY0-26" fmla="*/ 179 h 3164293"/>
              <a:gd name="connsiteX1-27" fmla="*/ 2162629 w 2461775"/>
              <a:gd name="connsiteY1-28" fmla="*/ 900065 h 3164293"/>
              <a:gd name="connsiteX2-29" fmla="*/ 2322286 w 2461775"/>
              <a:gd name="connsiteY2-30" fmla="*/ 3164293 h 3164293"/>
              <a:gd name="connsiteX0-31" fmla="*/ 0 w 2423498"/>
              <a:gd name="connsiteY0-32" fmla="*/ 162 h 3164276"/>
              <a:gd name="connsiteX1-33" fmla="*/ 2052461 w 2423498"/>
              <a:gd name="connsiteY1-34" fmla="*/ 944115 h 3164276"/>
              <a:gd name="connsiteX2-35" fmla="*/ 2322286 w 2423498"/>
              <a:gd name="connsiteY2-36" fmla="*/ 3164276 h 3164276"/>
              <a:gd name="connsiteX0-37" fmla="*/ 0 w 2473256"/>
              <a:gd name="connsiteY0-38" fmla="*/ 162 h 3142243"/>
              <a:gd name="connsiteX1-39" fmla="*/ 2052461 w 2473256"/>
              <a:gd name="connsiteY1-40" fmla="*/ 944115 h 3142243"/>
              <a:gd name="connsiteX2-41" fmla="*/ 2388387 w 2473256"/>
              <a:gd name="connsiteY2-42" fmla="*/ 3142243 h 3142243"/>
              <a:gd name="connsiteX0-43" fmla="*/ 0 w 2444174"/>
              <a:gd name="connsiteY0-44" fmla="*/ 162 h 3142243"/>
              <a:gd name="connsiteX1-45" fmla="*/ 2052461 w 2444174"/>
              <a:gd name="connsiteY1-46" fmla="*/ 944115 h 3142243"/>
              <a:gd name="connsiteX2-47" fmla="*/ 2388387 w 2444174"/>
              <a:gd name="connsiteY2-48" fmla="*/ 3142243 h 3142243"/>
              <a:gd name="connsiteX0-49" fmla="*/ 0 w 2444174"/>
              <a:gd name="connsiteY0-50" fmla="*/ 162 h 3142243"/>
              <a:gd name="connsiteX1-51" fmla="*/ 2052461 w 2444174"/>
              <a:gd name="connsiteY1-52" fmla="*/ 944115 h 3142243"/>
              <a:gd name="connsiteX2-53" fmla="*/ 2388387 w 2444174"/>
              <a:gd name="connsiteY2-54" fmla="*/ 3142243 h 3142243"/>
              <a:gd name="connsiteX0-55" fmla="*/ 0 w 2418485"/>
              <a:gd name="connsiteY0-56" fmla="*/ 162 h 3142243"/>
              <a:gd name="connsiteX1-57" fmla="*/ 2052461 w 2418485"/>
              <a:gd name="connsiteY1-58" fmla="*/ 944115 h 3142243"/>
              <a:gd name="connsiteX2-59" fmla="*/ 2355336 w 2418485"/>
              <a:gd name="connsiteY2-60" fmla="*/ 3142243 h 3142243"/>
              <a:gd name="connsiteX0-61" fmla="*/ 0 w 2457626"/>
              <a:gd name="connsiteY0-62" fmla="*/ 162 h 3142243"/>
              <a:gd name="connsiteX1-63" fmla="*/ 2052461 w 2457626"/>
              <a:gd name="connsiteY1-64" fmla="*/ 944115 h 3142243"/>
              <a:gd name="connsiteX2-65" fmla="*/ 2355336 w 2457626"/>
              <a:gd name="connsiteY2-66" fmla="*/ 3142243 h 3142243"/>
              <a:gd name="connsiteX0-67" fmla="*/ 0 w 2463307"/>
              <a:gd name="connsiteY0-68" fmla="*/ 202 h 3142283"/>
              <a:gd name="connsiteX1-69" fmla="*/ 2074494 w 2463307"/>
              <a:gd name="connsiteY1-70" fmla="*/ 856020 h 3142283"/>
              <a:gd name="connsiteX2-71" fmla="*/ 2355336 w 2463307"/>
              <a:gd name="connsiteY2-72" fmla="*/ 3142283 h 3142283"/>
              <a:gd name="connsiteX0-73" fmla="*/ 0 w 2463307"/>
              <a:gd name="connsiteY0-74" fmla="*/ 175 h 3142256"/>
              <a:gd name="connsiteX1-75" fmla="*/ 2074494 w 2463307"/>
              <a:gd name="connsiteY1-76" fmla="*/ 855993 h 3142256"/>
              <a:gd name="connsiteX2-77" fmla="*/ 2355336 w 2463307"/>
              <a:gd name="connsiteY2-78" fmla="*/ 3142256 h 3142256"/>
              <a:gd name="connsiteX0-79" fmla="*/ 0 w 2447563"/>
              <a:gd name="connsiteY0-80" fmla="*/ 171 h 3142252"/>
              <a:gd name="connsiteX1-81" fmla="*/ 2008393 w 2447563"/>
              <a:gd name="connsiteY1-82" fmla="*/ 867006 h 3142252"/>
              <a:gd name="connsiteX2-83" fmla="*/ 2355336 w 2447563"/>
              <a:gd name="connsiteY2-84" fmla="*/ 3142252 h 3142252"/>
              <a:gd name="connsiteX0-85" fmla="*/ 0 w 2427100"/>
              <a:gd name="connsiteY0-86" fmla="*/ 171 h 3142252"/>
              <a:gd name="connsiteX1-87" fmla="*/ 2008393 w 2427100"/>
              <a:gd name="connsiteY1-88" fmla="*/ 867006 h 3142252"/>
              <a:gd name="connsiteX2-89" fmla="*/ 2355336 w 2427100"/>
              <a:gd name="connsiteY2-90" fmla="*/ 3142252 h 3142252"/>
              <a:gd name="connsiteX0-91" fmla="*/ 0 w 2422703"/>
              <a:gd name="connsiteY0-92" fmla="*/ 166 h 3142247"/>
              <a:gd name="connsiteX1-93" fmla="*/ 1975343 w 2422703"/>
              <a:gd name="connsiteY1-94" fmla="*/ 878018 h 3142247"/>
              <a:gd name="connsiteX2-95" fmla="*/ 2355336 w 2422703"/>
              <a:gd name="connsiteY2-96" fmla="*/ 3142247 h 3142247"/>
              <a:gd name="connsiteX0-97" fmla="*/ 0 w 2442868"/>
              <a:gd name="connsiteY0-98" fmla="*/ 166 h 3142247"/>
              <a:gd name="connsiteX1-99" fmla="*/ 1975343 w 2442868"/>
              <a:gd name="connsiteY1-100" fmla="*/ 878018 h 3142247"/>
              <a:gd name="connsiteX2-101" fmla="*/ 2355336 w 2442868"/>
              <a:gd name="connsiteY2-102" fmla="*/ 3142247 h 3142247"/>
              <a:gd name="connsiteX0-103" fmla="*/ 0 w 2466942"/>
              <a:gd name="connsiteY0-104" fmla="*/ 166 h 3142247"/>
              <a:gd name="connsiteX1-105" fmla="*/ 1975343 w 2466942"/>
              <a:gd name="connsiteY1-106" fmla="*/ 878018 h 3142247"/>
              <a:gd name="connsiteX2-107" fmla="*/ 2355336 w 2466942"/>
              <a:gd name="connsiteY2-108" fmla="*/ 3142247 h 3142247"/>
              <a:gd name="connsiteX0-109" fmla="*/ 0 w 2440904"/>
              <a:gd name="connsiteY0-110" fmla="*/ 166 h 3142247"/>
              <a:gd name="connsiteX1-111" fmla="*/ 1975343 w 2440904"/>
              <a:gd name="connsiteY1-112" fmla="*/ 878018 h 3142247"/>
              <a:gd name="connsiteX2-113" fmla="*/ 2322286 w 2440904"/>
              <a:gd name="connsiteY2-114" fmla="*/ 3142247 h 3142247"/>
              <a:gd name="connsiteX0-115" fmla="*/ 0 w 2455521"/>
              <a:gd name="connsiteY0-116" fmla="*/ 166 h 3142247"/>
              <a:gd name="connsiteX1-117" fmla="*/ 1975343 w 2455521"/>
              <a:gd name="connsiteY1-118" fmla="*/ 878018 h 3142247"/>
              <a:gd name="connsiteX2-119" fmla="*/ 2322286 w 2455521"/>
              <a:gd name="connsiteY2-120" fmla="*/ 3142247 h 3142247"/>
            </a:gdLst>
            <a:ahLst/>
            <a:cxnLst>
              <a:cxn ang="0">
                <a:pos x="connsiteX0-1" y="connsiteY0-2"/>
              </a:cxn>
              <a:cxn ang="0">
                <a:pos x="connsiteX1-3" y="connsiteY1-4"/>
              </a:cxn>
              <a:cxn ang="0">
                <a:pos x="connsiteX2-5" y="connsiteY2-6"/>
              </a:cxn>
            </a:cxnLst>
            <a:rect l="l" t="t" r="r" b="b"/>
            <a:pathLst>
              <a:path w="2455521" h="3142247">
                <a:moveTo>
                  <a:pt x="0" y="166"/>
                </a:moveTo>
                <a:cubicBezTo>
                  <a:pt x="851504" y="-9511"/>
                  <a:pt x="1621346" y="405750"/>
                  <a:pt x="1975343" y="878018"/>
                </a:cubicBezTo>
                <a:cubicBezTo>
                  <a:pt x="2373407" y="1383336"/>
                  <a:pt x="2623559" y="2242913"/>
                  <a:pt x="2322286" y="3142247"/>
                </a:cubicBezTo>
              </a:path>
            </a:pathLst>
          </a:custGeom>
          <a:noFill/>
          <a:ln w="19050">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
          <p:cNvGrpSpPr/>
          <p:nvPr>
            <p:custDataLst>
              <p:tags r:id="rId4"/>
            </p:custDataLst>
          </p:nvPr>
        </p:nvGrpSpPr>
        <p:grpSpPr>
          <a:xfrm>
            <a:off x="3014893" y="2781163"/>
            <a:ext cx="6974057" cy="864074"/>
            <a:chOff x="3628352" y="2775376"/>
            <a:chExt cx="6974057" cy="864074"/>
          </a:xfrm>
        </p:grpSpPr>
        <p:sp>
          <p:nvSpPr>
            <p:cNvPr id="19" name="矩形: 圆角 16"/>
            <p:cNvSpPr/>
            <p:nvPr>
              <p:custDataLst>
                <p:tags r:id="rId5"/>
              </p:custDataLst>
            </p:nvPr>
          </p:nvSpPr>
          <p:spPr>
            <a:xfrm>
              <a:off x="3628352" y="2775376"/>
              <a:ext cx="864074" cy="86407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8"/>
            <p:cNvSpPr txBox="1"/>
            <p:nvPr>
              <p:custDataLst>
                <p:tags r:id="rId6"/>
              </p:custDataLst>
            </p:nvPr>
          </p:nvSpPr>
          <p:spPr>
            <a:xfrm>
              <a:off x="3628352" y="2775376"/>
              <a:ext cx="862587" cy="849825"/>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lt1"/>
                  </a:solidFill>
                  <a:latin typeface="微软雅黑" panose="020B0503020204020204" pitchFamily="34" charset="-122"/>
                  <a:ea typeface="微软雅黑" panose="020B0503020204020204" pitchFamily="34" charset="-122"/>
                </a:rPr>
                <a:t>01</a:t>
              </a:r>
              <a:endParaRPr lang="en-US" altLang="zh-CN" sz="3200" spc="300" dirty="0">
                <a:solidFill>
                  <a:schemeClr val="lt1"/>
                </a:solidFill>
                <a:latin typeface="微软雅黑" panose="020B0503020204020204" pitchFamily="34" charset="-122"/>
                <a:ea typeface="微软雅黑" panose="020B0503020204020204" pitchFamily="34" charset="-122"/>
              </a:endParaRPr>
            </a:p>
          </p:txBody>
        </p:sp>
        <p:sp>
          <p:nvSpPr>
            <p:cNvPr id="21" name="文本框 61"/>
            <p:cNvSpPr txBox="1"/>
            <p:nvPr>
              <p:custDataLst>
                <p:tags r:id="rId7"/>
              </p:custDataLst>
            </p:nvPr>
          </p:nvSpPr>
          <p:spPr>
            <a:xfrm>
              <a:off x="4347118" y="2775377"/>
              <a:ext cx="6255291" cy="849824"/>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a:lnSpc>
                  <a:spcPct val="100000"/>
                </a:lnSpc>
                <a:spcBef>
                  <a:spcPts val="0"/>
                </a:spcBef>
                <a:spcAft>
                  <a:spcPts val="800"/>
                </a:spcAft>
                <a:buSzPct val="100000"/>
                <a:buNone/>
              </a:pPr>
              <a:r>
                <a:rPr lang="en-US" altLang="zh-CN" sz="4400" spc="320" dirty="0">
                  <a:solidFill>
                    <a:schemeClr val="tx1">
                      <a:lumMod val="75000"/>
                      <a:lumOff val="25000"/>
                    </a:schemeClr>
                  </a:solidFill>
                  <a:latin typeface="微软雅黑" panose="020B0503020204020204" pitchFamily="34" charset="-122"/>
                  <a:ea typeface="微软雅黑" panose="020B0503020204020204" pitchFamily="34" charset="-122"/>
                  <a:sym typeface="+mn-ea"/>
                </a:rPr>
                <a:t>Paper Introduction</a:t>
              </a:r>
              <a:endParaRPr lang="zh-CN" altLang="en-US" sz="4400" spc="32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spTree>
    <p:custDataLst>
      <p:tags r:id="rId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稻壳儿原创设计师【幻雨工作室】_1"/>
          <p:cNvSpPr>
            <a:spLocks noChangeArrowheads="1"/>
          </p:cNvSpPr>
          <p:nvPr/>
        </p:nvSpPr>
        <p:spPr bwMode="auto">
          <a:xfrm>
            <a:off x="658910" y="604246"/>
            <a:ext cx="795588" cy="793042"/>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endParaRPr lang="zh-CN" altLang="en-US" sz="2000" dirty="0">
              <a:solidFill>
                <a:srgbClr val="6DD5CB"/>
              </a:solidFill>
              <a:latin typeface="微软雅黑 Light" panose="020B0502040204020203" pitchFamily="34" charset="-122"/>
              <a:ea typeface="微软雅黑 Light" panose="020B0502040204020203" pitchFamily="34" charset="-122"/>
            </a:endParaRPr>
          </a:p>
        </p:txBody>
      </p:sp>
      <p:sp>
        <p:nvSpPr>
          <p:cNvPr id="21" name="稻壳儿原创设计师【幻雨工作室】_2"/>
          <p:cNvSpPr txBox="1">
            <a:spLocks noChangeArrowheads="1"/>
          </p:cNvSpPr>
          <p:nvPr/>
        </p:nvSpPr>
        <p:spPr bwMode="auto">
          <a:xfrm>
            <a:off x="754377" y="708378"/>
            <a:ext cx="6046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稻壳儿原创设计师【幻雨工作室】_3"/>
          <p:cNvSpPr txBox="1">
            <a:spLocks noChangeArrowheads="1"/>
          </p:cNvSpPr>
          <p:nvPr/>
        </p:nvSpPr>
        <p:spPr bwMode="auto">
          <a:xfrm>
            <a:off x="1454498" y="769934"/>
            <a:ext cx="3391285" cy="4616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Paper Introduction</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67460" y="1308735"/>
            <a:ext cx="10194290" cy="4956810"/>
          </a:xfrm>
          <a:prstGeom prst="rect">
            <a:avLst/>
          </a:prstGeom>
          <a:noFill/>
        </p:spPr>
        <p:txBody>
          <a:bodyPr wrap="square" rtlCol="0" anchor="t">
            <a:noAutofit/>
          </a:bodyPr>
          <a:p>
            <a:pPr algn="l">
              <a:lnSpc>
                <a:spcPct val="150000"/>
              </a:lnSpc>
            </a:pPr>
            <a:r>
              <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rPr>
              <a:t>"Attention Is All You Need" is a seminal paper in the field of </a:t>
            </a:r>
            <a:r>
              <a:rPr lang="zh-CN" altLang="en-US" sz="2400"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natural language processing</a:t>
            </a:r>
            <a:r>
              <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rPr>
              <a:t>, particularly in the area of sequence transduction models. Authored by Ashish Vaswani and colleagues from Google Brain and the University of Toronto, the paper was presented at the 31st Conference on Neural Information Processing Systems (NIPS) in 2017. The paper introduces a novel neural network architecture known as the Transformer, </a:t>
            </a:r>
            <a:r>
              <a:rPr lang="zh-CN" altLang="en-US" sz="2400"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which deviates from the traditional recurrent neural networks (RNNs) and convolutional neural networks (CNNs) by relying entirely on attention mechanisms</a:t>
            </a:r>
            <a:r>
              <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rPr>
              <a:t> to draw global dependencies between an input and an output sequence.</a:t>
            </a:r>
            <a:endPar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稻壳儿原创设计师【幻雨工作室】_1"/>
          <p:cNvSpPr>
            <a:spLocks noChangeArrowheads="1"/>
          </p:cNvSpPr>
          <p:nvPr/>
        </p:nvSpPr>
        <p:spPr bwMode="auto">
          <a:xfrm>
            <a:off x="658910" y="604246"/>
            <a:ext cx="795588" cy="793042"/>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endParaRPr lang="zh-CN" altLang="en-US" sz="2000" dirty="0">
              <a:solidFill>
                <a:srgbClr val="6DD5CB"/>
              </a:solidFill>
              <a:latin typeface="微软雅黑 Light" panose="020B0502040204020203" pitchFamily="34" charset="-122"/>
              <a:ea typeface="微软雅黑 Light" panose="020B0502040204020203" pitchFamily="34" charset="-122"/>
            </a:endParaRPr>
          </a:p>
        </p:txBody>
      </p:sp>
      <p:sp>
        <p:nvSpPr>
          <p:cNvPr id="21" name="稻壳儿原创设计师【幻雨工作室】_2"/>
          <p:cNvSpPr txBox="1">
            <a:spLocks noChangeArrowheads="1"/>
          </p:cNvSpPr>
          <p:nvPr/>
        </p:nvSpPr>
        <p:spPr bwMode="auto">
          <a:xfrm>
            <a:off x="754377" y="708378"/>
            <a:ext cx="6046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稻壳儿原创设计师【幻雨工作室】_3"/>
          <p:cNvSpPr txBox="1">
            <a:spLocks noChangeArrowheads="1"/>
          </p:cNvSpPr>
          <p:nvPr/>
        </p:nvSpPr>
        <p:spPr bwMode="auto">
          <a:xfrm>
            <a:off x="1454498" y="769934"/>
            <a:ext cx="3391285" cy="4616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Paper Introduction</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74750" y="1061720"/>
            <a:ext cx="10700385" cy="5612130"/>
          </a:xfrm>
          <a:prstGeom prst="rect">
            <a:avLst/>
          </a:prstGeom>
          <a:noFill/>
        </p:spPr>
        <p:txBody>
          <a:bodyPr wrap="square" rtlCol="0" anchor="t">
            <a:noAutofit/>
          </a:bodyPr>
          <a:p>
            <a:pPr algn="l">
              <a:lnSpc>
                <a:spcPct val="150000"/>
              </a:lnSpc>
            </a:pPr>
            <a:r>
              <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rPr>
              <a:t>The Transformer model is </a:t>
            </a:r>
            <a:r>
              <a:rPr lang="zh-CN" altLang="en-US" sz="2400" dirty="0" smtClean="0">
                <a:solidFill>
                  <a:srgbClr val="0070C0"/>
                </a:solidFill>
                <a:latin typeface="Times New Roman" panose="02020603050405020304" pitchFamily="18" charset="0"/>
                <a:ea typeface="思源宋体 CN Medium" panose="02020500000000000000" pitchFamily="18" charset="-122"/>
                <a:cs typeface="Times New Roman" panose="02020603050405020304" pitchFamily="18" charset="0"/>
              </a:rPr>
              <a:t>not only simpler than its predecessors but also more parallelizable</a:t>
            </a:r>
            <a:r>
              <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rPr>
              <a:t>, which </a:t>
            </a:r>
            <a:r>
              <a:rPr lang="zh-CN" altLang="en-US" sz="2400" dirty="0" smtClean="0">
                <a:solidFill>
                  <a:srgbClr val="0070C0"/>
                </a:solidFill>
                <a:latin typeface="Times New Roman" panose="02020603050405020304" pitchFamily="18" charset="0"/>
                <a:ea typeface="思源宋体 CN Medium" panose="02020500000000000000" pitchFamily="18" charset="-122"/>
                <a:cs typeface="Times New Roman" panose="02020603050405020304" pitchFamily="18" charset="0"/>
              </a:rPr>
              <a:t>significantly reduces the training time</a:t>
            </a:r>
            <a:r>
              <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rPr>
              <a:t>. This breakthrough architecture has since become the cornerstone for many state-of-the-art models in various natural language processing tasks, including machine translation, text summarization, and question-answering systems.</a:t>
            </a:r>
            <a:endPar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algn="l">
              <a:lnSpc>
                <a:spcPct val="150000"/>
              </a:lnSpc>
            </a:pPr>
            <a:r>
              <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rPr>
              <a:t>One of the key innovations of the </a:t>
            </a:r>
            <a:r>
              <a:rPr lang="zh-CN" altLang="en-US" sz="2400" dirty="0" smtClean="0">
                <a:solidFill>
                  <a:srgbClr val="0070C0"/>
                </a:solidFill>
                <a:latin typeface="Times New Roman" panose="02020603050405020304" pitchFamily="18" charset="0"/>
                <a:ea typeface="思源宋体 CN Medium" panose="02020500000000000000" pitchFamily="18" charset="-122"/>
                <a:cs typeface="Times New Roman" panose="02020603050405020304" pitchFamily="18" charset="0"/>
              </a:rPr>
              <a:t>Transformer is the use of self-attention</a:t>
            </a:r>
            <a:r>
              <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rPr>
              <a:t>, which allows the model to </a:t>
            </a:r>
            <a:r>
              <a:rPr lang="zh-CN" altLang="en-US" sz="2400" dirty="0" smtClean="0">
                <a:solidFill>
                  <a:srgbClr val="0070C0"/>
                </a:solidFill>
                <a:latin typeface="Times New Roman" panose="02020603050405020304" pitchFamily="18" charset="0"/>
                <a:ea typeface="思源宋体 CN Medium" panose="02020500000000000000" pitchFamily="18" charset="-122"/>
                <a:cs typeface="Times New Roman" panose="02020603050405020304" pitchFamily="18" charset="0"/>
              </a:rPr>
              <a:t>weigh the relevance of different words within a sentence regardless of their distance from each other</a:t>
            </a:r>
            <a:r>
              <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rPr>
              <a:t>. This mechanism is particularly effective in capturing the context and nuances of language, leading to improved performance in tasks that require an understanding of the overall structure and meaning of text.</a:t>
            </a:r>
            <a:endPar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稻壳儿原创设计师【幻雨工作室】_1"/>
          <p:cNvSpPr>
            <a:spLocks noChangeArrowheads="1"/>
          </p:cNvSpPr>
          <p:nvPr/>
        </p:nvSpPr>
        <p:spPr bwMode="auto">
          <a:xfrm>
            <a:off x="658910" y="604246"/>
            <a:ext cx="795588" cy="793042"/>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endParaRPr lang="zh-CN" altLang="en-US" sz="2000" dirty="0">
              <a:solidFill>
                <a:srgbClr val="6DD5CB"/>
              </a:solidFill>
              <a:latin typeface="微软雅黑 Light" panose="020B0502040204020203" pitchFamily="34" charset="-122"/>
              <a:ea typeface="微软雅黑 Light" panose="020B0502040204020203" pitchFamily="34" charset="-122"/>
            </a:endParaRPr>
          </a:p>
        </p:txBody>
      </p:sp>
      <p:sp>
        <p:nvSpPr>
          <p:cNvPr id="21" name="稻壳儿原创设计师【幻雨工作室】_2"/>
          <p:cNvSpPr txBox="1">
            <a:spLocks noChangeArrowheads="1"/>
          </p:cNvSpPr>
          <p:nvPr/>
        </p:nvSpPr>
        <p:spPr bwMode="auto">
          <a:xfrm>
            <a:off x="754377" y="708378"/>
            <a:ext cx="6046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稻壳儿原创设计师【幻雨工作室】_3"/>
          <p:cNvSpPr txBox="1">
            <a:spLocks noChangeArrowheads="1"/>
          </p:cNvSpPr>
          <p:nvPr/>
        </p:nvSpPr>
        <p:spPr bwMode="auto">
          <a:xfrm>
            <a:off x="1454498" y="769934"/>
            <a:ext cx="3391285" cy="4616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Paper Introduction</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74750" y="1355725"/>
            <a:ext cx="10700385" cy="4524375"/>
          </a:xfrm>
          <a:prstGeom prst="rect">
            <a:avLst/>
          </a:prstGeom>
          <a:noFill/>
        </p:spPr>
        <p:txBody>
          <a:bodyPr wrap="square" rtlCol="0" anchor="t">
            <a:noAutofit/>
          </a:bodyPr>
          <a:p>
            <a:pPr algn="l">
              <a:lnSpc>
                <a:spcPct val="150000"/>
              </a:lnSpc>
            </a:pPr>
            <a:r>
              <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rPr>
              <a:t>The paper demonstrates the effectiveness of the Transformer through extensive experiments on machine translation tasks, where it outperforms previous models in terms of quality while requiring less computational resources. The authors also show that the Transformer can be successfully applied to other tasks, such as English constituency parsing, both with large and limited training data.</a:t>
            </a:r>
            <a:endPar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algn="l">
              <a:lnSpc>
                <a:spcPct val="150000"/>
              </a:lnSpc>
            </a:pPr>
            <a:r>
              <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rPr>
              <a:t>"Attention Is All You Need" has had a profound impact on the field of artificial intelligence, sparking a shift towards attention-based models and opening up new avenues for research in efficient and effective processing of sequential data.</a:t>
            </a:r>
            <a:endParaRPr lang="zh-CN" altLang="en-US" sz="2400" dirty="0" smtClean="0">
              <a:latin typeface="Times New Roman" panose="02020603050405020304" pitchFamily="18" charset="0"/>
              <a:ea typeface="思源宋体 CN Medium" panose="02020500000000000000" pitchFamily="18"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稻壳儿原创设计师【幻雨工作室】_1"/>
          <p:cNvSpPr>
            <a:spLocks noChangeArrowheads="1"/>
          </p:cNvSpPr>
          <p:nvPr/>
        </p:nvSpPr>
        <p:spPr bwMode="auto">
          <a:xfrm>
            <a:off x="658910" y="604246"/>
            <a:ext cx="795588" cy="793042"/>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endParaRPr lang="zh-CN" altLang="en-US" sz="2000" dirty="0">
              <a:solidFill>
                <a:srgbClr val="6DD5CB"/>
              </a:solidFill>
              <a:latin typeface="微软雅黑 Light" panose="020B0502040204020203" pitchFamily="34" charset="-122"/>
              <a:ea typeface="微软雅黑 Light" panose="020B0502040204020203" pitchFamily="34" charset="-122"/>
            </a:endParaRPr>
          </a:p>
        </p:txBody>
      </p:sp>
      <p:sp>
        <p:nvSpPr>
          <p:cNvPr id="21" name="稻壳儿原创设计师【幻雨工作室】_2"/>
          <p:cNvSpPr txBox="1">
            <a:spLocks noChangeArrowheads="1"/>
          </p:cNvSpPr>
          <p:nvPr/>
        </p:nvSpPr>
        <p:spPr bwMode="auto">
          <a:xfrm>
            <a:off x="754377" y="708378"/>
            <a:ext cx="6046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稻壳儿原创设计师【幻雨工作室】_3"/>
          <p:cNvSpPr txBox="1">
            <a:spLocks noChangeArrowheads="1"/>
          </p:cNvSpPr>
          <p:nvPr/>
        </p:nvSpPr>
        <p:spPr bwMode="auto">
          <a:xfrm>
            <a:off x="1454498" y="769934"/>
            <a:ext cx="3391285" cy="4616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Paper Introduction</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290320" y="1397000"/>
            <a:ext cx="3388995" cy="4939030"/>
          </a:xfrm>
          <a:prstGeom prst="rect">
            <a:avLst/>
          </a:prstGeom>
        </p:spPr>
      </p:pic>
      <p:sp>
        <p:nvSpPr>
          <p:cNvPr id="13" name="文本框 12"/>
          <p:cNvSpPr txBox="1"/>
          <p:nvPr/>
        </p:nvSpPr>
        <p:spPr>
          <a:xfrm>
            <a:off x="4582160" y="1179830"/>
            <a:ext cx="7167245" cy="5156200"/>
          </a:xfrm>
          <a:prstGeom prst="rect">
            <a:avLst/>
          </a:prstGeom>
          <a:noFill/>
        </p:spPr>
        <p:txBody>
          <a:bodyPr wrap="square" rtlCol="0" anchor="t">
            <a:noAutofit/>
          </a:bodyPr>
          <a:p>
            <a:pPr algn="l">
              <a:lnSpc>
                <a:spcPct val="150000"/>
              </a:lnSpc>
            </a:pPr>
            <a:r>
              <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rPr>
              <a:t>Encoder:</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342900" indent="-342900" algn="l">
              <a:lnSpc>
                <a:spcPct val="150000"/>
              </a:lnSpc>
              <a:buFont typeface="+mj-ea"/>
              <a:buAutoNum type="circleNumDbPlain"/>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The encoder takes in a sequence of input tokens and converts them into a continuous representation using input embeddings.</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342900" indent="-342900" algn="l">
              <a:lnSpc>
                <a:spcPct val="150000"/>
              </a:lnSpc>
              <a:buFont typeface="+mj-ea"/>
              <a:buAutoNum type="circleNumDbPlain"/>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Positional encoding is added to the input embeddings to provide the model with information about the order of the sequence.</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342900" indent="-342900" algn="l">
              <a:lnSpc>
                <a:spcPct val="150000"/>
              </a:lnSpc>
              <a:buFont typeface="+mj-ea"/>
              <a:buAutoNum type="circleNumDbPlain"/>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The encoder consists of a stack of identical layers, each with two sub-layers:</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800100" lvl="1" indent="-342900" algn="l">
              <a:lnSpc>
                <a:spcPct val="150000"/>
              </a:lnSpc>
              <a:buFont typeface="+mj-lt"/>
              <a:buAutoNum type="arabicPeriod"/>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Multi-Head Attention: This allows the model to focus on different parts of the input sequence simultaneously and weigh their importance.</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800100" lvl="1" indent="-342900" algn="l">
              <a:lnSpc>
                <a:spcPct val="150000"/>
              </a:lnSpc>
              <a:buFont typeface="+mj-lt"/>
              <a:buAutoNum type="arabicPeriod"/>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Feed Forward: A fully connected feed-forward network that processes each position in the sequence separately.</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稻壳儿原创设计师【幻雨工作室】_1"/>
          <p:cNvSpPr>
            <a:spLocks noChangeArrowheads="1"/>
          </p:cNvSpPr>
          <p:nvPr/>
        </p:nvSpPr>
        <p:spPr bwMode="auto">
          <a:xfrm>
            <a:off x="658910" y="604246"/>
            <a:ext cx="795588" cy="793042"/>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endParaRPr lang="zh-CN" altLang="en-US" sz="2000" dirty="0">
              <a:solidFill>
                <a:srgbClr val="6DD5CB"/>
              </a:solidFill>
              <a:latin typeface="微软雅黑 Light" panose="020B0502040204020203" pitchFamily="34" charset="-122"/>
              <a:ea typeface="微软雅黑 Light" panose="020B0502040204020203" pitchFamily="34" charset="-122"/>
            </a:endParaRPr>
          </a:p>
        </p:txBody>
      </p:sp>
      <p:sp>
        <p:nvSpPr>
          <p:cNvPr id="21" name="稻壳儿原创设计师【幻雨工作室】_2"/>
          <p:cNvSpPr txBox="1">
            <a:spLocks noChangeArrowheads="1"/>
          </p:cNvSpPr>
          <p:nvPr/>
        </p:nvSpPr>
        <p:spPr bwMode="auto">
          <a:xfrm>
            <a:off x="754377" y="708378"/>
            <a:ext cx="6046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稻壳儿原创设计师【幻雨工作室】_3"/>
          <p:cNvSpPr txBox="1">
            <a:spLocks noChangeArrowheads="1"/>
          </p:cNvSpPr>
          <p:nvPr/>
        </p:nvSpPr>
        <p:spPr bwMode="auto">
          <a:xfrm>
            <a:off x="1454498" y="769934"/>
            <a:ext cx="3391285" cy="4616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Paper Introduction</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158875" y="1397000"/>
            <a:ext cx="3388995" cy="4939030"/>
          </a:xfrm>
          <a:prstGeom prst="rect">
            <a:avLst/>
          </a:prstGeom>
        </p:spPr>
      </p:pic>
      <p:sp>
        <p:nvSpPr>
          <p:cNvPr id="13" name="文本框 12"/>
          <p:cNvSpPr txBox="1"/>
          <p:nvPr/>
        </p:nvSpPr>
        <p:spPr>
          <a:xfrm>
            <a:off x="4679315" y="1179830"/>
            <a:ext cx="7167245" cy="5156200"/>
          </a:xfrm>
          <a:prstGeom prst="rect">
            <a:avLst/>
          </a:prstGeom>
          <a:noFill/>
        </p:spPr>
        <p:txBody>
          <a:bodyPr wrap="square" rtlCol="0" anchor="t">
            <a:noAutofit/>
          </a:bodyPr>
          <a:p>
            <a:pPr algn="l">
              <a:lnSpc>
                <a:spcPct val="150000"/>
              </a:lnSpc>
            </a:pPr>
            <a:r>
              <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rPr>
              <a:t>Decoder:</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indent="0" algn="l">
              <a:lnSpc>
                <a:spcPct val="150000"/>
              </a:lnSpc>
              <a:buFont typeface="+mj-ea"/>
              <a:buNone/>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The decoder also has a stack of identical layers, but each layer has three sub-layers:</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342900" indent="-342900" algn="l">
              <a:lnSpc>
                <a:spcPct val="150000"/>
              </a:lnSpc>
              <a:buFont typeface="+mj-lt"/>
              <a:buAutoNum type="arabicPeriod"/>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Masked Multi-Head Attention: This prevents the model from attending to future positions in the sequence, maintaining the auto-regressive property of the model.</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342900" indent="-342900" algn="l">
              <a:lnSpc>
                <a:spcPct val="150000"/>
              </a:lnSpc>
              <a:buFont typeface="+mj-lt"/>
              <a:buAutoNum type="arabicPeriod"/>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Multi-Head Attention: Similar to the encoder, but here the queries come from the previous decoder layer, and the keys and values come from the output of the encoder.</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marL="342900" indent="-342900" algn="l">
              <a:lnSpc>
                <a:spcPct val="150000"/>
              </a:lnSpc>
              <a:buFont typeface="+mj-lt"/>
              <a:buAutoNum type="arabicPeriod"/>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Feed Forward: The same type of feed-forward network as in the encoder.</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indent="0" algn="l">
              <a:lnSpc>
                <a:spcPct val="150000"/>
              </a:lnSpc>
              <a:buFont typeface="+mj-lt"/>
              <a:buNone/>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The decoder also uses residual connections and layer normalization after each sub-layer.</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
          <p:cNvSpPr/>
          <p:nvPr>
            <p:custDataLst>
              <p:tags r:id="rId1"/>
            </p:custDataLst>
          </p:nvPr>
        </p:nvSpPr>
        <p:spPr>
          <a:xfrm>
            <a:off x="10135159" y="0"/>
            <a:ext cx="2056840" cy="1633728"/>
          </a:xfrm>
          <a:custGeom>
            <a:avLst/>
            <a:gdLst>
              <a:gd name="connsiteX0" fmla="*/ 76429 w 2519190"/>
              <a:gd name="connsiteY0" fmla="*/ 0 h 2000968"/>
              <a:gd name="connsiteX1" fmla="*/ 2519190 w 2519190"/>
              <a:gd name="connsiteY1" fmla="*/ 0 h 2000968"/>
              <a:gd name="connsiteX2" fmla="*/ 2519190 w 2519190"/>
              <a:gd name="connsiteY2" fmla="*/ 1631837 h 2000968"/>
              <a:gd name="connsiteX3" fmla="*/ 2496409 w 2519190"/>
              <a:gd name="connsiteY3" fmla="*/ 1652541 h 2000968"/>
              <a:gd name="connsiteX4" fmla="*/ 1525836 w 2519190"/>
              <a:gd name="connsiteY4" fmla="*/ 2000968 h 2000968"/>
              <a:gd name="connsiteX5" fmla="*/ 0 w 2519190"/>
              <a:gd name="connsiteY5" fmla="*/ 475132 h 2000968"/>
              <a:gd name="connsiteX6" fmla="*/ 68599 w 2519190"/>
              <a:gd name="connsiteY6" fmla="*/ 21395 h 200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190" h="2000968">
                <a:moveTo>
                  <a:pt x="76429" y="0"/>
                </a:moveTo>
                <a:lnTo>
                  <a:pt x="2519190" y="0"/>
                </a:lnTo>
                <a:lnTo>
                  <a:pt x="2519190" y="1631837"/>
                </a:lnTo>
                <a:lnTo>
                  <a:pt x="2496409" y="1652541"/>
                </a:lnTo>
                <a:cubicBezTo>
                  <a:pt x="2232655" y="1870211"/>
                  <a:pt x="1894516" y="2000968"/>
                  <a:pt x="1525836" y="2000968"/>
                </a:cubicBezTo>
                <a:cubicBezTo>
                  <a:pt x="683140" y="2000968"/>
                  <a:pt x="0" y="1317828"/>
                  <a:pt x="0" y="475132"/>
                </a:cubicBezTo>
                <a:cubicBezTo>
                  <a:pt x="0" y="317127"/>
                  <a:pt x="24017" y="164730"/>
                  <a:pt x="68599" y="21395"/>
                </a:cubicBezTo>
                <a:close/>
              </a:path>
            </a:pathLst>
          </a:custGeom>
          <a:gradFill flip="none" rotWithShape="1">
            <a:gsLst>
              <a:gs pos="0">
                <a:schemeClr val="accent1"/>
              </a:gs>
              <a:gs pos="100000">
                <a:schemeClr val="accent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2"/>
          <p:cNvSpPr/>
          <p:nvPr>
            <p:custDataLst>
              <p:tags r:id="rId2"/>
            </p:custDataLst>
          </p:nvPr>
        </p:nvSpPr>
        <p:spPr>
          <a:xfrm>
            <a:off x="1" y="4074762"/>
            <a:ext cx="2104571" cy="2783239"/>
          </a:xfrm>
          <a:custGeom>
            <a:avLst/>
            <a:gdLst>
              <a:gd name="connsiteX0" fmla="*/ 137885 w 2104571"/>
              <a:gd name="connsiteY0" fmla="*/ 0 h 2783239"/>
              <a:gd name="connsiteX1" fmla="*/ 2104571 w 2104571"/>
              <a:gd name="connsiteY1" fmla="*/ 1966686 h 2783239"/>
              <a:gd name="connsiteX2" fmla="*/ 1950019 w 2104571"/>
              <a:gd name="connsiteY2" fmla="*/ 2732209 h 2783239"/>
              <a:gd name="connsiteX3" fmla="*/ 1925437 w 2104571"/>
              <a:gd name="connsiteY3" fmla="*/ 2783239 h 2783239"/>
              <a:gd name="connsiteX4" fmla="*/ 0 w 2104571"/>
              <a:gd name="connsiteY4" fmla="*/ 2783239 h 2783239"/>
              <a:gd name="connsiteX5" fmla="*/ 0 w 2104571"/>
              <a:gd name="connsiteY5" fmla="*/ 6963 h 278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4571" h="2783239">
                <a:moveTo>
                  <a:pt x="137885" y="0"/>
                </a:moveTo>
                <a:cubicBezTo>
                  <a:pt x="1224056" y="0"/>
                  <a:pt x="2104571" y="880515"/>
                  <a:pt x="2104571" y="1966686"/>
                </a:cubicBezTo>
                <a:cubicBezTo>
                  <a:pt x="2104571" y="2238229"/>
                  <a:pt x="2049539" y="2496918"/>
                  <a:pt x="1950019" y="2732209"/>
                </a:cubicBezTo>
                <a:lnTo>
                  <a:pt x="1925437" y="2783239"/>
                </a:lnTo>
                <a:lnTo>
                  <a:pt x="0" y="2783239"/>
                </a:lnTo>
                <a:lnTo>
                  <a:pt x="0" y="6963"/>
                </a:lnTo>
                <a:close/>
              </a:path>
            </a:pathLst>
          </a:custGeom>
          <a:gradFill>
            <a:gsLst>
              <a:gs pos="0">
                <a:schemeClr val="accent1"/>
              </a:gs>
              <a:gs pos="100000">
                <a:schemeClr val="accent1">
                  <a:alpha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形状 4"/>
          <p:cNvSpPr/>
          <p:nvPr>
            <p:custDataLst>
              <p:tags r:id="rId3"/>
            </p:custDataLst>
          </p:nvPr>
        </p:nvSpPr>
        <p:spPr>
          <a:xfrm>
            <a:off x="0" y="3715753"/>
            <a:ext cx="2455521" cy="3142247"/>
          </a:xfrm>
          <a:custGeom>
            <a:avLst/>
            <a:gdLst>
              <a:gd name="connsiteX0" fmla="*/ 0 w 2567581"/>
              <a:gd name="connsiteY0" fmla="*/ 0 h 3164114"/>
              <a:gd name="connsiteX1" fmla="*/ 2351315 w 2567581"/>
              <a:gd name="connsiteY1" fmla="*/ 1001485 h 3164114"/>
              <a:gd name="connsiteX2" fmla="*/ 2322286 w 2567581"/>
              <a:gd name="connsiteY2" fmla="*/ 3164114 h 3164114"/>
              <a:gd name="connsiteX0-1" fmla="*/ 0 w 2549521"/>
              <a:gd name="connsiteY0-2" fmla="*/ 0 h 3164114"/>
              <a:gd name="connsiteX1-3" fmla="*/ 2322286 w 2549521"/>
              <a:gd name="connsiteY1-4" fmla="*/ 827314 h 3164114"/>
              <a:gd name="connsiteX2-5" fmla="*/ 2322286 w 2549521"/>
              <a:gd name="connsiteY2-6" fmla="*/ 3164114 h 3164114"/>
              <a:gd name="connsiteX0-7" fmla="*/ 0 w 2480240"/>
              <a:gd name="connsiteY0-8" fmla="*/ 0 h 3164114"/>
              <a:gd name="connsiteX1-9" fmla="*/ 2191657 w 2480240"/>
              <a:gd name="connsiteY1-10" fmla="*/ 957943 h 3164114"/>
              <a:gd name="connsiteX2-11" fmla="*/ 2322286 w 2480240"/>
              <a:gd name="connsiteY2-12" fmla="*/ 3164114 h 3164114"/>
              <a:gd name="connsiteX0-13" fmla="*/ 0 w 2480240"/>
              <a:gd name="connsiteY0-14" fmla="*/ 156 h 3164270"/>
              <a:gd name="connsiteX1-15" fmla="*/ 2191657 w 2480240"/>
              <a:gd name="connsiteY1-16" fmla="*/ 958099 h 3164270"/>
              <a:gd name="connsiteX2-17" fmla="*/ 2322286 w 2480240"/>
              <a:gd name="connsiteY2-18" fmla="*/ 3164270 h 3164270"/>
              <a:gd name="connsiteX0-19" fmla="*/ 0 w 2474478"/>
              <a:gd name="connsiteY0-20" fmla="*/ 156 h 3164270"/>
              <a:gd name="connsiteX1-21" fmla="*/ 2191657 w 2474478"/>
              <a:gd name="connsiteY1-22" fmla="*/ 958099 h 3164270"/>
              <a:gd name="connsiteX2-23" fmla="*/ 2322286 w 2474478"/>
              <a:gd name="connsiteY2-24" fmla="*/ 3164270 h 3164270"/>
              <a:gd name="connsiteX0-25" fmla="*/ 0 w 2461775"/>
              <a:gd name="connsiteY0-26" fmla="*/ 179 h 3164293"/>
              <a:gd name="connsiteX1-27" fmla="*/ 2162629 w 2461775"/>
              <a:gd name="connsiteY1-28" fmla="*/ 900065 h 3164293"/>
              <a:gd name="connsiteX2-29" fmla="*/ 2322286 w 2461775"/>
              <a:gd name="connsiteY2-30" fmla="*/ 3164293 h 3164293"/>
              <a:gd name="connsiteX0-31" fmla="*/ 0 w 2423498"/>
              <a:gd name="connsiteY0-32" fmla="*/ 162 h 3164276"/>
              <a:gd name="connsiteX1-33" fmla="*/ 2052461 w 2423498"/>
              <a:gd name="connsiteY1-34" fmla="*/ 944115 h 3164276"/>
              <a:gd name="connsiteX2-35" fmla="*/ 2322286 w 2423498"/>
              <a:gd name="connsiteY2-36" fmla="*/ 3164276 h 3164276"/>
              <a:gd name="connsiteX0-37" fmla="*/ 0 w 2473256"/>
              <a:gd name="connsiteY0-38" fmla="*/ 162 h 3142243"/>
              <a:gd name="connsiteX1-39" fmla="*/ 2052461 w 2473256"/>
              <a:gd name="connsiteY1-40" fmla="*/ 944115 h 3142243"/>
              <a:gd name="connsiteX2-41" fmla="*/ 2388387 w 2473256"/>
              <a:gd name="connsiteY2-42" fmla="*/ 3142243 h 3142243"/>
              <a:gd name="connsiteX0-43" fmla="*/ 0 w 2444174"/>
              <a:gd name="connsiteY0-44" fmla="*/ 162 h 3142243"/>
              <a:gd name="connsiteX1-45" fmla="*/ 2052461 w 2444174"/>
              <a:gd name="connsiteY1-46" fmla="*/ 944115 h 3142243"/>
              <a:gd name="connsiteX2-47" fmla="*/ 2388387 w 2444174"/>
              <a:gd name="connsiteY2-48" fmla="*/ 3142243 h 3142243"/>
              <a:gd name="connsiteX0-49" fmla="*/ 0 w 2444174"/>
              <a:gd name="connsiteY0-50" fmla="*/ 162 h 3142243"/>
              <a:gd name="connsiteX1-51" fmla="*/ 2052461 w 2444174"/>
              <a:gd name="connsiteY1-52" fmla="*/ 944115 h 3142243"/>
              <a:gd name="connsiteX2-53" fmla="*/ 2388387 w 2444174"/>
              <a:gd name="connsiteY2-54" fmla="*/ 3142243 h 3142243"/>
              <a:gd name="connsiteX0-55" fmla="*/ 0 w 2418485"/>
              <a:gd name="connsiteY0-56" fmla="*/ 162 h 3142243"/>
              <a:gd name="connsiteX1-57" fmla="*/ 2052461 w 2418485"/>
              <a:gd name="connsiteY1-58" fmla="*/ 944115 h 3142243"/>
              <a:gd name="connsiteX2-59" fmla="*/ 2355336 w 2418485"/>
              <a:gd name="connsiteY2-60" fmla="*/ 3142243 h 3142243"/>
              <a:gd name="connsiteX0-61" fmla="*/ 0 w 2457626"/>
              <a:gd name="connsiteY0-62" fmla="*/ 162 h 3142243"/>
              <a:gd name="connsiteX1-63" fmla="*/ 2052461 w 2457626"/>
              <a:gd name="connsiteY1-64" fmla="*/ 944115 h 3142243"/>
              <a:gd name="connsiteX2-65" fmla="*/ 2355336 w 2457626"/>
              <a:gd name="connsiteY2-66" fmla="*/ 3142243 h 3142243"/>
              <a:gd name="connsiteX0-67" fmla="*/ 0 w 2463307"/>
              <a:gd name="connsiteY0-68" fmla="*/ 202 h 3142283"/>
              <a:gd name="connsiteX1-69" fmla="*/ 2074494 w 2463307"/>
              <a:gd name="connsiteY1-70" fmla="*/ 856020 h 3142283"/>
              <a:gd name="connsiteX2-71" fmla="*/ 2355336 w 2463307"/>
              <a:gd name="connsiteY2-72" fmla="*/ 3142283 h 3142283"/>
              <a:gd name="connsiteX0-73" fmla="*/ 0 w 2463307"/>
              <a:gd name="connsiteY0-74" fmla="*/ 175 h 3142256"/>
              <a:gd name="connsiteX1-75" fmla="*/ 2074494 w 2463307"/>
              <a:gd name="connsiteY1-76" fmla="*/ 855993 h 3142256"/>
              <a:gd name="connsiteX2-77" fmla="*/ 2355336 w 2463307"/>
              <a:gd name="connsiteY2-78" fmla="*/ 3142256 h 3142256"/>
              <a:gd name="connsiteX0-79" fmla="*/ 0 w 2447563"/>
              <a:gd name="connsiteY0-80" fmla="*/ 171 h 3142252"/>
              <a:gd name="connsiteX1-81" fmla="*/ 2008393 w 2447563"/>
              <a:gd name="connsiteY1-82" fmla="*/ 867006 h 3142252"/>
              <a:gd name="connsiteX2-83" fmla="*/ 2355336 w 2447563"/>
              <a:gd name="connsiteY2-84" fmla="*/ 3142252 h 3142252"/>
              <a:gd name="connsiteX0-85" fmla="*/ 0 w 2427100"/>
              <a:gd name="connsiteY0-86" fmla="*/ 171 h 3142252"/>
              <a:gd name="connsiteX1-87" fmla="*/ 2008393 w 2427100"/>
              <a:gd name="connsiteY1-88" fmla="*/ 867006 h 3142252"/>
              <a:gd name="connsiteX2-89" fmla="*/ 2355336 w 2427100"/>
              <a:gd name="connsiteY2-90" fmla="*/ 3142252 h 3142252"/>
              <a:gd name="connsiteX0-91" fmla="*/ 0 w 2422703"/>
              <a:gd name="connsiteY0-92" fmla="*/ 166 h 3142247"/>
              <a:gd name="connsiteX1-93" fmla="*/ 1975343 w 2422703"/>
              <a:gd name="connsiteY1-94" fmla="*/ 878018 h 3142247"/>
              <a:gd name="connsiteX2-95" fmla="*/ 2355336 w 2422703"/>
              <a:gd name="connsiteY2-96" fmla="*/ 3142247 h 3142247"/>
              <a:gd name="connsiteX0-97" fmla="*/ 0 w 2442868"/>
              <a:gd name="connsiteY0-98" fmla="*/ 166 h 3142247"/>
              <a:gd name="connsiteX1-99" fmla="*/ 1975343 w 2442868"/>
              <a:gd name="connsiteY1-100" fmla="*/ 878018 h 3142247"/>
              <a:gd name="connsiteX2-101" fmla="*/ 2355336 w 2442868"/>
              <a:gd name="connsiteY2-102" fmla="*/ 3142247 h 3142247"/>
              <a:gd name="connsiteX0-103" fmla="*/ 0 w 2466942"/>
              <a:gd name="connsiteY0-104" fmla="*/ 166 h 3142247"/>
              <a:gd name="connsiteX1-105" fmla="*/ 1975343 w 2466942"/>
              <a:gd name="connsiteY1-106" fmla="*/ 878018 h 3142247"/>
              <a:gd name="connsiteX2-107" fmla="*/ 2355336 w 2466942"/>
              <a:gd name="connsiteY2-108" fmla="*/ 3142247 h 3142247"/>
              <a:gd name="connsiteX0-109" fmla="*/ 0 w 2440904"/>
              <a:gd name="connsiteY0-110" fmla="*/ 166 h 3142247"/>
              <a:gd name="connsiteX1-111" fmla="*/ 1975343 w 2440904"/>
              <a:gd name="connsiteY1-112" fmla="*/ 878018 h 3142247"/>
              <a:gd name="connsiteX2-113" fmla="*/ 2322286 w 2440904"/>
              <a:gd name="connsiteY2-114" fmla="*/ 3142247 h 3142247"/>
              <a:gd name="connsiteX0-115" fmla="*/ 0 w 2455521"/>
              <a:gd name="connsiteY0-116" fmla="*/ 166 h 3142247"/>
              <a:gd name="connsiteX1-117" fmla="*/ 1975343 w 2455521"/>
              <a:gd name="connsiteY1-118" fmla="*/ 878018 h 3142247"/>
              <a:gd name="connsiteX2-119" fmla="*/ 2322286 w 2455521"/>
              <a:gd name="connsiteY2-120" fmla="*/ 3142247 h 3142247"/>
            </a:gdLst>
            <a:ahLst/>
            <a:cxnLst>
              <a:cxn ang="0">
                <a:pos x="connsiteX0-1" y="connsiteY0-2"/>
              </a:cxn>
              <a:cxn ang="0">
                <a:pos x="connsiteX1-3" y="connsiteY1-4"/>
              </a:cxn>
              <a:cxn ang="0">
                <a:pos x="connsiteX2-5" y="connsiteY2-6"/>
              </a:cxn>
            </a:cxnLst>
            <a:rect l="l" t="t" r="r" b="b"/>
            <a:pathLst>
              <a:path w="2455521" h="3142247">
                <a:moveTo>
                  <a:pt x="0" y="166"/>
                </a:moveTo>
                <a:cubicBezTo>
                  <a:pt x="851504" y="-9511"/>
                  <a:pt x="1621346" y="405750"/>
                  <a:pt x="1975343" y="878018"/>
                </a:cubicBezTo>
                <a:cubicBezTo>
                  <a:pt x="2373407" y="1383336"/>
                  <a:pt x="2623559" y="2242913"/>
                  <a:pt x="2322286" y="3142247"/>
                </a:cubicBezTo>
              </a:path>
            </a:pathLst>
          </a:custGeom>
          <a:noFill/>
          <a:ln w="19050">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
          <p:cNvGrpSpPr/>
          <p:nvPr>
            <p:custDataLst>
              <p:tags r:id="rId4"/>
            </p:custDataLst>
          </p:nvPr>
        </p:nvGrpSpPr>
        <p:grpSpPr>
          <a:xfrm>
            <a:off x="3628352" y="2775376"/>
            <a:ext cx="6461232" cy="864074"/>
            <a:chOff x="3628352" y="2775376"/>
            <a:chExt cx="6461232" cy="864074"/>
          </a:xfrm>
        </p:grpSpPr>
        <p:sp>
          <p:nvSpPr>
            <p:cNvPr id="19" name="矩形: 圆角 16"/>
            <p:cNvSpPr/>
            <p:nvPr>
              <p:custDataLst>
                <p:tags r:id="rId5"/>
              </p:custDataLst>
            </p:nvPr>
          </p:nvSpPr>
          <p:spPr>
            <a:xfrm>
              <a:off x="3628352" y="2775376"/>
              <a:ext cx="864074" cy="86407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8"/>
            <p:cNvSpPr txBox="1"/>
            <p:nvPr>
              <p:custDataLst>
                <p:tags r:id="rId6"/>
              </p:custDataLst>
            </p:nvPr>
          </p:nvSpPr>
          <p:spPr>
            <a:xfrm>
              <a:off x="3628352" y="2775376"/>
              <a:ext cx="862587" cy="849825"/>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02</a:t>
              </a:r>
              <a:endParaRPr lang="en-US" altLang="zh-CN" sz="3200" spc="300"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文本框 61"/>
            <p:cNvSpPr txBox="1"/>
            <p:nvPr>
              <p:custDataLst>
                <p:tags r:id="rId7"/>
              </p:custDataLst>
            </p:nvPr>
          </p:nvSpPr>
          <p:spPr>
            <a:xfrm>
              <a:off x="4387630" y="2789626"/>
              <a:ext cx="5701954" cy="849824"/>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a:lnSpc>
                  <a:spcPct val="100000"/>
                </a:lnSpc>
                <a:spcBef>
                  <a:spcPts val="0"/>
                </a:spcBef>
                <a:spcAft>
                  <a:spcPts val="800"/>
                </a:spcAft>
                <a:buSzPct val="100000"/>
                <a:buNone/>
              </a:pPr>
              <a:r>
                <a:rPr lang="en-US" altLang="zh-CN" sz="4400" spc="320" dirty="0">
                  <a:solidFill>
                    <a:schemeClr val="tx1">
                      <a:lumMod val="75000"/>
                      <a:lumOff val="25000"/>
                    </a:schemeClr>
                  </a:solidFill>
                  <a:latin typeface="微软雅黑" panose="020B0503020204020204" pitchFamily="34" charset="-122"/>
                  <a:ea typeface="微软雅黑" panose="020B0503020204020204" pitchFamily="34" charset="-122"/>
                  <a:sym typeface="+mn-ea"/>
                </a:rPr>
                <a:t>sentence parsing</a:t>
              </a:r>
              <a:endParaRPr lang="zh-CN" altLang="en-US" sz="4400" spc="32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19555" y="1397000"/>
            <a:ext cx="9013190" cy="925195"/>
          </a:xfrm>
          <a:prstGeom prst="rect">
            <a:avLst/>
          </a:prstGeom>
          <a:noFill/>
          <a:ln>
            <a:solidFill>
              <a:srgbClr val="FFC000"/>
            </a:solidFill>
          </a:ln>
        </p:spPr>
        <p:txBody>
          <a:bodyPr wrap="square" rtlCol="0" anchor="t">
            <a:noAutofit/>
          </a:bodyPr>
          <a:p>
            <a:pPr algn="l">
              <a:lnSpc>
                <a:spcPct val="150000"/>
              </a:lnSpc>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We propose a new simple network architecture, the </a:t>
            </a:r>
            <a:r>
              <a:rPr lang="zh-CN" altLang="en-US"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Transformer</a:t>
            </a: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a:t>
            </a:r>
            <a:r>
              <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rPr>
              <a:t> </a:t>
            </a: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based solely on </a:t>
            </a:r>
            <a:r>
              <a:rPr lang="zh-CN" altLang="en-US" dirty="0" smtClean="0">
                <a:solidFill>
                  <a:srgbClr val="C00000"/>
                </a:solidFill>
                <a:latin typeface="Times New Roman" panose="02020603050405020304" pitchFamily="18" charset="0"/>
                <a:ea typeface="思源宋体 CN Medium" panose="02020500000000000000" pitchFamily="18" charset="-122"/>
                <a:cs typeface="Times New Roman" panose="02020603050405020304" pitchFamily="18" charset="0"/>
              </a:rPr>
              <a:t>attention mechanisms</a:t>
            </a: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 dispensing with recurrence and convolutions</a:t>
            </a:r>
            <a:r>
              <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rPr>
              <a:t> </a:t>
            </a: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rPr>
              <a:t>entirely.</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algn="l">
              <a:lnSpc>
                <a:spcPct val="150000"/>
              </a:lnSpc>
            </a:pP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a:p>
            <a:pPr algn="l">
              <a:lnSpc>
                <a:spcPct val="150000"/>
              </a:lnSpc>
            </a:pP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endParaRPr>
          </a:p>
        </p:txBody>
      </p:sp>
      <p:grpSp>
        <p:nvGrpSpPr>
          <p:cNvPr id="5" name="组合 4"/>
          <p:cNvGrpSpPr/>
          <p:nvPr/>
        </p:nvGrpSpPr>
        <p:grpSpPr>
          <a:xfrm>
            <a:off x="659130" y="604520"/>
            <a:ext cx="4451350" cy="792480"/>
            <a:chOff x="1038" y="952"/>
            <a:chExt cx="7010" cy="1248"/>
          </a:xfrm>
        </p:grpSpPr>
        <p:sp>
          <p:nvSpPr>
            <p:cNvPr id="20" name="稻壳儿原创设计师【幻雨工作室】_1"/>
            <p:cNvSpPr>
              <a:spLocks noChangeArrowheads="1"/>
            </p:cNvSpPr>
            <p:nvPr/>
          </p:nvSpPr>
          <p:spPr bwMode="auto">
            <a:xfrm>
              <a:off x="1038" y="952"/>
              <a:ext cx="1253" cy="1249"/>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endParaRPr lang="zh-CN" altLang="en-US" sz="2000" dirty="0">
                <a:solidFill>
                  <a:srgbClr val="6DD5CB"/>
                </a:solidFill>
                <a:latin typeface="微软雅黑 Light" panose="020B0502040204020203" pitchFamily="34" charset="-122"/>
                <a:ea typeface="微软雅黑 Light" panose="020B0502040204020203" pitchFamily="34" charset="-122"/>
              </a:endParaRPr>
            </a:p>
          </p:txBody>
        </p:sp>
        <p:sp>
          <p:nvSpPr>
            <p:cNvPr id="21" name="稻壳儿原创设计师【幻雨工作室】_2"/>
            <p:cNvSpPr txBox="1">
              <a:spLocks noChangeArrowheads="1"/>
            </p:cNvSpPr>
            <p:nvPr/>
          </p:nvSpPr>
          <p:spPr bwMode="auto">
            <a:xfrm>
              <a:off x="1188" y="1108"/>
              <a:ext cx="952"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en-US" altLang="zh-CN"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2140" y="1207"/>
              <a:ext cx="5908" cy="725"/>
            </a:xfrm>
            <a:prstGeom prst="rect">
              <a:avLst/>
            </a:prstGeom>
            <a:noFill/>
          </p:spPr>
          <p:txBody>
            <a:bodyPr wrap="square" rtlCol="0" anchor="t">
              <a:spAutoFit/>
            </a:bodyPr>
            <a:p>
              <a:pPr marL="0" lvl="0" indent="0" algn="ctr">
                <a:lnSpc>
                  <a:spcPct val="100000"/>
                </a:lnSpc>
                <a:spcBef>
                  <a:spcPts val="0"/>
                </a:spcBef>
                <a:spcAft>
                  <a:spcPts val="800"/>
                </a:spcAft>
                <a:buSzPct val="100000"/>
                <a:buNone/>
              </a:pPr>
              <a:r>
                <a:rPr lang="en-US" altLang="zh-CN" sz="2400" spc="320" dirty="0">
                  <a:solidFill>
                    <a:schemeClr val="tx1">
                      <a:lumMod val="75000"/>
                      <a:lumOff val="25000"/>
                    </a:schemeClr>
                  </a:solidFill>
                  <a:latin typeface="微软雅黑" panose="020B0503020204020204" pitchFamily="34" charset="-122"/>
                  <a:ea typeface="微软雅黑" panose="020B0503020204020204" pitchFamily="34" charset="-122"/>
                  <a:sym typeface="+mn-ea"/>
                </a:rPr>
                <a:t>sentence parsing</a:t>
              </a:r>
              <a:endParaRPr lang="en-US" altLang="zh-CN" sz="2400" spc="32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sp>
        <p:nvSpPr>
          <p:cNvPr id="6" name="文本框 5"/>
          <p:cNvSpPr txBox="1"/>
          <p:nvPr/>
        </p:nvSpPr>
        <p:spPr>
          <a:xfrm>
            <a:off x="1519555" y="2427605"/>
            <a:ext cx="9013190" cy="2584450"/>
          </a:xfrm>
          <a:prstGeom prst="rect">
            <a:avLst/>
          </a:prstGeom>
          <a:noFill/>
        </p:spPr>
        <p:txBody>
          <a:bodyPr wrap="square" rtlCol="0" anchor="t">
            <a:spAutoFit/>
          </a:bodyPr>
          <a:p>
            <a:pPr marL="285750" indent="-285750" algn="l">
              <a:lnSpc>
                <a:spcPct val="150000"/>
              </a:lnSpc>
              <a:buFont typeface="Wingdings" panose="05000000000000000000" charset="0"/>
              <a:buChar char="Ø"/>
            </a:pPr>
            <a:r>
              <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sym typeface="+mn-ea"/>
              </a:rPr>
              <a:t>Transformer:  a deep learning architecture based on the multi-head attention mechanism</a:t>
            </a:r>
            <a:endPar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742950" lvl="1" indent="-285750" algn="l">
              <a:lnSpc>
                <a:spcPct val="150000"/>
              </a:lnSpc>
              <a:buFont typeface="Wingdings" panose="05000000000000000000" charset="0"/>
              <a:buChar char="Ø"/>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sym typeface="+mn-ea"/>
              </a:rPr>
              <a:t>释义：一个基于多头注意力机制的深度学习框架</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285750" lvl="0" indent="-285750" algn="l">
              <a:lnSpc>
                <a:spcPct val="150000"/>
              </a:lnSpc>
              <a:buFont typeface="Wingdings" panose="05000000000000000000" charset="0"/>
              <a:buChar char="Ø"/>
            </a:pPr>
            <a:r>
              <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sym typeface="+mn-ea"/>
              </a:rPr>
              <a:t>Attention Mechanism:  a machine learning method that determines the relative importance of each component in a sequence relative to the other components in that sequence. </a:t>
            </a:r>
            <a:endParaRPr lang="en-US" altLang="zh-CN" dirty="0" smtClean="0">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a:p>
            <a:pPr marL="742950" lvl="1" indent="-285750" algn="l">
              <a:lnSpc>
                <a:spcPct val="150000"/>
              </a:lnSpc>
              <a:buFont typeface="Wingdings" panose="05000000000000000000" charset="0"/>
              <a:buChar char="Ø"/>
            </a:pPr>
            <a:r>
              <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sym typeface="+mn-ea"/>
              </a:rPr>
              <a:t>释义：一种机器学习方法，用于确定序列中每个组件相对于该序列中其他组件的相对重要性</a:t>
            </a:r>
            <a:endPara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18458_3*i*1"/>
  <p:tag name="KSO_WM_TEMPLATE_CATEGORY" val="diagram"/>
  <p:tag name="KSO_WM_TEMPLATE_INDEX" val="20218458"/>
  <p:tag name="KSO_WM_UNIT_LAYERLEVEL" val="1"/>
  <p:tag name="KSO_WM_TAG_VERSION" val="1.0"/>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1"/>
  <p:tag name="KSO_WM_UNIT_FILL_GRADIENT_TYPE" val="0"/>
  <p:tag name="KSO_WM_UNIT_FILL_GRADIENT_ANGLE" val="180"/>
  <p:tag name="KSO_WM_UNIT_FILL_GRADIENT_DIRECTION" val="4"/>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18458_3*i*2"/>
  <p:tag name="KSO_WM_TEMPLATE_CATEGORY" val="diagram"/>
  <p:tag name="KSO_WM_TEMPLATE_INDEX" val="20218458"/>
  <p:tag name="KSO_WM_UNIT_LAYERLEVEL" val="1"/>
  <p:tag name="KSO_WM_TAG_VERSION" val="1.0"/>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7"/>
  <p:tag name="KSO_WM_UNIT_FILL_GRADIENT_TYPE" val="0"/>
  <p:tag name="KSO_WM_UNIT_FILL_GRADIENT_ANGLE" val="180"/>
  <p:tag name="KSO_WM_UNIT_FILL_GRADIENT_DIRECTION" val="4"/>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diagram20218458_3*i*3"/>
  <p:tag name="KSO_WM_TEMPLATE_CATEGORY" val="diagram"/>
  <p:tag name="KSO_WM_TEMPLATE_INDEX" val="20218458"/>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2.xml><?xml version="1.0" encoding="utf-8"?>
<p:tagLst xmlns:p="http://schemas.openxmlformats.org/presentationml/2006/main">
  <p:tag name="KSO_WM_DIAGRAM_VIRTUALLY_FRAME" val="{&quot;height&quot;:68.03732283464569,&quot;left&quot;:285.69700787401575,&quot;top&quot;:218.53354330708663,&quot;width&quot;:508.758425196850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8458_3*l_h_i*1_1_1"/>
  <p:tag name="KSO_WM_TEMPLATE_CATEGORY" val="diagram"/>
  <p:tag name="KSO_WM_TEMPLATE_INDEX" val="2021845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68.03732283464569,&quot;left&quot;:285.69700787401575,&quot;top&quot;:218.53354330708663,&quot;width&quot;:508.758425196850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8458_3*l_h_i*1_1_2"/>
  <p:tag name="KSO_WM_TEMPLATE_CATEGORY" val="diagram"/>
  <p:tag name="KSO_WM_TEMPLATE_INDEX" val="2021845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68.03732283464569,&quot;left&quot;:285.69700787401575,&quot;top&quot;:218.53354330708663,&quot;width&quot;:508.7584251968503}"/>
</p:tagLst>
</file>

<file path=ppt/tags/tag15.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8458_3*l_h_f*1_1_1"/>
  <p:tag name="KSO_WM_TEMPLATE_CATEGORY" val="diagram"/>
  <p:tag name="KSO_WM_TEMPLATE_INDEX" val="2021845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 name="KSO_WM_DIAGRAM_VIRTUALLY_FRAME" val="{&quot;height&quot;:68.03732283464569,&quot;left&quot;:285.69700787401575,&quot;top&quot;:218.53354330708663,&quot;width&quot;:508.7584251968503}"/>
</p:tagLst>
</file>

<file path=ppt/tags/tag16.xml><?xml version="1.0" encoding="utf-8"?>
<p:tagLst xmlns:p="http://schemas.openxmlformats.org/presentationml/2006/main">
  <p:tag name="KSO_WM_SLIDE_ID" val="diagram20218458_3"/>
  <p:tag name="KSO_WM_TEMPLATE_SUBCATEGORY" val="0"/>
  <p:tag name="KSO_WM_TEMPLATE_MASTER_TYPE" val="0"/>
  <p:tag name="KSO_WM_TEMPLATE_COLOR_TYPE" val="0"/>
  <p:tag name="KSO_WM_SLIDE_ITEM_CNT" val="5"/>
  <p:tag name="KSO_WM_SLIDE_INDEX" val="3"/>
  <p:tag name="KSO_WM_DIAGRAM_GROUP_CODE" val="l1-1"/>
  <p:tag name="KSO_WM_SLIDE_DIAGTYPE" val="l"/>
  <p:tag name="KSO_WM_TAG_VERSION" val="1.0"/>
  <p:tag name="KSO_WM_BEAUTIFY_FLAG" val="#wm#"/>
  <p:tag name="KSO_WM_TEMPLATE_CATEGORY" val="diagram"/>
  <p:tag name="KSO_WM_TEMPLATE_INDEX" val="20218458"/>
  <p:tag name="KSO_WM_SLIDE_LAYOUT" val="a_l"/>
  <p:tag name="KSO_WM_SLIDE_LAYOUT_CNT" val="1_1"/>
  <p:tag name="KSO_WM_SLIDE_TYPE" val="contents"/>
  <p:tag name="KSO_WM_SLIDE_SUBTYPE" val="diag"/>
</p:tagLst>
</file>

<file path=ppt/tags/tag17.xml><?xml version="1.0" encoding="utf-8"?>
<p:tagLst xmlns:p="http://schemas.openxmlformats.org/presentationml/2006/main">
  <p:tag name="KSO_WPP_MARK_KEY" val="d9ce8bb8-feeb-425d-86e9-b682080f41c4"/>
  <p:tag name="COMMONDATA" val="eyJjb3VudCI6MTAsImhkaWQiOiJhYmY1MDFhMDQ1OWVlNTQ5Zjk1ZjQxY2UzMGM0ZTY5NiIsInVzZXJDb3VudCI6M30="/>
  <p:tag name="commondata" val="eyJjb3VudCI6MTEsImhkaWQiOiI3M2ZhODNhMWI3MDY0NDhjZWZjYjY5MDk0YjU3ZTBjZSIsInVzZXJDb3VudCI6MX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18458_3*i*2"/>
  <p:tag name="KSO_WM_TEMPLATE_CATEGORY" val="diagram"/>
  <p:tag name="KSO_WM_TEMPLATE_INDEX" val="20218458"/>
  <p:tag name="KSO_WM_UNIT_LAYERLEVEL" val="1"/>
  <p:tag name="KSO_WM_TAG_VERSION" val="1.0"/>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7"/>
  <p:tag name="KSO_WM_UNIT_FILL_GRADIENT_TYPE" val="0"/>
  <p:tag name="KSO_WM_UNIT_FILL_GRADIENT_ANGLE" val="180"/>
  <p:tag name="KSO_WM_UNIT_FILL_GRADIENT_DIRECTION" val="4"/>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diagram20218458_3*i*3"/>
  <p:tag name="KSO_WM_TEMPLATE_CATEGORY" val="diagram"/>
  <p:tag name="KSO_WM_TEMPLATE_INDEX" val="20218458"/>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4.xml><?xml version="1.0" encoding="utf-8"?>
<p:tagLst xmlns:p="http://schemas.openxmlformats.org/presentationml/2006/main">
  <p:tag name="KSO_WM_DIAGRAM_VIRTUALLY_FRAME" val="{&quot;height&quot;:68.03732283464569,&quot;left&quot;:237.39314960629923,&quot;top&quot;:218.98921259842518,&quot;width&quot;:549.138346456692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8458_3*l_h_i*1_1_1"/>
  <p:tag name="KSO_WM_TEMPLATE_CATEGORY" val="diagram"/>
  <p:tag name="KSO_WM_TEMPLATE_INDEX" val="2021845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68.03732283464569,&quot;left&quot;:237.39314960629923,&quot;top&quot;:218.98921259842518,&quot;width&quot;:549.138346456692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8458_3*l_h_i*1_1_2"/>
  <p:tag name="KSO_WM_TEMPLATE_CATEGORY" val="diagram"/>
  <p:tag name="KSO_WM_TEMPLATE_INDEX" val="2021845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68.03732283464569,&quot;left&quot;:237.39314960629923,&quot;top&quot;:218.98921259842518,&quot;width&quot;:549.1383464566928}"/>
</p:tagLst>
</file>

<file path=ppt/tags/tag7.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8458_3*l_h_f*1_1_1"/>
  <p:tag name="KSO_WM_TEMPLATE_CATEGORY" val="diagram"/>
  <p:tag name="KSO_WM_TEMPLATE_INDEX" val="2021845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 name="KSO_WM_DIAGRAM_VIRTUALLY_FRAME" val="{&quot;height&quot;:68.03732283464569,&quot;left&quot;:237.39314960629923,&quot;top&quot;:218.98921259842518,&quot;width&quot;:549.1383464566928}"/>
</p:tagLst>
</file>

<file path=ppt/tags/tag8.xml><?xml version="1.0" encoding="utf-8"?>
<p:tagLst xmlns:p="http://schemas.openxmlformats.org/presentationml/2006/main">
  <p:tag name="KSO_WM_SLIDE_ID" val="diagram20218458_3"/>
  <p:tag name="KSO_WM_TEMPLATE_SUBCATEGORY" val="0"/>
  <p:tag name="KSO_WM_TEMPLATE_MASTER_TYPE" val="0"/>
  <p:tag name="KSO_WM_TEMPLATE_COLOR_TYPE" val="0"/>
  <p:tag name="KSO_WM_SLIDE_ITEM_CNT" val="5"/>
  <p:tag name="KSO_WM_SLIDE_INDEX" val="3"/>
  <p:tag name="KSO_WM_DIAGRAM_GROUP_CODE" val="l1-1"/>
  <p:tag name="KSO_WM_SLIDE_DIAGTYPE" val="l"/>
  <p:tag name="KSO_WM_TAG_VERSION" val="1.0"/>
  <p:tag name="KSO_WM_BEAUTIFY_FLAG" val="#wm#"/>
  <p:tag name="KSO_WM_TEMPLATE_CATEGORY" val="diagram"/>
  <p:tag name="KSO_WM_TEMPLATE_INDEX" val="20218458"/>
  <p:tag name="KSO_WM_SLIDE_LAYOUT" val="a_l"/>
  <p:tag name="KSO_WM_SLIDE_LAYOUT_CNT" val="1_1"/>
  <p:tag name="KSO_WM_SLIDE_TYPE" val="contents"/>
  <p:tag name="KSO_WM_SLIDE_SUBTYPE" val="diag"/>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18458_3*i*1"/>
  <p:tag name="KSO_WM_TEMPLATE_CATEGORY" val="diagram"/>
  <p:tag name="KSO_WM_TEMPLATE_INDEX" val="20218458"/>
  <p:tag name="KSO_WM_UNIT_LAYERLEVEL" val="1"/>
  <p:tag name="KSO_WM_TAG_VERSION" val="1.0"/>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1"/>
  <p:tag name="KSO_WM_UNIT_FILL_GRADIENT_TYPE" val="0"/>
  <p:tag name="KSO_WM_UNIT_FILL_GRADIENT_ANGLE" val="180"/>
  <p:tag name="KSO_WM_UNIT_FILL_GRADIENT_DIRECTION" val="4"/>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主题​​">
  <a:themeElements>
    <a:clrScheme name="蓝色毕业答辩">
      <a:dk1>
        <a:sysClr val="windowText" lastClr="000000"/>
      </a:dk1>
      <a:lt1>
        <a:sysClr val="window" lastClr="FFFFFF"/>
      </a:lt1>
      <a:dk2>
        <a:srgbClr val="44546A"/>
      </a:dk2>
      <a:lt2>
        <a:srgbClr val="E7E6E6"/>
      </a:lt2>
      <a:accent1>
        <a:srgbClr val="42527E"/>
      </a:accent1>
      <a:accent2>
        <a:srgbClr val="42527E"/>
      </a:accent2>
      <a:accent3>
        <a:srgbClr val="42527E"/>
      </a:accent3>
      <a:accent4>
        <a:srgbClr val="42527E"/>
      </a:accent4>
      <a:accent5>
        <a:srgbClr val="42527E"/>
      </a:accent5>
      <a:accent6>
        <a:srgbClr val="42527E"/>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chor="t">
        <a:spAutoFit/>
      </a:bodyPr>
      <a:lstStyle>
        <a:defPPr algn="l">
          <a:lnSpc>
            <a:spcPct val="150000"/>
          </a:lnSpc>
          <a:defRPr lang="zh-CN" altLang="en-US" dirty="0" smtClean="0">
            <a:latin typeface="Times New Roman" panose="02020603050405020304" pitchFamily="18" charset="0"/>
            <a:ea typeface="思源宋体 CN Medium" panose="02020500000000000000" pitchFamily="18" charset="-122"/>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8173</Words>
  <Application>WPS 演示</Application>
  <PresentationFormat>Widescreen</PresentationFormat>
  <Paragraphs>152</Paragraphs>
  <Slides>15</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Times New Roman</vt:lpstr>
      <vt:lpstr>思源宋体 CN Medium</vt:lpstr>
      <vt:lpstr>微软雅黑</vt:lpstr>
      <vt:lpstr>YF补 汉仪夏日体</vt:lpstr>
      <vt:lpstr>微软雅黑 Light</vt:lpstr>
      <vt:lpstr>华文细黑</vt:lpstr>
      <vt:lpstr>Wingdings</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265534</dc:creator>
  <cp:lastModifiedBy>Ranpis02</cp:lastModifiedBy>
  <cp:revision>126</cp:revision>
  <dcterms:created xsi:type="dcterms:W3CDTF">2021-05-07T11:49:00Z</dcterms:created>
  <dcterms:modified xsi:type="dcterms:W3CDTF">2024-11-11T11:35:59Z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KSOTemplateUUID">
    <vt:lpwstr>v1.0_mb_BKKei77dE8dVoXgZy3KcdA==</vt:lpwstr>
  </property>
  <property fmtid="{D5CDD505-2E9C-101B-9397-08002B2CF9AE}" pid="4" name="ICV">
    <vt:lpwstr>25C8421D518940148A4B95808EF1B7F4</vt:lpwstr>
  </property>
</Properties>
</file>