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79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12"/>
  </p:normalViewPr>
  <p:slideViewPr>
    <p:cSldViewPr>
      <p:cViewPr varScale="1">
        <p:scale>
          <a:sx n="85" d="100"/>
          <a:sy n="85" d="100"/>
        </p:scale>
        <p:origin x="161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1995-FFE1-4DCD-B405-46BA89C8AFD5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4464C-AF15-45AC-B555-61644F47D4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1995-FFE1-4DCD-B405-46BA89C8AFD5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4464C-AF15-45AC-B555-61644F47D4E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1995-FFE1-4DCD-B405-46BA89C8AFD5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4464C-AF15-45AC-B555-61644F47D4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A1A61995-FFE1-4DCD-B405-46BA89C8AFD5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4464C-AF15-45AC-B555-61644F47D4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1995-FFE1-4DCD-B405-46BA89C8AFD5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4464C-AF15-45AC-B555-61644F47D4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1995-FFE1-4DCD-B405-46BA89C8AFD5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4464C-AF15-45AC-B555-61644F47D4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1995-FFE1-4DCD-B405-46BA89C8AFD5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4464C-AF15-45AC-B555-61644F47D4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1995-FFE1-4DCD-B405-46BA89C8AFD5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4464C-AF15-45AC-B555-61644F47D4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1995-FFE1-4DCD-B405-46BA89C8AFD5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4464C-AF15-45AC-B555-61644F47D4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1995-FFE1-4DCD-B405-46BA89C8AFD5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4464C-AF15-45AC-B555-61644F47D4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1995-FFE1-4DCD-B405-46BA89C8AFD5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4464C-AF15-45AC-B555-61644F47D4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A1A61995-FFE1-4DCD-B405-46BA89C8AFD5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EE04464C-AF15-45AC-B555-61644F47D4E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/Users/mac/github.com/python3-cookbook/gif/chapter2/2.9.mp4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/Users/mac/github.com/python3-cookbook/gif/chapter2/2.10.mp4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/Users/mac/github.com/python3-cookbook/gif/chapter2/2.11.mp4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/Users/mac/github.com/python3-cookbook/gif/chapter2/2.12.mp4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/Users/mac/github.com/python3-cookbook/gif/chapter2/2.13.mp4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/Users/mac/github.com/python3-cookbook/gif/chapter2/2.14.mp4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/Users/mac/github.com/python3-cookbook/gif/chapter2/2.15.mp4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/Users/mac/github.com/python3-cookbook/gif/chapter2/2.16.mp4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/Users/mac/github.com/python3-cookbook/gif/chapter2/2.17.mp4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/Users/mac/github.com/python3-cookbook/gif/chapter2/2.18.mp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/Users/mac/github.com/python3-cookbook/gif/chapter2/2.1.gif" TargetMode="External"/><Relationship Id="rId3" Type="http://schemas.openxmlformats.org/officeDocument/2006/relationships/hyperlink" Target="file:///Users/mac/github.com/python3-cookbook/gif/chapter2/2.1.mp4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/Users/mac/github.com/python3-cookbook/gif/chapter2/2.19.mp4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/Users/mac/github.com/python3-cookbook/gif/chapter2/2.20.mp4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/Users/mac/github.com/python3-cookbook/gif/chapter2/2.2.mp4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/Users/mac/github.com/python3-cookbook/gif/chapter2/2.3.mp4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/Users/mac/github.com/python3-cookbook/gif/chapter2/2.4.mp4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/Users/mac/github.com/python3-cookbook/gif/chapter2/2.5.mp4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/Users/mac/github.com/python3-cookbook/gif/chapter2/2.6.mp4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/Users/mac/github.com/python3-cookbook/gif/chapter2/2.7.mp4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/Users/mac/github.com/python3-cookbook/gif/chapter2/2.8.mp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字符串和文本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-- 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python3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196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将</a:t>
            </a:r>
            <a:r>
              <a:rPr lang="en-US" altLang="zh-CN" b="1" dirty="0"/>
              <a:t>Unicode</a:t>
            </a:r>
            <a:r>
              <a:rPr lang="zh-CN" altLang="en-US" b="1" dirty="0"/>
              <a:t>文本标准化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</a:p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你正在处理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Unicode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字符串，需要确保所有字符串在底层有相同的表示。</a:t>
            </a:r>
          </a:p>
          <a:p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解决方案</a:t>
            </a:r>
          </a:p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Unicode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中，某些字符能够用多个合法的编码表示。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操作按钮: 影片 4">
            <a:hlinkClick r:id="rId2" action="ppaction://hlinkfile" highlightClick="1"/>
          </p:cNvPr>
          <p:cNvSpPr/>
          <p:nvPr/>
        </p:nvSpPr>
        <p:spPr>
          <a:xfrm>
            <a:off x="1979712" y="3429000"/>
            <a:ext cx="1042416" cy="1042416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991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在正则式中使用</a:t>
            </a:r>
            <a:r>
              <a:rPr lang="en-US" altLang="zh-CN" b="1" dirty="0"/>
              <a:t>Unicode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</a:p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你正在使用正则表达式处理文本，但是关注的是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Unicode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字符处理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16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1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解决方案</a:t>
            </a:r>
            <a:endParaRPr lang="en-US" altLang="zh-CN" sz="16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默认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情况下 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 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模块已经对一些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Unicode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字符类有了基本的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支持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操作按钮: 影片 4">
            <a:hlinkClick r:id="rId2" action="ppaction://hlinkfile" highlightClick="1"/>
          </p:cNvPr>
          <p:cNvSpPr/>
          <p:nvPr/>
        </p:nvSpPr>
        <p:spPr>
          <a:xfrm>
            <a:off x="1691680" y="2996952"/>
            <a:ext cx="1042416" cy="1042416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991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删除字符串中不需要的字符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</a:p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你想去掉文本字符串开头，结尾或者中间不想要的字符，比如空白。</a:t>
            </a:r>
          </a:p>
          <a:p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解决方案</a:t>
            </a: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strip() 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方法能用于删除开始或结尾的字符。 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lstrip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() 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 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rstrip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() 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分别从左和从右执行删除操作。 默认情况下，这些方法会去除空白字符，但是你也可以指定其他字符。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操作按钮: 影片 4">
            <a:hlinkClick r:id="rId2" action="ppaction://hlinkfile" highlightClick="1"/>
          </p:cNvPr>
          <p:cNvSpPr/>
          <p:nvPr/>
        </p:nvSpPr>
        <p:spPr>
          <a:xfrm>
            <a:off x="6012160" y="3284984"/>
            <a:ext cx="1042416" cy="1042416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991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审查清理文本字符串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</a:p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一些无聊的幼稚黑客在你的网站页面表单中输入文本”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pýtĥöñ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”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，然后你想将这些字符清理掉。</a:t>
            </a:r>
          </a:p>
          <a:p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解决方案</a:t>
            </a:r>
          </a:p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文本清理问题会涉及到包括文本解析与数据处理等一系列问题。 在非常简单的情形下，你可能会选择使用字符串函数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比如 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str.upper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() 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 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str.lower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() )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将文本转为标准格式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然后，有时候你可能还想在清理操作上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更进一步，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你可以使用经常会被忽视的 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str.translate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() 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方法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16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操作按钮: 影片 4">
            <a:hlinkClick r:id="rId2" action="ppaction://hlinkfile" highlightClick="1"/>
          </p:cNvPr>
          <p:cNvSpPr/>
          <p:nvPr/>
        </p:nvSpPr>
        <p:spPr>
          <a:xfrm>
            <a:off x="1979712" y="4077072"/>
            <a:ext cx="1042416" cy="1042416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991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字符串对齐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</a:p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你想通过某种对齐方式来格式化字符串</a:t>
            </a:r>
          </a:p>
          <a:p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解决方案</a:t>
            </a:r>
          </a:p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对于基本的字符串对齐操作，可以使用字符串的 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ljust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() , 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rjust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() 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 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center() 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方法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操作按钮: 影片 4">
            <a:hlinkClick r:id="rId2" action="ppaction://hlinkfile" highlightClick="1"/>
          </p:cNvPr>
          <p:cNvSpPr/>
          <p:nvPr/>
        </p:nvSpPr>
        <p:spPr>
          <a:xfrm>
            <a:off x="1331640" y="3573016"/>
            <a:ext cx="1042416" cy="1042416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991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合并拼接字符串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</a:p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你想将几个小的字符串合并为一个大的字符串</a:t>
            </a:r>
          </a:p>
          <a:p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解决方案</a:t>
            </a:r>
          </a:p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如果你想要合并的字符串是在一个序列或者 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iterable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 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中，那么最快的方式就是使用 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join() 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方法。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操作按钮: 影片 4">
            <a:hlinkClick r:id="rId2" action="ppaction://hlinkfile" highlightClick="1"/>
          </p:cNvPr>
          <p:cNvSpPr/>
          <p:nvPr/>
        </p:nvSpPr>
        <p:spPr>
          <a:xfrm>
            <a:off x="1475656" y="3573016"/>
            <a:ext cx="1042416" cy="1042416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991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字符串中插入变量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</a:p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你想创建一个内嵌变量的字符串，变量被它的值所表示的字符串替换掉。</a:t>
            </a:r>
          </a:p>
          <a:p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解决方案</a:t>
            </a: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Python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并没有对在字符串中简单替换变量值提供直接的支持。 但是通过使用字符串的 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format() 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方法来解决这个问题。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操作按钮: 影片 4">
            <a:hlinkClick r:id="rId2" action="ppaction://hlinkfile" highlightClick="1"/>
          </p:cNvPr>
          <p:cNvSpPr/>
          <p:nvPr/>
        </p:nvSpPr>
        <p:spPr>
          <a:xfrm>
            <a:off x="3419872" y="4797152"/>
            <a:ext cx="45719" cy="45719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操作按钮: 影片 5">
            <a:hlinkClick r:id="rId2" action="ppaction://hlinkfile" highlightClick="1"/>
          </p:cNvPr>
          <p:cNvSpPr/>
          <p:nvPr/>
        </p:nvSpPr>
        <p:spPr>
          <a:xfrm>
            <a:off x="3059832" y="4797152"/>
            <a:ext cx="1042416" cy="1042416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991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以指定列宽格式化字符串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</a:p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你有一些长字符串，想以指定的列宽将它们重新格式化。</a:t>
            </a:r>
          </a:p>
          <a:p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解决方案</a:t>
            </a:r>
          </a:p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使用 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textwrap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 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模块来格式化字符串的输出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16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操作按钮: 影片 4">
            <a:hlinkClick r:id="rId2" action="ppaction://hlinkfile" highlightClick="1"/>
          </p:cNvPr>
          <p:cNvSpPr/>
          <p:nvPr/>
        </p:nvSpPr>
        <p:spPr>
          <a:xfrm>
            <a:off x="2483768" y="4149080"/>
            <a:ext cx="1042416" cy="1042416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991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在字符串中处理</a:t>
            </a:r>
            <a:r>
              <a:rPr lang="en-US" altLang="zh-CN" b="1" dirty="0"/>
              <a:t>html</a:t>
            </a:r>
            <a:r>
              <a:rPr lang="zh-CN" altLang="en-US" b="1" dirty="0"/>
              <a:t>和</a:t>
            </a:r>
            <a:r>
              <a:rPr lang="en-US" altLang="zh-CN" b="1" dirty="0"/>
              <a:t>xml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</a:p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你想将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HTML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或者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XML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实体如 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&amp;entity; 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或 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&amp;#code; 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替换为对应的文本。 再者，你需要转换文本中特定的字符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比如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&lt;, &gt;,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或 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&amp;)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解决方案</a:t>
            </a:r>
          </a:p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如果你想替换文本字符串中的 ‘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&lt;’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或者 ‘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&gt;’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，使用 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html.escape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() 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函数可以很容易的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完成。</a:t>
            </a:r>
            <a:endParaRPr lang="en-US" altLang="zh-CN" sz="16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en-US" altLang="zh-CN" sz="16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操作按钮: 影片 4">
            <a:hlinkClick r:id="rId2" action="ppaction://hlinkfile" highlightClick="1"/>
          </p:cNvPr>
          <p:cNvSpPr/>
          <p:nvPr/>
        </p:nvSpPr>
        <p:spPr>
          <a:xfrm>
            <a:off x="1835696" y="4725144"/>
            <a:ext cx="1042416" cy="1042416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991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字符串令牌解析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</a:p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你有一个字符串，想从左至右将其解析为一个令牌流。</a:t>
            </a:r>
          </a:p>
          <a:p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解决</a:t>
            </a:r>
            <a:r>
              <a:rPr lang="zh-CN" altLang="en-US" sz="1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方案</a:t>
            </a:r>
            <a:endParaRPr lang="en-US" altLang="zh-CN" sz="16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zh-CN" altLang="en-US" sz="1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操作按钮: 影片 4">
            <a:hlinkClick r:id="rId2" action="ppaction://hlinkfile" highlightClick="1"/>
          </p:cNvPr>
          <p:cNvSpPr/>
          <p:nvPr/>
        </p:nvSpPr>
        <p:spPr>
          <a:xfrm>
            <a:off x="755576" y="4725144"/>
            <a:ext cx="1042416" cy="1042416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991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dirty="0">
                <a:solidFill>
                  <a:srgbClr val="404040"/>
                </a:solidFill>
                <a:latin typeface="+mj-ea"/>
              </a:rPr>
              <a:t>使用多个界定符分割字符串</a:t>
            </a:r>
            <a:r>
              <a:rPr lang="zh-CN" altLang="en-US" b="1" dirty="0">
                <a:solidFill>
                  <a:srgbClr val="404040"/>
                </a:solidFill>
                <a:latin typeface="Roboto Slab"/>
              </a:rPr>
              <a:t/>
            </a:r>
            <a:br>
              <a:rPr lang="zh-CN" altLang="en-US" b="1" dirty="0">
                <a:solidFill>
                  <a:srgbClr val="404040"/>
                </a:solidFill>
                <a:latin typeface="Roboto Slab"/>
              </a:rPr>
            </a:b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问题：</a:t>
            </a:r>
            <a:endParaRPr lang="en-US" altLang="zh-CN" sz="16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你需要将一个字符串分割为多个字段，但是分隔符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还有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周围的空格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并不是固定的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16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解决方案：</a:t>
            </a:r>
            <a:endParaRPr lang="en-US" altLang="zh-CN" sz="16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string</a:t>
            </a:r>
            <a:r>
              <a:rPr lang="zh-CN" altLang="en-US" sz="1600" dirty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 对象的 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split()</a:t>
            </a:r>
            <a:r>
              <a:rPr lang="zh-CN" altLang="en-US" sz="1600" dirty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 方法只适应于非常简单的字符串分割情形， 它并不允许有多个分隔符或者是分隔符周围不确定的空格。 当你需要更加灵活的切割字符串的时候，最好使用 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re.split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()</a:t>
            </a:r>
            <a:r>
              <a:rPr lang="zh-CN" altLang="en-US" sz="1600" dirty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 </a:t>
            </a:r>
            <a:r>
              <a:rPr lang="zh-CN" altLang="en-US" sz="1600" dirty="0" smtClean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方法。</a:t>
            </a:r>
            <a:endParaRPr lang="en-US" altLang="zh-CN" sz="1600" dirty="0" smtClean="0">
              <a:solidFill>
                <a:srgbClr val="40404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操作按钮: 影片 2">
            <a:hlinkClick r:id="rId2" action="ppaction://hlinkfile" highlightClick="1"/>
          </p:cNvPr>
          <p:cNvSpPr/>
          <p:nvPr/>
        </p:nvSpPr>
        <p:spPr>
          <a:xfrm>
            <a:off x="1763688" y="4509120"/>
            <a:ext cx="1042416" cy="1042416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操作按钮: 影片 5">
            <a:hlinkClick r:id="rId3" action="ppaction://hlinkfile" highlightClick="1"/>
          </p:cNvPr>
          <p:cNvSpPr/>
          <p:nvPr/>
        </p:nvSpPr>
        <p:spPr>
          <a:xfrm>
            <a:off x="1763688" y="4437112"/>
            <a:ext cx="1042416" cy="1042416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991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实现一个简单的递归下降分析器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7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</a:p>
          <a:p>
            <a:r>
              <a:rPr lang="zh-CN" altLang="en-US" sz="17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你想根据一组语法规则解析文本并执行命令，或者构造一个代表输入的抽象语法树。 如果语法非常简单，你可以自己写这个解析器，而不是使用一些框架。</a:t>
            </a:r>
          </a:p>
          <a:p>
            <a:r>
              <a:rPr lang="zh-CN" altLang="en-US" sz="17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解决方案</a:t>
            </a:r>
          </a:p>
          <a:p>
            <a:r>
              <a:rPr lang="zh-CN" altLang="en-US" sz="17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在这个问题中，我们集中讨论根据特殊语法去解析文本的问题。 为了这样做，你首先要以</a:t>
            </a:r>
            <a:r>
              <a:rPr lang="en-US" altLang="zh-CN" sz="1700" dirty="0">
                <a:latin typeface="华文楷体" panose="02010600040101010101" pitchFamily="2" charset="-122"/>
                <a:ea typeface="华文楷体" panose="02010600040101010101" pitchFamily="2" charset="-122"/>
              </a:rPr>
              <a:t>BNF</a:t>
            </a:r>
            <a:r>
              <a:rPr lang="zh-CN" altLang="en-US" sz="1700" dirty="0">
                <a:latin typeface="华文楷体" panose="02010600040101010101" pitchFamily="2" charset="-122"/>
                <a:ea typeface="华文楷体" panose="02010600040101010101" pitchFamily="2" charset="-122"/>
              </a:rPr>
              <a:t>或者</a:t>
            </a:r>
            <a:r>
              <a:rPr lang="en-US" altLang="zh-CN" sz="1700" dirty="0">
                <a:latin typeface="华文楷体" panose="02010600040101010101" pitchFamily="2" charset="-122"/>
                <a:ea typeface="华文楷体" panose="02010600040101010101" pitchFamily="2" charset="-122"/>
              </a:rPr>
              <a:t>EBNF</a:t>
            </a:r>
            <a:r>
              <a:rPr lang="zh-CN" altLang="en-US" sz="1700" dirty="0">
                <a:latin typeface="华文楷体" panose="02010600040101010101" pitchFamily="2" charset="-122"/>
                <a:ea typeface="华文楷体" panose="02010600040101010101" pitchFamily="2" charset="-122"/>
              </a:rPr>
              <a:t>形式指定一个标准语法</a:t>
            </a:r>
            <a:r>
              <a:rPr lang="zh-CN" altLang="en-US" sz="17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17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sz="17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操作按钮: 影片 4">
            <a:hlinkClick r:id="rId2" action="ppaction://hlinkfile" highlightClick="1"/>
          </p:cNvPr>
          <p:cNvSpPr/>
          <p:nvPr/>
        </p:nvSpPr>
        <p:spPr>
          <a:xfrm>
            <a:off x="2627784" y="4149080"/>
            <a:ext cx="1042416" cy="1042416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991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字节字符串上的字符串操作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</a:p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你想在字节字符串上执行普通的文本操作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比如移除，搜索和替换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解决方案</a:t>
            </a:r>
          </a:p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字节字符串同样也支持大部分和文本字符串一样的内置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操作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操作按钮: 影片 5">
            <a:hlinkClick r:id="rId2" action="ppaction://hlinkfile" highlightClick="1"/>
          </p:cNvPr>
          <p:cNvSpPr/>
          <p:nvPr/>
        </p:nvSpPr>
        <p:spPr>
          <a:xfrm>
            <a:off x="1115616" y="4149080"/>
            <a:ext cx="1042416" cy="1042416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991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911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dirty="0">
                <a:solidFill>
                  <a:srgbClr val="404040"/>
                </a:solidFill>
                <a:latin typeface="Roboto Slab"/>
              </a:rPr>
              <a:t>字符串开头或结尾匹配</a:t>
            </a:r>
            <a:br>
              <a:rPr lang="zh-CN" altLang="en-US" dirty="0">
                <a:solidFill>
                  <a:srgbClr val="404040"/>
                </a:solidFill>
                <a:latin typeface="Roboto Slab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600" b="1" dirty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你需要通过指定的文本模式去检查字符串的开头或者结尾，比如文件名后缀，</a:t>
            </a:r>
            <a:r>
              <a:rPr lang="en-US" altLang="zh-CN" sz="1600" dirty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URL Scheme</a:t>
            </a:r>
            <a:r>
              <a:rPr lang="zh-CN" altLang="en-US" sz="1600" dirty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等等。</a:t>
            </a:r>
          </a:p>
          <a:p>
            <a:pPr marL="0" indent="0">
              <a:buNone/>
            </a:pPr>
            <a:r>
              <a:rPr lang="zh-CN" altLang="en-US" sz="1600" b="1" dirty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解决方案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检查字符串开头或结尾的一个简单方法是使用 </a:t>
            </a:r>
            <a:r>
              <a:rPr lang="en-US" altLang="zh-CN" sz="1600" dirty="0" err="1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str.startswith</a:t>
            </a:r>
            <a:r>
              <a:rPr lang="en-US" altLang="zh-CN" sz="1600" dirty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() </a:t>
            </a:r>
            <a:r>
              <a:rPr lang="zh-CN" altLang="en-US" sz="1600" dirty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或者是 </a:t>
            </a:r>
            <a:r>
              <a:rPr lang="en-US" altLang="zh-CN" sz="1600" dirty="0" err="1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str.endswith</a:t>
            </a:r>
            <a:r>
              <a:rPr lang="en-US" altLang="zh-CN" sz="1600" dirty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()</a:t>
            </a:r>
            <a:r>
              <a:rPr lang="zh-CN" altLang="en-US" sz="1600" dirty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方法。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操作按钮: 影片 4">
            <a:hlinkClick r:id="rId2" action="ppaction://hlinkfile" highlightClick="1"/>
          </p:cNvPr>
          <p:cNvSpPr/>
          <p:nvPr/>
        </p:nvSpPr>
        <p:spPr>
          <a:xfrm>
            <a:off x="1835696" y="4149080"/>
            <a:ext cx="1042416" cy="1042416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991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用</a:t>
            </a:r>
            <a:r>
              <a:rPr lang="en-US" altLang="zh-CN" dirty="0"/>
              <a:t>Shell</a:t>
            </a:r>
            <a:r>
              <a:rPr lang="zh-CN" altLang="en-US" dirty="0"/>
              <a:t>通配符匹配字符串</a:t>
            </a:r>
            <a:r>
              <a:rPr lang="zh-CN" altLang="en-US" b="1" dirty="0"/>
              <a:t/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</a:p>
          <a:p>
            <a:pPr marL="0" indent="0">
              <a:buNone/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你想使用 </a:t>
            </a:r>
            <a:r>
              <a:rPr lang="en-US" altLang="zh-CN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Unix Shell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 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中常用的通配符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比如 *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py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 , Dat[0-9]*.csv 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等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去匹配文本字符串</a:t>
            </a:r>
          </a:p>
          <a:p>
            <a:pPr marL="0" indent="0">
              <a:buNone/>
            </a:pP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解决方案</a:t>
            </a:r>
          </a:p>
          <a:p>
            <a:pPr marL="0" indent="0">
              <a:buNone/>
            </a:pP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fnmatch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 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模块提供了两个函数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—— 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fnmatch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() 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 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fnmatchcase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() 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，可以用来实现这样的匹配。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操作按钮: 影片 3">
            <a:hlinkClick r:id="rId2" action="ppaction://hlinkfile" highlightClick="1"/>
          </p:cNvPr>
          <p:cNvSpPr/>
          <p:nvPr/>
        </p:nvSpPr>
        <p:spPr>
          <a:xfrm>
            <a:off x="1403648" y="4725144"/>
            <a:ext cx="1042416" cy="1042416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991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字符串匹配和搜索</a:t>
            </a:r>
            <a:r>
              <a:rPr lang="zh-CN" altLang="en-US" b="1" dirty="0"/>
              <a:t/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</a:p>
          <a:p>
            <a:pPr marL="0" indent="0">
              <a:buNone/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你想匹配或者搜索特定模式的文本</a:t>
            </a:r>
          </a:p>
          <a:p>
            <a:pPr marL="0" indent="0">
              <a:buNone/>
            </a:pP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解决方案</a:t>
            </a:r>
          </a:p>
          <a:p>
            <a:pPr marL="0" indent="0">
              <a:buNone/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如果你想匹配的是字面字符串，那么你通常只需要调用基本字符串方法就行， 比如 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str.find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() , 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str.endswith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() , 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str.startswith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() 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或者类似的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方法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</a:p>
          <a:p>
            <a:pPr marL="0" indent="0">
              <a:buNone/>
            </a:pPr>
            <a:r>
              <a:rPr lang="zh-CN" altLang="en-US" sz="1600" dirty="0" smtClean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对于</a:t>
            </a:r>
            <a:r>
              <a:rPr lang="zh-CN" altLang="en-US" sz="1600" dirty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复杂的匹配需要使用正则表达式和 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</a:t>
            </a:r>
            <a:r>
              <a:rPr lang="zh-CN" altLang="en-US" sz="1600" dirty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 模块。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操作按钮: 影片 3">
            <a:hlinkClick r:id="rId2" action="ppaction://hlinkfile" highlightClick="1"/>
          </p:cNvPr>
          <p:cNvSpPr/>
          <p:nvPr/>
        </p:nvSpPr>
        <p:spPr>
          <a:xfrm>
            <a:off x="457200" y="3789040"/>
            <a:ext cx="1042416" cy="1042416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991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字符串搜索和替换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</a:p>
          <a:p>
            <a:pPr marL="0" indent="0">
              <a:buNone/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你想在字符串中搜索和匹配指定的文本模式</a:t>
            </a:r>
          </a:p>
          <a:p>
            <a:pPr marL="0" indent="0">
              <a:buNone/>
            </a:pP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解决方案</a:t>
            </a:r>
          </a:p>
          <a:p>
            <a:pPr marL="0" indent="0">
              <a:buNone/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对于简单的字面模式，直接使用 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str.replace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() 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方法即可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对于复杂的模式，请使用 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 模块中的 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sub()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 函数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操作按钮: 影片 4">
            <a:hlinkClick r:id="rId2" action="ppaction://hlinkfile" highlightClick="1"/>
          </p:cNvPr>
          <p:cNvSpPr/>
          <p:nvPr/>
        </p:nvSpPr>
        <p:spPr>
          <a:xfrm>
            <a:off x="1763688" y="3573016"/>
            <a:ext cx="1042416" cy="1042416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991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字符串忽略大小写的搜索替换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</a:p>
          <a:p>
            <a:pPr marL="0" indent="0">
              <a:buNone/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你需要以忽略大小写的方式搜索与替换文本字符串</a:t>
            </a:r>
          </a:p>
          <a:p>
            <a:pPr marL="0" indent="0">
              <a:buNone/>
            </a:pP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解决方案</a:t>
            </a:r>
          </a:p>
          <a:p>
            <a:pPr marL="0" indent="0">
              <a:buNone/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为了在文本操作时忽略大小写，你需要在使用 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 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模块的时候给这些操作提供 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re.IGNORECASE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 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标志参数。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操作按钮: 影片 4">
            <a:hlinkClick r:id="rId2" action="ppaction://hlinkfile" highlightClick="1"/>
          </p:cNvPr>
          <p:cNvSpPr/>
          <p:nvPr/>
        </p:nvSpPr>
        <p:spPr>
          <a:xfrm>
            <a:off x="2699792" y="4509120"/>
            <a:ext cx="1042416" cy="1042416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991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最短匹配模式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</a:p>
          <a:p>
            <a:pPr marL="0" indent="0">
              <a:buNone/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你正在试着用正则表达式匹配某个文本模式，但是它找到的是模式的最长可能匹配。 而你想修改它变成查找最短的可能匹配。</a:t>
            </a:r>
          </a:p>
          <a:p>
            <a:pPr marL="0" indent="0">
              <a:buNone/>
            </a:pP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解决</a:t>
            </a:r>
            <a:r>
              <a:rPr lang="zh-CN" altLang="en-US" sz="1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方案</a:t>
            </a:r>
            <a:endParaRPr lang="en-US" altLang="zh-CN" sz="16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这个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问题一般出现在需要匹配一对分隔符之间的文本的时候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比如引号包含的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字符串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操作按钮: 影片 4">
            <a:hlinkClick r:id="rId2" action="ppaction://hlinkfile" highlightClick="1"/>
          </p:cNvPr>
          <p:cNvSpPr/>
          <p:nvPr/>
        </p:nvSpPr>
        <p:spPr>
          <a:xfrm>
            <a:off x="1907704" y="4941168"/>
            <a:ext cx="1042416" cy="1042416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991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多行匹配模式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</a:p>
          <a:p>
            <a:pPr marL="0" indent="0">
              <a:buNone/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你正在试着使用正则表达式去匹配一大块的文本，而你需要跨越多行去匹配。</a:t>
            </a:r>
          </a:p>
          <a:p>
            <a:pPr marL="0" indent="0">
              <a:buNone/>
            </a:pP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解决方案</a:t>
            </a:r>
          </a:p>
          <a:p>
            <a:pPr marL="0" indent="0">
              <a:buNone/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这个问题很典型的出现在当你用点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(.)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去匹配任意字符的时候，忘记了点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(.)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不能匹配换行符的事实。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操作按钮: 影片 4">
            <a:hlinkClick r:id="rId2" action="ppaction://hlinkfile" highlightClick="1"/>
          </p:cNvPr>
          <p:cNvSpPr/>
          <p:nvPr/>
        </p:nvSpPr>
        <p:spPr>
          <a:xfrm>
            <a:off x="1259632" y="3645024"/>
            <a:ext cx="1042416" cy="1042416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991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462</TotalTime>
  <Words>851</Words>
  <Application>Microsoft Macintosh PowerPoint</Application>
  <PresentationFormat>全屏显示(4:3)</PresentationFormat>
  <Paragraphs>104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Franklin Gothic Book</vt:lpstr>
      <vt:lpstr>Franklin Gothic Medium</vt:lpstr>
      <vt:lpstr>Roboto Slab</vt:lpstr>
      <vt:lpstr>Wingdings 2</vt:lpstr>
      <vt:lpstr>黑体</vt:lpstr>
      <vt:lpstr>华文楷体</vt:lpstr>
      <vt:lpstr>微软雅黑</vt:lpstr>
      <vt:lpstr>Arial</vt:lpstr>
      <vt:lpstr>暗香扑面</vt:lpstr>
      <vt:lpstr>Python字符串和文本</vt:lpstr>
      <vt:lpstr>使用多个界定符分割字符串 </vt:lpstr>
      <vt:lpstr>字符串开头或结尾匹配 </vt:lpstr>
      <vt:lpstr>用Shell通配符匹配字符串 </vt:lpstr>
      <vt:lpstr>字符串匹配和搜索 </vt:lpstr>
      <vt:lpstr>字符串搜索和替换 </vt:lpstr>
      <vt:lpstr>字符串忽略大小写的搜索替换 </vt:lpstr>
      <vt:lpstr>最短匹配模式 </vt:lpstr>
      <vt:lpstr>多行匹配模式 </vt:lpstr>
      <vt:lpstr>将Unicode文本标准化 </vt:lpstr>
      <vt:lpstr>在正则式中使用Unicode </vt:lpstr>
      <vt:lpstr>删除字符串中不需要的字符 </vt:lpstr>
      <vt:lpstr>审查清理文本字符串 </vt:lpstr>
      <vt:lpstr>字符串对齐 </vt:lpstr>
      <vt:lpstr>合并拼接字符串 </vt:lpstr>
      <vt:lpstr>字符串中插入变量 </vt:lpstr>
      <vt:lpstr>以指定列宽格式化字符串 </vt:lpstr>
      <vt:lpstr>在字符串中处理html和xml </vt:lpstr>
      <vt:lpstr>字符串令牌解析 </vt:lpstr>
      <vt:lpstr>实现一个简单的递归下降分析器 </vt:lpstr>
      <vt:lpstr>字节字符串上的字符串操作 </vt:lpstr>
      <vt:lpstr>PowerPoint 演示文稿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Carl.cai</dc:creator>
  <cp:lastModifiedBy>Carl Smith</cp:lastModifiedBy>
  <cp:revision>23</cp:revision>
  <dcterms:created xsi:type="dcterms:W3CDTF">2018-05-04T02:49:50Z</dcterms:created>
  <dcterms:modified xsi:type="dcterms:W3CDTF">2018-05-07T13:52:26Z</dcterms:modified>
</cp:coreProperties>
</file>