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3"/>
  </p:normalViewPr>
  <p:slideViewPr>
    <p:cSldViewPr>
      <p:cViewPr varScale="1">
        <p:scale>
          <a:sx n="90" d="100"/>
          <a:sy n="90" d="100"/>
        </p:scale>
        <p:origin x="1744" y="20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E9A97A-0B07-C04B-A6F5-D133896C565B}" type="datetimeFigureOut">
              <a:rPr kumimoji="1" lang="zh-CN" altLang="en-US" smtClean="0"/>
              <a:t>2018/5/3</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920506-E58C-0440-981D-2D4BF09411C2}" type="slidenum">
              <a:rPr kumimoji="1" lang="zh-CN" altLang="en-US" smtClean="0"/>
              <a:t>‹#›</a:t>
            </a:fld>
            <a:endParaRPr kumimoji="1" lang="zh-CN" altLang="en-US"/>
          </a:p>
        </p:txBody>
      </p:sp>
    </p:spTree>
    <p:extLst>
      <p:ext uri="{BB962C8B-B14F-4D97-AF65-F5344CB8AC3E}">
        <p14:creationId xmlns:p14="http://schemas.microsoft.com/office/powerpoint/2010/main" val="832386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B448F67-3003-4522-BCEB-1C7BD072F28C}" type="datetimeFigureOut">
              <a:rPr lang="zh-CN" altLang="en-US" smtClean="0"/>
              <a:t>2018/5/3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55319DB-ECF6-465C-AEE1-072B645F916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B448F67-3003-4522-BCEB-1C7BD072F28C}" type="datetimeFigureOut">
              <a:rPr lang="zh-CN" altLang="en-US" smtClean="0"/>
              <a:t>2018/5/3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55319DB-ECF6-465C-AEE1-072B645F916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B448F67-3003-4522-BCEB-1C7BD072F28C}" type="datetimeFigureOut">
              <a:rPr lang="zh-CN" altLang="en-US" smtClean="0"/>
              <a:t>2018/5/3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55319DB-ECF6-465C-AEE1-072B645F916E}" type="slidenum">
              <a:rPr lang="zh-CN" altLang="en-US" smtClean="0"/>
              <a:t>‹#›</a:t>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B448F67-3003-4522-BCEB-1C7BD072F28C}" type="datetimeFigureOut">
              <a:rPr lang="zh-CN" altLang="en-US" smtClean="0"/>
              <a:t>2018/5/3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55319DB-ECF6-465C-AEE1-072B645F916E}" type="slidenum">
              <a:rPr lang="zh-CN" altLang="en-US" smtClean="0"/>
              <a:t>‹#›</a:t>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B448F67-3003-4522-BCEB-1C7BD072F28C}" type="datetimeFigureOut">
              <a:rPr lang="zh-CN" altLang="en-US" smtClean="0"/>
              <a:t>2018/5/3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55319DB-ECF6-465C-AEE1-072B645F916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B448F67-3003-4522-BCEB-1C7BD072F28C}" type="datetimeFigureOut">
              <a:rPr lang="zh-CN" altLang="en-US" smtClean="0"/>
              <a:t>2018/5/3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55319DB-ECF6-465C-AEE1-072B645F916E}" type="slidenum">
              <a:rPr lang="zh-CN" altLang="en-US" smtClean="0"/>
              <a:t>‹#›</a:t>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B448F67-3003-4522-BCEB-1C7BD072F28C}" type="datetimeFigureOut">
              <a:rPr lang="zh-CN" altLang="en-US" smtClean="0"/>
              <a:t>2018/5/3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55319DB-ECF6-465C-AEE1-072B645F916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B448F67-3003-4522-BCEB-1C7BD072F28C}" type="datetimeFigureOut">
              <a:rPr lang="zh-CN" altLang="en-US" smtClean="0"/>
              <a:t>2018/5/3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55319DB-ECF6-465C-AEE1-072B645F916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5B448F67-3003-4522-BCEB-1C7BD072F28C}" type="datetimeFigureOut">
              <a:rPr lang="zh-CN" altLang="en-US" smtClean="0"/>
              <a:t>2018/5/3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55319DB-ECF6-465C-AEE1-072B645F916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B448F67-3003-4522-BCEB-1C7BD072F28C}" type="datetimeFigureOut">
              <a:rPr lang="zh-CN" altLang="en-US" smtClean="0"/>
              <a:t>2018/5/3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55319DB-ECF6-465C-AEE1-072B645F916E}" type="slidenum">
              <a:rPr lang="zh-CN" altLang="en-US" smtClean="0"/>
              <a:t>‹#›</a:t>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B448F67-3003-4522-BCEB-1C7BD072F28C}" type="datetimeFigureOut">
              <a:rPr lang="zh-CN" altLang="en-US" smtClean="0"/>
              <a:t>2018/5/3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55319DB-ECF6-465C-AEE1-072B645F916E}" type="slidenum">
              <a:rPr lang="zh-CN" altLang="en-US" smtClean="0"/>
              <a:t>‹#›</a:t>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5B448F67-3003-4522-BCEB-1C7BD072F28C}" type="datetimeFigureOut">
              <a:rPr lang="zh-CN" altLang="en-US" smtClean="0"/>
              <a:t>2018/5/3</a:t>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555319DB-ECF6-465C-AEE1-072B645F916E}" type="slidenum">
              <a:rPr lang="zh-CN" altLang="en-US" smtClean="0"/>
              <a:t>‹#›</a:t>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Python</a:t>
            </a:r>
            <a:r>
              <a:rPr lang="zh-CN" altLang="en-US" dirty="0" smtClean="0"/>
              <a:t>数据结构和算法</a:t>
            </a:r>
            <a:endParaRPr lang="zh-CN" altLang="en-US" dirty="0"/>
          </a:p>
        </p:txBody>
      </p:sp>
      <p:sp>
        <p:nvSpPr>
          <p:cNvPr id="3" name="副标题 2"/>
          <p:cNvSpPr>
            <a:spLocks noGrp="1"/>
          </p:cNvSpPr>
          <p:nvPr>
            <p:ph type="subTitle" idx="1"/>
          </p:nvPr>
        </p:nvSpPr>
        <p:spPr/>
        <p:txBody>
          <a:bodyPr/>
          <a:lstStyle/>
          <a:p>
            <a:r>
              <a:rPr lang="en-US" altLang="zh-CN" dirty="0" smtClean="0"/>
              <a:t>--  </a:t>
            </a:r>
            <a:r>
              <a:rPr lang="zh-CN" altLang="en-US" dirty="0" smtClean="0"/>
              <a:t>基于</a:t>
            </a:r>
            <a:r>
              <a:rPr lang="en-US" altLang="zh-CN" dirty="0" smtClean="0"/>
              <a:t>Python</a:t>
            </a:r>
            <a:r>
              <a:rPr lang="zh-CN" altLang="en-US" dirty="0" smtClean="0"/>
              <a:t> </a:t>
            </a:r>
            <a:r>
              <a:rPr lang="en-US" altLang="zh-CN" dirty="0" smtClean="0"/>
              <a:t>3</a:t>
            </a:r>
            <a:endParaRPr lang="zh-CN" altLang="en-US" dirty="0"/>
          </a:p>
        </p:txBody>
      </p:sp>
    </p:spTree>
    <p:extLst>
      <p:ext uri="{BB962C8B-B14F-4D97-AF65-F5344CB8AC3E}">
        <p14:creationId xmlns:p14="http://schemas.microsoft.com/office/powerpoint/2010/main" val="3956548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0032" y="2463560"/>
            <a:ext cx="8346464" cy="4205800"/>
          </a:xfrm>
        </p:spPr>
        <p:txBody>
          <a:bodyPr>
            <a:normAutofit/>
          </a:bodyPr>
          <a:lstStyle/>
          <a:p>
            <a:pPr algn="l"/>
            <a:r>
              <a:rPr lang="zh-CN" altLang="en-US" sz="2400" b="1" dirty="0" smtClean="0">
                <a:solidFill>
                  <a:srgbClr val="404040"/>
                </a:solidFill>
                <a:latin typeface="Roboto Slab"/>
              </a:rPr>
              <a:t>问题</a:t>
            </a:r>
            <a:r>
              <a:rPr lang="zh-CN" altLang="en-US" sz="2400" b="1" dirty="0">
                <a:solidFill>
                  <a:srgbClr val="404040"/>
                </a:solidFill>
                <a:latin typeface="Roboto Slab"/>
              </a:rPr>
              <a:t/>
            </a:r>
            <a:br>
              <a:rPr lang="zh-CN" altLang="en-US" sz="2400" b="1" dirty="0">
                <a:solidFill>
                  <a:srgbClr val="404040"/>
                </a:solidFill>
                <a:latin typeface="Roboto Slab"/>
              </a:rPr>
            </a:br>
            <a:r>
              <a:rPr lang="zh-CN" altLang="en-US" sz="2400" dirty="0">
                <a:solidFill>
                  <a:srgbClr val="404040"/>
                </a:solidFill>
                <a:latin typeface="Lato"/>
              </a:rPr>
              <a:t>怎样在两个字典中寻寻找相同点（比如相同的键、相同的值等等）</a:t>
            </a:r>
            <a:r>
              <a:rPr lang="zh-CN" altLang="en-US" sz="2400" dirty="0" smtClean="0">
                <a:solidFill>
                  <a:srgbClr val="404040"/>
                </a:solidFill>
                <a:latin typeface="Lato"/>
              </a:rPr>
              <a:t>？</a:t>
            </a:r>
            <a:r>
              <a:rPr lang="en-US" altLang="zh-CN" sz="2400" dirty="0" smtClean="0">
                <a:solidFill>
                  <a:srgbClr val="404040"/>
                </a:solidFill>
                <a:latin typeface="Lato"/>
              </a:rPr>
              <a:t/>
            </a:r>
            <a:br>
              <a:rPr lang="en-US" altLang="zh-CN" sz="2400" dirty="0" smtClean="0">
                <a:solidFill>
                  <a:srgbClr val="404040"/>
                </a:solidFill>
                <a:latin typeface="Lato"/>
              </a:rPr>
            </a:br>
            <a:r>
              <a:rPr lang="zh-CN" altLang="en-US" sz="2400" dirty="0">
                <a:solidFill>
                  <a:srgbClr val="404040"/>
                </a:solidFill>
                <a:latin typeface="Lato"/>
              </a:rPr>
              <a:t/>
            </a:r>
            <a:br>
              <a:rPr lang="zh-CN" altLang="en-US" sz="2400" dirty="0">
                <a:solidFill>
                  <a:srgbClr val="404040"/>
                </a:solidFill>
                <a:latin typeface="Lato"/>
              </a:rPr>
            </a:br>
            <a:r>
              <a:rPr lang="zh-CN" altLang="en-US" sz="2400" b="1" dirty="0">
                <a:solidFill>
                  <a:srgbClr val="404040"/>
                </a:solidFill>
                <a:latin typeface="Roboto Slab"/>
              </a:rPr>
              <a:t>解决方案</a:t>
            </a:r>
            <a:br>
              <a:rPr lang="zh-CN" altLang="en-US" sz="2400" b="1" dirty="0">
                <a:solidFill>
                  <a:srgbClr val="404040"/>
                </a:solidFill>
                <a:latin typeface="Roboto Slab"/>
              </a:rPr>
            </a:br>
            <a:r>
              <a:rPr lang="zh-CN" altLang="en-US" sz="2400" dirty="0">
                <a:solidFill>
                  <a:srgbClr val="404040"/>
                </a:solidFill>
                <a:latin typeface="Lato"/>
              </a:rPr>
              <a:t>为了寻找两个字典的相同点，可以简单的在两字典的</a:t>
            </a:r>
            <a:r>
              <a:rPr lang="zh-CN" altLang="en-US" sz="2400" dirty="0">
                <a:solidFill>
                  <a:srgbClr val="FF0000"/>
                </a:solidFill>
                <a:latin typeface="Lato"/>
              </a:rPr>
              <a:t> </a:t>
            </a:r>
            <a:r>
              <a:rPr lang="en-US" altLang="zh-CN" sz="2400" dirty="0">
                <a:solidFill>
                  <a:srgbClr val="FF0000"/>
                </a:solidFill>
              </a:rPr>
              <a:t>keys()</a:t>
            </a:r>
            <a:r>
              <a:rPr lang="zh-CN" altLang="en-US" sz="2400" dirty="0">
                <a:solidFill>
                  <a:srgbClr val="FF0000"/>
                </a:solidFill>
                <a:latin typeface="Lato"/>
              </a:rPr>
              <a:t> </a:t>
            </a:r>
            <a:r>
              <a:rPr lang="zh-CN" altLang="en-US" sz="2400" dirty="0">
                <a:solidFill>
                  <a:srgbClr val="404040"/>
                </a:solidFill>
                <a:latin typeface="Lato"/>
              </a:rPr>
              <a:t>或者</a:t>
            </a:r>
            <a:r>
              <a:rPr lang="zh-CN" altLang="en-US" sz="2400" dirty="0">
                <a:solidFill>
                  <a:srgbClr val="FF0000"/>
                </a:solidFill>
                <a:latin typeface="Lato"/>
              </a:rPr>
              <a:t> </a:t>
            </a:r>
            <a:r>
              <a:rPr lang="en-US" altLang="zh-CN" sz="2400" dirty="0">
                <a:solidFill>
                  <a:srgbClr val="FF0000"/>
                </a:solidFill>
              </a:rPr>
              <a:t>items()</a:t>
            </a:r>
            <a:r>
              <a:rPr lang="zh-CN" altLang="en-US" sz="2400" dirty="0">
                <a:solidFill>
                  <a:srgbClr val="FF0000"/>
                </a:solidFill>
                <a:latin typeface="Lato"/>
              </a:rPr>
              <a:t> </a:t>
            </a:r>
            <a:r>
              <a:rPr lang="zh-CN" altLang="en-US" sz="2400" dirty="0">
                <a:solidFill>
                  <a:srgbClr val="404040"/>
                </a:solidFill>
                <a:latin typeface="Lato"/>
              </a:rPr>
              <a:t>方法返回结果上执行集合操作。</a:t>
            </a:r>
            <a:endParaRPr lang="zh-CN" altLang="en-US" sz="2400" dirty="0">
              <a:latin typeface="+mn-ea"/>
              <a:ea typeface="+mn-ea"/>
            </a:endParaRPr>
          </a:p>
        </p:txBody>
      </p:sp>
      <p:sp>
        <p:nvSpPr>
          <p:cNvPr id="3" name="文本占位符 2"/>
          <p:cNvSpPr>
            <a:spLocks noGrp="1"/>
          </p:cNvSpPr>
          <p:nvPr>
            <p:ph type="body" idx="1"/>
          </p:nvPr>
        </p:nvSpPr>
        <p:spPr/>
        <p:txBody>
          <a:bodyPr/>
          <a:lstStyle/>
          <a:p>
            <a:r>
              <a:rPr lang="zh-CN" altLang="en-US" b="1" dirty="0"/>
              <a:t>查找两字典的相同点</a:t>
            </a:r>
          </a:p>
          <a:p>
            <a:endParaRPr lang="zh-CN" altLang="en-US" dirty="0"/>
          </a:p>
        </p:txBody>
      </p:sp>
    </p:spTree>
    <p:extLst>
      <p:ext uri="{BB962C8B-B14F-4D97-AF65-F5344CB8AC3E}">
        <p14:creationId xmlns:p14="http://schemas.microsoft.com/office/powerpoint/2010/main" val="31442031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0032" y="2463560"/>
            <a:ext cx="8346464" cy="4205800"/>
          </a:xfrm>
        </p:spPr>
        <p:txBody>
          <a:bodyPr>
            <a:normAutofit/>
          </a:bodyPr>
          <a:lstStyle/>
          <a:p>
            <a:pPr algn="l"/>
            <a:r>
              <a:rPr lang="zh-CN" altLang="en-US" sz="2400" dirty="0" smtClean="0">
                <a:solidFill>
                  <a:srgbClr val="404040"/>
                </a:solidFill>
                <a:latin typeface="Lato"/>
              </a:rPr>
              <a:t/>
            </a:r>
            <a:br>
              <a:rPr lang="zh-CN" altLang="en-US" sz="2400" dirty="0" smtClean="0">
                <a:solidFill>
                  <a:srgbClr val="404040"/>
                </a:solidFill>
                <a:latin typeface="Lato"/>
              </a:rPr>
            </a:br>
            <a:r>
              <a:rPr lang="zh-CN" altLang="en-US" sz="2400" dirty="0" smtClean="0">
                <a:solidFill>
                  <a:srgbClr val="404040"/>
                </a:solidFill>
                <a:latin typeface="Lato"/>
              </a:rPr>
              <a:t/>
            </a:r>
            <a:br>
              <a:rPr lang="zh-CN" altLang="en-US" sz="2400" dirty="0" smtClean="0">
                <a:solidFill>
                  <a:srgbClr val="404040"/>
                </a:solidFill>
                <a:latin typeface="Lato"/>
              </a:rPr>
            </a:br>
            <a:r>
              <a:rPr lang="zh-CN" altLang="en-US" sz="2400" b="1" dirty="0">
                <a:solidFill>
                  <a:srgbClr val="404040"/>
                </a:solidFill>
                <a:latin typeface="Roboto Slab"/>
              </a:rPr>
              <a:t>问题</a:t>
            </a:r>
            <a:br>
              <a:rPr lang="zh-CN" altLang="en-US" sz="2400" b="1" dirty="0">
                <a:solidFill>
                  <a:srgbClr val="404040"/>
                </a:solidFill>
                <a:latin typeface="Roboto Slab"/>
              </a:rPr>
            </a:br>
            <a:r>
              <a:rPr lang="zh-CN" altLang="en-US" sz="2400" dirty="0">
                <a:solidFill>
                  <a:srgbClr val="404040"/>
                </a:solidFill>
                <a:latin typeface="Lato"/>
              </a:rPr>
              <a:t>怎样在一个序列上面保持元素顺序的同时消除重复的值？</a:t>
            </a:r>
            <a:br>
              <a:rPr lang="zh-CN" altLang="en-US" sz="2400" dirty="0">
                <a:solidFill>
                  <a:srgbClr val="404040"/>
                </a:solidFill>
                <a:latin typeface="Lato"/>
              </a:rPr>
            </a:br>
            <a:r>
              <a:rPr lang="zh-CN" altLang="en-US" sz="2400" b="1" dirty="0">
                <a:solidFill>
                  <a:srgbClr val="404040"/>
                </a:solidFill>
                <a:latin typeface="Roboto Slab"/>
              </a:rPr>
              <a:t>解决方案</a:t>
            </a:r>
            <a:br>
              <a:rPr lang="zh-CN" altLang="en-US" sz="2400" b="1" dirty="0">
                <a:solidFill>
                  <a:srgbClr val="404040"/>
                </a:solidFill>
                <a:latin typeface="Roboto Slab"/>
              </a:rPr>
            </a:br>
            <a:r>
              <a:rPr lang="zh-CN" altLang="en-US" sz="2400" dirty="0">
                <a:solidFill>
                  <a:srgbClr val="404040"/>
                </a:solidFill>
                <a:latin typeface="Lato"/>
              </a:rPr>
              <a:t>如果序列上的值都是 </a:t>
            </a:r>
            <a:r>
              <a:rPr lang="en-US" altLang="zh-CN" sz="2400" dirty="0" err="1">
                <a:solidFill>
                  <a:srgbClr val="404040"/>
                </a:solidFill>
                <a:latin typeface="Lato"/>
              </a:rPr>
              <a:t>hashable</a:t>
            </a:r>
            <a:r>
              <a:rPr lang="en-US" altLang="zh-CN" sz="2400" dirty="0">
                <a:solidFill>
                  <a:srgbClr val="404040"/>
                </a:solidFill>
                <a:latin typeface="Lato"/>
              </a:rPr>
              <a:t> </a:t>
            </a:r>
            <a:r>
              <a:rPr lang="zh-CN" altLang="en-US" sz="2400" dirty="0">
                <a:solidFill>
                  <a:srgbClr val="404040"/>
                </a:solidFill>
                <a:latin typeface="Lato"/>
              </a:rPr>
              <a:t>类型，那么可以很简单的利用集合或者生成器来解决这个问题</a:t>
            </a:r>
            <a:r>
              <a:rPr lang="zh-CN" altLang="en-US" sz="2400" dirty="0" smtClean="0">
                <a:solidFill>
                  <a:srgbClr val="404040"/>
                </a:solidFill>
                <a:latin typeface="Lato"/>
              </a:rPr>
              <a:t>。</a:t>
            </a:r>
            <a:r>
              <a:rPr lang="zh-CN" altLang="en-US" sz="2400" dirty="0">
                <a:solidFill>
                  <a:srgbClr val="404040"/>
                </a:solidFill>
                <a:latin typeface="Lato"/>
              </a:rPr>
              <a:t> 如果你想消除元素不可哈希（比如</a:t>
            </a:r>
            <a:r>
              <a:rPr lang="zh-CN" altLang="en-US" sz="2400" dirty="0">
                <a:solidFill>
                  <a:srgbClr val="FF0000"/>
                </a:solidFill>
                <a:latin typeface="Lato"/>
              </a:rPr>
              <a:t> </a:t>
            </a:r>
            <a:r>
              <a:rPr lang="en-US" altLang="zh-CN" sz="2400" dirty="0" err="1">
                <a:solidFill>
                  <a:srgbClr val="FF0000"/>
                </a:solidFill>
              </a:rPr>
              <a:t>dict</a:t>
            </a:r>
            <a:r>
              <a:rPr lang="en-US" altLang="zh-CN" sz="2400" dirty="0">
                <a:solidFill>
                  <a:srgbClr val="FF0000"/>
                </a:solidFill>
                <a:latin typeface="Lato"/>
              </a:rPr>
              <a:t> </a:t>
            </a:r>
            <a:r>
              <a:rPr lang="zh-CN" altLang="en-US" sz="2400" dirty="0">
                <a:solidFill>
                  <a:srgbClr val="404040"/>
                </a:solidFill>
                <a:latin typeface="Lato"/>
              </a:rPr>
              <a:t>类型）的序列中重复元素的话</a:t>
            </a:r>
            <a:r>
              <a:rPr lang="zh-CN" altLang="en-US" sz="2400" dirty="0" smtClean="0">
                <a:solidFill>
                  <a:srgbClr val="404040"/>
                </a:solidFill>
                <a:latin typeface="Lato"/>
              </a:rPr>
              <a:t>，可以考虑给</a:t>
            </a:r>
            <a:r>
              <a:rPr lang="en-US" altLang="zh-CN" sz="2400" dirty="0" smtClean="0">
                <a:solidFill>
                  <a:srgbClr val="404040"/>
                </a:solidFill>
                <a:latin typeface="Lato"/>
              </a:rPr>
              <a:t>key</a:t>
            </a:r>
            <a:r>
              <a:rPr lang="zh-CN" altLang="en-US" sz="2400" dirty="0">
                <a:solidFill>
                  <a:srgbClr val="404040"/>
                </a:solidFill>
                <a:latin typeface="Lato"/>
              </a:rPr>
              <a:t>参数</a:t>
            </a:r>
            <a:r>
              <a:rPr lang="zh-CN" altLang="en-US" sz="2400" dirty="0" smtClean="0">
                <a:solidFill>
                  <a:srgbClr val="404040"/>
                </a:solidFill>
                <a:latin typeface="Lato"/>
              </a:rPr>
              <a:t>指定一</a:t>
            </a:r>
            <a:r>
              <a:rPr lang="zh-CN" altLang="en-US" sz="2400" dirty="0">
                <a:solidFill>
                  <a:srgbClr val="404040"/>
                </a:solidFill>
                <a:latin typeface="Lato"/>
              </a:rPr>
              <a:t>个函数，将序列元素转换成 </a:t>
            </a:r>
            <a:r>
              <a:rPr lang="en-US" altLang="zh-CN" sz="2400" dirty="0" err="1">
                <a:solidFill>
                  <a:srgbClr val="FF0000"/>
                </a:solidFill>
              </a:rPr>
              <a:t>hashable</a:t>
            </a:r>
            <a:r>
              <a:rPr lang="zh-CN" altLang="en-US" sz="2400" dirty="0">
                <a:solidFill>
                  <a:srgbClr val="FF0000"/>
                </a:solidFill>
                <a:latin typeface="Lato"/>
              </a:rPr>
              <a:t> </a:t>
            </a:r>
            <a:r>
              <a:rPr lang="zh-CN" altLang="en-US" sz="2400" dirty="0">
                <a:solidFill>
                  <a:srgbClr val="404040"/>
                </a:solidFill>
                <a:latin typeface="Lato"/>
              </a:rPr>
              <a:t>类型</a:t>
            </a:r>
            <a:br>
              <a:rPr lang="zh-CN" altLang="en-US" sz="2400" dirty="0">
                <a:solidFill>
                  <a:srgbClr val="404040"/>
                </a:solidFill>
                <a:latin typeface="Lato"/>
              </a:rPr>
            </a:br>
            <a:endParaRPr lang="zh-CN" altLang="en-US" sz="2400" dirty="0">
              <a:latin typeface="+mn-ea"/>
              <a:ea typeface="+mn-ea"/>
            </a:endParaRPr>
          </a:p>
        </p:txBody>
      </p:sp>
      <p:sp>
        <p:nvSpPr>
          <p:cNvPr id="3" name="文本占位符 2"/>
          <p:cNvSpPr>
            <a:spLocks noGrp="1"/>
          </p:cNvSpPr>
          <p:nvPr>
            <p:ph type="body" idx="1"/>
          </p:nvPr>
        </p:nvSpPr>
        <p:spPr/>
        <p:txBody>
          <a:bodyPr/>
          <a:lstStyle/>
          <a:p>
            <a:r>
              <a:rPr lang="zh-CN" altLang="en-US" b="1" dirty="0"/>
              <a:t>删除序列相同元素并保持顺序</a:t>
            </a:r>
          </a:p>
          <a:p>
            <a:endParaRPr lang="zh-CN" altLang="en-US" dirty="0"/>
          </a:p>
        </p:txBody>
      </p:sp>
    </p:spTree>
    <p:extLst>
      <p:ext uri="{BB962C8B-B14F-4D97-AF65-F5344CB8AC3E}">
        <p14:creationId xmlns:p14="http://schemas.microsoft.com/office/powerpoint/2010/main" val="31442031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0032" y="2463560"/>
            <a:ext cx="8346464" cy="4205800"/>
          </a:xfrm>
        </p:spPr>
        <p:txBody>
          <a:bodyPr>
            <a:normAutofit/>
          </a:bodyPr>
          <a:lstStyle/>
          <a:p>
            <a:pPr algn="l"/>
            <a:r>
              <a:rPr lang="zh-CN" altLang="en-US" sz="2400" b="1" dirty="0">
                <a:solidFill>
                  <a:srgbClr val="404040"/>
                </a:solidFill>
                <a:latin typeface="Roboto Slab"/>
              </a:rPr>
              <a:t>问题</a:t>
            </a:r>
            <a:br>
              <a:rPr lang="zh-CN" altLang="en-US" sz="2400" b="1" dirty="0">
                <a:solidFill>
                  <a:srgbClr val="404040"/>
                </a:solidFill>
                <a:latin typeface="Roboto Slab"/>
              </a:rPr>
            </a:br>
            <a:r>
              <a:rPr lang="zh-CN" altLang="en-US" sz="2400" dirty="0">
                <a:solidFill>
                  <a:srgbClr val="404040"/>
                </a:solidFill>
                <a:latin typeface="Lato"/>
              </a:rPr>
              <a:t>你的程序已经出现一大堆已无法直视的硬编码切片下标，然后你想清理下代码</a:t>
            </a:r>
            <a:r>
              <a:rPr lang="zh-CN" altLang="en-US" sz="2400" dirty="0" smtClean="0">
                <a:solidFill>
                  <a:srgbClr val="404040"/>
                </a:solidFill>
                <a:latin typeface="Lato"/>
              </a:rPr>
              <a:t>。</a:t>
            </a:r>
            <a:r>
              <a:rPr lang="en-US" altLang="zh-CN" sz="2400" dirty="0" smtClean="0">
                <a:solidFill>
                  <a:srgbClr val="404040"/>
                </a:solidFill>
                <a:latin typeface="Lato"/>
              </a:rPr>
              <a:t/>
            </a:r>
            <a:br>
              <a:rPr lang="en-US" altLang="zh-CN" sz="2400" dirty="0" smtClean="0">
                <a:solidFill>
                  <a:srgbClr val="404040"/>
                </a:solidFill>
                <a:latin typeface="Lato"/>
              </a:rPr>
            </a:br>
            <a:r>
              <a:rPr lang="zh-CN" altLang="en-US" sz="2400" dirty="0">
                <a:solidFill>
                  <a:srgbClr val="404040"/>
                </a:solidFill>
                <a:latin typeface="Lato"/>
              </a:rPr>
              <a:t/>
            </a:r>
            <a:br>
              <a:rPr lang="zh-CN" altLang="en-US" sz="2400" dirty="0">
                <a:solidFill>
                  <a:srgbClr val="404040"/>
                </a:solidFill>
                <a:latin typeface="Lato"/>
              </a:rPr>
            </a:br>
            <a:r>
              <a:rPr lang="zh-CN" altLang="en-US" sz="2400" b="1" dirty="0">
                <a:solidFill>
                  <a:srgbClr val="404040"/>
                </a:solidFill>
                <a:latin typeface="Roboto Slab"/>
              </a:rPr>
              <a:t>解决方案</a:t>
            </a:r>
            <a:br>
              <a:rPr lang="zh-CN" altLang="en-US" sz="2400" b="1" dirty="0">
                <a:solidFill>
                  <a:srgbClr val="404040"/>
                </a:solidFill>
                <a:latin typeface="Roboto Slab"/>
              </a:rPr>
            </a:br>
            <a:r>
              <a:rPr lang="zh-CN" altLang="en-US" sz="2400" dirty="0">
                <a:solidFill>
                  <a:srgbClr val="404040"/>
                </a:solidFill>
                <a:latin typeface="Lato"/>
              </a:rPr>
              <a:t>假定你有一段代码要从一个记录字符串中几个固定位置提取出特定的数据字段（比如文件或类似格式</a:t>
            </a:r>
            <a:r>
              <a:rPr lang="zh-CN" altLang="en-US" sz="2400" dirty="0" smtClean="0">
                <a:solidFill>
                  <a:srgbClr val="404040"/>
                </a:solidFill>
                <a:latin typeface="Lato"/>
              </a:rPr>
              <a:t>），内置</a:t>
            </a:r>
            <a:r>
              <a:rPr lang="en-US" altLang="zh-CN" sz="2400" dirty="0" smtClean="0">
                <a:solidFill>
                  <a:srgbClr val="404040"/>
                </a:solidFill>
                <a:latin typeface="Lato"/>
              </a:rPr>
              <a:t/>
            </a:r>
            <a:br>
              <a:rPr lang="en-US" altLang="zh-CN" sz="2400" dirty="0" smtClean="0">
                <a:solidFill>
                  <a:srgbClr val="404040"/>
                </a:solidFill>
                <a:latin typeface="Lato"/>
              </a:rPr>
            </a:br>
            <a:r>
              <a:rPr lang="zh-CN" altLang="en-US" sz="2400" dirty="0" smtClean="0">
                <a:solidFill>
                  <a:srgbClr val="404040"/>
                </a:solidFill>
                <a:latin typeface="Lato"/>
              </a:rPr>
              <a:t>的</a:t>
            </a:r>
            <a:r>
              <a:rPr lang="zh-CN" altLang="en-US" sz="2400" dirty="0">
                <a:solidFill>
                  <a:srgbClr val="FF0000"/>
                </a:solidFill>
                <a:latin typeface="Lato"/>
              </a:rPr>
              <a:t> </a:t>
            </a:r>
            <a:r>
              <a:rPr lang="en-US" altLang="zh-CN" sz="2400" dirty="0">
                <a:solidFill>
                  <a:srgbClr val="FF0000"/>
                </a:solidFill>
              </a:rPr>
              <a:t>slice()</a:t>
            </a:r>
            <a:r>
              <a:rPr lang="zh-CN" altLang="en-US" sz="2400" dirty="0">
                <a:solidFill>
                  <a:srgbClr val="FF0000"/>
                </a:solidFill>
                <a:latin typeface="Lato"/>
              </a:rPr>
              <a:t> </a:t>
            </a:r>
            <a:r>
              <a:rPr lang="zh-CN" altLang="en-US" sz="2400" dirty="0">
                <a:solidFill>
                  <a:srgbClr val="404040"/>
                </a:solidFill>
                <a:latin typeface="Lato"/>
              </a:rPr>
              <a:t>函数创建了一个切片对象，可以被用在任何切片允许使用的地方。</a:t>
            </a:r>
            <a:r>
              <a:rPr lang="zh-CN" altLang="en-US" sz="2400" dirty="0" smtClean="0">
                <a:solidFill>
                  <a:srgbClr val="404040"/>
                </a:solidFill>
                <a:latin typeface="Lato"/>
              </a:rPr>
              <a:t/>
            </a:r>
            <a:br>
              <a:rPr lang="zh-CN" altLang="en-US" sz="2400" dirty="0" smtClean="0">
                <a:solidFill>
                  <a:srgbClr val="404040"/>
                </a:solidFill>
                <a:latin typeface="Lato"/>
              </a:rPr>
            </a:br>
            <a:r>
              <a:rPr lang="zh-CN" altLang="en-US" sz="2400" dirty="0" smtClean="0">
                <a:solidFill>
                  <a:srgbClr val="404040"/>
                </a:solidFill>
                <a:latin typeface="Lato"/>
              </a:rPr>
              <a:t/>
            </a:r>
            <a:br>
              <a:rPr lang="zh-CN" altLang="en-US" sz="2400" dirty="0" smtClean="0">
                <a:solidFill>
                  <a:srgbClr val="404040"/>
                </a:solidFill>
                <a:latin typeface="Lato"/>
              </a:rPr>
            </a:br>
            <a:endParaRPr lang="zh-CN" altLang="en-US" sz="2400" dirty="0">
              <a:latin typeface="+mn-ea"/>
              <a:ea typeface="+mn-ea"/>
            </a:endParaRPr>
          </a:p>
        </p:txBody>
      </p:sp>
      <p:sp>
        <p:nvSpPr>
          <p:cNvPr id="3" name="文本占位符 2"/>
          <p:cNvSpPr>
            <a:spLocks noGrp="1"/>
          </p:cNvSpPr>
          <p:nvPr>
            <p:ph type="body" idx="1"/>
          </p:nvPr>
        </p:nvSpPr>
        <p:spPr/>
        <p:txBody>
          <a:bodyPr/>
          <a:lstStyle/>
          <a:p>
            <a:r>
              <a:rPr lang="zh-CN" altLang="en-US" b="1" dirty="0"/>
              <a:t>命名切片</a:t>
            </a:r>
          </a:p>
          <a:p>
            <a:endParaRPr lang="zh-CN" altLang="en-US" dirty="0"/>
          </a:p>
        </p:txBody>
      </p:sp>
    </p:spTree>
    <p:extLst>
      <p:ext uri="{BB962C8B-B14F-4D97-AF65-F5344CB8AC3E}">
        <p14:creationId xmlns:p14="http://schemas.microsoft.com/office/powerpoint/2010/main" val="31442031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0032" y="2463560"/>
            <a:ext cx="8346464" cy="4205800"/>
          </a:xfrm>
        </p:spPr>
        <p:txBody>
          <a:bodyPr>
            <a:normAutofit/>
          </a:bodyPr>
          <a:lstStyle/>
          <a:p>
            <a:pPr algn="l"/>
            <a:r>
              <a:rPr lang="zh-CN" altLang="en-US" sz="2400" dirty="0" smtClean="0">
                <a:solidFill>
                  <a:srgbClr val="404040"/>
                </a:solidFill>
                <a:latin typeface="Lato"/>
              </a:rPr>
              <a:t/>
            </a:r>
            <a:br>
              <a:rPr lang="zh-CN" altLang="en-US" sz="2400" dirty="0" smtClean="0">
                <a:solidFill>
                  <a:srgbClr val="404040"/>
                </a:solidFill>
                <a:latin typeface="Lato"/>
              </a:rPr>
            </a:br>
            <a:r>
              <a:rPr lang="zh-CN" altLang="en-US" sz="2400" dirty="0" smtClean="0">
                <a:solidFill>
                  <a:srgbClr val="404040"/>
                </a:solidFill>
                <a:latin typeface="Lato"/>
              </a:rPr>
              <a:t/>
            </a:r>
            <a:br>
              <a:rPr lang="zh-CN" altLang="en-US" sz="2400" dirty="0" smtClean="0">
                <a:solidFill>
                  <a:srgbClr val="404040"/>
                </a:solidFill>
                <a:latin typeface="Lato"/>
              </a:rPr>
            </a:br>
            <a:r>
              <a:rPr lang="zh-CN" altLang="en-US" sz="2400" b="1" dirty="0">
                <a:solidFill>
                  <a:srgbClr val="404040"/>
                </a:solidFill>
                <a:latin typeface="Roboto Slab"/>
              </a:rPr>
              <a:t>问题</a:t>
            </a:r>
            <a:br>
              <a:rPr lang="zh-CN" altLang="en-US" sz="2400" b="1" dirty="0">
                <a:solidFill>
                  <a:srgbClr val="404040"/>
                </a:solidFill>
                <a:latin typeface="Roboto Slab"/>
              </a:rPr>
            </a:br>
            <a:r>
              <a:rPr lang="zh-CN" altLang="en-US" sz="2400" dirty="0">
                <a:solidFill>
                  <a:srgbClr val="404040"/>
                </a:solidFill>
                <a:latin typeface="Lato"/>
              </a:rPr>
              <a:t>怎样找出一个序列中出现次数最多的元素呢</a:t>
            </a:r>
            <a:r>
              <a:rPr lang="zh-CN" altLang="en-US" sz="2400" dirty="0" smtClean="0">
                <a:solidFill>
                  <a:srgbClr val="404040"/>
                </a:solidFill>
                <a:latin typeface="Lato"/>
              </a:rPr>
              <a:t>？</a:t>
            </a:r>
            <a:r>
              <a:rPr lang="en-US" altLang="zh-CN" sz="2400" dirty="0" smtClean="0">
                <a:solidFill>
                  <a:srgbClr val="404040"/>
                </a:solidFill>
                <a:latin typeface="Lato"/>
              </a:rPr>
              <a:t/>
            </a:r>
            <a:br>
              <a:rPr lang="en-US" altLang="zh-CN" sz="2400" dirty="0" smtClean="0">
                <a:solidFill>
                  <a:srgbClr val="404040"/>
                </a:solidFill>
                <a:latin typeface="Lato"/>
              </a:rPr>
            </a:br>
            <a:r>
              <a:rPr lang="zh-CN" altLang="en-US" sz="2400" dirty="0">
                <a:solidFill>
                  <a:srgbClr val="404040"/>
                </a:solidFill>
                <a:latin typeface="Lato"/>
              </a:rPr>
              <a:t/>
            </a:r>
            <a:br>
              <a:rPr lang="zh-CN" altLang="en-US" sz="2400" dirty="0">
                <a:solidFill>
                  <a:srgbClr val="404040"/>
                </a:solidFill>
                <a:latin typeface="Lato"/>
              </a:rPr>
            </a:br>
            <a:r>
              <a:rPr lang="zh-CN" altLang="en-US" sz="2400" b="1" dirty="0">
                <a:solidFill>
                  <a:srgbClr val="404040"/>
                </a:solidFill>
                <a:latin typeface="Roboto Slab"/>
              </a:rPr>
              <a:t>解决方案</a:t>
            </a:r>
            <a:br>
              <a:rPr lang="zh-CN" altLang="en-US" sz="2400" b="1" dirty="0">
                <a:solidFill>
                  <a:srgbClr val="404040"/>
                </a:solidFill>
                <a:latin typeface="Roboto Slab"/>
              </a:rPr>
            </a:br>
            <a:r>
              <a:rPr lang="en-US" altLang="zh-CN" sz="2400" dirty="0" err="1">
                <a:solidFill>
                  <a:srgbClr val="404040"/>
                </a:solidFill>
                <a:latin typeface="Lato"/>
              </a:rPr>
              <a:t>collections.Counter</a:t>
            </a:r>
            <a:r>
              <a:rPr lang="en-US" altLang="zh-CN" sz="2400" dirty="0">
                <a:solidFill>
                  <a:srgbClr val="404040"/>
                </a:solidFill>
                <a:latin typeface="Lato"/>
              </a:rPr>
              <a:t> </a:t>
            </a:r>
            <a:r>
              <a:rPr lang="zh-CN" altLang="en-US" sz="2400" dirty="0">
                <a:solidFill>
                  <a:srgbClr val="404040"/>
                </a:solidFill>
                <a:latin typeface="Lato"/>
              </a:rPr>
              <a:t>类就是专门为这类问题而设计的， 它甚至有一个有用的 </a:t>
            </a:r>
            <a:r>
              <a:rPr lang="en-US" altLang="zh-CN" sz="2400" dirty="0" err="1">
                <a:solidFill>
                  <a:srgbClr val="404040"/>
                </a:solidFill>
                <a:latin typeface="Lato"/>
              </a:rPr>
              <a:t>most_common</a:t>
            </a:r>
            <a:r>
              <a:rPr lang="en-US" altLang="zh-CN" sz="2400" dirty="0">
                <a:solidFill>
                  <a:srgbClr val="404040"/>
                </a:solidFill>
                <a:latin typeface="Lato"/>
              </a:rPr>
              <a:t>() </a:t>
            </a:r>
            <a:r>
              <a:rPr lang="zh-CN" altLang="en-US" sz="2400" dirty="0">
                <a:solidFill>
                  <a:srgbClr val="404040"/>
                </a:solidFill>
                <a:latin typeface="Lato"/>
              </a:rPr>
              <a:t>方法直接给了你答案。</a:t>
            </a:r>
            <a:br>
              <a:rPr lang="zh-CN" altLang="en-US" sz="2400" dirty="0">
                <a:solidFill>
                  <a:srgbClr val="404040"/>
                </a:solidFill>
                <a:latin typeface="Lato"/>
              </a:rPr>
            </a:br>
            <a:endParaRPr lang="zh-CN" altLang="en-US" sz="2400" dirty="0">
              <a:latin typeface="+mn-ea"/>
              <a:ea typeface="+mn-ea"/>
            </a:endParaRPr>
          </a:p>
        </p:txBody>
      </p:sp>
      <p:sp>
        <p:nvSpPr>
          <p:cNvPr id="3" name="文本占位符 2"/>
          <p:cNvSpPr>
            <a:spLocks noGrp="1"/>
          </p:cNvSpPr>
          <p:nvPr>
            <p:ph type="body" idx="1"/>
          </p:nvPr>
        </p:nvSpPr>
        <p:spPr/>
        <p:txBody>
          <a:bodyPr/>
          <a:lstStyle/>
          <a:p>
            <a:r>
              <a:rPr lang="zh-CN" altLang="en-US" b="1" dirty="0"/>
              <a:t>序列中出现次数最多的元素</a:t>
            </a:r>
          </a:p>
          <a:p>
            <a:endParaRPr lang="zh-CN" altLang="en-US" dirty="0"/>
          </a:p>
        </p:txBody>
      </p:sp>
    </p:spTree>
    <p:extLst>
      <p:ext uri="{BB962C8B-B14F-4D97-AF65-F5344CB8AC3E}">
        <p14:creationId xmlns:p14="http://schemas.microsoft.com/office/powerpoint/2010/main" val="31442031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0032" y="2463560"/>
            <a:ext cx="8346464" cy="4205800"/>
          </a:xfrm>
        </p:spPr>
        <p:txBody>
          <a:bodyPr>
            <a:normAutofit/>
          </a:bodyPr>
          <a:lstStyle/>
          <a:p>
            <a:pPr algn="l"/>
            <a:r>
              <a:rPr lang="zh-CN" altLang="en-US" sz="2400" dirty="0" smtClean="0">
                <a:solidFill>
                  <a:srgbClr val="404040"/>
                </a:solidFill>
                <a:latin typeface="Lato"/>
              </a:rPr>
              <a:t/>
            </a:r>
            <a:br>
              <a:rPr lang="zh-CN" altLang="en-US" sz="2400" dirty="0" smtClean="0">
                <a:solidFill>
                  <a:srgbClr val="404040"/>
                </a:solidFill>
                <a:latin typeface="Lato"/>
              </a:rPr>
            </a:br>
            <a:r>
              <a:rPr lang="zh-CN" altLang="en-US" sz="2400" dirty="0" smtClean="0">
                <a:solidFill>
                  <a:srgbClr val="404040"/>
                </a:solidFill>
                <a:latin typeface="Lato"/>
              </a:rPr>
              <a:t/>
            </a:r>
            <a:br>
              <a:rPr lang="zh-CN" altLang="en-US" sz="2400" dirty="0" smtClean="0">
                <a:solidFill>
                  <a:srgbClr val="404040"/>
                </a:solidFill>
                <a:latin typeface="Lato"/>
              </a:rPr>
            </a:br>
            <a:r>
              <a:rPr lang="zh-CN" altLang="en-US" sz="2400" b="1" dirty="0">
                <a:solidFill>
                  <a:srgbClr val="404040"/>
                </a:solidFill>
                <a:latin typeface="Roboto Slab"/>
              </a:rPr>
              <a:t>问题</a:t>
            </a:r>
            <a:br>
              <a:rPr lang="zh-CN" altLang="en-US" sz="2400" b="1" dirty="0">
                <a:solidFill>
                  <a:srgbClr val="404040"/>
                </a:solidFill>
                <a:latin typeface="Roboto Slab"/>
              </a:rPr>
            </a:br>
            <a:r>
              <a:rPr lang="zh-CN" altLang="en-US" sz="2400" dirty="0">
                <a:solidFill>
                  <a:srgbClr val="404040"/>
                </a:solidFill>
                <a:latin typeface="Lato"/>
              </a:rPr>
              <a:t>你有一个字典列表，你想根据某个或某几个字典字段来排序这个列表</a:t>
            </a:r>
            <a:r>
              <a:rPr lang="zh-CN" altLang="en-US" sz="2400" dirty="0" smtClean="0">
                <a:solidFill>
                  <a:srgbClr val="404040"/>
                </a:solidFill>
                <a:latin typeface="Lato"/>
              </a:rPr>
              <a:t>。</a:t>
            </a:r>
            <a:r>
              <a:rPr lang="en-US" altLang="zh-CN" sz="2400" dirty="0" smtClean="0">
                <a:solidFill>
                  <a:srgbClr val="404040"/>
                </a:solidFill>
                <a:latin typeface="Lato"/>
              </a:rPr>
              <a:t/>
            </a:r>
            <a:br>
              <a:rPr lang="en-US" altLang="zh-CN" sz="2400" dirty="0" smtClean="0">
                <a:solidFill>
                  <a:srgbClr val="404040"/>
                </a:solidFill>
                <a:latin typeface="Lato"/>
              </a:rPr>
            </a:br>
            <a:r>
              <a:rPr lang="zh-CN" altLang="en-US" sz="2400" dirty="0">
                <a:solidFill>
                  <a:srgbClr val="404040"/>
                </a:solidFill>
                <a:latin typeface="Lato"/>
              </a:rPr>
              <a:t/>
            </a:r>
            <a:br>
              <a:rPr lang="zh-CN" altLang="en-US" sz="2400" dirty="0">
                <a:solidFill>
                  <a:srgbClr val="404040"/>
                </a:solidFill>
                <a:latin typeface="Lato"/>
              </a:rPr>
            </a:br>
            <a:r>
              <a:rPr lang="zh-CN" altLang="en-US" sz="2400" b="1" dirty="0">
                <a:solidFill>
                  <a:srgbClr val="404040"/>
                </a:solidFill>
                <a:latin typeface="Roboto Slab"/>
              </a:rPr>
              <a:t>解决方案</a:t>
            </a:r>
            <a:br>
              <a:rPr lang="zh-CN" altLang="en-US" sz="2400" b="1" dirty="0">
                <a:solidFill>
                  <a:srgbClr val="404040"/>
                </a:solidFill>
                <a:latin typeface="Roboto Slab"/>
              </a:rPr>
            </a:br>
            <a:r>
              <a:rPr lang="zh-CN" altLang="en-US" sz="2400" dirty="0">
                <a:solidFill>
                  <a:srgbClr val="404040"/>
                </a:solidFill>
                <a:latin typeface="Lato"/>
              </a:rPr>
              <a:t>通过使用 </a:t>
            </a:r>
            <a:r>
              <a:rPr lang="en-US" altLang="zh-CN" sz="2400" dirty="0">
                <a:solidFill>
                  <a:srgbClr val="404040"/>
                </a:solidFill>
                <a:latin typeface="Lato"/>
              </a:rPr>
              <a:t>operator </a:t>
            </a:r>
            <a:r>
              <a:rPr lang="zh-CN" altLang="en-US" sz="2400" dirty="0">
                <a:solidFill>
                  <a:srgbClr val="404040"/>
                </a:solidFill>
                <a:latin typeface="Lato"/>
              </a:rPr>
              <a:t>模块的 </a:t>
            </a:r>
            <a:r>
              <a:rPr lang="en-US" altLang="zh-CN" sz="2400" dirty="0" err="1">
                <a:solidFill>
                  <a:srgbClr val="404040"/>
                </a:solidFill>
                <a:latin typeface="Lato"/>
              </a:rPr>
              <a:t>itemgetter</a:t>
            </a:r>
            <a:r>
              <a:rPr lang="en-US" altLang="zh-CN" sz="2400" dirty="0">
                <a:solidFill>
                  <a:srgbClr val="404040"/>
                </a:solidFill>
                <a:latin typeface="Lato"/>
              </a:rPr>
              <a:t> </a:t>
            </a:r>
            <a:r>
              <a:rPr lang="zh-CN" altLang="en-US" sz="2400" dirty="0">
                <a:solidFill>
                  <a:srgbClr val="404040"/>
                </a:solidFill>
                <a:latin typeface="Lato"/>
              </a:rPr>
              <a:t>函数，可以非常容易的排序这样的数据结构。</a:t>
            </a:r>
            <a:br>
              <a:rPr lang="zh-CN" altLang="en-US" sz="2400" dirty="0">
                <a:solidFill>
                  <a:srgbClr val="404040"/>
                </a:solidFill>
                <a:latin typeface="Lato"/>
              </a:rPr>
            </a:br>
            <a:endParaRPr lang="zh-CN" altLang="en-US" sz="2400" dirty="0">
              <a:latin typeface="+mn-ea"/>
              <a:ea typeface="+mn-ea"/>
            </a:endParaRPr>
          </a:p>
        </p:txBody>
      </p:sp>
      <p:sp>
        <p:nvSpPr>
          <p:cNvPr id="3" name="文本占位符 2"/>
          <p:cNvSpPr>
            <a:spLocks noGrp="1"/>
          </p:cNvSpPr>
          <p:nvPr>
            <p:ph type="body" idx="1"/>
          </p:nvPr>
        </p:nvSpPr>
        <p:spPr/>
        <p:txBody>
          <a:bodyPr/>
          <a:lstStyle/>
          <a:p>
            <a:r>
              <a:rPr lang="zh-CN" altLang="en-US" b="1" dirty="0"/>
              <a:t>通过某个关键字排序一个字典列表</a:t>
            </a:r>
          </a:p>
          <a:p>
            <a:endParaRPr lang="zh-CN" altLang="en-US" dirty="0"/>
          </a:p>
        </p:txBody>
      </p:sp>
    </p:spTree>
    <p:extLst>
      <p:ext uri="{BB962C8B-B14F-4D97-AF65-F5344CB8AC3E}">
        <p14:creationId xmlns:p14="http://schemas.microsoft.com/office/powerpoint/2010/main" val="31442031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0032" y="2463560"/>
            <a:ext cx="8346464" cy="4205800"/>
          </a:xfrm>
        </p:spPr>
        <p:txBody>
          <a:bodyPr>
            <a:normAutofit/>
          </a:bodyPr>
          <a:lstStyle/>
          <a:p>
            <a:pPr algn="l"/>
            <a:r>
              <a:rPr lang="zh-CN" altLang="en-US" sz="2400" dirty="0" smtClean="0">
                <a:solidFill>
                  <a:srgbClr val="404040"/>
                </a:solidFill>
                <a:latin typeface="Lato"/>
              </a:rPr>
              <a:t/>
            </a:r>
            <a:br>
              <a:rPr lang="zh-CN" altLang="en-US" sz="2400" dirty="0" smtClean="0">
                <a:solidFill>
                  <a:srgbClr val="404040"/>
                </a:solidFill>
                <a:latin typeface="Lato"/>
              </a:rPr>
            </a:br>
            <a:r>
              <a:rPr lang="zh-CN" altLang="en-US" sz="2400" b="1" dirty="0">
                <a:solidFill>
                  <a:srgbClr val="404040"/>
                </a:solidFill>
                <a:latin typeface="Roboto Slab"/>
              </a:rPr>
              <a:t>问题</a:t>
            </a:r>
            <a:br>
              <a:rPr lang="zh-CN" altLang="en-US" sz="2400" b="1" dirty="0">
                <a:solidFill>
                  <a:srgbClr val="404040"/>
                </a:solidFill>
                <a:latin typeface="Roboto Slab"/>
              </a:rPr>
            </a:br>
            <a:r>
              <a:rPr lang="zh-CN" altLang="en-US" sz="2400" dirty="0">
                <a:solidFill>
                  <a:srgbClr val="404040"/>
                </a:solidFill>
                <a:latin typeface="Lato"/>
              </a:rPr>
              <a:t>你想排序类型相同的对象，但是他们不支持原生的比较操作。</a:t>
            </a:r>
            <a:br>
              <a:rPr lang="zh-CN" altLang="en-US" sz="2400" dirty="0">
                <a:solidFill>
                  <a:srgbClr val="404040"/>
                </a:solidFill>
                <a:latin typeface="Lato"/>
              </a:rPr>
            </a:br>
            <a:r>
              <a:rPr lang="en-US" altLang="zh-CN" sz="2400" dirty="0" smtClean="0">
                <a:solidFill>
                  <a:srgbClr val="404040"/>
                </a:solidFill>
                <a:latin typeface="Lato"/>
              </a:rPr>
              <a:t/>
            </a:r>
            <a:br>
              <a:rPr lang="en-US" altLang="zh-CN" sz="2400" dirty="0" smtClean="0">
                <a:solidFill>
                  <a:srgbClr val="404040"/>
                </a:solidFill>
                <a:latin typeface="Lato"/>
              </a:rPr>
            </a:br>
            <a:r>
              <a:rPr lang="zh-CN" altLang="en-US" sz="2400" b="1" dirty="0" smtClean="0">
                <a:solidFill>
                  <a:srgbClr val="404040"/>
                </a:solidFill>
                <a:latin typeface="Roboto Slab"/>
              </a:rPr>
              <a:t>解决</a:t>
            </a:r>
            <a:r>
              <a:rPr lang="zh-CN" altLang="en-US" sz="2400" b="1" dirty="0">
                <a:solidFill>
                  <a:srgbClr val="404040"/>
                </a:solidFill>
                <a:latin typeface="Roboto Slab"/>
              </a:rPr>
              <a:t>方案</a:t>
            </a:r>
            <a:br>
              <a:rPr lang="zh-CN" altLang="en-US" sz="2400" b="1" dirty="0">
                <a:solidFill>
                  <a:srgbClr val="404040"/>
                </a:solidFill>
                <a:latin typeface="Roboto Slab"/>
              </a:rPr>
            </a:br>
            <a:r>
              <a:rPr lang="zh-CN" altLang="en-US" sz="2400" dirty="0">
                <a:solidFill>
                  <a:srgbClr val="404040"/>
                </a:solidFill>
                <a:latin typeface="Lato"/>
              </a:rPr>
              <a:t>内置的 </a:t>
            </a:r>
            <a:r>
              <a:rPr lang="en-US" altLang="zh-CN" sz="2400" dirty="0">
                <a:solidFill>
                  <a:srgbClr val="404040"/>
                </a:solidFill>
                <a:latin typeface="Lato"/>
              </a:rPr>
              <a:t>sorted() </a:t>
            </a:r>
            <a:r>
              <a:rPr lang="zh-CN" altLang="en-US" sz="2400" dirty="0">
                <a:solidFill>
                  <a:srgbClr val="404040"/>
                </a:solidFill>
                <a:latin typeface="Lato"/>
              </a:rPr>
              <a:t>函数有一个关键字参数 </a:t>
            </a:r>
            <a:r>
              <a:rPr lang="en-US" altLang="zh-CN" sz="2400" dirty="0">
                <a:solidFill>
                  <a:srgbClr val="404040"/>
                </a:solidFill>
                <a:latin typeface="Lato"/>
              </a:rPr>
              <a:t>key </a:t>
            </a:r>
            <a:r>
              <a:rPr lang="zh-CN" altLang="en-US" sz="2400" dirty="0">
                <a:solidFill>
                  <a:srgbClr val="404040"/>
                </a:solidFill>
                <a:latin typeface="Lato"/>
              </a:rPr>
              <a:t>，可以传入一个 </a:t>
            </a:r>
            <a:r>
              <a:rPr lang="en-US" altLang="zh-CN" sz="2400" dirty="0">
                <a:solidFill>
                  <a:srgbClr val="404040"/>
                </a:solidFill>
                <a:latin typeface="Lato"/>
              </a:rPr>
              <a:t>callable </a:t>
            </a:r>
            <a:r>
              <a:rPr lang="zh-CN" altLang="en-US" sz="2400" dirty="0">
                <a:solidFill>
                  <a:srgbClr val="404040"/>
                </a:solidFill>
                <a:latin typeface="Lato"/>
              </a:rPr>
              <a:t>对象给它， 这个 </a:t>
            </a:r>
            <a:r>
              <a:rPr lang="en-US" altLang="zh-CN" sz="2400" dirty="0">
                <a:solidFill>
                  <a:srgbClr val="404040"/>
                </a:solidFill>
                <a:latin typeface="Lato"/>
              </a:rPr>
              <a:t>callable </a:t>
            </a:r>
            <a:r>
              <a:rPr lang="zh-CN" altLang="en-US" sz="2400" dirty="0">
                <a:solidFill>
                  <a:srgbClr val="404040"/>
                </a:solidFill>
                <a:latin typeface="Lato"/>
              </a:rPr>
              <a:t>对象对每个传入的对象返回一个值，这个值会被 </a:t>
            </a:r>
            <a:r>
              <a:rPr lang="en-US" altLang="zh-CN" sz="2400" dirty="0">
                <a:solidFill>
                  <a:srgbClr val="404040"/>
                </a:solidFill>
                <a:latin typeface="Lato"/>
              </a:rPr>
              <a:t>sorted </a:t>
            </a:r>
            <a:r>
              <a:rPr lang="zh-CN" altLang="en-US" sz="2400" dirty="0">
                <a:solidFill>
                  <a:srgbClr val="404040"/>
                </a:solidFill>
                <a:latin typeface="Lato"/>
              </a:rPr>
              <a:t>用来排序这些对象。</a:t>
            </a:r>
            <a:br>
              <a:rPr lang="zh-CN" altLang="en-US" sz="2400" dirty="0">
                <a:solidFill>
                  <a:srgbClr val="404040"/>
                </a:solidFill>
                <a:latin typeface="Lato"/>
              </a:rPr>
            </a:br>
            <a:r>
              <a:rPr lang="zh-CN" altLang="en-US" sz="2400" dirty="0" smtClean="0">
                <a:solidFill>
                  <a:srgbClr val="404040"/>
                </a:solidFill>
                <a:latin typeface="Lato"/>
              </a:rPr>
              <a:t/>
            </a:r>
            <a:br>
              <a:rPr lang="zh-CN" altLang="en-US" sz="2400" dirty="0" smtClean="0">
                <a:solidFill>
                  <a:srgbClr val="404040"/>
                </a:solidFill>
                <a:latin typeface="Lato"/>
              </a:rPr>
            </a:br>
            <a:endParaRPr lang="zh-CN" altLang="en-US" sz="2400" dirty="0">
              <a:latin typeface="+mn-ea"/>
              <a:ea typeface="+mn-ea"/>
            </a:endParaRPr>
          </a:p>
        </p:txBody>
      </p:sp>
      <p:sp>
        <p:nvSpPr>
          <p:cNvPr id="3" name="文本占位符 2"/>
          <p:cNvSpPr>
            <a:spLocks noGrp="1"/>
          </p:cNvSpPr>
          <p:nvPr>
            <p:ph type="body" idx="1"/>
          </p:nvPr>
        </p:nvSpPr>
        <p:spPr/>
        <p:txBody>
          <a:bodyPr/>
          <a:lstStyle/>
          <a:p>
            <a:r>
              <a:rPr lang="zh-CN" altLang="en-US" b="1" dirty="0"/>
              <a:t>排序不支持原生比较的对象</a:t>
            </a:r>
          </a:p>
          <a:p>
            <a:endParaRPr lang="zh-CN" altLang="en-US" dirty="0"/>
          </a:p>
        </p:txBody>
      </p:sp>
    </p:spTree>
    <p:extLst>
      <p:ext uri="{BB962C8B-B14F-4D97-AF65-F5344CB8AC3E}">
        <p14:creationId xmlns:p14="http://schemas.microsoft.com/office/powerpoint/2010/main" val="31442031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0032" y="2463560"/>
            <a:ext cx="8346464" cy="4205800"/>
          </a:xfrm>
        </p:spPr>
        <p:txBody>
          <a:bodyPr>
            <a:normAutofit/>
          </a:bodyPr>
          <a:lstStyle/>
          <a:p>
            <a:pPr algn="l"/>
            <a:r>
              <a:rPr lang="zh-CN" altLang="en-US" sz="2400" dirty="0" smtClean="0">
                <a:solidFill>
                  <a:srgbClr val="404040"/>
                </a:solidFill>
                <a:latin typeface="Lato"/>
              </a:rPr>
              <a:t/>
            </a:r>
            <a:br>
              <a:rPr lang="zh-CN" altLang="en-US" sz="2400" dirty="0" smtClean="0">
                <a:solidFill>
                  <a:srgbClr val="404040"/>
                </a:solidFill>
                <a:latin typeface="Lato"/>
              </a:rPr>
            </a:br>
            <a:r>
              <a:rPr lang="zh-CN" altLang="en-US" sz="2400" dirty="0" smtClean="0">
                <a:solidFill>
                  <a:srgbClr val="404040"/>
                </a:solidFill>
                <a:latin typeface="Lato"/>
              </a:rPr>
              <a:t/>
            </a:r>
            <a:br>
              <a:rPr lang="zh-CN" altLang="en-US" sz="2400" dirty="0" smtClean="0">
                <a:solidFill>
                  <a:srgbClr val="404040"/>
                </a:solidFill>
                <a:latin typeface="Lato"/>
              </a:rPr>
            </a:br>
            <a:r>
              <a:rPr lang="zh-CN" altLang="en-US" sz="2400" b="1" dirty="0">
                <a:solidFill>
                  <a:srgbClr val="404040"/>
                </a:solidFill>
                <a:latin typeface="Roboto Slab"/>
              </a:rPr>
              <a:t>问题</a:t>
            </a:r>
            <a:br>
              <a:rPr lang="zh-CN" altLang="en-US" sz="2400" b="1" dirty="0">
                <a:solidFill>
                  <a:srgbClr val="404040"/>
                </a:solidFill>
                <a:latin typeface="Roboto Slab"/>
              </a:rPr>
            </a:br>
            <a:r>
              <a:rPr lang="zh-CN" altLang="en-US" sz="2400" dirty="0">
                <a:solidFill>
                  <a:srgbClr val="404040"/>
                </a:solidFill>
                <a:latin typeface="Lato"/>
              </a:rPr>
              <a:t>你有一个字典或者实例的序列，然后你想根据某个特定的字段比如 </a:t>
            </a:r>
            <a:r>
              <a:rPr lang="en-US" altLang="zh-CN" sz="2400" dirty="0">
                <a:solidFill>
                  <a:srgbClr val="404040"/>
                </a:solidFill>
                <a:latin typeface="Lato"/>
              </a:rPr>
              <a:t>date </a:t>
            </a:r>
            <a:r>
              <a:rPr lang="zh-CN" altLang="en-US" sz="2400" dirty="0">
                <a:solidFill>
                  <a:srgbClr val="404040"/>
                </a:solidFill>
                <a:latin typeface="Lato"/>
              </a:rPr>
              <a:t>来分组迭代访问</a:t>
            </a:r>
            <a:r>
              <a:rPr lang="zh-CN" altLang="en-US" sz="2400" dirty="0" smtClean="0">
                <a:solidFill>
                  <a:srgbClr val="404040"/>
                </a:solidFill>
                <a:latin typeface="Lato"/>
              </a:rPr>
              <a:t>。</a:t>
            </a:r>
            <a:r>
              <a:rPr lang="en-US" altLang="zh-CN" sz="2400" dirty="0" smtClean="0">
                <a:solidFill>
                  <a:srgbClr val="404040"/>
                </a:solidFill>
                <a:latin typeface="Lato"/>
              </a:rPr>
              <a:t/>
            </a:r>
            <a:br>
              <a:rPr lang="en-US" altLang="zh-CN" sz="2400" dirty="0" smtClean="0">
                <a:solidFill>
                  <a:srgbClr val="404040"/>
                </a:solidFill>
                <a:latin typeface="Lato"/>
              </a:rPr>
            </a:br>
            <a:r>
              <a:rPr lang="zh-CN" altLang="en-US" sz="2400" dirty="0">
                <a:solidFill>
                  <a:srgbClr val="404040"/>
                </a:solidFill>
                <a:latin typeface="Lato"/>
              </a:rPr>
              <a:t/>
            </a:r>
            <a:br>
              <a:rPr lang="zh-CN" altLang="en-US" sz="2400" dirty="0">
                <a:solidFill>
                  <a:srgbClr val="404040"/>
                </a:solidFill>
                <a:latin typeface="Lato"/>
              </a:rPr>
            </a:br>
            <a:r>
              <a:rPr lang="zh-CN" altLang="en-US" sz="2400" b="1" dirty="0">
                <a:solidFill>
                  <a:srgbClr val="404040"/>
                </a:solidFill>
                <a:latin typeface="Roboto Slab"/>
              </a:rPr>
              <a:t>解决方案</a:t>
            </a:r>
            <a:br>
              <a:rPr lang="zh-CN" altLang="en-US" sz="2400" b="1" dirty="0">
                <a:solidFill>
                  <a:srgbClr val="404040"/>
                </a:solidFill>
                <a:latin typeface="Roboto Slab"/>
              </a:rPr>
            </a:br>
            <a:r>
              <a:rPr lang="en-US" altLang="zh-CN" sz="2400" dirty="0" err="1">
                <a:solidFill>
                  <a:srgbClr val="404040"/>
                </a:solidFill>
                <a:latin typeface="Lato"/>
              </a:rPr>
              <a:t>itertools.groupby</a:t>
            </a:r>
            <a:r>
              <a:rPr lang="en-US" altLang="zh-CN" sz="2400" dirty="0">
                <a:solidFill>
                  <a:srgbClr val="404040"/>
                </a:solidFill>
                <a:latin typeface="Lato"/>
              </a:rPr>
              <a:t>() </a:t>
            </a:r>
            <a:r>
              <a:rPr lang="zh-CN" altLang="en-US" sz="2400" dirty="0">
                <a:solidFill>
                  <a:srgbClr val="404040"/>
                </a:solidFill>
                <a:latin typeface="Lato"/>
              </a:rPr>
              <a:t>函数对于这样的数据分组操作非常实用。</a:t>
            </a:r>
            <a:br>
              <a:rPr lang="zh-CN" altLang="en-US" sz="2400" dirty="0">
                <a:solidFill>
                  <a:srgbClr val="404040"/>
                </a:solidFill>
                <a:latin typeface="Lato"/>
              </a:rPr>
            </a:br>
            <a:endParaRPr lang="zh-CN" altLang="en-US" sz="2400" dirty="0">
              <a:latin typeface="+mn-ea"/>
              <a:ea typeface="+mn-ea"/>
            </a:endParaRPr>
          </a:p>
        </p:txBody>
      </p:sp>
      <p:sp>
        <p:nvSpPr>
          <p:cNvPr id="3" name="文本占位符 2"/>
          <p:cNvSpPr>
            <a:spLocks noGrp="1"/>
          </p:cNvSpPr>
          <p:nvPr>
            <p:ph type="body" idx="1"/>
          </p:nvPr>
        </p:nvSpPr>
        <p:spPr/>
        <p:txBody>
          <a:bodyPr/>
          <a:lstStyle/>
          <a:p>
            <a:r>
              <a:rPr lang="zh-CN" altLang="en-US" b="1" dirty="0"/>
              <a:t>通过某个字段将记录分组</a:t>
            </a:r>
          </a:p>
          <a:p>
            <a:endParaRPr lang="zh-CN" altLang="en-US" dirty="0"/>
          </a:p>
        </p:txBody>
      </p:sp>
    </p:spTree>
    <p:extLst>
      <p:ext uri="{BB962C8B-B14F-4D97-AF65-F5344CB8AC3E}">
        <p14:creationId xmlns:p14="http://schemas.microsoft.com/office/powerpoint/2010/main" val="31442031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0032" y="2463560"/>
            <a:ext cx="8346464" cy="4205800"/>
          </a:xfrm>
        </p:spPr>
        <p:txBody>
          <a:bodyPr>
            <a:normAutofit/>
          </a:bodyPr>
          <a:lstStyle/>
          <a:p>
            <a:pPr algn="l"/>
            <a:r>
              <a:rPr lang="zh-CN" altLang="en-US" sz="2400" dirty="0" smtClean="0">
                <a:solidFill>
                  <a:srgbClr val="404040"/>
                </a:solidFill>
                <a:latin typeface="Lato"/>
              </a:rPr>
              <a:t/>
            </a:r>
            <a:br>
              <a:rPr lang="zh-CN" altLang="en-US" sz="2400" dirty="0" smtClean="0">
                <a:solidFill>
                  <a:srgbClr val="404040"/>
                </a:solidFill>
                <a:latin typeface="Lato"/>
              </a:rPr>
            </a:br>
            <a:r>
              <a:rPr lang="zh-CN" altLang="en-US" sz="2400" b="1" dirty="0">
                <a:solidFill>
                  <a:srgbClr val="404040"/>
                </a:solidFill>
                <a:latin typeface="Roboto Slab"/>
              </a:rPr>
              <a:t>问题</a:t>
            </a:r>
            <a:br>
              <a:rPr lang="zh-CN" altLang="en-US" sz="2400" b="1" dirty="0">
                <a:solidFill>
                  <a:srgbClr val="404040"/>
                </a:solidFill>
                <a:latin typeface="Roboto Slab"/>
              </a:rPr>
            </a:br>
            <a:r>
              <a:rPr lang="zh-CN" altLang="en-US" sz="2400" dirty="0">
                <a:solidFill>
                  <a:srgbClr val="404040"/>
                </a:solidFill>
                <a:latin typeface="Lato"/>
              </a:rPr>
              <a:t>你有一个数据序列，想利用一些规则从中提取出需要的值或者是缩短序列</a:t>
            </a:r>
            <a:br>
              <a:rPr lang="zh-CN" altLang="en-US" sz="2400" dirty="0">
                <a:solidFill>
                  <a:srgbClr val="404040"/>
                </a:solidFill>
                <a:latin typeface="Lato"/>
              </a:rPr>
            </a:br>
            <a:r>
              <a:rPr lang="zh-CN" altLang="en-US" sz="2400" b="1" dirty="0">
                <a:solidFill>
                  <a:srgbClr val="404040"/>
                </a:solidFill>
                <a:latin typeface="Roboto Slab"/>
              </a:rPr>
              <a:t>解决方案</a:t>
            </a:r>
            <a:br>
              <a:rPr lang="zh-CN" altLang="en-US" sz="2400" b="1" dirty="0">
                <a:solidFill>
                  <a:srgbClr val="404040"/>
                </a:solidFill>
                <a:latin typeface="Roboto Slab"/>
              </a:rPr>
            </a:br>
            <a:r>
              <a:rPr lang="zh-CN" altLang="en-US" sz="2400" dirty="0">
                <a:solidFill>
                  <a:srgbClr val="404040"/>
                </a:solidFill>
                <a:latin typeface="Lato"/>
              </a:rPr>
              <a:t>最简单的过滤序列元素的方法就是使用列表推导。</a:t>
            </a:r>
            <a:br>
              <a:rPr lang="zh-CN" altLang="en-US" sz="2400" dirty="0">
                <a:solidFill>
                  <a:srgbClr val="404040"/>
                </a:solidFill>
                <a:latin typeface="Lato"/>
              </a:rPr>
            </a:br>
            <a:r>
              <a:rPr lang="zh-CN" altLang="en-US" sz="2400" dirty="0">
                <a:solidFill>
                  <a:srgbClr val="404040"/>
                </a:solidFill>
                <a:latin typeface="Lato"/>
              </a:rPr>
              <a:t>用列表推导的一个潜在缺陷就是如果输入非常大的时候会产生一个非常大的结果集，占用大量内存。 如果你对内存比较敏感，那么你可以使用生成器表达式迭代产生过滤的元素。</a:t>
            </a:r>
            <a:r>
              <a:rPr lang="zh-CN" altLang="en-US" sz="2400" dirty="0" smtClean="0">
                <a:solidFill>
                  <a:srgbClr val="404040"/>
                </a:solidFill>
                <a:latin typeface="Lato"/>
              </a:rPr>
              <a:t/>
            </a:r>
            <a:br>
              <a:rPr lang="zh-CN" altLang="en-US" sz="2400" dirty="0" smtClean="0">
                <a:solidFill>
                  <a:srgbClr val="404040"/>
                </a:solidFill>
                <a:latin typeface="Lato"/>
              </a:rPr>
            </a:br>
            <a:endParaRPr lang="zh-CN" altLang="en-US" sz="2400" dirty="0">
              <a:latin typeface="+mn-ea"/>
              <a:ea typeface="+mn-ea"/>
            </a:endParaRPr>
          </a:p>
        </p:txBody>
      </p:sp>
      <p:sp>
        <p:nvSpPr>
          <p:cNvPr id="3" name="文本占位符 2"/>
          <p:cNvSpPr>
            <a:spLocks noGrp="1"/>
          </p:cNvSpPr>
          <p:nvPr>
            <p:ph type="body" idx="1"/>
          </p:nvPr>
        </p:nvSpPr>
        <p:spPr/>
        <p:txBody>
          <a:bodyPr/>
          <a:lstStyle/>
          <a:p>
            <a:r>
              <a:rPr lang="zh-CN" altLang="en-US" b="1" dirty="0"/>
              <a:t>过滤序列</a:t>
            </a:r>
            <a:r>
              <a:rPr lang="zh-CN" altLang="en-US" b="1" dirty="0" smtClean="0"/>
              <a:t>元素</a:t>
            </a:r>
            <a:endParaRPr lang="zh-CN" altLang="en-US" b="1" dirty="0"/>
          </a:p>
        </p:txBody>
      </p:sp>
    </p:spTree>
    <p:extLst>
      <p:ext uri="{BB962C8B-B14F-4D97-AF65-F5344CB8AC3E}">
        <p14:creationId xmlns:p14="http://schemas.microsoft.com/office/powerpoint/2010/main" val="31442031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0032" y="2463560"/>
            <a:ext cx="8346464" cy="4205800"/>
          </a:xfrm>
        </p:spPr>
        <p:txBody>
          <a:bodyPr>
            <a:normAutofit/>
          </a:bodyPr>
          <a:lstStyle/>
          <a:p>
            <a:pPr algn="l"/>
            <a:r>
              <a:rPr lang="zh-CN" altLang="en-US" sz="2400" b="1" dirty="0">
                <a:solidFill>
                  <a:srgbClr val="404040"/>
                </a:solidFill>
                <a:latin typeface="Roboto Slab"/>
              </a:rPr>
              <a:t>问题</a:t>
            </a:r>
            <a:br>
              <a:rPr lang="zh-CN" altLang="en-US" sz="2400" b="1" dirty="0">
                <a:solidFill>
                  <a:srgbClr val="404040"/>
                </a:solidFill>
                <a:latin typeface="Roboto Slab"/>
              </a:rPr>
            </a:br>
            <a:r>
              <a:rPr lang="zh-CN" altLang="en-US" sz="2400" dirty="0">
                <a:solidFill>
                  <a:srgbClr val="404040"/>
                </a:solidFill>
                <a:latin typeface="Lato"/>
              </a:rPr>
              <a:t>你想构造一个字典，它是另外一个字典的子集</a:t>
            </a:r>
            <a:r>
              <a:rPr lang="zh-CN" altLang="en-US" sz="2400" dirty="0" smtClean="0">
                <a:solidFill>
                  <a:srgbClr val="404040"/>
                </a:solidFill>
                <a:latin typeface="Lato"/>
              </a:rPr>
              <a:t>。</a:t>
            </a:r>
            <a:r>
              <a:rPr lang="en-US" altLang="zh-CN" sz="2400" dirty="0" smtClean="0">
                <a:solidFill>
                  <a:srgbClr val="404040"/>
                </a:solidFill>
                <a:latin typeface="Lato"/>
              </a:rPr>
              <a:t/>
            </a:r>
            <a:br>
              <a:rPr lang="en-US" altLang="zh-CN" sz="2400" dirty="0" smtClean="0">
                <a:solidFill>
                  <a:srgbClr val="404040"/>
                </a:solidFill>
                <a:latin typeface="Lato"/>
              </a:rPr>
            </a:br>
            <a:r>
              <a:rPr lang="zh-CN" altLang="en-US" sz="2400" dirty="0">
                <a:solidFill>
                  <a:srgbClr val="404040"/>
                </a:solidFill>
                <a:latin typeface="Lato"/>
              </a:rPr>
              <a:t/>
            </a:r>
            <a:br>
              <a:rPr lang="zh-CN" altLang="en-US" sz="2400" dirty="0">
                <a:solidFill>
                  <a:srgbClr val="404040"/>
                </a:solidFill>
                <a:latin typeface="Lato"/>
              </a:rPr>
            </a:br>
            <a:r>
              <a:rPr lang="zh-CN" altLang="en-US" sz="2400" b="1" dirty="0">
                <a:solidFill>
                  <a:srgbClr val="404040"/>
                </a:solidFill>
                <a:latin typeface="Roboto Slab"/>
              </a:rPr>
              <a:t>解决方案</a:t>
            </a:r>
            <a:br>
              <a:rPr lang="zh-CN" altLang="en-US" sz="2400" b="1" dirty="0">
                <a:solidFill>
                  <a:srgbClr val="404040"/>
                </a:solidFill>
                <a:latin typeface="Roboto Slab"/>
              </a:rPr>
            </a:br>
            <a:r>
              <a:rPr lang="zh-CN" altLang="en-US" sz="2400" dirty="0">
                <a:solidFill>
                  <a:srgbClr val="404040"/>
                </a:solidFill>
                <a:latin typeface="Lato"/>
              </a:rPr>
              <a:t>最简单的方式是使用字典推导。</a:t>
            </a:r>
            <a:br>
              <a:rPr lang="zh-CN" altLang="en-US" sz="2400" dirty="0">
                <a:solidFill>
                  <a:srgbClr val="404040"/>
                </a:solidFill>
                <a:latin typeface="Lato"/>
              </a:rPr>
            </a:br>
            <a:r>
              <a:rPr lang="zh-CN" altLang="en-US" sz="2400" dirty="0" smtClean="0">
                <a:solidFill>
                  <a:srgbClr val="404040"/>
                </a:solidFill>
                <a:latin typeface="Lato"/>
              </a:rPr>
              <a:t/>
            </a:r>
            <a:br>
              <a:rPr lang="zh-CN" altLang="en-US" sz="2400" dirty="0" smtClean="0">
                <a:solidFill>
                  <a:srgbClr val="404040"/>
                </a:solidFill>
                <a:latin typeface="Lato"/>
              </a:rPr>
            </a:br>
            <a:r>
              <a:rPr lang="zh-CN" altLang="en-US" sz="2400" dirty="0" smtClean="0">
                <a:solidFill>
                  <a:srgbClr val="404040"/>
                </a:solidFill>
                <a:latin typeface="Lato"/>
              </a:rPr>
              <a:t/>
            </a:r>
            <a:br>
              <a:rPr lang="zh-CN" altLang="en-US" sz="2400" dirty="0" smtClean="0">
                <a:solidFill>
                  <a:srgbClr val="404040"/>
                </a:solidFill>
                <a:latin typeface="Lato"/>
              </a:rPr>
            </a:br>
            <a:endParaRPr lang="zh-CN" altLang="en-US" sz="2400" dirty="0">
              <a:latin typeface="+mn-ea"/>
              <a:ea typeface="+mn-ea"/>
            </a:endParaRPr>
          </a:p>
        </p:txBody>
      </p:sp>
      <p:sp>
        <p:nvSpPr>
          <p:cNvPr id="3" name="文本占位符 2"/>
          <p:cNvSpPr>
            <a:spLocks noGrp="1"/>
          </p:cNvSpPr>
          <p:nvPr>
            <p:ph type="body" idx="1"/>
          </p:nvPr>
        </p:nvSpPr>
        <p:spPr/>
        <p:txBody>
          <a:bodyPr/>
          <a:lstStyle/>
          <a:p>
            <a:r>
              <a:rPr lang="zh-CN" altLang="en-US" b="1" dirty="0"/>
              <a:t>从字典中提取子集</a:t>
            </a:r>
          </a:p>
          <a:p>
            <a:endParaRPr lang="zh-CN" altLang="en-US" dirty="0"/>
          </a:p>
        </p:txBody>
      </p:sp>
    </p:spTree>
    <p:extLst>
      <p:ext uri="{BB962C8B-B14F-4D97-AF65-F5344CB8AC3E}">
        <p14:creationId xmlns:p14="http://schemas.microsoft.com/office/powerpoint/2010/main" val="31442031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0032" y="2463560"/>
            <a:ext cx="8346464" cy="4205800"/>
          </a:xfrm>
        </p:spPr>
        <p:txBody>
          <a:bodyPr>
            <a:normAutofit fontScale="90000"/>
          </a:bodyPr>
          <a:lstStyle/>
          <a:p>
            <a:pPr algn="l"/>
            <a:r>
              <a:rPr lang="zh-CN" altLang="en-US" sz="2400" dirty="0" smtClean="0">
                <a:solidFill>
                  <a:srgbClr val="404040"/>
                </a:solidFill>
                <a:latin typeface="Lato"/>
              </a:rPr>
              <a:t/>
            </a:r>
            <a:br>
              <a:rPr lang="zh-CN" altLang="en-US" sz="2400" dirty="0" smtClean="0">
                <a:solidFill>
                  <a:srgbClr val="404040"/>
                </a:solidFill>
                <a:latin typeface="Lato"/>
              </a:rPr>
            </a:br>
            <a:r>
              <a:rPr lang="zh-CN" altLang="en-US" sz="2400" b="1" dirty="0">
                <a:solidFill>
                  <a:srgbClr val="404040"/>
                </a:solidFill>
                <a:latin typeface="Roboto Slab"/>
              </a:rPr>
              <a:t>问题</a:t>
            </a:r>
            <a:br>
              <a:rPr lang="zh-CN" altLang="en-US" sz="2400" b="1" dirty="0">
                <a:solidFill>
                  <a:srgbClr val="404040"/>
                </a:solidFill>
                <a:latin typeface="Roboto Slab"/>
              </a:rPr>
            </a:br>
            <a:r>
              <a:rPr lang="zh-CN" altLang="en-US" sz="2400" dirty="0">
                <a:solidFill>
                  <a:srgbClr val="404040"/>
                </a:solidFill>
                <a:latin typeface="Lato"/>
              </a:rPr>
              <a:t>你有一段通过下标访问列表或者元组中元素的代码，但是这样有时候会使得你的代码难以阅读， 于是你想通过名称来访问元素。</a:t>
            </a:r>
            <a:br>
              <a:rPr lang="zh-CN" altLang="en-US" sz="2400" dirty="0">
                <a:solidFill>
                  <a:srgbClr val="404040"/>
                </a:solidFill>
                <a:latin typeface="Lato"/>
              </a:rPr>
            </a:br>
            <a:r>
              <a:rPr lang="en-US" altLang="zh-CN" sz="2400" dirty="0" smtClean="0">
                <a:solidFill>
                  <a:srgbClr val="404040"/>
                </a:solidFill>
                <a:latin typeface="Lato"/>
              </a:rPr>
              <a:t/>
            </a:r>
            <a:br>
              <a:rPr lang="en-US" altLang="zh-CN" sz="2400" dirty="0" smtClean="0">
                <a:solidFill>
                  <a:srgbClr val="404040"/>
                </a:solidFill>
                <a:latin typeface="Lato"/>
              </a:rPr>
            </a:br>
            <a:r>
              <a:rPr lang="zh-CN" altLang="en-US" sz="2400" b="1" dirty="0" smtClean="0">
                <a:solidFill>
                  <a:srgbClr val="404040"/>
                </a:solidFill>
                <a:latin typeface="Roboto Slab"/>
              </a:rPr>
              <a:t>解决</a:t>
            </a:r>
            <a:r>
              <a:rPr lang="zh-CN" altLang="en-US" sz="2400" b="1" dirty="0">
                <a:solidFill>
                  <a:srgbClr val="404040"/>
                </a:solidFill>
                <a:latin typeface="Roboto Slab"/>
              </a:rPr>
              <a:t>方案</a:t>
            </a:r>
            <a:br>
              <a:rPr lang="zh-CN" altLang="en-US" sz="2400" b="1" dirty="0">
                <a:solidFill>
                  <a:srgbClr val="404040"/>
                </a:solidFill>
                <a:latin typeface="Roboto Slab"/>
              </a:rPr>
            </a:br>
            <a:r>
              <a:rPr lang="en-US" altLang="zh-CN" sz="2400" dirty="0" err="1">
                <a:solidFill>
                  <a:srgbClr val="404040"/>
                </a:solidFill>
                <a:latin typeface="Lato"/>
              </a:rPr>
              <a:t>collections.namedtuple</a:t>
            </a:r>
            <a:r>
              <a:rPr lang="en-US" altLang="zh-CN" sz="2400" dirty="0">
                <a:solidFill>
                  <a:srgbClr val="404040"/>
                </a:solidFill>
                <a:latin typeface="Lato"/>
              </a:rPr>
              <a:t>() </a:t>
            </a:r>
            <a:r>
              <a:rPr lang="zh-CN" altLang="en-US" sz="2400" dirty="0">
                <a:solidFill>
                  <a:srgbClr val="404040"/>
                </a:solidFill>
                <a:latin typeface="Lato"/>
              </a:rPr>
              <a:t>函数通过使用一个普通的元组对象来帮你解决这个问题。 这个函数实际上是一个返回 </a:t>
            </a:r>
            <a:r>
              <a:rPr lang="en-US" altLang="zh-CN" sz="2400" dirty="0">
                <a:solidFill>
                  <a:srgbClr val="404040"/>
                </a:solidFill>
                <a:latin typeface="Lato"/>
              </a:rPr>
              <a:t>Python </a:t>
            </a:r>
            <a:r>
              <a:rPr lang="zh-CN" altLang="en-US" sz="2400" dirty="0">
                <a:solidFill>
                  <a:srgbClr val="404040"/>
                </a:solidFill>
                <a:latin typeface="Lato"/>
              </a:rPr>
              <a:t>中标准元组类型子类的一个工厂方法。 你需要传递一个类型名和你需要的字段给它，然后它就会返回一个类，你可以初始化这个类，为你定义的字段传递值等。</a:t>
            </a:r>
            <a:br>
              <a:rPr lang="zh-CN" altLang="en-US" sz="2400" dirty="0">
                <a:solidFill>
                  <a:srgbClr val="404040"/>
                </a:solidFill>
                <a:latin typeface="Lato"/>
              </a:rPr>
            </a:br>
            <a:r>
              <a:rPr lang="zh-CN" altLang="en-US" sz="2400" dirty="0" smtClean="0">
                <a:solidFill>
                  <a:srgbClr val="404040"/>
                </a:solidFill>
                <a:latin typeface="Lato"/>
              </a:rPr>
              <a:t/>
            </a:r>
            <a:br>
              <a:rPr lang="zh-CN" altLang="en-US" sz="2400" dirty="0" smtClean="0">
                <a:solidFill>
                  <a:srgbClr val="404040"/>
                </a:solidFill>
                <a:latin typeface="Lato"/>
              </a:rPr>
            </a:br>
            <a:endParaRPr lang="zh-CN" altLang="en-US" sz="2400" dirty="0">
              <a:latin typeface="+mn-ea"/>
              <a:ea typeface="+mn-ea"/>
            </a:endParaRPr>
          </a:p>
        </p:txBody>
      </p:sp>
      <p:sp>
        <p:nvSpPr>
          <p:cNvPr id="3" name="文本占位符 2"/>
          <p:cNvSpPr>
            <a:spLocks noGrp="1"/>
          </p:cNvSpPr>
          <p:nvPr>
            <p:ph type="body" idx="1"/>
          </p:nvPr>
        </p:nvSpPr>
        <p:spPr/>
        <p:txBody>
          <a:bodyPr/>
          <a:lstStyle/>
          <a:p>
            <a:r>
              <a:rPr lang="zh-CN" altLang="en-US" b="1" dirty="0"/>
              <a:t>映射名称到序列元素</a:t>
            </a:r>
          </a:p>
          <a:p>
            <a:endParaRPr lang="zh-CN" altLang="en-US" dirty="0"/>
          </a:p>
        </p:txBody>
      </p:sp>
    </p:spTree>
    <p:extLst>
      <p:ext uri="{BB962C8B-B14F-4D97-AF65-F5344CB8AC3E}">
        <p14:creationId xmlns:p14="http://schemas.microsoft.com/office/powerpoint/2010/main" val="31442031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0032" y="2463560"/>
            <a:ext cx="8346464" cy="4205800"/>
          </a:xfrm>
        </p:spPr>
        <p:txBody>
          <a:bodyPr>
            <a:normAutofit/>
          </a:bodyPr>
          <a:lstStyle/>
          <a:p>
            <a:pPr algn="l"/>
            <a:r>
              <a:rPr lang="zh-CN" altLang="en-US" sz="2400" b="1" dirty="0">
                <a:solidFill>
                  <a:srgbClr val="404040"/>
                </a:solidFill>
                <a:latin typeface="+mn-ea"/>
                <a:ea typeface="+mn-ea"/>
              </a:rPr>
              <a:t>问题</a:t>
            </a:r>
            <a:br>
              <a:rPr lang="zh-CN" altLang="en-US" sz="2400" b="1" dirty="0">
                <a:solidFill>
                  <a:srgbClr val="404040"/>
                </a:solidFill>
                <a:latin typeface="+mn-ea"/>
                <a:ea typeface="+mn-ea"/>
              </a:rPr>
            </a:br>
            <a:r>
              <a:rPr lang="zh-CN" altLang="en-US" sz="2400" dirty="0">
                <a:solidFill>
                  <a:srgbClr val="404040"/>
                </a:solidFill>
                <a:latin typeface="+mn-ea"/>
                <a:ea typeface="+mn-ea"/>
              </a:rPr>
              <a:t>现在有一个包含 </a:t>
            </a:r>
            <a:r>
              <a:rPr lang="en-US" altLang="zh-CN" sz="2400" dirty="0">
                <a:solidFill>
                  <a:srgbClr val="404040"/>
                </a:solidFill>
                <a:latin typeface="+mn-ea"/>
                <a:ea typeface="+mn-ea"/>
              </a:rPr>
              <a:t>N </a:t>
            </a:r>
            <a:r>
              <a:rPr lang="zh-CN" altLang="en-US" sz="2400" dirty="0">
                <a:solidFill>
                  <a:srgbClr val="404040"/>
                </a:solidFill>
                <a:latin typeface="+mn-ea"/>
                <a:ea typeface="+mn-ea"/>
              </a:rPr>
              <a:t>个元素的元组或者是序列，怎样将它里面的值解压后同时赋值给 </a:t>
            </a:r>
            <a:r>
              <a:rPr lang="en-US" altLang="zh-CN" sz="2400" dirty="0">
                <a:solidFill>
                  <a:srgbClr val="404040"/>
                </a:solidFill>
                <a:latin typeface="+mn-ea"/>
                <a:ea typeface="+mn-ea"/>
              </a:rPr>
              <a:t>N </a:t>
            </a:r>
            <a:r>
              <a:rPr lang="zh-CN" altLang="en-US" sz="2400" dirty="0">
                <a:solidFill>
                  <a:srgbClr val="404040"/>
                </a:solidFill>
                <a:latin typeface="+mn-ea"/>
                <a:ea typeface="+mn-ea"/>
              </a:rPr>
              <a:t>个变量</a:t>
            </a:r>
            <a:r>
              <a:rPr lang="zh-CN" altLang="en-US" sz="2400" dirty="0" smtClean="0">
                <a:solidFill>
                  <a:srgbClr val="404040"/>
                </a:solidFill>
                <a:latin typeface="+mn-ea"/>
                <a:ea typeface="+mn-ea"/>
              </a:rPr>
              <a:t>？</a:t>
            </a:r>
            <a:r>
              <a:rPr lang="en-US" altLang="zh-CN" sz="2400" dirty="0" smtClean="0">
                <a:solidFill>
                  <a:srgbClr val="404040"/>
                </a:solidFill>
                <a:latin typeface="+mn-ea"/>
                <a:ea typeface="+mn-ea"/>
              </a:rPr>
              <a:t/>
            </a:r>
            <a:br>
              <a:rPr lang="en-US" altLang="zh-CN" sz="2400" dirty="0" smtClean="0">
                <a:solidFill>
                  <a:srgbClr val="404040"/>
                </a:solidFill>
                <a:latin typeface="+mn-ea"/>
                <a:ea typeface="+mn-ea"/>
              </a:rPr>
            </a:br>
            <a:r>
              <a:rPr lang="zh-CN" altLang="en-US" sz="2400" dirty="0">
                <a:solidFill>
                  <a:srgbClr val="404040"/>
                </a:solidFill>
                <a:latin typeface="+mn-ea"/>
                <a:ea typeface="+mn-ea"/>
              </a:rPr>
              <a:t/>
            </a:r>
            <a:br>
              <a:rPr lang="zh-CN" altLang="en-US" sz="2400" dirty="0">
                <a:solidFill>
                  <a:srgbClr val="404040"/>
                </a:solidFill>
                <a:latin typeface="+mn-ea"/>
                <a:ea typeface="+mn-ea"/>
              </a:rPr>
            </a:br>
            <a:r>
              <a:rPr lang="zh-CN" altLang="en-US" sz="2400" b="1" dirty="0">
                <a:solidFill>
                  <a:srgbClr val="404040"/>
                </a:solidFill>
                <a:latin typeface="+mn-ea"/>
                <a:ea typeface="+mn-ea"/>
              </a:rPr>
              <a:t>解决方案</a:t>
            </a:r>
            <a:br>
              <a:rPr lang="zh-CN" altLang="en-US" sz="2400" b="1" dirty="0">
                <a:solidFill>
                  <a:srgbClr val="404040"/>
                </a:solidFill>
                <a:latin typeface="+mn-ea"/>
                <a:ea typeface="+mn-ea"/>
              </a:rPr>
            </a:br>
            <a:r>
              <a:rPr lang="zh-CN" altLang="en-US" sz="2400" dirty="0">
                <a:solidFill>
                  <a:srgbClr val="404040"/>
                </a:solidFill>
                <a:latin typeface="+mn-ea"/>
                <a:ea typeface="+mn-ea"/>
              </a:rPr>
              <a:t>任何的序列（或者是可迭代对象）可以通过一个简单的赋值语句解压并赋值给多个变量。 唯一的前提就是变量的数量必须跟序列元素的数量是一样的</a:t>
            </a:r>
            <a:r>
              <a:rPr lang="zh-CN" altLang="en-US" sz="2400" dirty="0" smtClean="0">
                <a:solidFill>
                  <a:srgbClr val="404040"/>
                </a:solidFill>
                <a:latin typeface="+mn-ea"/>
                <a:ea typeface="+mn-ea"/>
              </a:rPr>
              <a:t>。</a:t>
            </a:r>
            <a:endParaRPr lang="zh-CN" altLang="en-US" sz="2400" dirty="0">
              <a:latin typeface="+mn-ea"/>
              <a:ea typeface="+mn-ea"/>
            </a:endParaRPr>
          </a:p>
        </p:txBody>
      </p:sp>
      <p:sp>
        <p:nvSpPr>
          <p:cNvPr id="3" name="文本占位符 2"/>
          <p:cNvSpPr>
            <a:spLocks noGrp="1"/>
          </p:cNvSpPr>
          <p:nvPr>
            <p:ph type="body" idx="1"/>
          </p:nvPr>
        </p:nvSpPr>
        <p:spPr/>
        <p:txBody>
          <a:bodyPr/>
          <a:lstStyle/>
          <a:p>
            <a:r>
              <a:rPr lang="zh-CN" altLang="en-US" dirty="0" smtClean="0"/>
              <a:t>解压序列赋值给多个变量</a:t>
            </a:r>
          </a:p>
          <a:p>
            <a:endParaRPr lang="zh-CN" altLang="en-US" dirty="0"/>
          </a:p>
        </p:txBody>
      </p:sp>
    </p:spTree>
    <p:extLst>
      <p:ext uri="{BB962C8B-B14F-4D97-AF65-F5344CB8AC3E}">
        <p14:creationId xmlns:p14="http://schemas.microsoft.com/office/powerpoint/2010/main" val="5071770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0032" y="2463560"/>
            <a:ext cx="8346464" cy="4205800"/>
          </a:xfrm>
        </p:spPr>
        <p:txBody>
          <a:bodyPr>
            <a:normAutofit/>
          </a:bodyPr>
          <a:lstStyle/>
          <a:p>
            <a:pPr algn="l"/>
            <a:r>
              <a:rPr lang="zh-CN" altLang="en-US" sz="2400" dirty="0" smtClean="0">
                <a:solidFill>
                  <a:srgbClr val="404040"/>
                </a:solidFill>
                <a:latin typeface="Lato"/>
              </a:rPr>
              <a:t/>
            </a:r>
            <a:br>
              <a:rPr lang="zh-CN" altLang="en-US" sz="2400" dirty="0" smtClean="0">
                <a:solidFill>
                  <a:srgbClr val="404040"/>
                </a:solidFill>
                <a:latin typeface="Lato"/>
              </a:rPr>
            </a:br>
            <a:r>
              <a:rPr lang="zh-CN" altLang="en-US" sz="2400" b="1" dirty="0">
                <a:solidFill>
                  <a:srgbClr val="404040"/>
                </a:solidFill>
                <a:latin typeface="Roboto Slab"/>
              </a:rPr>
              <a:t>问题</a:t>
            </a:r>
            <a:br>
              <a:rPr lang="zh-CN" altLang="en-US" sz="2400" b="1" dirty="0">
                <a:solidFill>
                  <a:srgbClr val="404040"/>
                </a:solidFill>
                <a:latin typeface="Roboto Slab"/>
              </a:rPr>
            </a:br>
            <a:r>
              <a:rPr lang="zh-CN" altLang="en-US" sz="2400" dirty="0">
                <a:solidFill>
                  <a:srgbClr val="404040"/>
                </a:solidFill>
                <a:latin typeface="Lato"/>
              </a:rPr>
              <a:t>你需要在数据序列上执行聚集函数（比如 </a:t>
            </a:r>
            <a:r>
              <a:rPr lang="en-US" altLang="zh-CN" sz="2400" dirty="0">
                <a:solidFill>
                  <a:srgbClr val="404040"/>
                </a:solidFill>
                <a:latin typeface="Lato"/>
              </a:rPr>
              <a:t>sum() , min() , max() </a:t>
            </a:r>
            <a:r>
              <a:rPr lang="zh-CN" altLang="en-US" sz="2400" dirty="0">
                <a:solidFill>
                  <a:srgbClr val="404040"/>
                </a:solidFill>
                <a:latin typeface="Lato"/>
              </a:rPr>
              <a:t>）， 但是首先你需要先转换或者过滤</a:t>
            </a:r>
            <a:r>
              <a:rPr lang="zh-CN" altLang="en-US" sz="2400" dirty="0" smtClean="0">
                <a:solidFill>
                  <a:srgbClr val="404040"/>
                </a:solidFill>
                <a:latin typeface="Lato"/>
              </a:rPr>
              <a:t>数据</a:t>
            </a:r>
            <a:r>
              <a:rPr lang="en-US" altLang="zh-CN" sz="2400" dirty="0" smtClean="0">
                <a:solidFill>
                  <a:srgbClr val="404040"/>
                </a:solidFill>
                <a:latin typeface="Lato"/>
              </a:rPr>
              <a:t>.</a:t>
            </a:r>
            <a:br>
              <a:rPr lang="en-US" altLang="zh-CN" sz="2400" dirty="0" smtClean="0">
                <a:solidFill>
                  <a:srgbClr val="404040"/>
                </a:solidFill>
                <a:latin typeface="Lato"/>
              </a:rPr>
            </a:br>
            <a:r>
              <a:rPr lang="zh-CN" altLang="en-US" sz="2400" dirty="0">
                <a:solidFill>
                  <a:srgbClr val="404040"/>
                </a:solidFill>
                <a:latin typeface="Lato"/>
              </a:rPr>
              <a:t/>
            </a:r>
            <a:br>
              <a:rPr lang="zh-CN" altLang="en-US" sz="2400" dirty="0">
                <a:solidFill>
                  <a:srgbClr val="404040"/>
                </a:solidFill>
                <a:latin typeface="Lato"/>
              </a:rPr>
            </a:br>
            <a:r>
              <a:rPr lang="zh-CN" altLang="en-US" sz="2400" b="1" dirty="0">
                <a:solidFill>
                  <a:srgbClr val="404040"/>
                </a:solidFill>
                <a:latin typeface="Roboto Slab"/>
              </a:rPr>
              <a:t>解决方案</a:t>
            </a:r>
            <a:br>
              <a:rPr lang="zh-CN" altLang="en-US" sz="2400" b="1" dirty="0">
                <a:solidFill>
                  <a:srgbClr val="404040"/>
                </a:solidFill>
                <a:latin typeface="Roboto Slab"/>
              </a:rPr>
            </a:br>
            <a:r>
              <a:rPr lang="zh-CN" altLang="en-US" sz="2400" dirty="0">
                <a:solidFill>
                  <a:srgbClr val="404040"/>
                </a:solidFill>
                <a:latin typeface="Lato"/>
              </a:rPr>
              <a:t>一个非常优雅的方式去结合数据计算与转换就是使用一个生成器表达式参数。</a:t>
            </a:r>
            <a:br>
              <a:rPr lang="zh-CN" altLang="en-US" sz="2400" dirty="0">
                <a:solidFill>
                  <a:srgbClr val="404040"/>
                </a:solidFill>
                <a:latin typeface="Lato"/>
              </a:rPr>
            </a:br>
            <a:r>
              <a:rPr lang="zh-CN" altLang="en-US" sz="2400" dirty="0" smtClean="0">
                <a:solidFill>
                  <a:srgbClr val="404040"/>
                </a:solidFill>
                <a:latin typeface="Lato"/>
              </a:rPr>
              <a:t/>
            </a:r>
            <a:br>
              <a:rPr lang="zh-CN" altLang="en-US" sz="2400" dirty="0" smtClean="0">
                <a:solidFill>
                  <a:srgbClr val="404040"/>
                </a:solidFill>
                <a:latin typeface="Lato"/>
              </a:rPr>
            </a:br>
            <a:endParaRPr lang="zh-CN" altLang="en-US" sz="2400" dirty="0">
              <a:latin typeface="+mn-ea"/>
              <a:ea typeface="+mn-ea"/>
            </a:endParaRPr>
          </a:p>
        </p:txBody>
      </p:sp>
      <p:sp>
        <p:nvSpPr>
          <p:cNvPr id="3" name="文本占位符 2"/>
          <p:cNvSpPr>
            <a:spLocks noGrp="1"/>
          </p:cNvSpPr>
          <p:nvPr>
            <p:ph type="body" idx="1"/>
          </p:nvPr>
        </p:nvSpPr>
        <p:spPr/>
        <p:txBody>
          <a:bodyPr/>
          <a:lstStyle/>
          <a:p>
            <a:r>
              <a:rPr lang="zh-CN" altLang="en-US" b="1" dirty="0"/>
              <a:t>转换并同时计算数据</a:t>
            </a:r>
          </a:p>
          <a:p>
            <a:endParaRPr lang="zh-CN" altLang="en-US" dirty="0"/>
          </a:p>
        </p:txBody>
      </p:sp>
    </p:spTree>
    <p:extLst>
      <p:ext uri="{BB962C8B-B14F-4D97-AF65-F5344CB8AC3E}">
        <p14:creationId xmlns:p14="http://schemas.microsoft.com/office/powerpoint/2010/main" val="31442031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0032" y="2463560"/>
            <a:ext cx="8346464" cy="4205800"/>
          </a:xfrm>
        </p:spPr>
        <p:txBody>
          <a:bodyPr>
            <a:normAutofit/>
          </a:bodyPr>
          <a:lstStyle/>
          <a:p>
            <a:pPr algn="l"/>
            <a:r>
              <a:rPr lang="zh-CN" altLang="en-US" sz="2400" dirty="0" smtClean="0">
                <a:solidFill>
                  <a:srgbClr val="404040"/>
                </a:solidFill>
                <a:latin typeface="Lato"/>
              </a:rPr>
              <a:t/>
            </a:r>
            <a:br>
              <a:rPr lang="zh-CN" altLang="en-US" sz="2400" dirty="0" smtClean="0">
                <a:solidFill>
                  <a:srgbClr val="404040"/>
                </a:solidFill>
                <a:latin typeface="Lato"/>
              </a:rPr>
            </a:br>
            <a:r>
              <a:rPr lang="zh-CN" altLang="en-US" sz="2400" b="1" dirty="0" smtClean="0">
                <a:solidFill>
                  <a:srgbClr val="404040"/>
                </a:solidFill>
                <a:latin typeface="Roboto Slab"/>
              </a:rPr>
              <a:t>问题</a:t>
            </a:r>
            <a:br>
              <a:rPr lang="zh-CN" altLang="en-US" sz="2400" b="1" dirty="0" smtClean="0">
                <a:solidFill>
                  <a:srgbClr val="404040"/>
                </a:solidFill>
                <a:latin typeface="Roboto Slab"/>
              </a:rPr>
            </a:br>
            <a:r>
              <a:rPr lang="zh-CN" altLang="en-US" sz="2400" dirty="0" smtClean="0">
                <a:solidFill>
                  <a:srgbClr val="404040"/>
                </a:solidFill>
                <a:latin typeface="Lato"/>
              </a:rPr>
              <a:t>现在有多个字典或者映射，你想将它们从逻辑上合并为一个单一的映射后执行某些操作， 比如查找值或者检查某些键是否存在。</a:t>
            </a:r>
            <a:br>
              <a:rPr lang="zh-CN" altLang="en-US" sz="2400" dirty="0" smtClean="0">
                <a:solidFill>
                  <a:srgbClr val="404040"/>
                </a:solidFill>
                <a:latin typeface="Lato"/>
              </a:rPr>
            </a:br>
            <a:r>
              <a:rPr lang="en-US" altLang="zh-CN" sz="2400" dirty="0" smtClean="0">
                <a:solidFill>
                  <a:srgbClr val="404040"/>
                </a:solidFill>
                <a:latin typeface="Lato"/>
              </a:rPr>
              <a:t/>
            </a:r>
            <a:br>
              <a:rPr lang="en-US" altLang="zh-CN" sz="2400" dirty="0" smtClean="0">
                <a:solidFill>
                  <a:srgbClr val="404040"/>
                </a:solidFill>
                <a:latin typeface="Lato"/>
              </a:rPr>
            </a:br>
            <a:r>
              <a:rPr lang="zh-CN" altLang="en-US" sz="2400" b="1" dirty="0">
                <a:solidFill>
                  <a:srgbClr val="404040"/>
                </a:solidFill>
                <a:latin typeface="Roboto Slab"/>
              </a:rPr>
              <a:t>解决方案</a:t>
            </a:r>
            <a:br>
              <a:rPr lang="zh-CN" altLang="en-US" sz="2400" b="1" dirty="0">
                <a:solidFill>
                  <a:srgbClr val="404040"/>
                </a:solidFill>
                <a:latin typeface="Roboto Slab"/>
              </a:rPr>
            </a:br>
            <a:r>
              <a:rPr lang="zh-CN" altLang="en-US" sz="2400" dirty="0">
                <a:solidFill>
                  <a:srgbClr val="404040"/>
                </a:solidFill>
                <a:latin typeface="Lato"/>
              </a:rPr>
              <a:t>现在假设你必须在两个字典中执行查找操作（比如先从 </a:t>
            </a:r>
            <a:r>
              <a:rPr lang="en-US" altLang="zh-CN" sz="2400" dirty="0" smtClean="0"/>
              <a:t>a</a:t>
            </a:r>
            <a:r>
              <a:rPr lang="en-US" altLang="zh-CN" sz="2400" dirty="0">
                <a:solidFill>
                  <a:srgbClr val="404040"/>
                </a:solidFill>
                <a:latin typeface="Lato"/>
              </a:rPr>
              <a:t>a</a:t>
            </a:r>
            <a:r>
              <a:rPr lang="zh-CN" altLang="en-US" sz="2400" dirty="0" smtClean="0">
                <a:solidFill>
                  <a:srgbClr val="404040"/>
                </a:solidFill>
                <a:latin typeface="Lato"/>
              </a:rPr>
              <a:t>中</a:t>
            </a:r>
            <a:r>
              <a:rPr lang="zh-CN" altLang="en-US" sz="2400" dirty="0">
                <a:solidFill>
                  <a:srgbClr val="404040"/>
                </a:solidFill>
                <a:latin typeface="Lato"/>
              </a:rPr>
              <a:t>找，如果找不到再在 </a:t>
            </a:r>
            <a:r>
              <a:rPr lang="en-US" altLang="zh-CN" sz="2400" smtClean="0"/>
              <a:t>b</a:t>
            </a:r>
            <a:r>
              <a:rPr lang="en-US" altLang="zh-CN" sz="2400" dirty="0">
                <a:solidFill>
                  <a:srgbClr val="404040"/>
                </a:solidFill>
                <a:latin typeface="Lato"/>
              </a:rPr>
              <a:t>a</a:t>
            </a:r>
            <a:r>
              <a:rPr lang="zh-CN" altLang="en-US" sz="2400" smtClean="0">
                <a:solidFill>
                  <a:srgbClr val="404040"/>
                </a:solidFill>
                <a:latin typeface="Lato"/>
              </a:rPr>
              <a:t>中</a:t>
            </a:r>
            <a:r>
              <a:rPr lang="zh-CN" altLang="en-US" sz="2400" dirty="0">
                <a:solidFill>
                  <a:srgbClr val="404040"/>
                </a:solidFill>
                <a:latin typeface="Lato"/>
              </a:rPr>
              <a:t>找）。 一个非常简单的解决方案就是使用 </a:t>
            </a:r>
            <a:r>
              <a:rPr lang="en-US" altLang="zh-CN" sz="2400" dirty="0">
                <a:solidFill>
                  <a:srgbClr val="FF0000"/>
                </a:solidFill>
              </a:rPr>
              <a:t>collections</a:t>
            </a:r>
            <a:r>
              <a:rPr lang="en-US" altLang="zh-CN" sz="2400" dirty="0">
                <a:solidFill>
                  <a:srgbClr val="FF0000"/>
                </a:solidFill>
                <a:latin typeface="Lato"/>
              </a:rPr>
              <a:t> </a:t>
            </a:r>
            <a:r>
              <a:rPr lang="zh-CN" altLang="en-US" sz="2400" dirty="0">
                <a:solidFill>
                  <a:srgbClr val="404040"/>
                </a:solidFill>
                <a:latin typeface="Lato"/>
              </a:rPr>
              <a:t>模块中的 </a:t>
            </a:r>
            <a:r>
              <a:rPr lang="en-US" altLang="zh-CN" sz="2400" dirty="0" err="1">
                <a:solidFill>
                  <a:srgbClr val="FF0000"/>
                </a:solidFill>
              </a:rPr>
              <a:t>ChainMap</a:t>
            </a:r>
            <a:r>
              <a:rPr lang="en-US" altLang="zh-CN" sz="2400" dirty="0">
                <a:solidFill>
                  <a:srgbClr val="FF0000"/>
                </a:solidFill>
                <a:latin typeface="Lato"/>
              </a:rPr>
              <a:t> </a:t>
            </a:r>
            <a:r>
              <a:rPr lang="zh-CN" altLang="en-US" sz="2400" dirty="0">
                <a:solidFill>
                  <a:srgbClr val="404040"/>
                </a:solidFill>
                <a:latin typeface="Lato"/>
              </a:rPr>
              <a:t>类。</a:t>
            </a:r>
            <a:r>
              <a:rPr lang="zh-CN" altLang="en-US" sz="2400" dirty="0" smtClean="0">
                <a:solidFill>
                  <a:srgbClr val="404040"/>
                </a:solidFill>
                <a:latin typeface="Lato"/>
              </a:rPr>
              <a:t/>
            </a:r>
            <a:br>
              <a:rPr lang="zh-CN" altLang="en-US" sz="2400" dirty="0" smtClean="0">
                <a:solidFill>
                  <a:srgbClr val="404040"/>
                </a:solidFill>
                <a:latin typeface="Lato"/>
              </a:rPr>
            </a:br>
            <a:endParaRPr lang="zh-CN" altLang="en-US" sz="2400" dirty="0">
              <a:latin typeface="+mn-ea"/>
              <a:ea typeface="+mn-ea"/>
            </a:endParaRPr>
          </a:p>
        </p:txBody>
      </p:sp>
      <p:sp>
        <p:nvSpPr>
          <p:cNvPr id="3" name="文本占位符 2"/>
          <p:cNvSpPr>
            <a:spLocks noGrp="1"/>
          </p:cNvSpPr>
          <p:nvPr>
            <p:ph type="body" idx="1"/>
          </p:nvPr>
        </p:nvSpPr>
        <p:spPr/>
        <p:txBody>
          <a:bodyPr/>
          <a:lstStyle/>
          <a:p>
            <a:r>
              <a:rPr lang="zh-CN" altLang="en-US" b="1" dirty="0"/>
              <a:t>合并多个字典或</a:t>
            </a:r>
            <a:r>
              <a:rPr lang="zh-CN" altLang="en-US" b="1" dirty="0" smtClean="0"/>
              <a:t>映射</a:t>
            </a:r>
            <a:endParaRPr lang="zh-CN" altLang="en-US" b="1" dirty="0"/>
          </a:p>
        </p:txBody>
      </p:sp>
    </p:spTree>
    <p:extLst>
      <p:ext uri="{BB962C8B-B14F-4D97-AF65-F5344CB8AC3E}">
        <p14:creationId xmlns:p14="http://schemas.microsoft.com/office/powerpoint/2010/main" val="31442031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0032" y="2463560"/>
            <a:ext cx="8346464" cy="4205800"/>
          </a:xfrm>
        </p:spPr>
        <p:txBody>
          <a:bodyPr>
            <a:normAutofit/>
          </a:bodyPr>
          <a:lstStyle/>
          <a:p>
            <a:pPr algn="l"/>
            <a:r>
              <a:rPr lang="zh-CN" altLang="en-US" sz="2400" b="1" dirty="0">
                <a:solidFill>
                  <a:srgbClr val="404040"/>
                </a:solidFill>
                <a:latin typeface="Roboto Slab"/>
              </a:rPr>
              <a:t>问题</a:t>
            </a:r>
            <a:br>
              <a:rPr lang="zh-CN" altLang="en-US" sz="2400" b="1" dirty="0">
                <a:solidFill>
                  <a:srgbClr val="404040"/>
                </a:solidFill>
                <a:latin typeface="Roboto Slab"/>
              </a:rPr>
            </a:br>
            <a:r>
              <a:rPr lang="zh-CN" altLang="en-US" sz="2400" dirty="0">
                <a:solidFill>
                  <a:srgbClr val="404040"/>
                </a:solidFill>
                <a:latin typeface="Lato"/>
              </a:rPr>
              <a:t>如果一个可迭代对象的元素个数超过变量个数时，会抛出一个 </a:t>
            </a:r>
            <a:r>
              <a:rPr lang="en-US" altLang="zh-CN" sz="2400" dirty="0" err="1" smtClean="0">
                <a:solidFill>
                  <a:srgbClr val="404040"/>
                </a:solidFill>
                <a:latin typeface="Lato"/>
              </a:rPr>
              <a:t>ValueError</a:t>
            </a:r>
            <a:r>
              <a:rPr lang="en-US" altLang="zh-CN" sz="2400" dirty="0">
                <a:solidFill>
                  <a:srgbClr val="404040"/>
                </a:solidFill>
                <a:latin typeface="Lato"/>
              </a:rPr>
              <a:t> </a:t>
            </a:r>
            <a:r>
              <a:rPr lang="zh-CN" altLang="en-US" sz="2400" dirty="0">
                <a:solidFill>
                  <a:srgbClr val="404040"/>
                </a:solidFill>
                <a:latin typeface="Lato"/>
              </a:rPr>
              <a:t>。 那么怎样才能从这个可迭代对象中解压出 </a:t>
            </a:r>
            <a:r>
              <a:rPr lang="en-US" altLang="zh-CN" sz="2400" dirty="0">
                <a:solidFill>
                  <a:srgbClr val="404040"/>
                </a:solidFill>
                <a:latin typeface="Lato"/>
              </a:rPr>
              <a:t>N </a:t>
            </a:r>
            <a:r>
              <a:rPr lang="zh-CN" altLang="en-US" sz="2400" dirty="0">
                <a:solidFill>
                  <a:srgbClr val="404040"/>
                </a:solidFill>
                <a:latin typeface="Lato"/>
              </a:rPr>
              <a:t>个元素出来？</a:t>
            </a:r>
            <a:br>
              <a:rPr lang="zh-CN" altLang="en-US" sz="2400" dirty="0">
                <a:solidFill>
                  <a:srgbClr val="404040"/>
                </a:solidFill>
                <a:latin typeface="Lato"/>
              </a:rPr>
            </a:br>
            <a:r>
              <a:rPr lang="en-US" altLang="zh-CN" sz="2400" dirty="0" smtClean="0">
                <a:solidFill>
                  <a:srgbClr val="404040"/>
                </a:solidFill>
                <a:latin typeface="Lato"/>
              </a:rPr>
              <a:t/>
            </a:r>
            <a:br>
              <a:rPr lang="en-US" altLang="zh-CN" sz="2400" dirty="0" smtClean="0">
                <a:solidFill>
                  <a:srgbClr val="404040"/>
                </a:solidFill>
                <a:latin typeface="Lato"/>
              </a:rPr>
            </a:br>
            <a:r>
              <a:rPr lang="zh-CN" altLang="en-US" sz="2400" b="1" dirty="0" smtClean="0">
                <a:solidFill>
                  <a:srgbClr val="404040"/>
                </a:solidFill>
                <a:latin typeface="Roboto Slab"/>
              </a:rPr>
              <a:t>解决</a:t>
            </a:r>
            <a:r>
              <a:rPr lang="zh-CN" altLang="en-US" sz="2400" b="1" dirty="0">
                <a:solidFill>
                  <a:srgbClr val="404040"/>
                </a:solidFill>
                <a:latin typeface="Roboto Slab"/>
              </a:rPr>
              <a:t>方案</a:t>
            </a:r>
            <a:br>
              <a:rPr lang="zh-CN" altLang="en-US" sz="2400" b="1" dirty="0">
                <a:solidFill>
                  <a:srgbClr val="404040"/>
                </a:solidFill>
                <a:latin typeface="Roboto Slab"/>
              </a:rPr>
            </a:br>
            <a:r>
              <a:rPr lang="en-US" altLang="zh-CN" sz="2400" dirty="0">
                <a:solidFill>
                  <a:srgbClr val="404040"/>
                </a:solidFill>
                <a:latin typeface="Lato"/>
              </a:rPr>
              <a:t>Python </a:t>
            </a:r>
            <a:r>
              <a:rPr lang="zh-CN" altLang="en-US" sz="2400" dirty="0">
                <a:solidFill>
                  <a:srgbClr val="404040"/>
                </a:solidFill>
                <a:latin typeface="Lato"/>
              </a:rPr>
              <a:t>的星号表达式可以用来解决这个问题。</a:t>
            </a:r>
            <a:br>
              <a:rPr lang="zh-CN" altLang="en-US" sz="2400" dirty="0">
                <a:solidFill>
                  <a:srgbClr val="404040"/>
                </a:solidFill>
                <a:latin typeface="Lato"/>
              </a:rPr>
            </a:br>
            <a:endParaRPr lang="zh-CN" altLang="en-US" sz="2400" dirty="0">
              <a:latin typeface="+mn-ea"/>
              <a:ea typeface="+mn-ea"/>
            </a:endParaRPr>
          </a:p>
        </p:txBody>
      </p:sp>
      <p:sp>
        <p:nvSpPr>
          <p:cNvPr id="3" name="文本占位符 2"/>
          <p:cNvSpPr>
            <a:spLocks noGrp="1"/>
          </p:cNvSpPr>
          <p:nvPr>
            <p:ph type="body" idx="1"/>
          </p:nvPr>
        </p:nvSpPr>
        <p:spPr/>
        <p:txBody>
          <a:bodyPr/>
          <a:lstStyle/>
          <a:p>
            <a:r>
              <a:rPr lang="zh-CN" altLang="en-US" b="1" dirty="0"/>
              <a:t>解压可迭代对象赋值给多个变量</a:t>
            </a:r>
          </a:p>
          <a:p>
            <a:endParaRPr lang="zh-CN" altLang="en-US" dirty="0"/>
          </a:p>
        </p:txBody>
      </p:sp>
    </p:spTree>
    <p:extLst>
      <p:ext uri="{BB962C8B-B14F-4D97-AF65-F5344CB8AC3E}">
        <p14:creationId xmlns:p14="http://schemas.microsoft.com/office/powerpoint/2010/main" val="1055298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0032" y="2463560"/>
            <a:ext cx="8346464" cy="4205800"/>
          </a:xfrm>
        </p:spPr>
        <p:txBody>
          <a:bodyPr>
            <a:normAutofit/>
          </a:bodyPr>
          <a:lstStyle/>
          <a:p>
            <a:pPr algn="l"/>
            <a:r>
              <a:rPr lang="zh-CN" altLang="en-US" sz="2400" b="1" dirty="0">
                <a:solidFill>
                  <a:srgbClr val="404040"/>
                </a:solidFill>
                <a:latin typeface="Roboto Slab"/>
              </a:rPr>
              <a:t>问题</a:t>
            </a:r>
            <a:br>
              <a:rPr lang="zh-CN" altLang="en-US" sz="2400" b="1" dirty="0">
                <a:solidFill>
                  <a:srgbClr val="404040"/>
                </a:solidFill>
                <a:latin typeface="Roboto Slab"/>
              </a:rPr>
            </a:br>
            <a:r>
              <a:rPr lang="zh-CN" altLang="en-US" sz="2400" dirty="0">
                <a:solidFill>
                  <a:srgbClr val="404040"/>
                </a:solidFill>
                <a:latin typeface="Lato"/>
              </a:rPr>
              <a:t>在迭代操作或者其他操作的时候，怎样只保留最后有限几个元素的历史记录</a:t>
            </a:r>
            <a:r>
              <a:rPr lang="zh-CN" altLang="en-US" sz="2400" dirty="0" smtClean="0">
                <a:solidFill>
                  <a:srgbClr val="404040"/>
                </a:solidFill>
                <a:latin typeface="Lato"/>
              </a:rPr>
              <a:t>？</a:t>
            </a:r>
            <a:r>
              <a:rPr lang="en-US" altLang="zh-CN" sz="2400" dirty="0" smtClean="0">
                <a:solidFill>
                  <a:srgbClr val="404040"/>
                </a:solidFill>
                <a:latin typeface="Lato"/>
              </a:rPr>
              <a:t/>
            </a:r>
            <a:br>
              <a:rPr lang="en-US" altLang="zh-CN" sz="2400" dirty="0" smtClean="0">
                <a:solidFill>
                  <a:srgbClr val="404040"/>
                </a:solidFill>
                <a:latin typeface="Lato"/>
              </a:rPr>
            </a:br>
            <a:r>
              <a:rPr lang="zh-CN" altLang="en-US" sz="2400" dirty="0">
                <a:solidFill>
                  <a:srgbClr val="404040"/>
                </a:solidFill>
                <a:latin typeface="Lato"/>
              </a:rPr>
              <a:t/>
            </a:r>
            <a:br>
              <a:rPr lang="zh-CN" altLang="en-US" sz="2400" dirty="0">
                <a:solidFill>
                  <a:srgbClr val="404040"/>
                </a:solidFill>
                <a:latin typeface="Lato"/>
              </a:rPr>
            </a:br>
            <a:r>
              <a:rPr lang="zh-CN" altLang="en-US" sz="2400" b="1" dirty="0">
                <a:solidFill>
                  <a:srgbClr val="404040"/>
                </a:solidFill>
                <a:latin typeface="Roboto Slab"/>
              </a:rPr>
              <a:t>解决方案</a:t>
            </a:r>
            <a:br>
              <a:rPr lang="zh-CN" altLang="en-US" sz="2400" b="1" dirty="0">
                <a:solidFill>
                  <a:srgbClr val="404040"/>
                </a:solidFill>
                <a:latin typeface="Roboto Slab"/>
              </a:rPr>
            </a:br>
            <a:r>
              <a:rPr lang="zh-CN" altLang="en-US" sz="2400" dirty="0">
                <a:solidFill>
                  <a:srgbClr val="404040"/>
                </a:solidFill>
                <a:latin typeface="Lato"/>
              </a:rPr>
              <a:t>保留有限历史记录正是 </a:t>
            </a:r>
            <a:r>
              <a:rPr lang="en-US" altLang="zh-CN" sz="2400" dirty="0" err="1" smtClean="0">
                <a:solidFill>
                  <a:srgbClr val="404040"/>
                </a:solidFill>
                <a:latin typeface="Lato"/>
              </a:rPr>
              <a:t>collections.deque</a:t>
            </a:r>
            <a:r>
              <a:rPr lang="en-US" altLang="zh-CN" sz="2400" dirty="0">
                <a:solidFill>
                  <a:srgbClr val="404040"/>
                </a:solidFill>
                <a:latin typeface="Lato"/>
              </a:rPr>
              <a:t> </a:t>
            </a:r>
            <a:r>
              <a:rPr lang="zh-CN" altLang="en-US" sz="2400" dirty="0">
                <a:solidFill>
                  <a:srgbClr val="404040"/>
                </a:solidFill>
                <a:latin typeface="Lato"/>
              </a:rPr>
              <a:t>大显身手的时候。</a:t>
            </a:r>
            <a:br>
              <a:rPr lang="zh-CN" altLang="en-US" sz="2400" dirty="0">
                <a:solidFill>
                  <a:srgbClr val="404040"/>
                </a:solidFill>
                <a:latin typeface="Lato"/>
              </a:rPr>
            </a:br>
            <a:r>
              <a:rPr lang="zh-CN" altLang="en-US" sz="2400" dirty="0" smtClean="0">
                <a:solidFill>
                  <a:srgbClr val="404040"/>
                </a:solidFill>
                <a:latin typeface="Lato"/>
              </a:rPr>
              <a:t/>
            </a:r>
            <a:br>
              <a:rPr lang="zh-CN" altLang="en-US" sz="2400" dirty="0" smtClean="0">
                <a:solidFill>
                  <a:srgbClr val="404040"/>
                </a:solidFill>
                <a:latin typeface="Lato"/>
              </a:rPr>
            </a:br>
            <a:endParaRPr lang="zh-CN" altLang="en-US" sz="2400" dirty="0">
              <a:latin typeface="+mn-ea"/>
              <a:ea typeface="+mn-ea"/>
            </a:endParaRPr>
          </a:p>
        </p:txBody>
      </p:sp>
      <p:sp>
        <p:nvSpPr>
          <p:cNvPr id="3" name="文本占位符 2"/>
          <p:cNvSpPr>
            <a:spLocks noGrp="1"/>
          </p:cNvSpPr>
          <p:nvPr>
            <p:ph type="body" idx="1"/>
          </p:nvPr>
        </p:nvSpPr>
        <p:spPr/>
        <p:txBody>
          <a:bodyPr/>
          <a:lstStyle/>
          <a:p>
            <a:r>
              <a:rPr lang="zh-CN" altLang="en-US" b="1" dirty="0"/>
              <a:t>保留最后 </a:t>
            </a:r>
            <a:r>
              <a:rPr lang="en-US" altLang="zh-CN" b="1" dirty="0"/>
              <a:t>N </a:t>
            </a:r>
            <a:r>
              <a:rPr lang="zh-CN" altLang="en-US" b="1" dirty="0"/>
              <a:t>个元素</a:t>
            </a:r>
          </a:p>
          <a:p>
            <a:endParaRPr lang="zh-CN" altLang="en-US" dirty="0"/>
          </a:p>
        </p:txBody>
      </p:sp>
    </p:spTree>
    <p:extLst>
      <p:ext uri="{BB962C8B-B14F-4D97-AF65-F5344CB8AC3E}">
        <p14:creationId xmlns:p14="http://schemas.microsoft.com/office/powerpoint/2010/main" val="6529103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0032" y="2463560"/>
            <a:ext cx="8346464" cy="4205800"/>
          </a:xfrm>
        </p:spPr>
        <p:txBody>
          <a:bodyPr>
            <a:normAutofit/>
          </a:bodyPr>
          <a:lstStyle/>
          <a:p>
            <a:pPr algn="l"/>
            <a:r>
              <a:rPr lang="zh-CN" altLang="en-US" sz="2400" b="1" dirty="0">
                <a:solidFill>
                  <a:srgbClr val="404040"/>
                </a:solidFill>
                <a:latin typeface="Roboto Slab"/>
              </a:rPr>
              <a:t>问题</a:t>
            </a:r>
            <a:br>
              <a:rPr lang="zh-CN" altLang="en-US" sz="2400" b="1" dirty="0">
                <a:solidFill>
                  <a:srgbClr val="404040"/>
                </a:solidFill>
                <a:latin typeface="Roboto Slab"/>
              </a:rPr>
            </a:br>
            <a:r>
              <a:rPr lang="zh-CN" altLang="en-US" sz="2400" dirty="0">
                <a:solidFill>
                  <a:srgbClr val="404040"/>
                </a:solidFill>
                <a:latin typeface="Lato"/>
              </a:rPr>
              <a:t>怎样从一个集合中获得最大或者最小的 </a:t>
            </a:r>
            <a:r>
              <a:rPr lang="en-US" altLang="zh-CN" sz="2400" dirty="0">
                <a:solidFill>
                  <a:srgbClr val="404040"/>
                </a:solidFill>
                <a:latin typeface="Lato"/>
              </a:rPr>
              <a:t>N </a:t>
            </a:r>
            <a:r>
              <a:rPr lang="zh-CN" altLang="en-US" sz="2400" dirty="0">
                <a:solidFill>
                  <a:srgbClr val="404040"/>
                </a:solidFill>
                <a:latin typeface="Lato"/>
              </a:rPr>
              <a:t>个元素列表</a:t>
            </a:r>
            <a:r>
              <a:rPr lang="zh-CN" altLang="en-US" sz="2400" dirty="0" smtClean="0">
                <a:solidFill>
                  <a:srgbClr val="404040"/>
                </a:solidFill>
                <a:latin typeface="Lato"/>
              </a:rPr>
              <a:t>？</a:t>
            </a:r>
            <a:r>
              <a:rPr lang="en-US" altLang="zh-CN" sz="2400" dirty="0" smtClean="0">
                <a:solidFill>
                  <a:srgbClr val="404040"/>
                </a:solidFill>
                <a:latin typeface="Lato"/>
              </a:rPr>
              <a:t/>
            </a:r>
            <a:br>
              <a:rPr lang="en-US" altLang="zh-CN" sz="2400" dirty="0" smtClean="0">
                <a:solidFill>
                  <a:srgbClr val="404040"/>
                </a:solidFill>
                <a:latin typeface="Lato"/>
              </a:rPr>
            </a:br>
            <a:r>
              <a:rPr lang="zh-CN" altLang="en-US" sz="2400" dirty="0">
                <a:solidFill>
                  <a:srgbClr val="404040"/>
                </a:solidFill>
                <a:latin typeface="Lato"/>
              </a:rPr>
              <a:t/>
            </a:r>
            <a:br>
              <a:rPr lang="zh-CN" altLang="en-US" sz="2400" dirty="0">
                <a:solidFill>
                  <a:srgbClr val="404040"/>
                </a:solidFill>
                <a:latin typeface="Lato"/>
              </a:rPr>
            </a:br>
            <a:r>
              <a:rPr lang="zh-CN" altLang="en-US" sz="2400" b="1" dirty="0">
                <a:solidFill>
                  <a:srgbClr val="404040"/>
                </a:solidFill>
                <a:latin typeface="Roboto Slab"/>
              </a:rPr>
              <a:t>解决方案</a:t>
            </a:r>
            <a:br>
              <a:rPr lang="zh-CN" altLang="en-US" sz="2400" b="1" dirty="0">
                <a:solidFill>
                  <a:srgbClr val="404040"/>
                </a:solidFill>
                <a:latin typeface="Roboto Slab"/>
              </a:rPr>
            </a:br>
            <a:r>
              <a:rPr lang="en-US" altLang="zh-CN" sz="2400" dirty="0" err="1">
                <a:solidFill>
                  <a:srgbClr val="404040"/>
                </a:solidFill>
                <a:latin typeface="Lato"/>
              </a:rPr>
              <a:t>heapq</a:t>
            </a:r>
            <a:r>
              <a:rPr lang="en-US" altLang="zh-CN" sz="2400" dirty="0">
                <a:solidFill>
                  <a:srgbClr val="404040"/>
                </a:solidFill>
                <a:latin typeface="Lato"/>
              </a:rPr>
              <a:t> </a:t>
            </a:r>
            <a:r>
              <a:rPr lang="zh-CN" altLang="en-US" sz="2400" dirty="0">
                <a:solidFill>
                  <a:srgbClr val="404040"/>
                </a:solidFill>
                <a:latin typeface="Lato"/>
              </a:rPr>
              <a:t>模块有两个函数：</a:t>
            </a:r>
            <a:r>
              <a:rPr lang="en-US" altLang="zh-CN" sz="2400" dirty="0" err="1">
                <a:solidFill>
                  <a:srgbClr val="404040"/>
                </a:solidFill>
                <a:latin typeface="Lato"/>
              </a:rPr>
              <a:t>nlargest</a:t>
            </a:r>
            <a:r>
              <a:rPr lang="en-US" altLang="zh-CN" sz="2400" dirty="0">
                <a:solidFill>
                  <a:srgbClr val="404040"/>
                </a:solidFill>
                <a:latin typeface="Lato"/>
              </a:rPr>
              <a:t>() </a:t>
            </a:r>
            <a:r>
              <a:rPr lang="zh-CN" altLang="en-US" sz="2400" dirty="0">
                <a:solidFill>
                  <a:srgbClr val="404040"/>
                </a:solidFill>
                <a:latin typeface="Lato"/>
              </a:rPr>
              <a:t>和 </a:t>
            </a:r>
            <a:r>
              <a:rPr lang="en-US" altLang="zh-CN" sz="2400" dirty="0" err="1">
                <a:solidFill>
                  <a:srgbClr val="404040"/>
                </a:solidFill>
                <a:latin typeface="Lato"/>
              </a:rPr>
              <a:t>nsmallest</a:t>
            </a:r>
            <a:r>
              <a:rPr lang="en-US" altLang="zh-CN" sz="2400" dirty="0">
                <a:solidFill>
                  <a:srgbClr val="404040"/>
                </a:solidFill>
                <a:latin typeface="Lato"/>
              </a:rPr>
              <a:t>() </a:t>
            </a:r>
            <a:r>
              <a:rPr lang="zh-CN" altLang="en-US" sz="2400" dirty="0">
                <a:solidFill>
                  <a:srgbClr val="404040"/>
                </a:solidFill>
                <a:latin typeface="Lato"/>
              </a:rPr>
              <a:t>可以完美解决这个问题</a:t>
            </a:r>
            <a:r>
              <a:rPr lang="zh-CN" altLang="en-US" sz="2400" dirty="0" smtClean="0">
                <a:solidFill>
                  <a:srgbClr val="404040"/>
                </a:solidFill>
                <a:latin typeface="Lato"/>
              </a:rPr>
              <a:t>。</a:t>
            </a:r>
            <a:br>
              <a:rPr lang="zh-CN" altLang="en-US" sz="2400" dirty="0" smtClean="0">
                <a:solidFill>
                  <a:srgbClr val="404040"/>
                </a:solidFill>
                <a:latin typeface="Lato"/>
              </a:rPr>
            </a:br>
            <a:r>
              <a:rPr lang="zh-CN" altLang="en-US" sz="2400" dirty="0" smtClean="0">
                <a:solidFill>
                  <a:srgbClr val="404040"/>
                </a:solidFill>
                <a:latin typeface="Lato"/>
              </a:rPr>
              <a:t/>
            </a:r>
            <a:br>
              <a:rPr lang="zh-CN" altLang="en-US" sz="2400" dirty="0" smtClean="0">
                <a:solidFill>
                  <a:srgbClr val="404040"/>
                </a:solidFill>
                <a:latin typeface="Lato"/>
              </a:rPr>
            </a:br>
            <a:endParaRPr lang="zh-CN" altLang="en-US" sz="2400" dirty="0">
              <a:latin typeface="+mn-ea"/>
              <a:ea typeface="+mn-ea"/>
            </a:endParaRPr>
          </a:p>
        </p:txBody>
      </p:sp>
      <p:sp>
        <p:nvSpPr>
          <p:cNvPr id="3" name="文本占位符 2"/>
          <p:cNvSpPr>
            <a:spLocks noGrp="1"/>
          </p:cNvSpPr>
          <p:nvPr>
            <p:ph type="body" idx="1"/>
          </p:nvPr>
        </p:nvSpPr>
        <p:spPr/>
        <p:txBody>
          <a:bodyPr/>
          <a:lstStyle/>
          <a:p>
            <a:r>
              <a:rPr lang="zh-CN" altLang="en-US" b="1" dirty="0"/>
              <a:t>查找最大或最小的 </a:t>
            </a:r>
            <a:r>
              <a:rPr lang="en-US" altLang="zh-CN" b="1" dirty="0"/>
              <a:t>N </a:t>
            </a:r>
            <a:r>
              <a:rPr lang="zh-CN" altLang="en-US" b="1" dirty="0"/>
              <a:t>个元素</a:t>
            </a:r>
          </a:p>
          <a:p>
            <a:endParaRPr lang="zh-CN" altLang="en-US" dirty="0"/>
          </a:p>
        </p:txBody>
      </p:sp>
    </p:spTree>
    <p:extLst>
      <p:ext uri="{BB962C8B-B14F-4D97-AF65-F5344CB8AC3E}">
        <p14:creationId xmlns:p14="http://schemas.microsoft.com/office/powerpoint/2010/main" val="11664534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0032" y="2492896"/>
            <a:ext cx="8346464" cy="4205800"/>
          </a:xfrm>
        </p:spPr>
        <p:txBody>
          <a:bodyPr>
            <a:normAutofit/>
          </a:bodyPr>
          <a:lstStyle/>
          <a:p>
            <a:r>
              <a:rPr lang="zh-CN" altLang="en-US" sz="2400" b="1" dirty="0" smtClean="0">
                <a:solidFill>
                  <a:srgbClr val="404040"/>
                </a:solidFill>
                <a:latin typeface="Roboto Slab"/>
              </a:rPr>
              <a:t>问题</a:t>
            </a:r>
            <a:r>
              <a:rPr lang="zh-CN" altLang="en-US" sz="2400" b="1" dirty="0">
                <a:solidFill>
                  <a:srgbClr val="404040"/>
                </a:solidFill>
                <a:latin typeface="Roboto Slab"/>
              </a:rPr>
              <a:t/>
            </a:r>
            <a:br>
              <a:rPr lang="zh-CN" altLang="en-US" sz="2400" b="1" dirty="0">
                <a:solidFill>
                  <a:srgbClr val="404040"/>
                </a:solidFill>
                <a:latin typeface="Roboto Slab"/>
              </a:rPr>
            </a:br>
            <a:r>
              <a:rPr lang="zh-CN" altLang="en-US" sz="2400" dirty="0">
                <a:solidFill>
                  <a:srgbClr val="404040"/>
                </a:solidFill>
                <a:latin typeface="Lato"/>
              </a:rPr>
              <a:t>怎样实现一个按优先级排序的队列？ 并且在这个队列上面每次 </a:t>
            </a:r>
            <a:r>
              <a:rPr lang="en-US" altLang="zh-CN" sz="2400" dirty="0">
                <a:solidFill>
                  <a:srgbClr val="404040"/>
                </a:solidFill>
                <a:latin typeface="Lato"/>
              </a:rPr>
              <a:t>pop </a:t>
            </a:r>
            <a:r>
              <a:rPr lang="zh-CN" altLang="en-US" sz="2400" dirty="0">
                <a:solidFill>
                  <a:srgbClr val="404040"/>
                </a:solidFill>
                <a:latin typeface="Lato"/>
              </a:rPr>
              <a:t>操作总是返回优先级最高的那个元素</a:t>
            </a:r>
            <a:br>
              <a:rPr lang="zh-CN" altLang="en-US" sz="2400" dirty="0">
                <a:solidFill>
                  <a:srgbClr val="404040"/>
                </a:solidFill>
                <a:latin typeface="Lato"/>
              </a:rPr>
            </a:br>
            <a:r>
              <a:rPr lang="zh-CN" altLang="en-US" sz="2400" b="1" dirty="0">
                <a:solidFill>
                  <a:srgbClr val="404040"/>
                </a:solidFill>
                <a:latin typeface="Roboto Slab"/>
              </a:rPr>
              <a:t>解决方案</a:t>
            </a:r>
            <a:br>
              <a:rPr lang="zh-CN" altLang="en-US" sz="2400" b="1" dirty="0">
                <a:solidFill>
                  <a:srgbClr val="404040"/>
                </a:solidFill>
                <a:latin typeface="Roboto Slab"/>
              </a:rPr>
            </a:br>
            <a:r>
              <a:rPr lang="zh-CN" altLang="en-US" sz="2400" dirty="0">
                <a:solidFill>
                  <a:srgbClr val="404040"/>
                </a:solidFill>
                <a:latin typeface="Lato"/>
              </a:rPr>
              <a:t>下面的类利用 </a:t>
            </a:r>
            <a:r>
              <a:rPr lang="en-US" altLang="zh-CN" sz="2400" dirty="0" err="1" smtClean="0">
                <a:solidFill>
                  <a:srgbClr val="404040"/>
                </a:solidFill>
                <a:latin typeface="Lato"/>
              </a:rPr>
              <a:t>heapq</a:t>
            </a:r>
            <a:r>
              <a:rPr lang="en-US" altLang="zh-CN" sz="2400" dirty="0">
                <a:solidFill>
                  <a:srgbClr val="404040"/>
                </a:solidFill>
                <a:latin typeface="Lato"/>
              </a:rPr>
              <a:t> </a:t>
            </a:r>
            <a:r>
              <a:rPr lang="zh-CN" altLang="en-US" sz="2400" dirty="0">
                <a:solidFill>
                  <a:srgbClr val="404040"/>
                </a:solidFill>
                <a:latin typeface="Lato"/>
              </a:rPr>
              <a:t>模块实现了一个简单的</a:t>
            </a:r>
            <a:r>
              <a:rPr lang="zh-CN" altLang="en-US" sz="2400" dirty="0" smtClean="0">
                <a:solidFill>
                  <a:srgbClr val="404040"/>
                </a:solidFill>
                <a:latin typeface="Lato"/>
              </a:rPr>
              <a:t>优先级</a:t>
            </a:r>
            <a:r>
              <a:rPr lang="zh-CN" altLang="en-US" sz="2400" dirty="0">
                <a:solidFill>
                  <a:srgbClr val="404040"/>
                </a:solidFill>
                <a:latin typeface="Lato"/>
              </a:rPr>
              <a:t>队列</a:t>
            </a:r>
            <a:endParaRPr lang="zh-CN" altLang="en-US" sz="2400" dirty="0">
              <a:latin typeface="+mn-ea"/>
              <a:ea typeface="+mn-ea"/>
            </a:endParaRPr>
          </a:p>
        </p:txBody>
      </p:sp>
      <p:sp>
        <p:nvSpPr>
          <p:cNvPr id="3" name="文本占位符 2"/>
          <p:cNvSpPr>
            <a:spLocks noGrp="1"/>
          </p:cNvSpPr>
          <p:nvPr>
            <p:ph type="body" idx="1"/>
          </p:nvPr>
        </p:nvSpPr>
        <p:spPr/>
        <p:txBody>
          <a:bodyPr/>
          <a:lstStyle/>
          <a:p>
            <a:r>
              <a:rPr lang="zh-CN" altLang="en-US" b="1" dirty="0"/>
              <a:t>实现一个优先级队列</a:t>
            </a:r>
          </a:p>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4797152"/>
            <a:ext cx="4695825"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11276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0032" y="2463560"/>
            <a:ext cx="8346464" cy="4205800"/>
          </a:xfrm>
        </p:spPr>
        <p:txBody>
          <a:bodyPr>
            <a:normAutofit/>
          </a:bodyPr>
          <a:lstStyle/>
          <a:p>
            <a:pPr algn="l"/>
            <a:r>
              <a:rPr lang="zh-CN" altLang="en-US" sz="2400" dirty="0" smtClean="0">
                <a:solidFill>
                  <a:srgbClr val="404040"/>
                </a:solidFill>
                <a:latin typeface="Lato"/>
              </a:rPr>
              <a:t/>
            </a:r>
            <a:br>
              <a:rPr lang="zh-CN" altLang="en-US" sz="2400" dirty="0" smtClean="0">
                <a:solidFill>
                  <a:srgbClr val="404040"/>
                </a:solidFill>
                <a:latin typeface="Lato"/>
              </a:rPr>
            </a:br>
            <a:r>
              <a:rPr lang="zh-CN" altLang="en-US" sz="2400" b="1" dirty="0">
                <a:solidFill>
                  <a:srgbClr val="404040"/>
                </a:solidFill>
                <a:latin typeface="Roboto Slab"/>
              </a:rPr>
              <a:t>问题</a:t>
            </a:r>
            <a:br>
              <a:rPr lang="zh-CN" altLang="en-US" sz="2400" b="1" dirty="0">
                <a:solidFill>
                  <a:srgbClr val="404040"/>
                </a:solidFill>
                <a:latin typeface="Roboto Slab"/>
              </a:rPr>
            </a:br>
            <a:r>
              <a:rPr lang="zh-CN" altLang="en-US" sz="2400" dirty="0">
                <a:solidFill>
                  <a:srgbClr val="404040"/>
                </a:solidFill>
                <a:latin typeface="Lato"/>
              </a:rPr>
              <a:t>怎样实现一个键对应多个值的字典（也叫 </a:t>
            </a:r>
            <a:r>
              <a:rPr lang="en-US" altLang="zh-CN" sz="2400" dirty="0" err="1">
                <a:solidFill>
                  <a:srgbClr val="404040"/>
                </a:solidFill>
                <a:latin typeface="Lato"/>
              </a:rPr>
              <a:t>multidict</a:t>
            </a:r>
            <a:r>
              <a:rPr lang="zh-CN" altLang="en-US" sz="2400" dirty="0">
                <a:solidFill>
                  <a:srgbClr val="404040"/>
                </a:solidFill>
                <a:latin typeface="Lato"/>
              </a:rPr>
              <a:t>）</a:t>
            </a:r>
            <a:r>
              <a:rPr lang="zh-CN" altLang="en-US" sz="2400" dirty="0" smtClean="0">
                <a:solidFill>
                  <a:srgbClr val="404040"/>
                </a:solidFill>
                <a:latin typeface="Lato"/>
              </a:rPr>
              <a:t>？</a:t>
            </a:r>
            <a:r>
              <a:rPr lang="en-US" altLang="zh-CN" sz="2400" dirty="0" smtClean="0">
                <a:solidFill>
                  <a:srgbClr val="404040"/>
                </a:solidFill>
                <a:latin typeface="Lato"/>
              </a:rPr>
              <a:t/>
            </a:r>
            <a:br>
              <a:rPr lang="en-US" altLang="zh-CN" sz="2400" dirty="0" smtClean="0">
                <a:solidFill>
                  <a:srgbClr val="404040"/>
                </a:solidFill>
                <a:latin typeface="Lato"/>
              </a:rPr>
            </a:br>
            <a:r>
              <a:rPr lang="zh-CN" altLang="en-US" sz="2400" dirty="0">
                <a:solidFill>
                  <a:srgbClr val="404040"/>
                </a:solidFill>
                <a:latin typeface="Lato"/>
              </a:rPr>
              <a:t/>
            </a:r>
            <a:br>
              <a:rPr lang="zh-CN" altLang="en-US" sz="2400" dirty="0">
                <a:solidFill>
                  <a:srgbClr val="404040"/>
                </a:solidFill>
                <a:latin typeface="Lato"/>
              </a:rPr>
            </a:br>
            <a:r>
              <a:rPr lang="zh-CN" altLang="en-US" sz="2400" b="1" dirty="0">
                <a:solidFill>
                  <a:srgbClr val="404040"/>
                </a:solidFill>
                <a:latin typeface="Roboto Slab"/>
              </a:rPr>
              <a:t>解决方案</a:t>
            </a:r>
            <a:br>
              <a:rPr lang="zh-CN" altLang="en-US" sz="2400" b="1" dirty="0">
                <a:solidFill>
                  <a:srgbClr val="404040"/>
                </a:solidFill>
                <a:latin typeface="Roboto Slab"/>
              </a:rPr>
            </a:br>
            <a:r>
              <a:rPr lang="zh-CN" altLang="en-US" sz="2400" dirty="0">
                <a:solidFill>
                  <a:srgbClr val="404040"/>
                </a:solidFill>
                <a:latin typeface="Lato"/>
              </a:rPr>
              <a:t>一个字典就是一个键对应一个单值的映射。如果你想要一个键映射多个值，那么你就需要将这多个值放到另外的容器中， 比如列表或者集合里面。</a:t>
            </a:r>
            <a:br>
              <a:rPr lang="zh-CN" altLang="en-US" sz="2400" dirty="0">
                <a:solidFill>
                  <a:srgbClr val="404040"/>
                </a:solidFill>
                <a:latin typeface="Lato"/>
              </a:rPr>
            </a:br>
            <a:r>
              <a:rPr lang="zh-CN" altLang="en-US" sz="2400" dirty="0" smtClean="0">
                <a:solidFill>
                  <a:srgbClr val="404040"/>
                </a:solidFill>
                <a:latin typeface="Lato"/>
              </a:rPr>
              <a:t/>
            </a:r>
            <a:br>
              <a:rPr lang="zh-CN" altLang="en-US" sz="2400" dirty="0" smtClean="0">
                <a:solidFill>
                  <a:srgbClr val="404040"/>
                </a:solidFill>
                <a:latin typeface="Lato"/>
              </a:rPr>
            </a:br>
            <a:endParaRPr lang="zh-CN" altLang="en-US" sz="2400" dirty="0">
              <a:latin typeface="+mn-ea"/>
              <a:ea typeface="+mn-ea"/>
            </a:endParaRPr>
          </a:p>
        </p:txBody>
      </p:sp>
      <p:sp>
        <p:nvSpPr>
          <p:cNvPr id="3" name="文本占位符 2"/>
          <p:cNvSpPr>
            <a:spLocks noGrp="1"/>
          </p:cNvSpPr>
          <p:nvPr>
            <p:ph type="body" idx="1"/>
          </p:nvPr>
        </p:nvSpPr>
        <p:spPr/>
        <p:txBody>
          <a:bodyPr/>
          <a:lstStyle/>
          <a:p>
            <a:r>
              <a:rPr lang="zh-CN" altLang="en-US" b="1" dirty="0"/>
              <a:t>字典中的键映射多个值</a:t>
            </a:r>
          </a:p>
          <a:p>
            <a:endParaRPr lang="zh-CN" altLang="en-US" dirty="0"/>
          </a:p>
        </p:txBody>
      </p:sp>
    </p:spTree>
    <p:extLst>
      <p:ext uri="{BB962C8B-B14F-4D97-AF65-F5344CB8AC3E}">
        <p14:creationId xmlns:p14="http://schemas.microsoft.com/office/powerpoint/2010/main" val="31442031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0032" y="2463560"/>
            <a:ext cx="8346464" cy="4205800"/>
          </a:xfrm>
        </p:spPr>
        <p:txBody>
          <a:bodyPr>
            <a:normAutofit/>
          </a:bodyPr>
          <a:lstStyle/>
          <a:p>
            <a:pPr algn="l"/>
            <a:r>
              <a:rPr lang="zh-CN" altLang="en-US" sz="2400" dirty="0" smtClean="0">
                <a:solidFill>
                  <a:srgbClr val="404040"/>
                </a:solidFill>
                <a:latin typeface="Lato"/>
              </a:rPr>
              <a:t/>
            </a:r>
            <a:br>
              <a:rPr lang="zh-CN" altLang="en-US" sz="2400" dirty="0" smtClean="0">
                <a:solidFill>
                  <a:srgbClr val="404040"/>
                </a:solidFill>
                <a:latin typeface="Lato"/>
              </a:rPr>
            </a:br>
            <a:r>
              <a:rPr lang="zh-CN" altLang="en-US" sz="2400" dirty="0" smtClean="0">
                <a:solidFill>
                  <a:srgbClr val="404040"/>
                </a:solidFill>
                <a:latin typeface="Lato"/>
              </a:rPr>
              <a:t/>
            </a:r>
            <a:br>
              <a:rPr lang="zh-CN" altLang="en-US" sz="2400" dirty="0" smtClean="0">
                <a:solidFill>
                  <a:srgbClr val="404040"/>
                </a:solidFill>
                <a:latin typeface="Lato"/>
              </a:rPr>
            </a:br>
            <a:r>
              <a:rPr lang="zh-CN" altLang="en-US" sz="2400" b="1" dirty="0">
                <a:solidFill>
                  <a:srgbClr val="404040"/>
                </a:solidFill>
                <a:latin typeface="Roboto Slab"/>
              </a:rPr>
              <a:t>问题</a:t>
            </a:r>
            <a:br>
              <a:rPr lang="zh-CN" altLang="en-US" sz="2400" b="1" dirty="0">
                <a:solidFill>
                  <a:srgbClr val="404040"/>
                </a:solidFill>
                <a:latin typeface="Roboto Slab"/>
              </a:rPr>
            </a:br>
            <a:r>
              <a:rPr lang="zh-CN" altLang="en-US" sz="2400" dirty="0">
                <a:solidFill>
                  <a:srgbClr val="404040"/>
                </a:solidFill>
                <a:latin typeface="Lato"/>
              </a:rPr>
              <a:t>你想创建一个字典，并且在迭代或序列化这个字典的时候能够控制元素的顺序</a:t>
            </a:r>
            <a:r>
              <a:rPr lang="zh-CN" altLang="en-US" sz="2400" dirty="0" smtClean="0">
                <a:solidFill>
                  <a:srgbClr val="404040"/>
                </a:solidFill>
                <a:latin typeface="Lato"/>
              </a:rPr>
              <a:t>。</a:t>
            </a:r>
            <a:r>
              <a:rPr lang="en-US" altLang="zh-CN" sz="2400" dirty="0" smtClean="0">
                <a:solidFill>
                  <a:srgbClr val="404040"/>
                </a:solidFill>
                <a:latin typeface="Lato"/>
              </a:rPr>
              <a:t/>
            </a:r>
            <a:br>
              <a:rPr lang="en-US" altLang="zh-CN" sz="2400" dirty="0" smtClean="0">
                <a:solidFill>
                  <a:srgbClr val="404040"/>
                </a:solidFill>
                <a:latin typeface="Lato"/>
              </a:rPr>
            </a:br>
            <a:r>
              <a:rPr lang="zh-CN" altLang="en-US" sz="2400" dirty="0">
                <a:solidFill>
                  <a:srgbClr val="404040"/>
                </a:solidFill>
                <a:latin typeface="Lato"/>
              </a:rPr>
              <a:t/>
            </a:r>
            <a:br>
              <a:rPr lang="zh-CN" altLang="en-US" sz="2400" dirty="0">
                <a:solidFill>
                  <a:srgbClr val="404040"/>
                </a:solidFill>
                <a:latin typeface="Lato"/>
              </a:rPr>
            </a:br>
            <a:r>
              <a:rPr lang="zh-CN" altLang="en-US" sz="2400" b="1" dirty="0">
                <a:solidFill>
                  <a:srgbClr val="404040"/>
                </a:solidFill>
                <a:latin typeface="Roboto Slab"/>
              </a:rPr>
              <a:t>解决方案</a:t>
            </a:r>
            <a:br>
              <a:rPr lang="zh-CN" altLang="en-US" sz="2400" b="1" dirty="0">
                <a:solidFill>
                  <a:srgbClr val="404040"/>
                </a:solidFill>
                <a:latin typeface="Roboto Slab"/>
              </a:rPr>
            </a:br>
            <a:r>
              <a:rPr lang="zh-CN" altLang="en-US" sz="2400" dirty="0">
                <a:solidFill>
                  <a:srgbClr val="404040"/>
                </a:solidFill>
                <a:latin typeface="Lato"/>
              </a:rPr>
              <a:t>为了能控制一个字典中元素的顺序，你可以使用 </a:t>
            </a:r>
            <a:r>
              <a:rPr lang="en-US" altLang="zh-CN" sz="2400" dirty="0">
                <a:solidFill>
                  <a:srgbClr val="404040"/>
                </a:solidFill>
                <a:latin typeface="Lato"/>
              </a:rPr>
              <a:t>collections </a:t>
            </a:r>
            <a:r>
              <a:rPr lang="zh-CN" altLang="en-US" sz="2400" dirty="0">
                <a:solidFill>
                  <a:srgbClr val="404040"/>
                </a:solidFill>
                <a:latin typeface="Lato"/>
              </a:rPr>
              <a:t>模块中的 </a:t>
            </a:r>
            <a:r>
              <a:rPr lang="en-US" altLang="zh-CN" sz="2400" dirty="0" err="1">
                <a:solidFill>
                  <a:srgbClr val="404040"/>
                </a:solidFill>
                <a:latin typeface="Lato"/>
              </a:rPr>
              <a:t>OrderedDict</a:t>
            </a:r>
            <a:r>
              <a:rPr lang="en-US" altLang="zh-CN" sz="2400" dirty="0">
                <a:solidFill>
                  <a:srgbClr val="404040"/>
                </a:solidFill>
                <a:latin typeface="Lato"/>
              </a:rPr>
              <a:t> </a:t>
            </a:r>
            <a:r>
              <a:rPr lang="zh-CN" altLang="en-US" sz="2400" dirty="0">
                <a:solidFill>
                  <a:srgbClr val="404040"/>
                </a:solidFill>
                <a:latin typeface="Lato"/>
              </a:rPr>
              <a:t>类。 在迭代操作的时候它会保持元素被插入时的</a:t>
            </a:r>
            <a:r>
              <a:rPr lang="zh-CN" altLang="en-US" sz="2400" dirty="0" smtClean="0">
                <a:solidFill>
                  <a:srgbClr val="404040"/>
                </a:solidFill>
                <a:latin typeface="Lato"/>
              </a:rPr>
              <a:t>顺序。</a:t>
            </a:r>
            <a:r>
              <a:rPr lang="zh-CN" altLang="en-US" sz="2400" dirty="0">
                <a:solidFill>
                  <a:srgbClr val="404040"/>
                </a:solidFill>
                <a:latin typeface="Lato"/>
              </a:rPr>
              <a:t/>
            </a:r>
            <a:br>
              <a:rPr lang="zh-CN" altLang="en-US" sz="2400" dirty="0">
                <a:solidFill>
                  <a:srgbClr val="404040"/>
                </a:solidFill>
                <a:latin typeface="Lato"/>
              </a:rPr>
            </a:br>
            <a:endParaRPr lang="zh-CN" altLang="en-US" sz="2400" dirty="0">
              <a:latin typeface="+mn-ea"/>
              <a:ea typeface="+mn-ea"/>
            </a:endParaRPr>
          </a:p>
        </p:txBody>
      </p:sp>
      <p:sp>
        <p:nvSpPr>
          <p:cNvPr id="3" name="文本占位符 2"/>
          <p:cNvSpPr>
            <a:spLocks noGrp="1"/>
          </p:cNvSpPr>
          <p:nvPr>
            <p:ph type="body" idx="1"/>
          </p:nvPr>
        </p:nvSpPr>
        <p:spPr/>
        <p:txBody>
          <a:bodyPr/>
          <a:lstStyle/>
          <a:p>
            <a:r>
              <a:rPr lang="zh-CN" altLang="en-US" b="1" dirty="0"/>
              <a:t>字典排序</a:t>
            </a:r>
          </a:p>
          <a:p>
            <a:endParaRPr lang="zh-CN" altLang="en-US" dirty="0"/>
          </a:p>
        </p:txBody>
      </p:sp>
    </p:spTree>
    <p:extLst>
      <p:ext uri="{BB962C8B-B14F-4D97-AF65-F5344CB8AC3E}">
        <p14:creationId xmlns:p14="http://schemas.microsoft.com/office/powerpoint/2010/main" val="31442031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0032" y="2463560"/>
            <a:ext cx="8346464" cy="4205800"/>
          </a:xfrm>
        </p:spPr>
        <p:txBody>
          <a:bodyPr>
            <a:normAutofit/>
          </a:bodyPr>
          <a:lstStyle/>
          <a:p>
            <a:pPr algn="l"/>
            <a:r>
              <a:rPr lang="zh-CN" altLang="en-US" sz="2400" dirty="0" smtClean="0">
                <a:solidFill>
                  <a:srgbClr val="404040"/>
                </a:solidFill>
                <a:latin typeface="Lato"/>
              </a:rPr>
              <a:t/>
            </a:r>
            <a:br>
              <a:rPr lang="zh-CN" altLang="en-US" sz="2400" dirty="0" smtClean="0">
                <a:solidFill>
                  <a:srgbClr val="404040"/>
                </a:solidFill>
                <a:latin typeface="Lato"/>
              </a:rPr>
            </a:br>
            <a:r>
              <a:rPr lang="zh-CN" altLang="en-US" sz="2400" b="1" dirty="0">
                <a:solidFill>
                  <a:srgbClr val="404040"/>
                </a:solidFill>
                <a:latin typeface="Roboto Slab"/>
              </a:rPr>
              <a:t>问题</a:t>
            </a:r>
            <a:br>
              <a:rPr lang="zh-CN" altLang="en-US" sz="2400" b="1" dirty="0">
                <a:solidFill>
                  <a:srgbClr val="404040"/>
                </a:solidFill>
                <a:latin typeface="Roboto Slab"/>
              </a:rPr>
            </a:br>
            <a:r>
              <a:rPr lang="zh-CN" altLang="en-US" sz="2400" dirty="0">
                <a:solidFill>
                  <a:srgbClr val="404040"/>
                </a:solidFill>
                <a:latin typeface="Lato"/>
              </a:rPr>
              <a:t>怎样在数据字典中执行一些计算操作（比如求最小值、最大值、排序等等）？</a:t>
            </a:r>
            <a:br>
              <a:rPr lang="zh-CN" altLang="en-US" sz="2400" dirty="0">
                <a:solidFill>
                  <a:srgbClr val="404040"/>
                </a:solidFill>
                <a:latin typeface="Lato"/>
              </a:rPr>
            </a:br>
            <a:r>
              <a:rPr lang="en-US" altLang="zh-CN" sz="2400" dirty="0" smtClean="0">
                <a:solidFill>
                  <a:srgbClr val="404040"/>
                </a:solidFill>
                <a:latin typeface="Lato"/>
              </a:rPr>
              <a:t/>
            </a:r>
            <a:br>
              <a:rPr lang="en-US" altLang="zh-CN" sz="2400" dirty="0" smtClean="0">
                <a:solidFill>
                  <a:srgbClr val="404040"/>
                </a:solidFill>
                <a:latin typeface="Lato"/>
              </a:rPr>
            </a:br>
            <a:r>
              <a:rPr lang="zh-CN" altLang="en-US" sz="2400" b="1" dirty="0" smtClean="0">
                <a:solidFill>
                  <a:srgbClr val="404040"/>
                </a:solidFill>
                <a:latin typeface="Roboto Slab"/>
              </a:rPr>
              <a:t>解决方案</a:t>
            </a:r>
            <a:r>
              <a:rPr lang="en-US" altLang="zh-CN" sz="2400" b="1" dirty="0" smtClean="0">
                <a:solidFill>
                  <a:srgbClr val="404040"/>
                </a:solidFill>
                <a:latin typeface="Roboto Slab"/>
              </a:rPr>
              <a:t/>
            </a:r>
            <a:br>
              <a:rPr lang="en-US" altLang="zh-CN" sz="2400" b="1" dirty="0" smtClean="0">
                <a:solidFill>
                  <a:srgbClr val="404040"/>
                </a:solidFill>
                <a:latin typeface="Roboto Slab"/>
              </a:rPr>
            </a:br>
            <a:r>
              <a:rPr lang="zh-CN" altLang="en-US" sz="2400" dirty="0">
                <a:solidFill>
                  <a:srgbClr val="404040"/>
                </a:solidFill>
                <a:latin typeface="Lato"/>
              </a:rPr>
              <a:t>为了对字典值执行计算操作，通常需要使用 </a:t>
            </a:r>
            <a:r>
              <a:rPr lang="en-US" altLang="zh-CN" sz="2400" dirty="0">
                <a:solidFill>
                  <a:srgbClr val="FF0000"/>
                </a:solidFill>
              </a:rPr>
              <a:t>zip()</a:t>
            </a:r>
            <a:r>
              <a:rPr lang="zh-CN" altLang="en-US" sz="2400" dirty="0">
                <a:solidFill>
                  <a:srgbClr val="404040"/>
                </a:solidFill>
                <a:latin typeface="Lato"/>
              </a:rPr>
              <a:t> 函数先将键和值反转过来</a:t>
            </a:r>
            <a:r>
              <a:rPr lang="zh-CN" altLang="en-US" sz="2400" dirty="0" smtClean="0">
                <a:solidFill>
                  <a:srgbClr val="404040"/>
                </a:solidFill>
                <a:latin typeface="Lato"/>
              </a:rPr>
              <a:t>。</a:t>
            </a:r>
            <a:r>
              <a:rPr lang="zh-CN" altLang="en-US" sz="2400" dirty="0">
                <a:solidFill>
                  <a:srgbClr val="404040"/>
                </a:solidFill>
                <a:latin typeface="Lato"/>
              </a:rPr>
              <a:t>需要注意的是</a:t>
            </a:r>
            <a:r>
              <a:rPr lang="zh-CN" altLang="en-US" sz="2400" dirty="0">
                <a:solidFill>
                  <a:srgbClr val="FF0000"/>
                </a:solidFill>
                <a:latin typeface="Lato"/>
              </a:rPr>
              <a:t> </a:t>
            </a:r>
            <a:r>
              <a:rPr lang="en-US" altLang="zh-CN" sz="2400" dirty="0" smtClean="0">
                <a:solidFill>
                  <a:srgbClr val="FF0000"/>
                </a:solidFill>
              </a:rPr>
              <a:t>zip()</a:t>
            </a:r>
            <a:r>
              <a:rPr lang="zh-CN" altLang="en-US" sz="2400" dirty="0" smtClean="0">
                <a:solidFill>
                  <a:srgbClr val="404040"/>
                </a:solidFill>
                <a:latin typeface="Lato"/>
              </a:rPr>
              <a:t>函数</a:t>
            </a:r>
            <a:r>
              <a:rPr lang="zh-CN" altLang="en-US" sz="2400" dirty="0">
                <a:solidFill>
                  <a:srgbClr val="404040"/>
                </a:solidFill>
                <a:latin typeface="Lato"/>
              </a:rPr>
              <a:t>创建的是一个只能访问一次的迭代器。</a:t>
            </a:r>
            <a:r>
              <a:rPr lang="zh-CN" altLang="en-US" sz="2400" b="1" dirty="0">
                <a:solidFill>
                  <a:srgbClr val="404040"/>
                </a:solidFill>
                <a:latin typeface="Roboto Slab"/>
              </a:rPr>
              <a:t/>
            </a:r>
            <a:br>
              <a:rPr lang="zh-CN" altLang="en-US" sz="2400" b="1" dirty="0">
                <a:solidFill>
                  <a:srgbClr val="404040"/>
                </a:solidFill>
                <a:latin typeface="Roboto Slab"/>
              </a:rPr>
            </a:br>
            <a:r>
              <a:rPr lang="zh-CN" altLang="en-US" sz="2400" dirty="0" smtClean="0">
                <a:solidFill>
                  <a:srgbClr val="404040"/>
                </a:solidFill>
                <a:latin typeface="Lato"/>
              </a:rPr>
              <a:t/>
            </a:r>
            <a:br>
              <a:rPr lang="zh-CN" altLang="en-US" sz="2400" dirty="0" smtClean="0">
                <a:solidFill>
                  <a:srgbClr val="404040"/>
                </a:solidFill>
                <a:latin typeface="Lato"/>
              </a:rPr>
            </a:br>
            <a:endParaRPr lang="zh-CN" altLang="en-US" sz="2400" dirty="0">
              <a:latin typeface="+mn-ea"/>
              <a:ea typeface="+mn-ea"/>
            </a:endParaRPr>
          </a:p>
        </p:txBody>
      </p:sp>
      <p:sp>
        <p:nvSpPr>
          <p:cNvPr id="3" name="文本占位符 2"/>
          <p:cNvSpPr>
            <a:spLocks noGrp="1"/>
          </p:cNvSpPr>
          <p:nvPr>
            <p:ph type="body" idx="1"/>
          </p:nvPr>
        </p:nvSpPr>
        <p:spPr/>
        <p:txBody>
          <a:bodyPr/>
          <a:lstStyle/>
          <a:p>
            <a:r>
              <a:rPr lang="zh-CN" altLang="en-US" b="1" dirty="0"/>
              <a:t>字典的运算</a:t>
            </a:r>
          </a:p>
          <a:p>
            <a:endParaRPr lang="zh-CN" altLang="en-US" dirty="0"/>
          </a:p>
        </p:txBody>
      </p:sp>
    </p:spTree>
    <p:extLst>
      <p:ext uri="{BB962C8B-B14F-4D97-AF65-F5344CB8AC3E}">
        <p14:creationId xmlns:p14="http://schemas.microsoft.com/office/powerpoint/2010/main" val="31442031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456</TotalTime>
  <Words>139</Words>
  <Application>Microsoft Macintosh PowerPoint</Application>
  <PresentationFormat>全屏显示(4:3)</PresentationFormat>
  <Paragraphs>42</Paragraphs>
  <Slides>21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Candara</vt:lpstr>
      <vt:lpstr>DengXian</vt:lpstr>
      <vt:lpstr>Lato</vt:lpstr>
      <vt:lpstr>Roboto Slab</vt:lpstr>
      <vt:lpstr>Symbol</vt:lpstr>
      <vt:lpstr>华文楷体</vt:lpstr>
      <vt:lpstr>华文新魏</vt:lpstr>
      <vt:lpstr>波形</vt:lpstr>
      <vt:lpstr>Python数据结构和算法</vt:lpstr>
      <vt:lpstr>问题 现在有一个包含 N 个元素的元组或者是序列，怎样将它里面的值解压后同时赋值给 N 个变量？  解决方案 任何的序列（或者是可迭代对象）可以通过一个简单的赋值语句解压并赋值给多个变量。 唯一的前提就是变量的数量必须跟序列元素的数量是一样的。</vt:lpstr>
      <vt:lpstr>问题 如果一个可迭代对象的元素个数超过变量个数时，会抛出一个 ValueError 。 那么怎样才能从这个可迭代对象中解压出 N 个元素出来？  解决方案 Python 的星号表达式可以用来解决这个问题。 </vt:lpstr>
      <vt:lpstr>问题 在迭代操作或者其他操作的时候，怎样只保留最后有限几个元素的历史记录？  解决方案 保留有限历史记录正是 collections.deque 大显身手的时候。  </vt:lpstr>
      <vt:lpstr>问题 怎样从一个集合中获得最大或者最小的 N 个元素列表？  解决方案 heapq 模块有两个函数：nlargest() 和 nsmallest() 可以完美解决这个问题。  </vt:lpstr>
      <vt:lpstr>问题 怎样实现一个按优先级排序的队列？ 并且在这个队列上面每次 pop 操作总是返回优先级最高的那个元素 解决方案 下面的类利用 heapq 模块实现了一个简单的优先级队列</vt:lpstr>
      <vt:lpstr> 问题 怎样实现一个键对应多个值的字典（也叫 multidict）？  解决方案 一个字典就是一个键对应一个单值的映射。如果你想要一个键映射多个值，那么你就需要将这多个值放到另外的容器中， 比如列表或者集合里面。  </vt:lpstr>
      <vt:lpstr>  问题 你想创建一个字典，并且在迭代或序列化这个字典的时候能够控制元素的顺序。  解决方案 为了能控制一个字典中元素的顺序，你可以使用 collections 模块中的 OrderedDict 类。 在迭代操作的时候它会保持元素被插入时的顺序。 </vt:lpstr>
      <vt:lpstr> 问题 怎样在数据字典中执行一些计算操作（比如求最小值、最大值、排序等等）？  解决方案 为了对字典值执行计算操作，通常需要使用 zip() 函数先将键和值反转过来。需要注意的是 zip()函数创建的是一个只能访问一次的迭代器。  </vt:lpstr>
      <vt:lpstr>问题 怎样在两个字典中寻寻找相同点（比如相同的键、相同的值等等）？  解决方案 为了寻找两个字典的相同点，可以简单的在两字典的 keys() 或者 items() 方法返回结果上执行集合操作。</vt:lpstr>
      <vt:lpstr>  问题 怎样在一个序列上面保持元素顺序的同时消除重复的值？ 解决方案 如果序列上的值都是 hashable 类型，那么可以很简单的利用集合或者生成器来解决这个问题。 如果你想消除元素不可哈希（比如 dict 类型）的序列中重复元素的话，可以考虑给key参数指定一个函数，将序列元素转换成 hashable 类型 </vt:lpstr>
      <vt:lpstr>问题 你的程序已经出现一大堆已无法直视的硬编码切片下标，然后你想清理下代码。  解决方案 假定你有一段代码要从一个记录字符串中几个固定位置提取出特定的数据字段（比如文件或类似格式），内置 的 slice() 函数创建了一个切片对象，可以被用在任何切片允许使用的地方。  </vt:lpstr>
      <vt:lpstr>  问题 怎样找出一个序列中出现次数最多的元素呢？  解决方案 collections.Counter 类就是专门为这类问题而设计的， 它甚至有一个有用的 most_common() 方法直接给了你答案。 </vt:lpstr>
      <vt:lpstr>  问题 你有一个字典列表，你想根据某个或某几个字典字段来排序这个列表。  解决方案 通过使用 operator 模块的 itemgetter 函数，可以非常容易的排序这样的数据结构。 </vt:lpstr>
      <vt:lpstr> 问题 你想排序类型相同的对象，但是他们不支持原生的比较操作。  解决方案 内置的 sorted() 函数有一个关键字参数 key ，可以传入一个 callable 对象给它， 这个 callable 对象对每个传入的对象返回一个值，这个值会被 sorted 用来排序这些对象。  </vt:lpstr>
      <vt:lpstr>  问题 你有一个字典或者实例的序列，然后你想根据某个特定的字段比如 date 来分组迭代访问。  解决方案 itertools.groupby() 函数对于这样的数据分组操作非常实用。 </vt:lpstr>
      <vt:lpstr> 问题 你有一个数据序列，想利用一些规则从中提取出需要的值或者是缩短序列 解决方案 最简单的过滤序列元素的方法就是使用列表推导。 用列表推导的一个潜在缺陷就是如果输入非常大的时候会产生一个非常大的结果集，占用大量内存。 如果你对内存比较敏感，那么你可以使用生成器表达式迭代产生过滤的元素。 </vt:lpstr>
      <vt:lpstr>问题 你想构造一个字典，它是另外一个字典的子集。  解决方案 最简单的方式是使用字典推导。   </vt:lpstr>
      <vt:lpstr> 问题 你有一段通过下标访问列表或者元组中元素的代码，但是这样有时候会使得你的代码难以阅读， 于是你想通过名称来访问元素。  解决方案 collections.namedtuple() 函数通过使用一个普通的元组对象来帮你解决这个问题。 这个函数实际上是一个返回 Python 中标准元组类型子类的一个工厂方法。 你需要传递一个类型名和你需要的字段给它，然后它就会返回一个类，你可以初始化这个类，为你定义的字段传递值等。  </vt:lpstr>
      <vt:lpstr> 问题 你需要在数据序列上执行聚集函数（比如 sum() , min() , max() ）， 但是首先你需要先转换或者过滤数据.  解决方案 一个非常优雅的方式去结合数据计算与转换就是使用一个生成器表达式参数。  </vt:lpstr>
      <vt:lpstr> 问题 现在有多个字典或者映射，你想将它们从逻辑上合并为一个单一的映射后执行某些操作， 比如查找值或者检查某些键是否存在。  解决方案 现在假设你必须在两个字典中执行查找操作（比如先从 aa中找，如果找不到再在 ba中找）。 一个非常简单的解决方案就是使用 collections 模块中的 ChainMap 类。 </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Carl.cai</dc:creator>
  <cp:lastModifiedBy>Carl Smith</cp:lastModifiedBy>
  <cp:revision>17</cp:revision>
  <dcterms:created xsi:type="dcterms:W3CDTF">2018-05-03T01:33:38Z</dcterms:created>
  <dcterms:modified xsi:type="dcterms:W3CDTF">2018-05-03T14:19:49Z</dcterms:modified>
</cp:coreProperties>
</file>