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video/unknown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79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31"/>
    <p:restoredTop sz="94612"/>
  </p:normalViewPr>
  <p:slideViewPr>
    <p:cSldViewPr>
      <p:cViewPr varScale="1">
        <p:scale>
          <a:sx n="85" d="100"/>
          <a:sy n="85" d="100"/>
        </p:scale>
        <p:origin x="656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85800" y="3196686"/>
            <a:ext cx="77724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676401"/>
            <a:ext cx="7772400" cy="1538286"/>
          </a:xfrm>
        </p:spPr>
        <p:txBody>
          <a:bodyPr anchor="b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14686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61995-FFE1-4DCD-B405-46BA89C8AFD5}" type="datetimeFigureOut">
              <a:rPr lang="zh-CN" altLang="en-US" smtClean="0"/>
              <a:t>2018/5/5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4464C-AF15-45AC-B555-61644F47D4E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61995-FFE1-4DCD-B405-46BA89C8AFD5}" type="datetimeFigureOut">
              <a:rPr lang="zh-CN" altLang="en-US" smtClean="0"/>
              <a:t>2018/5/5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4464C-AF15-45AC-B555-61644F47D4E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215206" y="274638"/>
            <a:ext cx="1471594" cy="6011882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686568" cy="6011882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61995-FFE1-4DCD-B405-46BA89C8AFD5}" type="datetimeFigureOut">
              <a:rPr lang="zh-CN" altLang="en-US" smtClean="0"/>
              <a:t>2018/5/5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4464C-AF15-45AC-B555-61644F47D4E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73152" y="6400800"/>
            <a:ext cx="3200400" cy="283800"/>
          </a:xfrm>
        </p:spPr>
        <p:txBody>
          <a:bodyPr/>
          <a:lstStyle/>
          <a:p>
            <a:fld id="{A1A61995-FFE1-4DCD-B405-46BA89C8AFD5}" type="datetimeFigureOut">
              <a:rPr lang="zh-CN" altLang="en-US" smtClean="0"/>
              <a:t>2018/5/5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5330952" y="6400800"/>
            <a:ext cx="3733800" cy="283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4464C-AF15-45AC-B555-61644F47D4E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85800" y="3143248"/>
            <a:ext cx="77724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143248"/>
            <a:ext cx="7772400" cy="1362075"/>
          </a:xfrm>
        </p:spPr>
        <p:txBody>
          <a:bodyPr anchor="t"/>
          <a:lstStyle>
            <a:lvl1pPr algn="ctr">
              <a:defRPr sz="4000" b="0" cap="all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1643061"/>
            <a:ext cx="7772400" cy="1500187"/>
          </a:xfrm>
        </p:spPr>
        <p:txBody>
          <a:bodyPr anchor="b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61995-FFE1-4DCD-B405-46BA89C8AFD5}" type="datetimeFigureOut">
              <a:rPr lang="zh-CN" altLang="en-US" smtClean="0"/>
              <a:t>2018/5/5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4464C-AF15-45AC-B555-61644F47D4E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61995-FFE1-4DCD-B405-46BA89C8AFD5}" type="datetimeFigureOut">
              <a:rPr lang="zh-CN" altLang="en-US" smtClean="0"/>
              <a:t>2018/5/5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4464C-AF15-45AC-B555-61644F47D4E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2pPr>
            <a:lvl3pPr marL="914400" indent="0">
              <a:buNone/>
              <a:defRPr sz="18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3pPr>
            <a:lvl4pPr marL="13716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4pPr>
            <a:lvl5pPr marL="18288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2pPr>
            <a:lvl3pPr marL="914400" indent="0">
              <a:buNone/>
              <a:defRPr sz="18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3pPr>
            <a:lvl4pPr marL="13716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4pPr>
            <a:lvl5pPr marL="18288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61995-FFE1-4DCD-B405-46BA89C8AFD5}" type="datetimeFigureOut">
              <a:rPr lang="zh-CN" altLang="en-US" smtClean="0"/>
              <a:t>2018/5/5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4464C-AF15-45AC-B555-61644F47D4E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61995-FFE1-4DCD-B405-46BA89C8AFD5}" type="datetimeFigureOut">
              <a:rPr lang="zh-CN" altLang="en-US" smtClean="0"/>
              <a:t>2018/5/5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4464C-AF15-45AC-B555-61644F47D4E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61995-FFE1-4DCD-B405-46BA89C8AFD5}" type="datetimeFigureOut">
              <a:rPr lang="zh-CN" altLang="en-US" smtClean="0"/>
              <a:t>2018/5/5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4464C-AF15-45AC-B555-61644F47D4E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786050" y="1053546"/>
            <a:ext cx="59040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86050" y="228600"/>
            <a:ext cx="5900752" cy="842946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86050" y="1142984"/>
            <a:ext cx="5900750" cy="514353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5" y="1142984"/>
            <a:ext cx="2257408" cy="5143536"/>
          </a:xfrm>
        </p:spPr>
        <p:txBody>
          <a:bodyPr anchor="ctr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61995-FFE1-4DCD-B405-46BA89C8AFD5}" type="datetimeFigureOut">
              <a:rPr lang="zh-CN" altLang="en-US" smtClean="0"/>
              <a:t>2018/5/5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4464C-AF15-45AC-B555-61644F47D4E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6400800" cy="685800"/>
          </a:xfrm>
        </p:spPr>
        <p:txBody>
          <a:bodyPr anchor="ctr"/>
          <a:lstStyle>
            <a:lvl1pPr algn="l">
              <a:defRPr sz="24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701552" y="1143000"/>
            <a:ext cx="7223248" cy="3980172"/>
          </a:xfrm>
          <a:prstGeom prst="roundRect">
            <a:avLst>
              <a:gd name="adj" fmla="val 18278"/>
            </a:avLst>
          </a:prstGeom>
          <a:solidFill>
            <a:schemeClr val="accent1">
              <a:tint val="40000"/>
            </a:schemeClr>
          </a:solidFill>
          <a:ln w="50800" cap="rnd">
            <a:gradFill flip="none" rotWithShape="1">
              <a:gsLst>
                <a:gs pos="0">
                  <a:schemeClr val="accent1">
                    <a:shade val="50000"/>
                  </a:schemeClr>
                </a:gs>
                <a:gs pos="20000">
                  <a:schemeClr val="accent2">
                    <a:shade val="50000"/>
                  </a:schemeClr>
                </a:gs>
                <a:gs pos="40000">
                  <a:schemeClr val="accent3">
                    <a:shade val="50000"/>
                  </a:schemeClr>
                </a:gs>
                <a:gs pos="60000">
                  <a:schemeClr val="accent4">
                    <a:shade val="50000"/>
                  </a:schemeClr>
                </a:gs>
                <a:gs pos="80000">
                  <a:schemeClr val="accent5">
                    <a:shade val="50000"/>
                  </a:schemeClr>
                </a:gs>
                <a:gs pos="100000">
                  <a:schemeClr val="accent6">
                    <a:shade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round/>
          </a:ln>
          <a:effectLst>
            <a:outerShdw blurRad="50800" dist="38100" dir="5400000" algn="tl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zh-CN" altLang="en-US" smtClean="0"/>
              <a:t>单击图标添加图片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62200" y="5410200"/>
            <a:ext cx="5657888" cy="804862"/>
          </a:xfrm>
        </p:spPr>
        <p:txBody>
          <a:bodyPr anchor="ctr"/>
          <a:lstStyle>
            <a:lvl1pPr marL="0" indent="0" algn="r">
              <a:buNone/>
              <a:defRPr sz="1200" b="0"/>
            </a:lvl1pPr>
            <a:lvl2pPr marL="457200" indent="0" algn="r">
              <a:buNone/>
              <a:defRPr sz="1200" b="0"/>
            </a:lvl2pPr>
            <a:lvl3pPr marL="914400" indent="0" algn="r">
              <a:buNone/>
              <a:defRPr sz="1200" b="0"/>
            </a:lvl3pPr>
            <a:lvl4pPr marL="1371600" indent="0" algn="r">
              <a:buNone/>
              <a:defRPr sz="1200" b="0"/>
            </a:lvl4pPr>
            <a:lvl5pPr marL="1828800" indent="0" algn="r">
              <a:buNone/>
              <a:defRPr sz="1200" b="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61995-FFE1-4DCD-B405-46BA89C8AFD5}" type="datetimeFigureOut">
              <a:rPr lang="zh-CN" altLang="en-US" smtClean="0"/>
              <a:t>2018/5/5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4464C-AF15-45AC-B555-61644F47D4E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6678000"/>
            <a:ext cx="9144000" cy="18000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tint val="2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68632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6200" y="6400800"/>
            <a:ext cx="3200400" cy="283800"/>
          </a:xfrm>
          <a:prstGeom prst="rect">
            <a:avLst/>
          </a:prstGeom>
        </p:spPr>
        <p:txBody>
          <a:bodyPr vert="horz" rtlCol="0" anchor="b"/>
          <a:lstStyle>
            <a:lvl1pPr algn="l" eaLnBrk="1" latinLnBrk="0" hangingPunct="1">
              <a:defRPr kumimoji="0" sz="11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fld id="{A1A61995-FFE1-4DCD-B405-46BA89C8AFD5}" type="datetimeFigureOut">
              <a:rPr lang="zh-CN" altLang="en-US" smtClean="0"/>
              <a:t>2018/5/5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5334000" y="6400800"/>
            <a:ext cx="3733800" cy="283800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1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4114800" y="6400800"/>
            <a:ext cx="914400" cy="283464"/>
          </a:xfrm>
          <a:prstGeom prst="rect">
            <a:avLst/>
          </a:prstGeom>
          <a:noFill/>
        </p:spPr>
        <p:txBody>
          <a:bodyPr vert="horz" lIns="45720" rIns="45720" rtlCol="0" anchor="ctr"/>
          <a:lstStyle>
            <a:lvl1pPr algn="ctr" eaLnBrk="1" latinLnBrk="0" hangingPunct="1">
              <a:defRPr kumimoji="0" sz="1100" b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fld id="{EE04464C-AF15-45AC-B555-61644F47D4E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9144000" cy="10800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tint val="2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ß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Þ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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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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10.png"/><Relationship Id="rId1" Type="http://schemas.microsoft.com/office/2007/relationships/media" Target="../media/media8.gif"/><Relationship Id="rId2" Type="http://schemas.openxmlformats.org/officeDocument/2006/relationships/video" Target="../media/media8.gi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11.png"/><Relationship Id="rId1" Type="http://schemas.microsoft.com/office/2007/relationships/media" Target="../media/media9.gif"/><Relationship Id="rId2" Type="http://schemas.openxmlformats.org/officeDocument/2006/relationships/video" Target="../media/media9.gi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12.png"/><Relationship Id="rId1" Type="http://schemas.microsoft.com/office/2007/relationships/media" Target="../media/media10.gif"/><Relationship Id="rId2" Type="http://schemas.openxmlformats.org/officeDocument/2006/relationships/video" Target="../media/media10.gi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13.png"/><Relationship Id="rId1" Type="http://schemas.microsoft.com/office/2007/relationships/media" Target="../media/media11.gif"/><Relationship Id="rId2" Type="http://schemas.openxmlformats.org/officeDocument/2006/relationships/video" Target="../media/media11.gi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14.png"/><Relationship Id="rId1" Type="http://schemas.microsoft.com/office/2007/relationships/media" Target="../media/media12.gif"/><Relationship Id="rId2" Type="http://schemas.openxmlformats.org/officeDocument/2006/relationships/video" Target="../media/media12.gi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15.png"/><Relationship Id="rId1" Type="http://schemas.microsoft.com/office/2007/relationships/media" Target="../media/media13.gif"/><Relationship Id="rId2" Type="http://schemas.openxmlformats.org/officeDocument/2006/relationships/video" Target="../media/media13.gi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16.png"/><Relationship Id="rId1" Type="http://schemas.microsoft.com/office/2007/relationships/media" Target="../media/media14.gif"/><Relationship Id="rId2" Type="http://schemas.openxmlformats.org/officeDocument/2006/relationships/video" Target="../media/media14.gi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17.png"/><Relationship Id="rId1" Type="http://schemas.microsoft.com/office/2007/relationships/media" Target="../media/media15.gif"/><Relationship Id="rId2" Type="http://schemas.openxmlformats.org/officeDocument/2006/relationships/video" Target="../media/media15.gi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18.png"/><Relationship Id="rId1" Type="http://schemas.microsoft.com/office/2007/relationships/media" Target="../media/media16.gif"/><Relationship Id="rId2" Type="http://schemas.openxmlformats.org/officeDocument/2006/relationships/video" Target="../media/media16.gi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19.png"/><Relationship Id="rId1" Type="http://schemas.microsoft.com/office/2007/relationships/media" Target="../media/media17.gif"/><Relationship Id="rId2" Type="http://schemas.openxmlformats.org/officeDocument/2006/relationships/video" Target="../media/media17.gi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file:///Users/mac/github.com/python3-cookbook/gif/chapter2/2.1.gif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20.png"/><Relationship Id="rId1" Type="http://schemas.microsoft.com/office/2007/relationships/media" Target="../media/media18.gif"/><Relationship Id="rId2" Type="http://schemas.openxmlformats.org/officeDocument/2006/relationships/video" Target="../media/media18.gi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21.png"/><Relationship Id="rId1" Type="http://schemas.microsoft.com/office/2007/relationships/media" Target="../media/media19.gif"/><Relationship Id="rId2" Type="http://schemas.openxmlformats.org/officeDocument/2006/relationships/video" Target="../media/media19.gi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3.png"/><Relationship Id="rId1" Type="http://schemas.microsoft.com/office/2007/relationships/media" Target="../media/media1.gif"/><Relationship Id="rId2" Type="http://schemas.openxmlformats.org/officeDocument/2006/relationships/video" Target="../media/media1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4.png"/><Relationship Id="rId1" Type="http://schemas.microsoft.com/office/2007/relationships/media" Target="../media/media2.gif"/><Relationship Id="rId2" Type="http://schemas.openxmlformats.org/officeDocument/2006/relationships/video" Target="../media/media2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5.png"/><Relationship Id="rId1" Type="http://schemas.microsoft.com/office/2007/relationships/media" Target="../media/media3.gif"/><Relationship Id="rId2" Type="http://schemas.openxmlformats.org/officeDocument/2006/relationships/video" Target="../media/media3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6.png"/><Relationship Id="rId1" Type="http://schemas.microsoft.com/office/2007/relationships/media" Target="../media/media4.gif"/><Relationship Id="rId2" Type="http://schemas.openxmlformats.org/officeDocument/2006/relationships/video" Target="../media/media4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1" Type="http://schemas.microsoft.com/office/2007/relationships/media" Target="../media/media5.gif"/><Relationship Id="rId2" Type="http://schemas.openxmlformats.org/officeDocument/2006/relationships/video" Target="../media/media5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8.png"/><Relationship Id="rId1" Type="http://schemas.microsoft.com/office/2007/relationships/media" Target="../media/media6.gif"/><Relationship Id="rId2" Type="http://schemas.openxmlformats.org/officeDocument/2006/relationships/video" Target="../media/media6.gi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9.png"/><Relationship Id="rId1" Type="http://schemas.microsoft.com/office/2007/relationships/media" Target="../media/media7.gif"/><Relationship Id="rId2" Type="http://schemas.openxmlformats.org/officeDocument/2006/relationships/video" Target="../media/media7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Python</a:t>
            </a:r>
            <a:r>
              <a:rPr lang="zh-CN" altLang="en-US" dirty="0" smtClean="0"/>
              <a:t>字符串和文本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-- </a:t>
            </a:r>
            <a:r>
              <a:rPr lang="zh-CN" altLang="en-US" dirty="0" smtClean="0"/>
              <a:t>基于</a:t>
            </a:r>
            <a:r>
              <a:rPr lang="en-US" altLang="zh-CN" dirty="0" smtClean="0"/>
              <a:t>python3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31964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b="1" dirty="0"/>
              <a:t>将</a:t>
            </a:r>
            <a:r>
              <a:rPr lang="en-US" altLang="zh-CN" b="1" dirty="0"/>
              <a:t>Unicode</a:t>
            </a:r>
            <a:r>
              <a:rPr lang="zh-CN" altLang="en-US" b="1" dirty="0"/>
              <a:t>文本标准化</a:t>
            </a:r>
            <a:br>
              <a:rPr lang="zh-CN" altLang="en-US" b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16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问题</a:t>
            </a:r>
          </a:p>
          <a:p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你正在处理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Unicode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字符串，需要确保所有字符串在底层有相同的表示。</a:t>
            </a:r>
          </a:p>
          <a:p>
            <a:r>
              <a:rPr lang="zh-CN" altLang="en-US" sz="16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解决方案</a:t>
            </a:r>
          </a:p>
          <a:p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在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Unicode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中，某些字符能够用多个合法的编码表示。</a:t>
            </a: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2.9.gif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39552" y="2827388"/>
            <a:ext cx="6894959" cy="4030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911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b="1" dirty="0"/>
              <a:t>在正则式中使用</a:t>
            </a:r>
            <a:r>
              <a:rPr lang="en-US" altLang="zh-CN" b="1" dirty="0"/>
              <a:t>Unicode</a:t>
            </a:r>
            <a:br>
              <a:rPr lang="en-US" altLang="zh-CN" b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16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问题</a:t>
            </a:r>
          </a:p>
          <a:p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你正在使用正则表达式处理文本，但是关注的是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Unicode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字符处理</a:t>
            </a:r>
            <a:r>
              <a:rPr lang="zh-CN" altLang="en-US" sz="16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lang="en-US" altLang="zh-CN" sz="1600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16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解决方案</a:t>
            </a:r>
            <a:endParaRPr lang="en-US" altLang="zh-CN" sz="1600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16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默认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情况下 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re 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模块已经对一些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Unicode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字符类有了基本的</a:t>
            </a:r>
            <a:r>
              <a:rPr lang="zh-CN" altLang="en-US" sz="16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支持</a:t>
            </a: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2.10.gif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683568" y="2743200"/>
            <a:ext cx="7038975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911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b="1" dirty="0"/>
              <a:t>删除字符串中不需要的字符</a:t>
            </a:r>
            <a:br>
              <a:rPr lang="zh-CN" altLang="en-US" b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16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问题</a:t>
            </a:r>
          </a:p>
          <a:p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你想去掉文本字符串开头，结尾或者中间不想要的字符，比如空白。</a:t>
            </a:r>
          </a:p>
          <a:p>
            <a:r>
              <a:rPr lang="zh-CN" altLang="en-US" sz="16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解决方案</a:t>
            </a:r>
          </a:p>
          <a:p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strip() 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方法能用于删除开始或结尾的字符。 </a:t>
            </a:r>
            <a:r>
              <a:rPr lang="en-US" altLang="zh-CN" sz="16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lstrip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() 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和 </a:t>
            </a:r>
            <a:r>
              <a:rPr lang="en-US" altLang="zh-CN" sz="16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rstrip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() 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分别从左和从右执行删除操作。 默认情况下，这些方法会去除空白字符，但是你也可以指定其他字符。</a:t>
            </a: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2.11.gif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827584" y="2822164"/>
            <a:ext cx="7038975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911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b="1" dirty="0"/>
              <a:t>审查清理文本字符串</a:t>
            </a:r>
            <a:br>
              <a:rPr lang="zh-CN" altLang="en-US" b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16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问题</a:t>
            </a:r>
          </a:p>
          <a:p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一些无聊的幼稚黑客在你的网站页面表单中输入文本”</a:t>
            </a:r>
            <a:r>
              <a:rPr lang="en-US" altLang="zh-CN" sz="16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pýtĥöñ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”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，然后你想将这些字符清理掉。</a:t>
            </a:r>
          </a:p>
          <a:p>
            <a:r>
              <a:rPr lang="zh-CN" altLang="en-US" sz="16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解决方案</a:t>
            </a:r>
          </a:p>
          <a:p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文本清理问题会涉及到包括文本解析与数据处理等一系列问题。 在非常简单的情形下，你可能会选择使用字符串函数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比如 </a:t>
            </a:r>
            <a:r>
              <a:rPr lang="en-US" altLang="zh-CN" sz="16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str.upper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() 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和 </a:t>
            </a:r>
            <a:r>
              <a:rPr lang="en-US" altLang="zh-CN" sz="16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str.lower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() )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将文本转为标准格式</a:t>
            </a:r>
            <a:r>
              <a:rPr lang="zh-CN" altLang="en-US" sz="16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然后，有时候你可能还想在清理操作上</a:t>
            </a:r>
            <a:r>
              <a:rPr lang="zh-CN" altLang="en-US" sz="16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更进一步，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你可以使用经常会被忽视的 </a:t>
            </a:r>
            <a:r>
              <a:rPr lang="en-US" altLang="zh-CN" sz="16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str.translate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() 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方法</a:t>
            </a:r>
            <a:r>
              <a:rPr lang="zh-CN" altLang="en-US" sz="16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lang="en-US" altLang="zh-CN" sz="16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zh-CN" altLang="en-US" sz="1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2.12.gif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979712" y="3429000"/>
            <a:ext cx="5454799" cy="3188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911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b="1" dirty="0"/>
              <a:t>字符串对齐</a:t>
            </a:r>
            <a:br>
              <a:rPr lang="zh-CN" altLang="en-US" b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16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问题</a:t>
            </a:r>
          </a:p>
          <a:p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你想通过某种对齐方式来格式化字符串</a:t>
            </a:r>
          </a:p>
          <a:p>
            <a:r>
              <a:rPr lang="zh-CN" altLang="en-US" sz="16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解决方案</a:t>
            </a:r>
          </a:p>
          <a:p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对于基本的字符串对齐操作，可以使用字符串的 </a:t>
            </a:r>
            <a:r>
              <a:rPr lang="en-US" altLang="zh-CN" sz="16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ljust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() , </a:t>
            </a:r>
            <a:r>
              <a:rPr lang="en-US" altLang="zh-CN" sz="16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rjust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() 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和 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center() 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方法</a:t>
            </a: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2.13.gif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899592" y="2743200"/>
            <a:ext cx="7038975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911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b="1" dirty="0"/>
              <a:t>合并拼接字符串</a:t>
            </a:r>
            <a:br>
              <a:rPr lang="zh-CN" altLang="en-US" b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16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问题</a:t>
            </a:r>
          </a:p>
          <a:p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你想将几个小的字符串合并为一个大的字符串</a:t>
            </a:r>
          </a:p>
          <a:p>
            <a:r>
              <a:rPr lang="zh-CN" altLang="en-US" sz="16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解决方案</a:t>
            </a:r>
          </a:p>
          <a:p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如果你想要合并的字符串是在一个序列或者 </a:t>
            </a:r>
            <a:r>
              <a:rPr lang="en-US" altLang="zh-CN" sz="16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iterable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 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中，那么最快的方式就是使用 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join() 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方法。</a:t>
            </a: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2.14.gif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105025" y="2743200"/>
            <a:ext cx="7038975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911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b="1" dirty="0"/>
              <a:t>字符串中插入变量</a:t>
            </a:r>
            <a:br>
              <a:rPr lang="zh-CN" altLang="en-US" b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16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问题</a:t>
            </a:r>
          </a:p>
          <a:p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你想创建一个内嵌变量的字符串，变量被它的值所表示的字符串替换掉。</a:t>
            </a:r>
          </a:p>
          <a:p>
            <a:r>
              <a:rPr lang="zh-CN" altLang="en-US" sz="16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解决方案</a:t>
            </a:r>
          </a:p>
          <a:p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Python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并没有对在字符串中简单替换变量值提供直接的支持。 但是通过使用字符串的 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format() 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方法来解决这个问题。</a:t>
            </a: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2.15.gif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105025" y="2996952"/>
            <a:ext cx="7038975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911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b="1" dirty="0"/>
              <a:t>以指定列宽格式化字符串</a:t>
            </a:r>
            <a:br>
              <a:rPr lang="zh-CN" altLang="en-US" b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16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问题</a:t>
            </a:r>
          </a:p>
          <a:p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你有一些长字符串，想以指定的列宽将它们重新格式化。</a:t>
            </a:r>
          </a:p>
          <a:p>
            <a:r>
              <a:rPr lang="zh-CN" altLang="en-US" sz="16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解决方案</a:t>
            </a:r>
          </a:p>
          <a:p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使用 </a:t>
            </a:r>
            <a:r>
              <a:rPr lang="en-US" altLang="zh-CN" sz="16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textwrap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 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模块来格式化字符串的输出</a:t>
            </a:r>
            <a:r>
              <a:rPr lang="zh-CN" altLang="en-US" sz="16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lang="en-US" altLang="zh-CN" sz="16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zh-CN" altLang="en-US" sz="1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2.16.gif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403648" y="2743200"/>
            <a:ext cx="7038975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911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b="1" dirty="0"/>
              <a:t>在字符串中处理</a:t>
            </a:r>
            <a:r>
              <a:rPr lang="en-US" altLang="zh-CN" b="1" dirty="0"/>
              <a:t>html</a:t>
            </a:r>
            <a:r>
              <a:rPr lang="zh-CN" altLang="en-US" b="1" dirty="0"/>
              <a:t>和</a:t>
            </a:r>
            <a:r>
              <a:rPr lang="en-US" altLang="zh-CN" b="1" dirty="0"/>
              <a:t>xml</a:t>
            </a:r>
            <a:br>
              <a:rPr lang="en-US" altLang="zh-CN" b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16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问题</a:t>
            </a:r>
          </a:p>
          <a:p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你想将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HTML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或者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XML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实体如 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&amp;entity; 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或 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&amp;#code; 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替换为对应的文本。 再者，你需要转换文本中特定的字符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比如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&lt;, &gt;, 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或 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&amp;)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</a:p>
          <a:p>
            <a:r>
              <a:rPr lang="zh-CN" altLang="en-US" sz="16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解决方案</a:t>
            </a:r>
          </a:p>
          <a:p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如果你想替换文本字符串中的 ‘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&lt;’ 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或者 ‘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&gt;’ 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，使用 </a:t>
            </a:r>
            <a:r>
              <a:rPr lang="en-US" altLang="zh-CN" sz="16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html.escape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() 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函数可以很容易的</a:t>
            </a:r>
            <a:r>
              <a:rPr lang="zh-CN" altLang="en-US" sz="16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完成。</a:t>
            </a:r>
            <a:endParaRPr lang="en-US" altLang="zh-CN" sz="16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buNone/>
            </a:pPr>
            <a:endParaRPr lang="en-US" altLang="zh-CN" sz="16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buNone/>
            </a:pPr>
            <a:endParaRPr lang="zh-CN" altLang="en-US" sz="1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2.17.gif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403648" y="3068960"/>
            <a:ext cx="7038975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911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b="1" dirty="0"/>
              <a:t>字符串令牌解析</a:t>
            </a:r>
            <a:br>
              <a:rPr lang="zh-CN" altLang="en-US" b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16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问题</a:t>
            </a:r>
          </a:p>
          <a:p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你有一个字符串，想从左至右将其解析为一个令牌流。</a:t>
            </a:r>
          </a:p>
          <a:p>
            <a:r>
              <a:rPr lang="zh-CN" altLang="en-US" sz="16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解决</a:t>
            </a:r>
            <a:r>
              <a:rPr lang="zh-CN" altLang="en-US" sz="16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方案</a:t>
            </a:r>
            <a:endParaRPr lang="en-US" altLang="zh-CN" sz="1600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buNone/>
            </a:pPr>
            <a:endParaRPr lang="zh-CN" altLang="en-US" sz="16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4" name="2.18.gif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979712" y="2204864"/>
            <a:ext cx="7038975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911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zh-CN" altLang="en-US" dirty="0">
                <a:solidFill>
                  <a:srgbClr val="404040"/>
                </a:solidFill>
                <a:latin typeface="+mj-ea"/>
              </a:rPr>
              <a:t>使用多个界定符分割字符串</a:t>
            </a:r>
            <a:r>
              <a:rPr lang="zh-CN" altLang="en-US" b="1" dirty="0">
                <a:solidFill>
                  <a:srgbClr val="404040"/>
                </a:solidFill>
                <a:latin typeface="Roboto Slab"/>
              </a:rPr>
              <a:t/>
            </a:r>
            <a:br>
              <a:rPr lang="zh-CN" altLang="en-US" b="1" dirty="0">
                <a:solidFill>
                  <a:srgbClr val="404040"/>
                </a:solidFill>
                <a:latin typeface="Roboto Slab"/>
              </a:rPr>
            </a:b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16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问题：</a:t>
            </a:r>
            <a:endParaRPr lang="en-US" altLang="zh-CN" sz="16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buNone/>
            </a:pP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你需要将一个字符串分割为多个字段，但是分隔符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zh-CN" altLang="en-US" sz="16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还有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周围的空格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并不是固定的</a:t>
            </a:r>
            <a:r>
              <a:rPr lang="zh-CN" altLang="en-US" sz="16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lang="en-US" altLang="zh-CN" sz="16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buNone/>
            </a:pPr>
            <a:endParaRPr lang="en-US" altLang="zh-CN" sz="1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buNone/>
            </a:pPr>
            <a:r>
              <a:rPr lang="zh-CN" altLang="en-US" sz="16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解决方案：</a:t>
            </a:r>
            <a:endParaRPr lang="en-US" altLang="zh-CN" sz="16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buNone/>
            </a:pP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string</a:t>
            </a:r>
            <a:r>
              <a:rPr lang="zh-CN" altLang="en-US" sz="1600" dirty="0">
                <a:solidFill>
                  <a:srgbClr val="40404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 对象的 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split()</a:t>
            </a:r>
            <a:r>
              <a:rPr lang="zh-CN" altLang="en-US" sz="1600" dirty="0">
                <a:solidFill>
                  <a:srgbClr val="40404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 方法只适应于非常简单的字符串分割情形， 它并不允许有多个分隔符或者是分隔符周围不确定的空格。 当你需要更加灵活的切割字符串的时候，最好使用 </a:t>
            </a:r>
            <a:r>
              <a:rPr lang="en-US" altLang="zh-CN" sz="16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re.split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()</a:t>
            </a:r>
            <a:r>
              <a:rPr lang="zh-CN" altLang="en-US" sz="1600" dirty="0">
                <a:solidFill>
                  <a:srgbClr val="40404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 </a:t>
            </a:r>
            <a:r>
              <a:rPr lang="zh-CN" altLang="en-US" sz="1600" dirty="0" smtClean="0">
                <a:solidFill>
                  <a:srgbClr val="40404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方法。</a:t>
            </a:r>
            <a:endParaRPr lang="en-US" altLang="zh-CN" sz="1600" dirty="0" smtClean="0">
              <a:solidFill>
                <a:srgbClr val="40404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buNone/>
            </a:pPr>
            <a:endParaRPr lang="zh-CN" altLang="en-US" sz="1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操作按钮: 影片 2">
            <a:hlinkClick r:id="rId2" action="ppaction://hlinkfile" highlightClick="1"/>
          </p:cNvPr>
          <p:cNvSpPr/>
          <p:nvPr/>
        </p:nvSpPr>
        <p:spPr>
          <a:xfrm>
            <a:off x="1763688" y="4509120"/>
            <a:ext cx="1042416" cy="1042416"/>
          </a:xfrm>
          <a:prstGeom prst="actionButtonMovi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操作按钮: 影片 5">
            <a:hlinkClick r:id="rId2" action="ppaction://hlinkfile" highlightClick="1"/>
          </p:cNvPr>
          <p:cNvSpPr/>
          <p:nvPr/>
        </p:nvSpPr>
        <p:spPr>
          <a:xfrm>
            <a:off x="1763688" y="4437112"/>
            <a:ext cx="1042416" cy="1042416"/>
          </a:xfrm>
          <a:prstGeom prst="actionButtonMovi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49911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b="1" dirty="0"/>
              <a:t>实现一个简单的递归下降分析器</a:t>
            </a:r>
            <a:br>
              <a:rPr lang="zh-CN" altLang="en-US" b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17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问题</a:t>
            </a:r>
          </a:p>
          <a:p>
            <a:r>
              <a:rPr lang="zh-CN" altLang="en-US" sz="1700" dirty="0">
                <a:latin typeface="华文楷体" panose="02010600040101010101" pitchFamily="2" charset="-122"/>
                <a:ea typeface="华文楷体" panose="02010600040101010101" pitchFamily="2" charset="-122"/>
              </a:rPr>
              <a:t>你想根据一组语法规则解析文本并执行命令，或者构造一个代表输入的抽象语法树。 如果语法非常简单，你可以自己写这个解析器，而不是使用一些框架。</a:t>
            </a:r>
          </a:p>
          <a:p>
            <a:r>
              <a:rPr lang="zh-CN" altLang="en-US" sz="17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解决方案</a:t>
            </a:r>
          </a:p>
          <a:p>
            <a:r>
              <a:rPr lang="zh-CN" altLang="en-US" sz="1700" dirty="0">
                <a:latin typeface="华文楷体" panose="02010600040101010101" pitchFamily="2" charset="-122"/>
                <a:ea typeface="华文楷体" panose="02010600040101010101" pitchFamily="2" charset="-122"/>
              </a:rPr>
              <a:t>在这个问题中，我们集中讨论根据特殊语法去解析文本的问题。 为了这样做，你首先要以</a:t>
            </a:r>
            <a:r>
              <a:rPr lang="en-US" altLang="zh-CN" sz="1700" dirty="0">
                <a:latin typeface="华文楷体" panose="02010600040101010101" pitchFamily="2" charset="-122"/>
                <a:ea typeface="华文楷体" panose="02010600040101010101" pitchFamily="2" charset="-122"/>
              </a:rPr>
              <a:t>BNF</a:t>
            </a:r>
            <a:r>
              <a:rPr lang="zh-CN" altLang="en-US" sz="1700" dirty="0">
                <a:latin typeface="华文楷体" panose="02010600040101010101" pitchFamily="2" charset="-122"/>
                <a:ea typeface="华文楷体" panose="02010600040101010101" pitchFamily="2" charset="-122"/>
              </a:rPr>
              <a:t>或者</a:t>
            </a:r>
            <a:r>
              <a:rPr lang="en-US" altLang="zh-CN" sz="1700" dirty="0">
                <a:latin typeface="华文楷体" panose="02010600040101010101" pitchFamily="2" charset="-122"/>
                <a:ea typeface="华文楷体" panose="02010600040101010101" pitchFamily="2" charset="-122"/>
              </a:rPr>
              <a:t>EBNF</a:t>
            </a:r>
            <a:r>
              <a:rPr lang="zh-CN" altLang="en-US" sz="1700" dirty="0">
                <a:latin typeface="华文楷体" panose="02010600040101010101" pitchFamily="2" charset="-122"/>
                <a:ea typeface="华文楷体" panose="02010600040101010101" pitchFamily="2" charset="-122"/>
              </a:rPr>
              <a:t>形式指定一个标准语法。</a:t>
            </a: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2.19.gif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071449" y="2564904"/>
            <a:ext cx="7038975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911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b="1" dirty="0"/>
              <a:t>字节字符串上的字符串操作</a:t>
            </a:r>
            <a:br>
              <a:rPr lang="zh-CN" altLang="en-US" b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16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问题</a:t>
            </a:r>
          </a:p>
          <a:p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你想在字节字符串上执行普通的文本操作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比如移除，搜索和替换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</a:p>
          <a:p>
            <a:r>
              <a:rPr lang="zh-CN" altLang="en-US" sz="16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解决方案</a:t>
            </a:r>
          </a:p>
          <a:p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字节字符串同样也支持大部分和文本字符串一样的内置</a:t>
            </a:r>
            <a:r>
              <a:rPr lang="zh-CN" altLang="en-US" sz="16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操作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2.20.gif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899592" y="2492896"/>
            <a:ext cx="7038975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911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9911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zh-CN" altLang="en-US" dirty="0">
                <a:solidFill>
                  <a:srgbClr val="404040"/>
                </a:solidFill>
                <a:latin typeface="Roboto Slab"/>
              </a:rPr>
              <a:t>字符串开头或结尾匹配</a:t>
            </a:r>
            <a:br>
              <a:rPr lang="zh-CN" altLang="en-US" dirty="0">
                <a:solidFill>
                  <a:srgbClr val="404040"/>
                </a:solidFill>
                <a:latin typeface="Roboto Slab"/>
              </a:rPr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1600" b="1" dirty="0">
                <a:solidFill>
                  <a:srgbClr val="40404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问题</a:t>
            </a:r>
          </a:p>
          <a:p>
            <a:pPr marL="0" indent="0">
              <a:buNone/>
            </a:pPr>
            <a:r>
              <a:rPr lang="zh-CN" altLang="en-US" sz="1600" dirty="0">
                <a:solidFill>
                  <a:srgbClr val="40404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你需要通过指定的文本模式去检查字符串的开头或者结尾，比如文件名后缀，</a:t>
            </a:r>
            <a:r>
              <a:rPr lang="en-US" altLang="zh-CN" sz="1600" dirty="0">
                <a:solidFill>
                  <a:srgbClr val="40404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URL Scheme</a:t>
            </a:r>
            <a:r>
              <a:rPr lang="zh-CN" altLang="en-US" sz="1600" dirty="0">
                <a:solidFill>
                  <a:srgbClr val="40404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等等。</a:t>
            </a:r>
          </a:p>
          <a:p>
            <a:pPr marL="0" indent="0">
              <a:buNone/>
            </a:pPr>
            <a:r>
              <a:rPr lang="zh-CN" altLang="en-US" sz="1600" b="1" dirty="0">
                <a:solidFill>
                  <a:srgbClr val="40404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解决方案</a:t>
            </a:r>
          </a:p>
          <a:p>
            <a:pPr marL="0" indent="0">
              <a:buNone/>
            </a:pPr>
            <a:r>
              <a:rPr lang="zh-CN" altLang="en-US" sz="1600" dirty="0">
                <a:solidFill>
                  <a:srgbClr val="40404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检查字符串开头或结尾的一个简单方法是使用 </a:t>
            </a:r>
            <a:r>
              <a:rPr lang="en-US" altLang="zh-CN" sz="1600" dirty="0" err="1">
                <a:solidFill>
                  <a:srgbClr val="40404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str.startswith</a:t>
            </a:r>
            <a:r>
              <a:rPr lang="en-US" altLang="zh-CN" sz="1600" dirty="0">
                <a:solidFill>
                  <a:srgbClr val="40404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() </a:t>
            </a:r>
            <a:r>
              <a:rPr lang="zh-CN" altLang="en-US" sz="1600" dirty="0">
                <a:solidFill>
                  <a:srgbClr val="40404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或者是 </a:t>
            </a:r>
            <a:r>
              <a:rPr lang="en-US" altLang="zh-CN" sz="1600" dirty="0" err="1">
                <a:solidFill>
                  <a:srgbClr val="40404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str.endswith</a:t>
            </a:r>
            <a:r>
              <a:rPr lang="en-US" altLang="zh-CN" sz="1600" dirty="0">
                <a:solidFill>
                  <a:srgbClr val="40404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()</a:t>
            </a:r>
            <a:r>
              <a:rPr lang="zh-CN" altLang="en-US" sz="1600" dirty="0">
                <a:solidFill>
                  <a:srgbClr val="40404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方法。</a:t>
            </a: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2.2.gif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478798" y="2996952"/>
            <a:ext cx="6006430" cy="3470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911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用</a:t>
            </a:r>
            <a:r>
              <a:rPr lang="en-US" altLang="zh-CN" dirty="0"/>
              <a:t>Shell</a:t>
            </a:r>
            <a:r>
              <a:rPr lang="zh-CN" altLang="en-US" dirty="0"/>
              <a:t>通配符匹配字符串</a:t>
            </a:r>
            <a:r>
              <a:rPr lang="zh-CN" altLang="en-US" b="1" dirty="0"/>
              <a:t/>
            </a:r>
            <a:br>
              <a:rPr lang="zh-CN" altLang="en-US" b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16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问题</a:t>
            </a:r>
          </a:p>
          <a:p>
            <a:pPr marL="0" indent="0">
              <a:buNone/>
            </a:pP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你想使用 </a:t>
            </a:r>
            <a:r>
              <a:rPr lang="en-US" altLang="zh-CN" sz="16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Unix Shell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 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中常用的通配符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比如 *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.</a:t>
            </a:r>
            <a:r>
              <a:rPr lang="en-US" altLang="zh-CN" sz="16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py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 , Dat[0-9]*.csv 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等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去匹配文本字符串</a:t>
            </a:r>
          </a:p>
          <a:p>
            <a:pPr marL="0" indent="0">
              <a:buNone/>
            </a:pPr>
            <a:r>
              <a:rPr lang="zh-CN" altLang="en-US" sz="16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解决方案</a:t>
            </a:r>
          </a:p>
          <a:p>
            <a:pPr marL="0" indent="0">
              <a:buNone/>
            </a:pPr>
            <a:r>
              <a:rPr lang="en-US" altLang="zh-CN" sz="16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fnmatch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 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模块提供了两个函数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—— </a:t>
            </a:r>
            <a:r>
              <a:rPr lang="en-US" altLang="zh-CN" sz="16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fnmatch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() 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和 </a:t>
            </a:r>
            <a:r>
              <a:rPr lang="en-US" altLang="zh-CN" sz="16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fnmatchcase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() 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，可以用来实现这样的匹配。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5" name="2.3.gif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755576" y="2792142"/>
            <a:ext cx="6828284" cy="3945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911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字符串匹配和搜索</a:t>
            </a:r>
            <a:r>
              <a:rPr lang="zh-CN" altLang="en-US" b="1" dirty="0"/>
              <a:t/>
            </a:r>
            <a:br>
              <a:rPr lang="zh-CN" altLang="en-US" b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16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问题</a:t>
            </a:r>
          </a:p>
          <a:p>
            <a:pPr marL="0" indent="0">
              <a:buNone/>
            </a:pP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你想匹配或者搜索特定模式的文本</a:t>
            </a:r>
          </a:p>
          <a:p>
            <a:pPr marL="0" indent="0">
              <a:buNone/>
            </a:pPr>
            <a:r>
              <a:rPr lang="zh-CN" altLang="en-US" sz="16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解决方案</a:t>
            </a:r>
          </a:p>
          <a:p>
            <a:pPr marL="0" indent="0">
              <a:buNone/>
            </a:pP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如果你想匹配的是字面字符串，那么你通常只需要调用基本字符串方法就行， 比如 </a:t>
            </a:r>
            <a:r>
              <a:rPr lang="en-US" altLang="zh-CN" sz="16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str.find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() , </a:t>
            </a:r>
            <a:r>
              <a:rPr lang="en-US" altLang="zh-CN" sz="16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str.endswith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() , </a:t>
            </a:r>
            <a:r>
              <a:rPr lang="en-US" altLang="zh-CN" sz="16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str.startswith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() 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或者类似的</a:t>
            </a:r>
            <a:r>
              <a:rPr lang="zh-CN" altLang="en-US" sz="16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方法</a:t>
            </a:r>
            <a:r>
              <a:rPr lang="en-US" altLang="zh-CN" sz="16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.</a:t>
            </a:r>
          </a:p>
          <a:p>
            <a:pPr marL="0" indent="0">
              <a:buNone/>
            </a:pPr>
            <a:r>
              <a:rPr lang="zh-CN" altLang="en-US" sz="1600" dirty="0" smtClean="0">
                <a:solidFill>
                  <a:srgbClr val="40404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对于</a:t>
            </a:r>
            <a:r>
              <a:rPr lang="zh-CN" altLang="en-US" sz="1600" dirty="0">
                <a:solidFill>
                  <a:srgbClr val="40404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复杂的匹配需要使用正则表达式和 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re</a:t>
            </a:r>
            <a:r>
              <a:rPr lang="zh-CN" altLang="en-US" sz="1600" dirty="0">
                <a:solidFill>
                  <a:srgbClr val="40404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 模块。</a:t>
            </a:r>
            <a:endParaRPr lang="zh-CN" altLang="en-US" sz="1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5" name="2.4.gif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203848" y="3313512"/>
            <a:ext cx="4896544" cy="3418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911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b="1" dirty="0"/>
              <a:t>字符串搜索和替换</a:t>
            </a:r>
            <a:br>
              <a:rPr lang="zh-CN" altLang="en-US" b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16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问题</a:t>
            </a:r>
          </a:p>
          <a:p>
            <a:pPr marL="0" indent="0">
              <a:buNone/>
            </a:pP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你想在字符串中搜索和匹配指定的文本模式</a:t>
            </a:r>
          </a:p>
          <a:p>
            <a:pPr marL="0" indent="0">
              <a:buNone/>
            </a:pPr>
            <a:r>
              <a:rPr lang="zh-CN" altLang="en-US" sz="16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解决方案</a:t>
            </a:r>
          </a:p>
          <a:p>
            <a:pPr marL="0" indent="0">
              <a:buNone/>
            </a:pP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对于简单的字面模式，直接使用 </a:t>
            </a:r>
            <a:r>
              <a:rPr lang="en-US" altLang="zh-CN" sz="16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str.replace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() 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方法即可</a:t>
            </a:r>
            <a:r>
              <a:rPr lang="zh-CN" altLang="en-US" sz="16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对于复杂的模式，请使用 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re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 模块中的 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sub()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 函数</a:t>
            </a: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2.5.gif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15615" y="2944979"/>
            <a:ext cx="6390903" cy="3735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911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b="1" dirty="0"/>
              <a:t>字符串忽略大小写的搜索替换</a:t>
            </a:r>
            <a:br>
              <a:rPr lang="zh-CN" altLang="en-US" b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16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问题</a:t>
            </a:r>
          </a:p>
          <a:p>
            <a:pPr marL="0" indent="0">
              <a:buNone/>
            </a:pP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你需要以忽略大小写的方式搜索与替换文本字符串</a:t>
            </a:r>
          </a:p>
          <a:p>
            <a:pPr marL="0" indent="0">
              <a:buNone/>
            </a:pPr>
            <a:r>
              <a:rPr lang="zh-CN" altLang="en-US" sz="16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解决方案</a:t>
            </a:r>
          </a:p>
          <a:p>
            <a:pPr marL="0" indent="0">
              <a:buNone/>
            </a:pP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为了在文本操作时忽略大小写，你需要在使用 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re 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模块的时候给这些操作提供 </a:t>
            </a:r>
            <a:r>
              <a:rPr lang="en-US" altLang="zh-CN" sz="16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re.IGNORECASE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 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标志参数。</a:t>
            </a: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2.6.gif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043608" y="2924944"/>
            <a:ext cx="6318895" cy="3693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911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b="1" dirty="0"/>
              <a:t>最短匹配模式</a:t>
            </a:r>
            <a:br>
              <a:rPr lang="zh-CN" altLang="en-US" b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16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问题</a:t>
            </a:r>
          </a:p>
          <a:p>
            <a:pPr marL="0" indent="0">
              <a:buNone/>
            </a:pP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你正在试着用正则表达式匹配某个文本模式，但是它找到的是模式的最长可能匹配。 而你想修改它变成查找最短的可能匹配。</a:t>
            </a:r>
          </a:p>
          <a:p>
            <a:pPr marL="0" indent="0">
              <a:buNone/>
            </a:pPr>
            <a:r>
              <a:rPr lang="zh-CN" altLang="en-US" sz="16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解决</a:t>
            </a:r>
            <a:r>
              <a:rPr lang="zh-CN" altLang="en-US" sz="16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方案</a:t>
            </a:r>
            <a:endParaRPr lang="en-US" altLang="zh-CN" sz="1600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buNone/>
            </a:pPr>
            <a:r>
              <a:rPr lang="zh-CN" altLang="en-US" sz="16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这个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问题一般出现在需要匹配一对分隔符之间的文本的时候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比如引号包含的</a:t>
            </a:r>
            <a:r>
              <a:rPr lang="zh-CN" altLang="en-US" sz="16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字符串</a:t>
            </a:r>
            <a:r>
              <a:rPr lang="en-US" altLang="zh-CN" sz="16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  <a:endParaRPr lang="en-US" altLang="zh-CN" sz="1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2.7.gif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971600" y="2954743"/>
            <a:ext cx="6039768" cy="3530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911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b="1" dirty="0"/>
              <a:t>多行匹配模式</a:t>
            </a:r>
            <a:br>
              <a:rPr lang="zh-CN" altLang="en-US" b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16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问题</a:t>
            </a:r>
          </a:p>
          <a:p>
            <a:pPr marL="0" indent="0">
              <a:buNone/>
            </a:pP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你正在试着使用正则表达式去匹配一大块的文本，而你需要跨越多行去匹配。</a:t>
            </a:r>
          </a:p>
          <a:p>
            <a:pPr marL="0" indent="0">
              <a:buNone/>
            </a:pPr>
            <a:r>
              <a:rPr lang="zh-CN" altLang="en-US" sz="16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解决方案</a:t>
            </a:r>
          </a:p>
          <a:p>
            <a:pPr marL="0" indent="0">
              <a:buNone/>
            </a:pP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这个问题很典型的出现在当你用点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(.)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去匹配任意字符的时候，忘记了点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(.)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不能匹配换行符的事实。</a:t>
            </a: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2.8.gif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403648" y="2852936"/>
            <a:ext cx="5679728" cy="3320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911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暗香扑面">
  <a:themeElements>
    <a:clrScheme name="暗香扑面">
      <a:dk1>
        <a:sysClr val="windowText" lastClr="000000"/>
      </a:dk1>
      <a:lt1>
        <a:sysClr val="window" lastClr="FFFFFF"/>
      </a:lt1>
      <a:dk2>
        <a:srgbClr val="2F2F2F"/>
      </a:dk2>
      <a:lt2>
        <a:srgbClr val="FFFFF4"/>
      </a:lt2>
      <a:accent1>
        <a:srgbClr val="918415"/>
      </a:accent1>
      <a:accent2>
        <a:srgbClr val="C47546"/>
      </a:accent2>
      <a:accent3>
        <a:srgbClr val="AFB591"/>
      </a:accent3>
      <a:accent4>
        <a:srgbClr val="B9945B"/>
      </a:accent4>
      <a:accent5>
        <a:srgbClr val="85ADBC"/>
      </a:accent5>
      <a:accent6>
        <a:srgbClr val="E5B440"/>
      </a:accent6>
      <a:hlink>
        <a:srgbClr val="00D5D5"/>
      </a:hlink>
      <a:folHlink>
        <a:srgbClr val="DD00DD"/>
      </a:folHlink>
    </a:clrScheme>
    <a:fontScheme name="暗香扑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暗香扑面">
      <a:fillStyleLst>
        <a:solidFill>
          <a:schemeClr val="phClr"/>
        </a:solidFill>
        <a:gradFill rotWithShape="1">
          <a:gsLst>
            <a:gs pos="0">
              <a:schemeClr val="phClr">
                <a:tint val="98000"/>
                <a:satMod val="220000"/>
              </a:schemeClr>
            </a:gs>
            <a:gs pos="31000">
              <a:schemeClr val="phClr">
                <a:tint val="30000"/>
                <a:satMod val="150000"/>
              </a:schemeClr>
            </a:gs>
            <a:gs pos="91000">
              <a:schemeClr val="phClr">
                <a:tint val="96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28000"/>
                <a:satMod val="100000"/>
              </a:schemeClr>
              <a:schemeClr val="phClr">
                <a:tint val="100000"/>
                <a:satMod val="200000"/>
              </a:schemeClr>
            </a:duotone>
          </a:blip>
          <a:tile tx="0" ty="0" sx="80000" sy="8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10000"/>
              </a:schemeClr>
            </a:glow>
          </a:effectLst>
        </a:effectStyle>
        <a:effectStyle>
          <a:effectLst>
            <a:outerShdw blurRad="34925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9525" prstMaterial="dkEdge">
            <a:bevelT w="12000" h="24150"/>
            <a:contourClr>
              <a:schemeClr val="phClr">
                <a:satMod val="110000"/>
              </a:schemeClr>
            </a:contourClr>
          </a:sp3d>
        </a:effectStyle>
        <a:effectStyle>
          <a:effectLst>
            <a:outerShdw blurRad="50800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18700" prstMaterial="dkEdge">
            <a:bevelT w="44450" h="80600"/>
            <a:contourClr>
              <a:schemeClr val="phClr"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0000"/>
                <a:satMod val="1000000"/>
              </a:schemeClr>
            </a:gs>
            <a:gs pos="31000">
              <a:schemeClr val="phClr">
                <a:shade val="85000"/>
                <a:satMod val="450000"/>
              </a:schemeClr>
            </a:gs>
            <a:gs pos="100000">
              <a:schemeClr val="phClr">
                <a:tint val="70000"/>
                <a:satMod val="300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2">
            <a:duotone>
              <a:schemeClr val="phClr">
                <a:tint val="100000"/>
                <a:shade val="70000"/>
                <a:hueMod val="100000"/>
                <a:satMod val="100000"/>
              </a:schemeClr>
              <a:schemeClr val="phClr">
                <a:tint val="9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Fan</Template>
  <TotalTime>447</TotalTime>
  <Words>851</Words>
  <Application>Microsoft Macintosh PowerPoint</Application>
  <PresentationFormat>全屏显示(4:3)</PresentationFormat>
  <Paragraphs>104</Paragraphs>
  <Slides>22</Slides>
  <Notes>0</Notes>
  <HiddenSlides>0</HiddenSlides>
  <MMClips>19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1" baseType="lpstr">
      <vt:lpstr>Franklin Gothic Book</vt:lpstr>
      <vt:lpstr>Franklin Gothic Medium</vt:lpstr>
      <vt:lpstr>Roboto Slab</vt:lpstr>
      <vt:lpstr>Wingdings 2</vt:lpstr>
      <vt:lpstr>黑体</vt:lpstr>
      <vt:lpstr>华文楷体</vt:lpstr>
      <vt:lpstr>微软雅黑</vt:lpstr>
      <vt:lpstr>Arial</vt:lpstr>
      <vt:lpstr>暗香扑面</vt:lpstr>
      <vt:lpstr>Python字符串和文本</vt:lpstr>
      <vt:lpstr>使用多个界定符分割字符串 </vt:lpstr>
      <vt:lpstr>字符串开头或结尾匹配 </vt:lpstr>
      <vt:lpstr>用Shell通配符匹配字符串 </vt:lpstr>
      <vt:lpstr>字符串匹配和搜索 </vt:lpstr>
      <vt:lpstr>字符串搜索和替换 </vt:lpstr>
      <vt:lpstr>字符串忽略大小写的搜索替换 </vt:lpstr>
      <vt:lpstr>最短匹配模式 </vt:lpstr>
      <vt:lpstr>多行匹配模式 </vt:lpstr>
      <vt:lpstr>将Unicode文本标准化 </vt:lpstr>
      <vt:lpstr>在正则式中使用Unicode </vt:lpstr>
      <vt:lpstr>删除字符串中不需要的字符 </vt:lpstr>
      <vt:lpstr>审查清理文本字符串 </vt:lpstr>
      <vt:lpstr>字符串对齐 </vt:lpstr>
      <vt:lpstr>合并拼接字符串 </vt:lpstr>
      <vt:lpstr>字符串中插入变量 </vt:lpstr>
      <vt:lpstr>以指定列宽格式化字符串 </vt:lpstr>
      <vt:lpstr>在字符串中处理html和xml </vt:lpstr>
      <vt:lpstr>字符串令牌解析 </vt:lpstr>
      <vt:lpstr>实现一个简单的递归下降分析器 </vt:lpstr>
      <vt:lpstr>字节字符串上的字符串操作 </vt:lpstr>
      <vt:lpstr>PowerPoint 演示文稿</vt:lpstr>
    </vt:vector>
  </TitlesOfParts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Carl.cai</dc:creator>
  <cp:lastModifiedBy>Carl Smith</cp:lastModifiedBy>
  <cp:revision>21</cp:revision>
  <dcterms:created xsi:type="dcterms:W3CDTF">2018-05-04T02:49:50Z</dcterms:created>
  <dcterms:modified xsi:type="dcterms:W3CDTF">2018-05-05T05:23:34Z</dcterms:modified>
</cp:coreProperties>
</file>