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D5FC1-115B-310E-D384-0300FF6D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71DF-0515-4807-93AC-3EE9D8053517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A8177-335B-6936-8519-41A23CBA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4F79EE-83E6-78AD-5F52-86C62FD13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0452-CCD2-4664-BD82-4FFE7F31C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21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2ABAF-4E0E-FBC5-BB5E-B5ADA4321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65CB6F-BA4F-24A5-8869-33AF89BFB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A6834D-D14D-10CE-A022-6B8326DC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71DF-0515-4807-93AC-3EE9D8053517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2DE75-F519-5296-6DCE-EBAD08D3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1408C4-8BF6-AAB8-EB9A-B382DBEC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0452-CCD2-4664-BD82-4FFE7F31C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3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B90CDE-9EE1-EFD5-7A86-A722047B9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0B9B79-E3A1-0528-BA77-E2F076C76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2FB520-FD12-CD57-4F30-B71628F2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71DF-0515-4807-93AC-3EE9D8053517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E0FCAB-8CEE-4D7F-C954-9E8CB89B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EEEF01-974E-A497-8CAD-089764A3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0452-CCD2-4664-BD82-4FFE7F31C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17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16942-740F-6069-E551-D5C60CBF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D0DC7-2FE6-7EA0-E4A0-38BFFB4D8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38A84F-8DC4-9CDE-5629-8BC6A52C6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71DF-0515-4807-93AC-3EE9D8053517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2BD40-69C4-92EE-046A-785CA231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E62268-77C5-1AFA-0F8B-2BF4DFCF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0452-CCD2-4664-BD82-4FFE7F31C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23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E3466-B231-DBF0-49AE-F1075635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624F99-BBC4-1ED0-A975-D27188399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1740DE-9EB1-7A8D-90E2-D2502F760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71DF-0515-4807-93AC-3EE9D8053517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24DB1-A1D0-CCB3-04F9-4AA42227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A5AA28-84F0-FEBB-D537-E3526CEF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0452-CCD2-4664-BD82-4FFE7F31C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8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5836F-3ABE-31C5-2B44-B789A960A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06E33-D827-FEFC-D898-4C9DC4A3C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438D02-3FD9-C9F9-8799-380E0277E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DA4C09-7596-0DE1-1E83-779E2796A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71DF-0515-4807-93AC-3EE9D8053517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904B59-B984-6229-3F37-F75B0177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4EB0C6-502F-925A-C9A1-44A0A3A8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0452-CCD2-4664-BD82-4FFE7F31C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97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08F24-54B5-A065-E61F-31885806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368008-0505-D7B4-D23D-ED2F6FF1F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00FC23-36D5-1D07-E937-3964272D7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40109E-07C4-5D2F-6DF8-EA69CD360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72AC1C-9188-C9C8-C790-D9C5FAB3F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6EA83B-F28E-80AB-CCB3-D1A028A4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71DF-0515-4807-93AC-3EE9D8053517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FACC52-3F19-490A-07EB-5D914925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116831-40B9-746D-06B7-9BF432AE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0452-CCD2-4664-BD82-4FFE7F31C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20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E08DF-E761-B6F5-907C-2F7C621D8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AB3B21-ED8C-2E70-939E-D70A24B7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71DF-0515-4807-93AC-3EE9D8053517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64CE92-F9B1-1EE5-BFCA-BF4B3CC0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28EF88-08CB-55C4-0C6E-84855168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0452-CCD2-4664-BD82-4FFE7F31C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93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BFCBD0-2AB2-9C7C-0DBE-CED5F061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71DF-0515-4807-93AC-3EE9D8053517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D5A4CE-F30C-1637-D46A-3797FE1CD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34604D-8BCE-30FB-5FDB-45274A30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0452-CCD2-4664-BD82-4FFE7F31C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90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5408D-CC6D-E0CA-33C0-942F3AD0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FC20D2-576B-1344-269F-C06D56250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CF0A09-9205-F384-994D-C16DCCFF9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CDD285-7057-2740-EEA7-206A711CA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71DF-0515-4807-93AC-3EE9D8053517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7C97A7-1C7D-9368-05A4-4866A99F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8B9DEE-DB8A-3DE1-201A-4A93E242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0452-CCD2-4664-BD82-4FFE7F31C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5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1B91C-D861-20BD-61F3-B5996CAC7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205FA3-86C6-78E0-D78A-1902D321E5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0C490E-C450-2D4B-6ABF-D01753F5C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0F2FAC-B399-EF2D-1AEF-25A0ADFD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71DF-0515-4807-93AC-3EE9D8053517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063EC0-7D08-B1A2-84ED-4BF65B8B5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83DD08-DE2E-2283-FE52-11851CD9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0452-CCD2-4664-BD82-4FFE7F31C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31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76FD06-2806-CB43-A2AE-64D13BA7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D6414F-A650-BD24-20E4-8CEB7F0ED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50C735-D1D9-9ECB-18FC-2F4C9C82C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D71DF-0515-4807-93AC-3EE9D8053517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CFFF71-AE86-B9C4-2BD2-09314AF15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8E3098-5269-30F8-C097-337BBD2C8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60452-CCD2-4664-BD82-4FFE7F31CA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31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EAC4F901-BCB0-0F3C-C9D9-849EB76D0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1" y="124986"/>
            <a:ext cx="2757677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6BF177-CA66-051B-75F5-BAFEAD821C30}"/>
              </a:ext>
            </a:extLst>
          </p:cNvPr>
          <p:cNvSpPr txBox="1"/>
          <p:nvPr/>
        </p:nvSpPr>
        <p:spPr>
          <a:xfrm>
            <a:off x="234892" y="5956183"/>
            <a:ext cx="2961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Fig1: </a:t>
            </a:r>
          </a:p>
          <a:p>
            <a:r>
              <a:rPr lang="en-US" altLang="zh-CN" sz="1200" dirty="0"/>
              <a:t>N = 5</a:t>
            </a:r>
          </a:p>
          <a:p>
            <a:r>
              <a:rPr lang="en-US" altLang="zh-CN" sz="1200" dirty="0" err="1"/>
              <a:t>Korder</a:t>
            </a:r>
            <a:r>
              <a:rPr lang="en-US" altLang="zh-CN" sz="1200" dirty="0"/>
              <a:t> = 4, </a:t>
            </a:r>
          </a:p>
          <a:p>
            <a:r>
              <a:rPr lang="en-US" altLang="zh-CN" sz="1200" dirty="0"/>
              <a:t>random data points generated by exp(x)</a:t>
            </a:r>
            <a:endParaRPr lang="zh-CN" altLang="en-US" sz="1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EE42409-6B7A-E0FE-8992-095B62875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20" y="70224"/>
            <a:ext cx="2835357" cy="562582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5E80E93-901D-7D75-8406-FDCA79C8D5B2}"/>
              </a:ext>
            </a:extLst>
          </p:cNvPr>
          <p:cNvSpPr txBox="1"/>
          <p:nvPr/>
        </p:nvSpPr>
        <p:spPr>
          <a:xfrm>
            <a:off x="4241863" y="5953860"/>
            <a:ext cx="2961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Fig2: </a:t>
            </a:r>
          </a:p>
          <a:p>
            <a:r>
              <a:rPr lang="en-US" altLang="zh-CN" sz="1200" dirty="0"/>
              <a:t>N = 5</a:t>
            </a:r>
          </a:p>
          <a:p>
            <a:r>
              <a:rPr lang="en-US" altLang="zh-CN" sz="1200" dirty="0" err="1"/>
              <a:t>Korder</a:t>
            </a:r>
            <a:r>
              <a:rPr lang="en-US" altLang="zh-CN" sz="1200" dirty="0"/>
              <a:t> = 4, </a:t>
            </a:r>
          </a:p>
          <a:p>
            <a:r>
              <a:rPr lang="en-US" altLang="zh-CN" sz="1200" dirty="0"/>
              <a:t>random data points by exp(x) </a:t>
            </a:r>
            <a:endParaRPr lang="zh-CN" altLang="en-US" sz="1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B16776-DD2A-9E63-3059-2E1DEED9EE82}"/>
              </a:ext>
            </a:extLst>
          </p:cNvPr>
          <p:cNvSpPr txBox="1"/>
          <p:nvPr/>
        </p:nvSpPr>
        <p:spPr>
          <a:xfrm>
            <a:off x="7874525" y="5953859"/>
            <a:ext cx="2961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Fig3: </a:t>
            </a:r>
          </a:p>
          <a:p>
            <a:r>
              <a:rPr lang="en-US" altLang="zh-CN" sz="1200" dirty="0"/>
              <a:t>N = 5</a:t>
            </a:r>
          </a:p>
          <a:p>
            <a:r>
              <a:rPr lang="en-US" altLang="zh-CN" sz="1200" dirty="0" err="1"/>
              <a:t>Korder</a:t>
            </a:r>
            <a:r>
              <a:rPr lang="en-US" altLang="zh-CN" sz="1200" dirty="0"/>
              <a:t> = 4, </a:t>
            </a:r>
          </a:p>
          <a:p>
            <a:r>
              <a:rPr lang="en-US" altLang="zh-CN" sz="1200" dirty="0"/>
              <a:t>random data points by exp(x) </a:t>
            </a:r>
            <a:endParaRPr lang="zh-CN" altLang="en-US" sz="1200" dirty="0"/>
          </a:p>
        </p:txBody>
      </p:sp>
      <p:pic>
        <p:nvPicPr>
          <p:cNvPr id="19" name="图片 18" descr="图形用户界面&#10;&#10;描述已自动生成">
            <a:extLst>
              <a:ext uri="{FF2B5EF4-FFF2-40B4-BE49-F238E27FC236}">
                <a16:creationId xmlns:a16="http://schemas.microsoft.com/office/drawing/2014/main" id="{CA32BFDE-64D7-62F5-1ACB-0F1F94F336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656" y="70224"/>
            <a:ext cx="2884079" cy="562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C8DB936-B048-F7A8-B7C7-B40DF6F9E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852" y="0"/>
            <a:ext cx="2966760" cy="57567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988080F-3809-CCA0-809E-1A24905BE3D5}"/>
              </a:ext>
            </a:extLst>
          </p:cNvPr>
          <p:cNvSpPr txBox="1"/>
          <p:nvPr/>
        </p:nvSpPr>
        <p:spPr>
          <a:xfrm>
            <a:off x="297525" y="5956182"/>
            <a:ext cx="2961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Fig4: </a:t>
            </a:r>
          </a:p>
          <a:p>
            <a:r>
              <a:rPr lang="en-US" altLang="zh-CN" sz="1200" dirty="0"/>
              <a:t>N = 10</a:t>
            </a:r>
          </a:p>
          <a:p>
            <a:r>
              <a:rPr lang="en-US" altLang="zh-CN" sz="1200" dirty="0" err="1"/>
              <a:t>Korder</a:t>
            </a:r>
            <a:r>
              <a:rPr lang="en-US" altLang="zh-CN" sz="1200" dirty="0"/>
              <a:t> = 4, </a:t>
            </a:r>
          </a:p>
          <a:p>
            <a:r>
              <a:rPr lang="en-US" altLang="zh-CN" sz="1200" dirty="0"/>
              <a:t>random data points generated by exp(x)</a:t>
            </a:r>
            <a:endParaRPr lang="zh-CN" altLang="en-US" sz="1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EF9597-1B81-13E1-89DC-31D0FE13D4A1}"/>
              </a:ext>
            </a:extLst>
          </p:cNvPr>
          <p:cNvSpPr txBox="1"/>
          <p:nvPr/>
        </p:nvSpPr>
        <p:spPr>
          <a:xfrm>
            <a:off x="4331575" y="5956182"/>
            <a:ext cx="2961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Fig5: </a:t>
            </a:r>
          </a:p>
          <a:p>
            <a:r>
              <a:rPr lang="en-US" altLang="zh-CN" sz="1200" dirty="0"/>
              <a:t>N = 50</a:t>
            </a:r>
          </a:p>
          <a:p>
            <a:r>
              <a:rPr lang="en-US" altLang="zh-CN" sz="1200" dirty="0" err="1"/>
              <a:t>Korder</a:t>
            </a:r>
            <a:r>
              <a:rPr lang="en-US" altLang="zh-CN" sz="1200" dirty="0"/>
              <a:t> = 4, </a:t>
            </a:r>
          </a:p>
          <a:p>
            <a:r>
              <a:rPr lang="en-US" altLang="zh-CN" sz="1200" dirty="0"/>
              <a:t>random data points generated by exp(x)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6446C2C-E928-9DA9-AD86-7BCA99587F5F}"/>
              </a:ext>
            </a:extLst>
          </p:cNvPr>
          <p:cNvSpPr txBox="1"/>
          <p:nvPr/>
        </p:nvSpPr>
        <p:spPr>
          <a:xfrm>
            <a:off x="8125672" y="5956181"/>
            <a:ext cx="2961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Fig6: </a:t>
            </a:r>
          </a:p>
          <a:p>
            <a:r>
              <a:rPr lang="en-US" altLang="zh-CN" sz="1200" dirty="0"/>
              <a:t>N = 10</a:t>
            </a:r>
          </a:p>
          <a:p>
            <a:r>
              <a:rPr lang="en-US" altLang="zh-CN" sz="1200" dirty="0" err="1"/>
              <a:t>Korder</a:t>
            </a:r>
            <a:r>
              <a:rPr lang="en-US" altLang="zh-CN" sz="1200" dirty="0"/>
              <a:t> = 4, </a:t>
            </a:r>
          </a:p>
          <a:p>
            <a:r>
              <a:rPr lang="en-US" altLang="zh-CN" sz="1200" dirty="0"/>
              <a:t>Uniform data generated by exp(x)</a:t>
            </a:r>
            <a:endParaRPr lang="zh-CN" altLang="en-US" sz="1200" dirty="0"/>
          </a:p>
        </p:txBody>
      </p:sp>
      <p:pic>
        <p:nvPicPr>
          <p:cNvPr id="15" name="图片 14" descr="图形用户界面, 应用程序, 表格, Excel&#10;&#10;描述已自动生成">
            <a:extLst>
              <a:ext uri="{FF2B5EF4-FFF2-40B4-BE49-F238E27FC236}">
                <a16:creationId xmlns:a16="http://schemas.microsoft.com/office/drawing/2014/main" id="{2C63123F-EED1-F87F-CFB4-E978CDF86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673" y="70822"/>
            <a:ext cx="2895748" cy="5685923"/>
          </a:xfrm>
          <a:prstGeom prst="rect">
            <a:avLst/>
          </a:prstGeom>
        </p:spPr>
      </p:pic>
      <p:pic>
        <p:nvPicPr>
          <p:cNvPr id="17" name="图片 16" descr="图形用户界面, 应用程序, 表格&#10;&#10;描述已自动生成">
            <a:extLst>
              <a:ext uri="{FF2B5EF4-FFF2-40B4-BE49-F238E27FC236}">
                <a16:creationId xmlns:a16="http://schemas.microsoft.com/office/drawing/2014/main" id="{6A0EC6C7-FA1E-1F68-79C6-C0BC015EAA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25" y="-1"/>
            <a:ext cx="2895748" cy="579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1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8A670C-A770-F91B-EBA0-69972736E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1" y="87086"/>
            <a:ext cx="2878719" cy="576507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244D137-A171-B8C9-CBD7-8ABAA60AA81A}"/>
              </a:ext>
            </a:extLst>
          </p:cNvPr>
          <p:cNvSpPr txBox="1"/>
          <p:nvPr/>
        </p:nvSpPr>
        <p:spPr>
          <a:xfrm>
            <a:off x="482330" y="5991497"/>
            <a:ext cx="3157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Fig 7: </a:t>
            </a:r>
          </a:p>
          <a:p>
            <a:r>
              <a:rPr lang="en-US" altLang="zh-CN" sz="1200" dirty="0"/>
              <a:t>N = 10</a:t>
            </a:r>
          </a:p>
          <a:p>
            <a:r>
              <a:rPr lang="en-US" altLang="zh-CN" sz="1200" dirty="0"/>
              <a:t>Uniform data points generated by sin(x) + x</a:t>
            </a:r>
            <a:r>
              <a:rPr lang="en-US" altLang="zh-CN" sz="1200" baseline="30000" dirty="0"/>
              <a:t>2</a:t>
            </a:r>
            <a:endParaRPr lang="zh-CN" altLang="en-US" sz="1200" dirty="0"/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1622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2E983AF1-6C72-5AC3-32BE-D35E9D056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111285"/>
              </p:ext>
            </p:extLst>
          </p:nvPr>
        </p:nvGraphicFramePr>
        <p:xfrm>
          <a:off x="899486" y="224716"/>
          <a:ext cx="8128001" cy="431532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69245">
                  <a:extLst>
                    <a:ext uri="{9D8B030D-6E8A-4147-A177-3AD203B41FA5}">
                      <a16:colId xmlns:a16="http://schemas.microsoft.com/office/drawing/2014/main" val="2285737175"/>
                    </a:ext>
                  </a:extLst>
                </a:gridCol>
                <a:gridCol w="6658756">
                  <a:extLst>
                    <a:ext uri="{9D8B030D-6E8A-4147-A177-3AD203B41FA5}">
                      <a16:colId xmlns:a16="http://schemas.microsoft.com/office/drawing/2014/main" val="3618947207"/>
                    </a:ext>
                  </a:extLst>
                </a:gridCol>
              </a:tblGrid>
              <a:tr h="4547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Trust-constrain</a:t>
                      </a:r>
                      <a:endParaRPr lang="zh-CN" altLang="en-US" sz="1400" dirty="0"/>
                    </a:p>
                    <a:p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489377"/>
                  </a:ext>
                </a:extLst>
              </a:tr>
              <a:tr h="24543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Compare to </a:t>
                      </a:r>
                      <a:r>
                        <a:rPr lang="en-US" altLang="zh-CN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Linalg.lstsq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These three methods are close to each other, and it seems they fits better than </a:t>
                      </a:r>
                      <a:r>
                        <a:rPr lang="en-US" altLang="zh-CN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linalg.lstsq</a:t>
                      </a:r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026853"/>
                  </a:ext>
                </a:extLst>
              </a:tr>
              <a:tr h="17591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Larger numbers of data points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(fig 1,4,5) The larger the number of data points there are, the better the method works 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457193"/>
                  </a:ext>
                </a:extLst>
              </a:tr>
              <a:tr h="4362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Uniform/smart random data points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(fig 4,6) It doesn’t look like a big difference in a small scale,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771498"/>
                  </a:ext>
                </a:extLst>
              </a:tr>
              <a:tr h="6722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# iterations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With more data points, it takes more iterations to converge(fig 4,5)</a:t>
                      </a:r>
                    </a:p>
                    <a:p>
                      <a:r>
                        <a:rPr lang="en-US" altLang="zh-CN" sz="1200" dirty="0"/>
                        <a:t>With more uniformed data, it also takes more iteration to converge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83256"/>
                  </a:ext>
                </a:extLst>
              </a:tr>
              <a:tr h="4362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058619"/>
                  </a:ext>
                </a:extLst>
              </a:tr>
              <a:tr h="503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60643"/>
                  </a:ext>
                </a:extLst>
              </a:tr>
              <a:tr h="3778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8336"/>
                  </a:ext>
                </a:extLst>
              </a:tr>
              <a:tr h="435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99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58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2E983AF1-6C72-5AC3-32BE-D35E9D056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406750"/>
              </p:ext>
            </p:extLst>
          </p:nvPr>
        </p:nvGraphicFramePr>
        <p:xfrm>
          <a:off x="991764" y="577053"/>
          <a:ext cx="8128001" cy="504804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88706">
                  <a:extLst>
                    <a:ext uri="{9D8B030D-6E8A-4147-A177-3AD203B41FA5}">
                      <a16:colId xmlns:a16="http://schemas.microsoft.com/office/drawing/2014/main" val="2285737175"/>
                    </a:ext>
                  </a:extLst>
                </a:gridCol>
                <a:gridCol w="7039295">
                  <a:extLst>
                    <a:ext uri="{9D8B030D-6E8A-4147-A177-3AD203B41FA5}">
                      <a16:colId xmlns:a16="http://schemas.microsoft.com/office/drawing/2014/main" val="3618947207"/>
                    </a:ext>
                  </a:extLst>
                </a:gridCol>
              </a:tblGrid>
              <a:tr h="4547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COBYLA</a:t>
                      </a:r>
                      <a:endParaRPr lang="zh-CN" altLang="en-US" sz="1400" dirty="0"/>
                    </a:p>
                    <a:p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489377"/>
                  </a:ext>
                </a:extLst>
              </a:tr>
              <a:tr h="24543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Compare to </a:t>
                      </a:r>
                      <a:r>
                        <a:rPr lang="en-US" altLang="zh-CN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Linalg.lstsq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These three methods are close to each other, and it seems they fits better than </a:t>
                      </a:r>
                      <a:r>
                        <a:rPr lang="en-US" altLang="zh-CN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linalg.lstsq</a:t>
                      </a:r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026853"/>
                  </a:ext>
                </a:extLst>
              </a:tr>
              <a:tr h="288214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Larger numbers of data points </a:t>
                      </a:r>
                      <a:endParaRPr lang="zh-CN" altLang="en-US" sz="1200" dirty="0"/>
                    </a:p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457193"/>
                  </a:ext>
                </a:extLst>
              </a:tr>
              <a:tr h="4362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Uniform/smart random data points </a:t>
                      </a:r>
                      <a:endParaRPr lang="zh-CN" alt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(fig 4,6) It doesn’t look like a big difference in a small scale (-10,10)</a:t>
                      </a:r>
                      <a:endParaRPr lang="zh-CN" altLang="en-US" sz="1200" dirty="0"/>
                    </a:p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771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# iterations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83256"/>
                  </a:ext>
                </a:extLst>
              </a:tr>
              <a:tr h="3686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216523"/>
                  </a:ext>
                </a:extLst>
              </a:tr>
              <a:tr h="4362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058619"/>
                  </a:ext>
                </a:extLst>
              </a:tr>
              <a:tr h="503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60643"/>
                  </a:ext>
                </a:extLst>
              </a:tr>
              <a:tr h="3778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8336"/>
                  </a:ext>
                </a:extLst>
              </a:tr>
              <a:tr h="435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99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08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2E983AF1-6C72-5AC3-32BE-D35E9D056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303480"/>
              </p:ext>
            </p:extLst>
          </p:nvPr>
        </p:nvGraphicFramePr>
        <p:xfrm>
          <a:off x="991764" y="577053"/>
          <a:ext cx="8128001" cy="504804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88706">
                  <a:extLst>
                    <a:ext uri="{9D8B030D-6E8A-4147-A177-3AD203B41FA5}">
                      <a16:colId xmlns:a16="http://schemas.microsoft.com/office/drawing/2014/main" val="2285737175"/>
                    </a:ext>
                  </a:extLst>
                </a:gridCol>
                <a:gridCol w="7039295">
                  <a:extLst>
                    <a:ext uri="{9D8B030D-6E8A-4147-A177-3AD203B41FA5}">
                      <a16:colId xmlns:a16="http://schemas.microsoft.com/office/drawing/2014/main" val="3618947207"/>
                    </a:ext>
                  </a:extLst>
                </a:gridCol>
              </a:tblGrid>
              <a:tr h="4547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SLSQP</a:t>
                      </a:r>
                      <a:endParaRPr lang="zh-CN" altLang="en-US" sz="1400" dirty="0"/>
                    </a:p>
                    <a:p>
                      <a:endParaRPr lang="zh-CN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489377"/>
                  </a:ext>
                </a:extLst>
              </a:tr>
              <a:tr h="24543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Compare to </a:t>
                      </a:r>
                      <a:r>
                        <a:rPr lang="en-US" altLang="zh-CN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Linalg.lstsq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These three methods are close to each other, and it seems they fits better than </a:t>
                      </a:r>
                      <a:r>
                        <a:rPr lang="en-US" altLang="zh-CN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linalg.lstsq</a:t>
                      </a:r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zh-CN" altLang="en-US" sz="1200" dirty="0"/>
                    </a:p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026853"/>
                  </a:ext>
                </a:extLst>
              </a:tr>
              <a:tr h="288214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Larger numbers of data points </a:t>
                      </a:r>
                      <a:endParaRPr lang="zh-CN" altLang="en-US" sz="1200" dirty="0"/>
                    </a:p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457193"/>
                  </a:ext>
                </a:extLst>
              </a:tr>
              <a:tr h="4362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Uniform/smart random data points </a:t>
                      </a:r>
                      <a:endParaRPr lang="zh-CN" alt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(fig 4,6) It doesn’t look like a big difference in a small scale,</a:t>
                      </a:r>
                      <a:endParaRPr lang="zh-CN" altLang="en-US" sz="1400" dirty="0"/>
                    </a:p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771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# iterations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83256"/>
                  </a:ext>
                </a:extLst>
              </a:tr>
              <a:tr h="3686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216523"/>
                  </a:ext>
                </a:extLst>
              </a:tr>
              <a:tr h="4362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058619"/>
                  </a:ext>
                </a:extLst>
              </a:tr>
              <a:tr h="503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60643"/>
                  </a:ext>
                </a:extLst>
              </a:tr>
              <a:tr h="3778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8336"/>
                  </a:ext>
                </a:extLst>
              </a:tr>
              <a:tr h="435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99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75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335</Words>
  <Application>Microsoft Office PowerPoint</Application>
  <PresentationFormat>宽屏</PresentationFormat>
  <Paragraphs>51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 Zhao</dc:creator>
  <cp:lastModifiedBy>Feng Zhao</cp:lastModifiedBy>
  <cp:revision>11</cp:revision>
  <dcterms:created xsi:type="dcterms:W3CDTF">2022-09-12T02:48:31Z</dcterms:created>
  <dcterms:modified xsi:type="dcterms:W3CDTF">2022-10-10T18:57:01Z</dcterms:modified>
</cp:coreProperties>
</file>