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1" r:id="rId3"/>
    <p:sldId id="257" r:id="rId4"/>
    <p:sldId id="268" r:id="rId5"/>
    <p:sldId id="280" r:id="rId6"/>
    <p:sldId id="281" r:id="rId7"/>
    <p:sldId id="282" r:id="rId8"/>
    <p:sldId id="28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DA464-C18B-9656-67F7-8C7DF0121A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2C237C-2F36-F28A-FBA2-9E157B63B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61378A-39B4-1A72-3454-BF22BA2774EC}"/>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9830CF13-74CA-C2F7-069F-B3130ECF7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7DF60D-1D14-A46A-C295-0DE9EC0769B0}"/>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409362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4A490-1843-4C2E-84EA-0A7E02843D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7B28C4-658C-0B2C-50FD-FD39EF4E84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C909EC-D954-0B61-44BB-08A826FD1133}"/>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2BF3F640-6CD7-7214-4E10-202C883B4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921CA-99BC-BF3E-6DF4-A0C5E22BAA02}"/>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23861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B3BD71-4F43-58F2-78FB-AD76BEA5D2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99149F-05BE-9EA8-7566-C92101CDAF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B5542-B227-335B-4F57-E4B9A8AC4276}"/>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E739C675-E878-E586-2D74-B77D30FEAA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95897D-13FD-CBD0-488B-B987597BA341}"/>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3496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0D195-4C2E-4C91-05CD-9D9472B707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2474B6-F479-7B19-39AB-EC06ED1A5B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63C9A6-43E5-B5D0-3AE8-E39B4C4E14BD}"/>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053563B1-4765-FC9A-D19A-5594D2CDE8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6F9A1-502E-BF72-C36B-757EAF40A313}"/>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64896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D4CF-7C0A-418D-FAE7-EF1444FE7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31AD07-FC2C-2B88-5E2E-63A02019B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7BE3DE-1CC2-54FE-8B0C-B24339D1447C}"/>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087F4D6C-C86E-2621-67B9-47904B088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17644-AC58-8197-52E5-166D25B684C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18353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9843D-0579-0C8C-F8A2-F22443EA13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15D4-9322-7171-1247-ECD1EBBA0F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549696-3B53-E7F7-C765-06D395DAAF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5B3C0A-9CC7-E67A-135D-C817537ECB68}"/>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9CF19BC0-4C69-00B4-1C5C-B8166B87F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2F95F-51D2-4537-32C1-73311489C4D5}"/>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9198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34863-4060-2A65-42CE-4B113DF40D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96F7C0-99C3-8309-0590-81D9BCA2B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658999-038E-1A1A-7AB1-E756671DBC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50067C-9AB4-C54E-2BF4-77B1040B5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E3DE79-6600-42FD-DE7A-E0A20EAD77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36B9D5-8AE1-6A02-D645-2BAFA159A7B3}"/>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8" name="页脚占位符 7">
            <a:extLst>
              <a:ext uri="{FF2B5EF4-FFF2-40B4-BE49-F238E27FC236}">
                <a16:creationId xmlns:a16="http://schemas.microsoft.com/office/drawing/2014/main" id="{420AA359-3D25-8BF6-A7B6-6D6AC72C32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FACA19-1D19-8A87-10BF-00072C0A5EBB}"/>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6591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3E083-44C1-C479-4669-88CDD167E1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416C76-8824-B6D4-A0BA-83C35473912B}"/>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3ADC6FC3-FB0A-3146-CF0C-DEF7CC4E68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A77F90-D6E8-CCC0-B773-AABC70BFA0B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7555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C1584F-8F5A-A9E2-B176-1EECD07D55D5}"/>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3" name="页脚占位符 2">
            <a:extLst>
              <a:ext uri="{FF2B5EF4-FFF2-40B4-BE49-F238E27FC236}">
                <a16:creationId xmlns:a16="http://schemas.microsoft.com/office/drawing/2014/main" id="{402C1C63-6359-6467-4B7F-48EA445BFF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D36E17-0234-9AE2-3869-7917AEAADB4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225127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4949-BB69-7FDC-0957-F58EF9136B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35B37F-7756-55C2-C225-E28F3ADBA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B64AE9-9474-85FF-F3DB-FC16D0017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72DD55-860E-40C8-F96A-D008AA8E6E62}"/>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5DC3875B-A5E8-6ED1-86D5-458C04619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A84A8A-71FF-B598-6216-534AD3B899B2}"/>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5557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EA67B-155F-EC07-6728-1DE91DEF2C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87832C-11B9-37C3-B5B2-D635E788C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FDF662-6B7E-09ED-20DF-9644F3F4A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2563F0-25E2-27A1-B198-EC29C37F7668}"/>
              </a:ext>
            </a:extLst>
          </p:cNvPr>
          <p:cNvSpPr>
            <a:spLocks noGrp="1"/>
          </p:cNvSpPr>
          <p:nvPr>
            <p:ph type="dt" sz="half" idx="10"/>
          </p:nvPr>
        </p:nvSpPr>
        <p:spPr/>
        <p:txBody>
          <a:bodyPr/>
          <a:lstStyle/>
          <a:p>
            <a:fld id="{D482D8E8-CC06-4921-BD82-B65AB35FEDC5}"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B104BBAB-3B37-D8C7-842B-6362857EA9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D2344F-371F-0C9B-B042-025505BD31D9}"/>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1671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AF0A31-5002-4D1E-4F5D-18615C01E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BD7C7B-3144-96A7-C69F-1C48B1987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E357E4-3407-7678-BD26-42AA6581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2D8E8-CC06-4921-BD82-B65AB35FEDC5}"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F215E4BB-239F-FE58-5C3D-42453048B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283E81-76AF-C951-FC94-0925946E1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75001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scipy.org/doc/scipy/tutorial/optimize.html#id40" TargetMode="External"/><Relationship Id="rId2" Type="http://schemas.openxmlformats.org/officeDocument/2006/relationships/hyperlink" Target="https://docs.scipy.org/doc/scipy/tutorial/optimize.html#id35" TargetMode="External"/><Relationship Id="rId1" Type="http://schemas.openxmlformats.org/officeDocument/2006/relationships/slideLayout" Target="../slideLayouts/slideLayout7.xml"/><Relationship Id="rId4" Type="http://schemas.openxmlformats.org/officeDocument/2006/relationships/hyperlink" Target="https://docs.scipy.org/doc/scipy/reference/optimize.minimize-cobyla.html?highlight=cobyl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 name="文本框 1">
            <a:extLst>
              <a:ext uri="{FF2B5EF4-FFF2-40B4-BE49-F238E27FC236}">
                <a16:creationId xmlns:a16="http://schemas.microsoft.com/office/drawing/2014/main" id="{250BAEE6-C13B-CA22-8744-F6D9E7E5E7F5}"/>
              </a:ext>
            </a:extLst>
          </p:cNvPr>
          <p:cNvSpPr txBox="1"/>
          <p:nvPr/>
        </p:nvSpPr>
        <p:spPr>
          <a:xfrm>
            <a:off x="1242347" y="1166327"/>
            <a:ext cx="10089112" cy="390959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a:solidFill>
                  <a:schemeClr val="tx1">
                    <a:alpha val="60000"/>
                  </a:schemeClr>
                </a:solidFill>
              </a:rPr>
              <a:t>Three methods we are comparing:</a:t>
            </a:r>
          </a:p>
          <a:p>
            <a:pPr indent="-228600">
              <a:lnSpc>
                <a:spcPct val="90000"/>
              </a:lnSpc>
              <a:spcAft>
                <a:spcPts val="600"/>
              </a:spcAft>
              <a:buFont typeface="Arial" panose="020B0604020202020204" pitchFamily="34" charset="0"/>
              <a:buChar char="•"/>
            </a:pPr>
            <a:r>
              <a:rPr lang="en-US" altLang="zh-CN" sz="2000">
                <a:solidFill>
                  <a:schemeClr val="tx1">
                    <a:alpha val="60000"/>
                  </a:schemeClr>
                </a:solidFill>
              </a:rPr>
              <a:t>‘trust-constr’: </a:t>
            </a:r>
            <a:r>
              <a:rPr lang="en-US" altLang="zh-CN" sz="2000" b="0" i="0" u="none" strike="noStrike">
                <a:solidFill>
                  <a:schemeClr val="tx1">
                    <a:alpha val="60000"/>
                  </a:schemeClr>
                </a:solidFill>
                <a:effectLst/>
                <a:hlinkClick r:id="rId2"/>
              </a:rPr>
              <a:t>Trust-Region Constrained Algorithm</a:t>
            </a:r>
            <a:endParaRPr lang="en-US" altLang="zh-CN" sz="200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2000">
                <a:solidFill>
                  <a:schemeClr val="tx1">
                    <a:alpha val="60000"/>
                  </a:schemeClr>
                </a:solidFill>
              </a:rPr>
              <a:t>‘SLSQP’: </a:t>
            </a:r>
            <a:r>
              <a:rPr lang="en-US" altLang="zh-CN" sz="2000" b="0" i="0" u="none" strike="noStrike">
                <a:solidFill>
                  <a:schemeClr val="tx1">
                    <a:alpha val="60000"/>
                  </a:schemeClr>
                </a:solidFill>
                <a:effectLst/>
                <a:hlinkClick r:id="rId3"/>
              </a:rPr>
              <a:t>Sequential Least SQuares Programming</a:t>
            </a:r>
            <a:endParaRPr lang="en-US" altLang="zh-CN" sz="200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2000">
                <a:solidFill>
                  <a:schemeClr val="tx1">
                    <a:alpha val="60000"/>
                  </a:schemeClr>
                </a:solidFill>
              </a:rPr>
              <a:t>‘COBYLA’: </a:t>
            </a:r>
            <a:r>
              <a:rPr lang="en-US" altLang="zh-CN" sz="2000" b="0" i="0">
                <a:solidFill>
                  <a:schemeClr val="tx1">
                    <a:alpha val="60000"/>
                  </a:schemeClr>
                </a:solidFill>
                <a:effectLst/>
                <a:hlinkClick r:id="rId4"/>
              </a:rPr>
              <a:t>Constrained Optimization BY Linear Approximation </a:t>
            </a:r>
            <a:endParaRPr lang="en-US" altLang="zh-CN" sz="2000">
              <a:solidFill>
                <a:schemeClr val="tx1">
                  <a:alpha val="60000"/>
                </a:schemeClr>
              </a:solidFill>
            </a:endParaRPr>
          </a:p>
        </p:txBody>
      </p:sp>
      <p:sp>
        <p:nvSpPr>
          <p:cNvPr id="5" name="文本框 4">
            <a:extLst>
              <a:ext uri="{FF2B5EF4-FFF2-40B4-BE49-F238E27FC236}">
                <a16:creationId xmlns:a16="http://schemas.microsoft.com/office/drawing/2014/main" id="{4A9C9712-9E8B-559F-2FD9-C8E064521A82}"/>
              </a:ext>
            </a:extLst>
          </p:cNvPr>
          <p:cNvSpPr txBox="1"/>
          <p:nvPr/>
        </p:nvSpPr>
        <p:spPr>
          <a:xfrm>
            <a:off x="1242347" y="2801720"/>
            <a:ext cx="8495930" cy="2185214"/>
          </a:xfrm>
          <a:prstGeom prst="rect">
            <a:avLst/>
          </a:prstGeom>
          <a:noFill/>
        </p:spPr>
        <p:txBody>
          <a:bodyPr wrap="square" rtlCol="0">
            <a:spAutoFit/>
          </a:bodyPr>
          <a:lstStyle/>
          <a:p>
            <a:pPr algn="l">
              <a:spcAft>
                <a:spcPts val="600"/>
              </a:spcAft>
            </a:pPr>
            <a:r>
              <a:rPr lang="en-US" altLang="zh-CN" dirty="0"/>
              <a:t>We enter a set of data points that are arranged in some way, give the highest order of the polynomial, and let optimizers estimate the coefficients of each order, thus modeling the entire polynomial. </a:t>
            </a:r>
          </a:p>
          <a:p>
            <a:pPr algn="l">
              <a:spcAft>
                <a:spcPts val="600"/>
              </a:spcAft>
            </a:pPr>
            <a:endParaRPr lang="en-US" altLang="zh-CN" dirty="0"/>
          </a:p>
          <a:p>
            <a:pPr algn="l">
              <a:spcAft>
                <a:spcPts val="600"/>
              </a:spcAft>
            </a:pPr>
            <a:r>
              <a:rPr lang="en-US" altLang="zh-CN" dirty="0"/>
              <a:t>From the level of fitness and the number of iterations taken by each optimizer, we can see the accuracy and efficiency between them because the closer the approximation and less iterations the method uses, the better the optimizer works in this region. </a:t>
            </a:r>
            <a:endParaRPr lang="zh-CN" altLang="en-US" dirty="0"/>
          </a:p>
        </p:txBody>
      </p:sp>
    </p:spTree>
    <p:extLst>
      <p:ext uri="{BB962C8B-B14F-4D97-AF65-F5344CB8AC3E}">
        <p14:creationId xmlns:p14="http://schemas.microsoft.com/office/powerpoint/2010/main" val="71781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图片 27" descr="图表, 折线图&#10;&#10;描述已自动生成">
            <a:extLst>
              <a:ext uri="{FF2B5EF4-FFF2-40B4-BE49-F238E27FC236}">
                <a16:creationId xmlns:a16="http://schemas.microsoft.com/office/drawing/2014/main" id="{7AD35BBE-4C6D-CFCE-2B68-440DB8F99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72" y="0"/>
            <a:ext cx="4109662" cy="2743200"/>
          </a:xfrm>
          <a:prstGeom prst="rect">
            <a:avLst/>
          </a:prstGeom>
        </p:spPr>
      </p:pic>
      <p:sp>
        <p:nvSpPr>
          <p:cNvPr id="78" name="Rectangle 77">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示&#10;&#10;中度可信度描述已自动生成">
            <a:extLst>
              <a:ext uri="{FF2B5EF4-FFF2-40B4-BE49-F238E27FC236}">
                <a16:creationId xmlns:a16="http://schemas.microsoft.com/office/drawing/2014/main" id="{C171850D-283D-0EB6-F852-94BA2D6FE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171" y="0"/>
            <a:ext cx="3524601" cy="2643451"/>
          </a:xfrm>
          <a:prstGeom prst="rect">
            <a:avLst/>
          </a:prstGeom>
        </p:spPr>
      </p:pic>
      <p:sp>
        <p:nvSpPr>
          <p:cNvPr id="80" name="Rectangle 79">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图片 30" descr="图表, 折线图&#10;&#10;描述已自动生成">
            <a:extLst>
              <a:ext uri="{FF2B5EF4-FFF2-40B4-BE49-F238E27FC236}">
                <a16:creationId xmlns:a16="http://schemas.microsoft.com/office/drawing/2014/main" id="{C18FFC96-E067-C400-124C-50E2D6A5F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748" y="3631096"/>
            <a:ext cx="4135670" cy="2760560"/>
          </a:xfrm>
          <a:prstGeom prst="rect">
            <a:avLst/>
          </a:prstGeom>
        </p:spPr>
      </p:pic>
      <p:pic>
        <p:nvPicPr>
          <p:cNvPr id="2" name="图片 1" descr="图表&#10;&#10;中度可信度描述已自动生成">
            <a:extLst>
              <a:ext uri="{FF2B5EF4-FFF2-40B4-BE49-F238E27FC236}">
                <a16:creationId xmlns:a16="http://schemas.microsoft.com/office/drawing/2014/main" id="{A4FD3FF2-61CF-D3A9-1ED4-CCE58C397B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3958" y="3631096"/>
            <a:ext cx="3586814" cy="2690111"/>
          </a:xfrm>
          <a:prstGeom prst="rect">
            <a:avLst/>
          </a:prstGeom>
        </p:spPr>
      </p:pic>
      <p:sp>
        <p:nvSpPr>
          <p:cNvPr id="32" name="文本框 31">
            <a:extLst>
              <a:ext uri="{FF2B5EF4-FFF2-40B4-BE49-F238E27FC236}">
                <a16:creationId xmlns:a16="http://schemas.microsoft.com/office/drawing/2014/main" id="{F3405D33-7AF1-5B4A-D94F-82E14A1FDFEE}"/>
              </a:ext>
            </a:extLst>
          </p:cNvPr>
          <p:cNvSpPr txBox="1"/>
          <p:nvPr/>
        </p:nvSpPr>
        <p:spPr>
          <a:xfrm>
            <a:off x="6604986" y="6391656"/>
            <a:ext cx="4616389" cy="523220"/>
          </a:xfrm>
          <a:prstGeom prst="rect">
            <a:avLst/>
          </a:prstGeom>
          <a:noFill/>
        </p:spPr>
        <p:txBody>
          <a:bodyPr wrap="square" rtlCol="0">
            <a:spAutoFit/>
          </a:bodyPr>
          <a:lstStyle/>
          <a:p>
            <a:pPr algn="l"/>
            <a:r>
              <a:rPr lang="en-US" altLang="zh-CN" sz="1400" dirty="0"/>
              <a:t>At low order, the final estimate of SLSQP and trust-</a:t>
            </a:r>
            <a:r>
              <a:rPr lang="en-US" altLang="zh-CN" sz="1400" dirty="0" err="1"/>
              <a:t>constr</a:t>
            </a:r>
            <a:r>
              <a:rPr lang="en-US" altLang="zh-CN" sz="1400" dirty="0"/>
              <a:t> are close. </a:t>
            </a:r>
            <a:endParaRPr lang="zh-CN" altLang="en-US" sz="1400" dirty="0"/>
          </a:p>
        </p:txBody>
      </p:sp>
      <p:sp>
        <p:nvSpPr>
          <p:cNvPr id="33" name="文本框 32">
            <a:extLst>
              <a:ext uri="{FF2B5EF4-FFF2-40B4-BE49-F238E27FC236}">
                <a16:creationId xmlns:a16="http://schemas.microsoft.com/office/drawing/2014/main" id="{27D490F7-7473-61F1-8CAB-EAA3081646F5}"/>
              </a:ext>
            </a:extLst>
          </p:cNvPr>
          <p:cNvSpPr txBox="1"/>
          <p:nvPr/>
        </p:nvSpPr>
        <p:spPr>
          <a:xfrm>
            <a:off x="1231641" y="6326155"/>
            <a:ext cx="4006777" cy="307777"/>
          </a:xfrm>
          <a:prstGeom prst="rect">
            <a:avLst/>
          </a:prstGeom>
          <a:noFill/>
        </p:spPr>
        <p:txBody>
          <a:bodyPr wrap="square" rtlCol="0">
            <a:spAutoFit/>
          </a:bodyPr>
          <a:lstStyle/>
          <a:p>
            <a:pPr algn="l"/>
            <a:r>
              <a:rPr lang="en-US" altLang="zh-CN" sz="1400" dirty="0"/>
              <a:t>More data points gives better estimation</a:t>
            </a:r>
            <a:endParaRPr lang="zh-CN" altLang="en-US" sz="1400" dirty="0"/>
          </a:p>
        </p:txBody>
      </p:sp>
      <p:sp>
        <p:nvSpPr>
          <p:cNvPr id="35" name="文本框 34">
            <a:extLst>
              <a:ext uri="{FF2B5EF4-FFF2-40B4-BE49-F238E27FC236}">
                <a16:creationId xmlns:a16="http://schemas.microsoft.com/office/drawing/2014/main" id="{8E5EA191-44FF-B80D-D674-490007EA976E}"/>
              </a:ext>
            </a:extLst>
          </p:cNvPr>
          <p:cNvSpPr txBox="1"/>
          <p:nvPr/>
        </p:nvSpPr>
        <p:spPr>
          <a:xfrm>
            <a:off x="6708710" y="2743200"/>
            <a:ext cx="4510104" cy="523220"/>
          </a:xfrm>
          <a:prstGeom prst="rect">
            <a:avLst/>
          </a:prstGeom>
          <a:noFill/>
        </p:spPr>
        <p:txBody>
          <a:bodyPr wrap="square" rtlCol="0">
            <a:spAutoFit/>
          </a:bodyPr>
          <a:lstStyle/>
          <a:p>
            <a:pPr algn="l"/>
            <a:r>
              <a:rPr lang="en-US" altLang="zh-CN" sz="1400" dirty="0"/>
              <a:t>These two graphs are showing the overall process of change when the optimizer predicts one coefficient.  </a:t>
            </a:r>
            <a:endParaRPr lang="zh-CN" altLang="en-US" sz="1400" dirty="0"/>
          </a:p>
        </p:txBody>
      </p:sp>
      <p:sp>
        <p:nvSpPr>
          <p:cNvPr id="37" name="文本框 36">
            <a:extLst>
              <a:ext uri="{FF2B5EF4-FFF2-40B4-BE49-F238E27FC236}">
                <a16:creationId xmlns:a16="http://schemas.microsoft.com/office/drawing/2014/main" id="{7820E7BA-0250-8BCE-F1C5-B794D91ECD55}"/>
              </a:ext>
            </a:extLst>
          </p:cNvPr>
          <p:cNvSpPr txBox="1"/>
          <p:nvPr/>
        </p:nvSpPr>
        <p:spPr>
          <a:xfrm>
            <a:off x="5566299" y="3027285"/>
            <a:ext cx="399495" cy="369332"/>
          </a:xfrm>
          <a:prstGeom prst="rect">
            <a:avLst/>
          </a:prstGeom>
          <a:noFill/>
        </p:spPr>
        <p:txBody>
          <a:bodyPr wrap="square" rtlCol="0">
            <a:spAutoFit/>
          </a:bodyPr>
          <a:lstStyle/>
          <a:p>
            <a:pPr algn="l"/>
            <a:r>
              <a:rPr lang="en-US" altLang="zh-CN" dirty="0"/>
              <a:t>1</a:t>
            </a:r>
            <a:endParaRPr lang="zh-CN" altLang="en-US" dirty="0"/>
          </a:p>
        </p:txBody>
      </p:sp>
      <p:sp>
        <p:nvSpPr>
          <p:cNvPr id="39" name="文本框 38">
            <a:extLst>
              <a:ext uri="{FF2B5EF4-FFF2-40B4-BE49-F238E27FC236}">
                <a16:creationId xmlns:a16="http://schemas.microsoft.com/office/drawing/2014/main" id="{2DE94452-0FC3-DDFE-12FD-A0B867D87BEC}"/>
              </a:ext>
            </a:extLst>
          </p:cNvPr>
          <p:cNvSpPr txBox="1"/>
          <p:nvPr/>
        </p:nvSpPr>
        <p:spPr>
          <a:xfrm>
            <a:off x="6232124" y="3031704"/>
            <a:ext cx="408373" cy="369332"/>
          </a:xfrm>
          <a:prstGeom prst="rect">
            <a:avLst/>
          </a:prstGeom>
          <a:noFill/>
        </p:spPr>
        <p:txBody>
          <a:bodyPr wrap="square" rtlCol="0">
            <a:spAutoFit/>
          </a:bodyPr>
          <a:lstStyle/>
          <a:p>
            <a:pPr algn="l"/>
            <a:r>
              <a:rPr lang="en-US" altLang="zh-CN" dirty="0"/>
              <a:t>2</a:t>
            </a:r>
            <a:endParaRPr lang="zh-CN" altLang="en-US" dirty="0"/>
          </a:p>
        </p:txBody>
      </p:sp>
      <p:sp>
        <p:nvSpPr>
          <p:cNvPr id="40" name="文本框 39">
            <a:extLst>
              <a:ext uri="{FF2B5EF4-FFF2-40B4-BE49-F238E27FC236}">
                <a16:creationId xmlns:a16="http://schemas.microsoft.com/office/drawing/2014/main" id="{AC0469CB-29E0-8218-D18D-938ABB1A892B}"/>
              </a:ext>
            </a:extLst>
          </p:cNvPr>
          <p:cNvSpPr txBox="1"/>
          <p:nvPr/>
        </p:nvSpPr>
        <p:spPr>
          <a:xfrm>
            <a:off x="5587383" y="3480501"/>
            <a:ext cx="408373" cy="369332"/>
          </a:xfrm>
          <a:prstGeom prst="rect">
            <a:avLst/>
          </a:prstGeom>
          <a:noFill/>
        </p:spPr>
        <p:txBody>
          <a:bodyPr wrap="square" rtlCol="0">
            <a:spAutoFit/>
          </a:bodyPr>
          <a:lstStyle/>
          <a:p>
            <a:pPr algn="l"/>
            <a:r>
              <a:rPr lang="en-US" altLang="zh-CN" dirty="0"/>
              <a:t>3</a:t>
            </a:r>
            <a:endParaRPr lang="zh-CN" altLang="en-US" dirty="0"/>
          </a:p>
        </p:txBody>
      </p:sp>
      <p:sp>
        <p:nvSpPr>
          <p:cNvPr id="41" name="文本框 40">
            <a:extLst>
              <a:ext uri="{FF2B5EF4-FFF2-40B4-BE49-F238E27FC236}">
                <a16:creationId xmlns:a16="http://schemas.microsoft.com/office/drawing/2014/main" id="{E05B0D44-E968-D4F9-04C8-C38F2B2FF9FC}"/>
              </a:ext>
            </a:extLst>
          </p:cNvPr>
          <p:cNvSpPr txBox="1"/>
          <p:nvPr/>
        </p:nvSpPr>
        <p:spPr>
          <a:xfrm>
            <a:off x="6226206" y="3496491"/>
            <a:ext cx="408373" cy="369332"/>
          </a:xfrm>
          <a:prstGeom prst="rect">
            <a:avLst/>
          </a:prstGeom>
          <a:noFill/>
        </p:spPr>
        <p:txBody>
          <a:bodyPr wrap="square" rtlCol="0">
            <a:spAutoFit/>
          </a:bodyPr>
          <a:lstStyle/>
          <a:p>
            <a:pPr algn="l"/>
            <a:r>
              <a:rPr lang="en-US" altLang="zh-CN" dirty="0"/>
              <a:t>4</a:t>
            </a:r>
            <a:endParaRPr lang="zh-CN" altLang="en-US" dirty="0"/>
          </a:p>
        </p:txBody>
      </p:sp>
    </p:spTree>
    <p:extLst>
      <p:ext uri="{BB962C8B-B14F-4D97-AF65-F5344CB8AC3E}">
        <p14:creationId xmlns:p14="http://schemas.microsoft.com/office/powerpoint/2010/main" val="202850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8205C6-871E-9778-63DC-093A88ABE51D}"/>
              </a:ext>
            </a:extLst>
          </p:cNvPr>
          <p:cNvSpPr txBox="1"/>
          <p:nvPr/>
        </p:nvSpPr>
        <p:spPr>
          <a:xfrm>
            <a:off x="719091" y="222150"/>
            <a:ext cx="8158579" cy="1200329"/>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Case 1: </a:t>
            </a:r>
          </a:p>
          <a:p>
            <a:r>
              <a:rPr lang="en-US" altLang="zh-CN" b="1" dirty="0">
                <a:latin typeface="Times New Roman" panose="02020603050405020304" pitchFamily="18" charset="0"/>
                <a:cs typeface="Times New Roman" panose="02020603050405020304" pitchFamily="18" charset="0"/>
              </a:rPr>
              <a:t>Comparing using data points </a:t>
            </a:r>
          </a:p>
          <a:p>
            <a:r>
              <a:rPr lang="en-US" altLang="zh-CN" b="1" dirty="0">
                <a:latin typeface="Times New Roman" panose="02020603050405020304" pitchFamily="18" charset="0"/>
                <a:cs typeface="Times New Roman" panose="02020603050405020304" pitchFamily="18" charset="0"/>
              </a:rPr>
              <a:t>Using random data points generated by sigmoid function     </a:t>
            </a:r>
          </a:p>
          <a:p>
            <a:r>
              <a:rPr lang="en-US" altLang="zh-CN" b="1" dirty="0">
                <a:latin typeface="Times New Roman" panose="02020603050405020304" pitchFamily="18" charset="0"/>
                <a:cs typeface="Times New Roman" panose="02020603050405020304" pitchFamily="18" charset="0"/>
              </a:rPr>
              <a:t>The optimizers are expected to predict the fourth order polynomial (</a:t>
            </a:r>
            <a:r>
              <a:rPr lang="en-US" altLang="zh-CN" b="1" dirty="0" err="1">
                <a:latin typeface="Times New Roman" panose="02020603050405020304" pitchFamily="18" charset="0"/>
                <a:cs typeface="Times New Roman" panose="02020603050405020304" pitchFamily="18" charset="0"/>
              </a:rPr>
              <a:t>Korder</a:t>
            </a:r>
            <a:r>
              <a:rPr lang="en-US" altLang="zh-CN" b="1" dirty="0">
                <a:latin typeface="Times New Roman" panose="02020603050405020304" pitchFamily="18" charset="0"/>
                <a:cs typeface="Times New Roman" panose="02020603050405020304" pitchFamily="18" charset="0"/>
              </a:rPr>
              <a:t> = 5)</a:t>
            </a:r>
          </a:p>
        </p:txBody>
      </p:sp>
      <p:graphicFrame>
        <p:nvGraphicFramePr>
          <p:cNvPr id="3" name="表格 3">
            <a:extLst>
              <a:ext uri="{FF2B5EF4-FFF2-40B4-BE49-F238E27FC236}">
                <a16:creationId xmlns:a16="http://schemas.microsoft.com/office/drawing/2014/main" id="{F33E0051-4E03-C589-4FE1-7630FD929654}"/>
              </a:ext>
            </a:extLst>
          </p:cNvPr>
          <p:cNvGraphicFramePr>
            <a:graphicFrameLocks noGrp="1"/>
          </p:cNvGraphicFramePr>
          <p:nvPr>
            <p:extLst>
              <p:ext uri="{D42A27DB-BD31-4B8C-83A1-F6EECF244321}">
                <p14:modId xmlns:p14="http://schemas.microsoft.com/office/powerpoint/2010/main" val="3727322427"/>
              </p:ext>
            </p:extLst>
          </p:nvPr>
        </p:nvGraphicFramePr>
        <p:xfrm>
          <a:off x="655961" y="1956486"/>
          <a:ext cx="8594571" cy="1005840"/>
        </p:xfrm>
        <a:graphic>
          <a:graphicData uri="http://schemas.openxmlformats.org/drawingml/2006/table">
            <a:tbl>
              <a:tblPr firstRow="1" bandRow="1">
                <a:tableStyleId>{5C22544A-7EE6-4342-B048-85BDC9FD1C3A}</a:tableStyleId>
              </a:tblPr>
              <a:tblGrid>
                <a:gridCol w="2000813">
                  <a:extLst>
                    <a:ext uri="{9D8B030D-6E8A-4147-A177-3AD203B41FA5}">
                      <a16:colId xmlns:a16="http://schemas.microsoft.com/office/drawing/2014/main" val="178644863"/>
                    </a:ext>
                  </a:extLst>
                </a:gridCol>
                <a:gridCol w="1773955">
                  <a:extLst>
                    <a:ext uri="{9D8B030D-6E8A-4147-A177-3AD203B41FA5}">
                      <a16:colId xmlns:a16="http://schemas.microsoft.com/office/drawing/2014/main" val="1860256431"/>
                    </a:ext>
                  </a:extLst>
                </a:gridCol>
                <a:gridCol w="2384798">
                  <a:extLst>
                    <a:ext uri="{9D8B030D-6E8A-4147-A177-3AD203B41FA5}">
                      <a16:colId xmlns:a16="http://schemas.microsoft.com/office/drawing/2014/main" val="816277719"/>
                    </a:ext>
                  </a:extLst>
                </a:gridCol>
                <a:gridCol w="2435005">
                  <a:extLst>
                    <a:ext uri="{9D8B030D-6E8A-4147-A177-3AD203B41FA5}">
                      <a16:colId xmlns:a16="http://schemas.microsoft.com/office/drawing/2014/main" val="3914038458"/>
                    </a:ext>
                  </a:extLst>
                </a:gridCol>
              </a:tblGrid>
              <a:tr h="389444">
                <a:tc>
                  <a:txBody>
                    <a:bodyPr/>
                    <a:lstStyle/>
                    <a:p>
                      <a:r>
                        <a:rPr lang="en-US" altLang="zh-CN" dirty="0"/>
                        <a:t># </a:t>
                      </a:r>
                      <a:r>
                        <a:rPr lang="en-US" altLang="zh-CN" dirty="0" err="1"/>
                        <a:t>cf</a:t>
                      </a:r>
                      <a:endParaRPr lang="zh-CN" altLang="en-US" dirty="0"/>
                    </a:p>
                  </a:txBody>
                  <a:tcPr/>
                </a:tc>
                <a:tc>
                  <a:txBody>
                    <a:bodyPr/>
                    <a:lstStyle/>
                    <a:p>
                      <a:r>
                        <a:rPr lang="en-US" altLang="zh-CN" dirty="0"/>
                        <a:t>Trust-</a:t>
                      </a:r>
                      <a:r>
                        <a:rPr lang="en-US" altLang="zh-CN" dirty="0" err="1"/>
                        <a:t>Constr</a:t>
                      </a:r>
                      <a:endParaRPr lang="zh-CN" altLang="en-US" dirty="0"/>
                    </a:p>
                  </a:txBody>
                  <a:tcPr/>
                </a:tc>
                <a:tc>
                  <a:txBody>
                    <a:bodyPr/>
                    <a:lstStyle/>
                    <a:p>
                      <a:r>
                        <a:rPr lang="en-US" altLang="zh-CN" dirty="0"/>
                        <a:t>SLSQP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Cobyla</a:t>
                      </a:r>
                      <a:endParaRPr lang="zh-CN" altLang="en-US" dirty="0"/>
                    </a:p>
                    <a:p>
                      <a:endParaRPr lang="zh-CN" altLang="en-US" dirty="0"/>
                    </a:p>
                  </a:txBody>
                  <a:tcPr/>
                </a:tc>
                <a:extLst>
                  <a:ext uri="{0D108BD9-81ED-4DB2-BD59-A6C34878D82A}">
                    <a16:rowId xmlns:a16="http://schemas.microsoft.com/office/drawing/2014/main" val="2982308409"/>
                  </a:ext>
                </a:extLst>
              </a:tr>
              <a:tr h="222540">
                <a:tc>
                  <a:txBody>
                    <a:bodyPr/>
                    <a:lstStyle/>
                    <a:p>
                      <a:r>
                        <a:rPr lang="en-US" altLang="zh-CN" dirty="0"/>
                        <a:t>1</a:t>
                      </a:r>
                      <a:endParaRPr lang="zh-CN" altLang="en-US" dirty="0"/>
                    </a:p>
                  </a:txBody>
                  <a:tcPr/>
                </a:tc>
                <a:tc>
                  <a:txBody>
                    <a:bodyPr/>
                    <a:lstStyle/>
                    <a:p>
                      <a:r>
                        <a:rPr lang="en-US" altLang="zh-CN" dirty="0"/>
                        <a:t>21</a:t>
                      </a:r>
                      <a:endParaRPr lang="zh-CN" altLang="en-US" dirty="0"/>
                    </a:p>
                  </a:txBody>
                  <a:tcPr/>
                </a:tc>
                <a:tc>
                  <a:txBody>
                    <a:bodyPr/>
                    <a:lstStyle/>
                    <a:p>
                      <a:r>
                        <a:rPr lang="en-US" altLang="zh-CN" dirty="0"/>
                        <a:t>10</a:t>
                      </a:r>
                      <a:endParaRPr lang="zh-CN" altLang="en-US" dirty="0"/>
                    </a:p>
                  </a:txBody>
                  <a:tcPr/>
                </a:tc>
                <a:tc>
                  <a:txBody>
                    <a:bodyPr/>
                    <a:lstStyle/>
                    <a:p>
                      <a:endParaRPr lang="zh-CN" altLang="en-US" dirty="0"/>
                    </a:p>
                  </a:txBody>
                  <a:tcPr/>
                </a:tc>
                <a:extLst>
                  <a:ext uri="{0D108BD9-81ED-4DB2-BD59-A6C34878D82A}">
                    <a16:rowId xmlns:a16="http://schemas.microsoft.com/office/drawing/2014/main" val="2123371833"/>
                  </a:ext>
                </a:extLst>
              </a:tr>
            </a:tbl>
          </a:graphicData>
        </a:graphic>
      </p:graphicFrame>
      <p:sp>
        <p:nvSpPr>
          <p:cNvPr id="4" name="文本框 3">
            <a:extLst>
              <a:ext uri="{FF2B5EF4-FFF2-40B4-BE49-F238E27FC236}">
                <a16:creationId xmlns:a16="http://schemas.microsoft.com/office/drawing/2014/main" id="{8968B5B6-8800-CE6B-CCBA-FA8CA74D5A0C}"/>
              </a:ext>
            </a:extLst>
          </p:cNvPr>
          <p:cNvSpPr txBox="1"/>
          <p:nvPr/>
        </p:nvSpPr>
        <p:spPr>
          <a:xfrm>
            <a:off x="719091" y="1439692"/>
            <a:ext cx="358657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Numbers of Iterations till stable:</a:t>
            </a:r>
            <a:endParaRPr lang="zh-CN" altLang="en-US" dirty="0">
              <a:latin typeface="Times New Roman" panose="02020603050405020304" pitchFamily="18" charset="0"/>
              <a:cs typeface="Times New Roman" panose="02020603050405020304" pitchFamily="18" charset="0"/>
            </a:endParaRPr>
          </a:p>
        </p:txBody>
      </p:sp>
      <p:graphicFrame>
        <p:nvGraphicFramePr>
          <p:cNvPr id="5" name="表格 3">
            <a:extLst>
              <a:ext uri="{FF2B5EF4-FFF2-40B4-BE49-F238E27FC236}">
                <a16:creationId xmlns:a16="http://schemas.microsoft.com/office/drawing/2014/main" id="{580564EE-3C43-947B-7C9B-C116887E51C7}"/>
              </a:ext>
            </a:extLst>
          </p:cNvPr>
          <p:cNvGraphicFramePr>
            <a:graphicFrameLocks noGrp="1"/>
          </p:cNvGraphicFramePr>
          <p:nvPr>
            <p:extLst>
              <p:ext uri="{D42A27DB-BD31-4B8C-83A1-F6EECF244321}">
                <p14:modId xmlns:p14="http://schemas.microsoft.com/office/powerpoint/2010/main" val="51582"/>
              </p:ext>
            </p:extLst>
          </p:nvPr>
        </p:nvGraphicFramePr>
        <p:xfrm>
          <a:off x="655961" y="3529915"/>
          <a:ext cx="8594570" cy="731520"/>
        </p:xfrm>
        <a:graphic>
          <a:graphicData uri="http://schemas.openxmlformats.org/drawingml/2006/table">
            <a:tbl>
              <a:tblPr firstRow="1" bandRow="1">
                <a:tableStyleId>{5C22544A-7EE6-4342-B048-85BDC9FD1C3A}</a:tableStyleId>
              </a:tblPr>
              <a:tblGrid>
                <a:gridCol w="2000813">
                  <a:extLst>
                    <a:ext uri="{9D8B030D-6E8A-4147-A177-3AD203B41FA5}">
                      <a16:colId xmlns:a16="http://schemas.microsoft.com/office/drawing/2014/main" val="178644863"/>
                    </a:ext>
                  </a:extLst>
                </a:gridCol>
                <a:gridCol w="1773955">
                  <a:extLst>
                    <a:ext uri="{9D8B030D-6E8A-4147-A177-3AD203B41FA5}">
                      <a16:colId xmlns:a16="http://schemas.microsoft.com/office/drawing/2014/main" val="1860256431"/>
                    </a:ext>
                  </a:extLst>
                </a:gridCol>
                <a:gridCol w="2384798">
                  <a:extLst>
                    <a:ext uri="{9D8B030D-6E8A-4147-A177-3AD203B41FA5}">
                      <a16:colId xmlns:a16="http://schemas.microsoft.com/office/drawing/2014/main" val="816277719"/>
                    </a:ext>
                  </a:extLst>
                </a:gridCol>
                <a:gridCol w="2435004">
                  <a:extLst>
                    <a:ext uri="{9D8B030D-6E8A-4147-A177-3AD203B41FA5}">
                      <a16:colId xmlns:a16="http://schemas.microsoft.com/office/drawing/2014/main" val="3914038458"/>
                    </a:ext>
                  </a:extLst>
                </a:gridCol>
              </a:tblGrid>
              <a:tr h="331844">
                <a:tc>
                  <a:txBody>
                    <a:bodyPr/>
                    <a:lstStyle/>
                    <a:p>
                      <a:r>
                        <a:rPr lang="en-US" altLang="zh-CN" dirty="0"/>
                        <a:t>#cf</a:t>
                      </a:r>
                      <a:endParaRPr lang="zh-CN" altLang="en-US" dirty="0"/>
                    </a:p>
                  </a:txBody>
                  <a:tcPr/>
                </a:tc>
                <a:tc>
                  <a:txBody>
                    <a:bodyPr/>
                    <a:lstStyle/>
                    <a:p>
                      <a:r>
                        <a:rPr lang="en-US" altLang="zh-CN" dirty="0"/>
                        <a:t>Trust-</a:t>
                      </a:r>
                      <a:r>
                        <a:rPr lang="en-US" altLang="zh-CN" dirty="0" err="1"/>
                        <a:t>Constr</a:t>
                      </a:r>
                      <a:endParaRPr lang="zh-CN" altLang="en-US" dirty="0"/>
                    </a:p>
                  </a:txBody>
                  <a:tcPr/>
                </a:tc>
                <a:tc>
                  <a:txBody>
                    <a:bodyPr/>
                    <a:lstStyle/>
                    <a:p>
                      <a:r>
                        <a:rPr lang="en-US" altLang="zh-CN" dirty="0"/>
                        <a:t>SLSQP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Cobyla</a:t>
                      </a:r>
                      <a:endParaRPr lang="zh-CN" altLang="en-US" dirty="0"/>
                    </a:p>
                  </a:txBody>
                  <a:tcPr/>
                </a:tc>
                <a:extLst>
                  <a:ext uri="{0D108BD9-81ED-4DB2-BD59-A6C34878D82A}">
                    <a16:rowId xmlns:a16="http://schemas.microsoft.com/office/drawing/2014/main" val="2982308409"/>
                  </a:ext>
                </a:extLst>
              </a:tr>
              <a:tr h="331844">
                <a:tc>
                  <a:txBody>
                    <a:bodyPr/>
                    <a:lstStyle/>
                    <a:p>
                      <a:r>
                        <a:rPr lang="en-US" altLang="zh-CN" dirty="0"/>
                        <a:t>1</a:t>
                      </a:r>
                      <a:endParaRPr lang="zh-CN" altLang="en-US" dirty="0"/>
                    </a:p>
                  </a:txBody>
                  <a:tcPr/>
                </a:tc>
                <a:tc>
                  <a:txBody>
                    <a:bodyPr/>
                    <a:lstStyle/>
                    <a:p>
                      <a:r>
                        <a:rPr lang="en-US" altLang="zh-CN" dirty="0"/>
                        <a:t>0.6402</a:t>
                      </a:r>
                      <a:endParaRPr lang="zh-CN" altLang="en-US" dirty="0"/>
                    </a:p>
                  </a:txBody>
                  <a:tcPr/>
                </a:tc>
                <a:tc>
                  <a:txBody>
                    <a:bodyPr/>
                    <a:lstStyle/>
                    <a:p>
                      <a:r>
                        <a:rPr lang="en-US" altLang="zh-CN" dirty="0"/>
                        <a:t>0.6440</a:t>
                      </a:r>
                      <a:endParaRPr lang="zh-CN" altLang="en-US" dirty="0"/>
                    </a:p>
                  </a:txBody>
                  <a:tcPr/>
                </a:tc>
                <a:tc>
                  <a:txBody>
                    <a:bodyPr/>
                    <a:lstStyle/>
                    <a:p>
                      <a:r>
                        <a:rPr lang="en-US" altLang="zh-CN" dirty="0"/>
                        <a:t>0.8544</a:t>
                      </a:r>
                      <a:endParaRPr lang="zh-CN" altLang="en-US" dirty="0"/>
                    </a:p>
                  </a:txBody>
                  <a:tcPr/>
                </a:tc>
                <a:extLst>
                  <a:ext uri="{0D108BD9-81ED-4DB2-BD59-A6C34878D82A}">
                    <a16:rowId xmlns:a16="http://schemas.microsoft.com/office/drawing/2014/main" val="2123371833"/>
                  </a:ext>
                </a:extLst>
              </a:tr>
            </a:tbl>
          </a:graphicData>
        </a:graphic>
      </p:graphicFrame>
      <p:sp>
        <p:nvSpPr>
          <p:cNvPr id="6" name="文本框 5">
            <a:extLst>
              <a:ext uri="{FF2B5EF4-FFF2-40B4-BE49-F238E27FC236}">
                <a16:creationId xmlns:a16="http://schemas.microsoft.com/office/drawing/2014/main" id="{EF4832C7-F016-2CD1-4D0C-0B60F475872B}"/>
              </a:ext>
            </a:extLst>
          </p:cNvPr>
          <p:cNvSpPr txBox="1"/>
          <p:nvPr/>
        </p:nvSpPr>
        <p:spPr>
          <a:xfrm>
            <a:off x="655961" y="3059668"/>
            <a:ext cx="358657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Final value of coefficient:</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474BD47-315D-ED52-C5B1-C69404A6C58C}"/>
              </a:ext>
            </a:extLst>
          </p:cNvPr>
          <p:cNvSpPr txBox="1"/>
          <p:nvPr/>
        </p:nvSpPr>
        <p:spPr>
          <a:xfrm>
            <a:off x="541003" y="4272677"/>
            <a:ext cx="9766423" cy="2585323"/>
          </a:xfrm>
          <a:prstGeom prst="rect">
            <a:avLst/>
          </a:prstGeom>
          <a:noFill/>
        </p:spPr>
        <p:txBody>
          <a:bodyPr wrap="square" rtlCol="0">
            <a:spAutoFit/>
          </a:bodyPr>
          <a:lstStyle/>
          <a:p>
            <a:pPr algn="l"/>
            <a:r>
              <a:rPr lang="en-US" altLang="zh-CN" dirty="0"/>
              <a:t>It is clear that with normal randomization, more data points will have a higher chance be distributed among all regions in space, whereas small amount of data points will cause the data points be set close to edges. So, in case with larger size of data points, all the optimizers works better. </a:t>
            </a:r>
          </a:p>
          <a:p>
            <a:pPr algn="l"/>
            <a:endParaRPr lang="en-US" altLang="zh-CN" dirty="0"/>
          </a:p>
          <a:p>
            <a:pPr algn="l"/>
            <a:r>
              <a:rPr lang="en-US" altLang="zh-CN" dirty="0"/>
              <a:t>Meanwhile, with the same size of data points, the uniform data points perform better than the random one because the uniform distribution has already reduced the disparity of the distribution, avoiding the extreme samples.   </a:t>
            </a:r>
          </a:p>
          <a:p>
            <a:pPr algn="l"/>
            <a:endParaRPr lang="en-US" altLang="zh-CN" dirty="0"/>
          </a:p>
          <a:p>
            <a:pPr algn="l"/>
            <a:r>
              <a:rPr lang="en-US" altLang="zh-CN" dirty="0"/>
              <a:t>Trust-</a:t>
            </a:r>
            <a:r>
              <a:rPr lang="en-US" altLang="zh-CN" dirty="0" err="1"/>
              <a:t>constr</a:t>
            </a:r>
            <a:r>
              <a:rPr lang="en-US" altLang="zh-CN" dirty="0"/>
              <a:t> and SLSQP are working well in this case, COBYLA is a bit off the track.</a:t>
            </a:r>
            <a:endParaRPr lang="zh-CN" altLang="en-US" dirty="0"/>
          </a:p>
        </p:txBody>
      </p:sp>
      <p:pic>
        <p:nvPicPr>
          <p:cNvPr id="9" name="图片 8" descr="绿色的钟表&#10;&#10;低可信度描述已自动生成">
            <a:extLst>
              <a:ext uri="{FF2B5EF4-FFF2-40B4-BE49-F238E27FC236}">
                <a16:creationId xmlns:a16="http://schemas.microsoft.com/office/drawing/2014/main" id="{B2D0F95E-39A8-87FC-FA27-949951CC0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531" y="701852"/>
            <a:ext cx="2472980" cy="737840"/>
          </a:xfrm>
          <a:prstGeom prst="rect">
            <a:avLst/>
          </a:prstGeom>
        </p:spPr>
      </p:pic>
      <p:sp>
        <p:nvSpPr>
          <p:cNvPr id="10" name="文本框 9">
            <a:extLst>
              <a:ext uri="{FF2B5EF4-FFF2-40B4-BE49-F238E27FC236}">
                <a16:creationId xmlns:a16="http://schemas.microsoft.com/office/drawing/2014/main" id="{0179514B-6A26-28DA-2F2E-F0E12B37BE91}"/>
              </a:ext>
            </a:extLst>
          </p:cNvPr>
          <p:cNvSpPr txBox="1"/>
          <p:nvPr/>
        </p:nvSpPr>
        <p:spPr>
          <a:xfrm>
            <a:off x="9442174" y="1439692"/>
            <a:ext cx="1818861" cy="369332"/>
          </a:xfrm>
          <a:prstGeom prst="rect">
            <a:avLst/>
          </a:prstGeom>
          <a:noFill/>
        </p:spPr>
        <p:txBody>
          <a:bodyPr wrap="square" rtlCol="0">
            <a:spAutoFit/>
          </a:bodyPr>
          <a:lstStyle/>
          <a:p>
            <a:pPr algn="l"/>
            <a:r>
              <a:rPr lang="en-US" altLang="zh-CN" dirty="0"/>
              <a:t>Sigmoid function</a:t>
            </a:r>
            <a:endParaRPr lang="zh-CN" altLang="en-US" dirty="0"/>
          </a:p>
        </p:txBody>
      </p:sp>
    </p:spTree>
    <p:extLst>
      <p:ext uri="{BB962C8B-B14F-4D97-AF65-F5344CB8AC3E}">
        <p14:creationId xmlns:p14="http://schemas.microsoft.com/office/powerpoint/2010/main" val="12593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图片 24" descr="图表, 折线图&#10;&#10;描述已自动生成">
            <a:extLst>
              <a:ext uri="{FF2B5EF4-FFF2-40B4-BE49-F238E27FC236}">
                <a16:creationId xmlns:a16="http://schemas.microsoft.com/office/drawing/2014/main" id="{481426AE-707C-64E4-C9C7-EA80696B7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26" y="127279"/>
            <a:ext cx="4024199" cy="2686153"/>
          </a:xfrm>
          <a:prstGeom prst="rect">
            <a:avLst/>
          </a:prstGeom>
        </p:spPr>
      </p:pic>
      <p:sp>
        <p:nvSpPr>
          <p:cNvPr id="38" name="Rectangle 37">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B4BF118F-86E4-0A6F-FA41-C221CCBF475F}"/>
              </a:ext>
            </a:extLst>
          </p:cNvPr>
          <p:cNvSpPr txBox="1"/>
          <p:nvPr/>
        </p:nvSpPr>
        <p:spPr>
          <a:xfrm>
            <a:off x="994624" y="2905780"/>
            <a:ext cx="4435989" cy="523220"/>
          </a:xfrm>
          <a:prstGeom prst="rect">
            <a:avLst/>
          </a:prstGeom>
          <a:noFill/>
        </p:spPr>
        <p:txBody>
          <a:bodyPr wrap="square" rtlCol="0">
            <a:spAutoFit/>
          </a:bodyPr>
          <a:lstStyle/>
          <a:p>
            <a:pPr algn="l"/>
            <a:r>
              <a:rPr lang="en-US" altLang="zh-CN" sz="1400" dirty="0"/>
              <a:t>With enough data points, the methods are not violating the bounds.</a:t>
            </a:r>
            <a:endParaRPr lang="zh-CN" altLang="en-US" sz="1400" dirty="0"/>
          </a:p>
        </p:txBody>
      </p:sp>
      <p:sp>
        <p:nvSpPr>
          <p:cNvPr id="27" name="文本框 26">
            <a:extLst>
              <a:ext uri="{FF2B5EF4-FFF2-40B4-BE49-F238E27FC236}">
                <a16:creationId xmlns:a16="http://schemas.microsoft.com/office/drawing/2014/main" id="{27F09E64-9B08-BC20-B806-7B57FC0F6EAE}"/>
              </a:ext>
            </a:extLst>
          </p:cNvPr>
          <p:cNvSpPr txBox="1"/>
          <p:nvPr/>
        </p:nvSpPr>
        <p:spPr>
          <a:xfrm>
            <a:off x="722711" y="6422944"/>
            <a:ext cx="5043607" cy="307777"/>
          </a:xfrm>
          <a:prstGeom prst="rect">
            <a:avLst/>
          </a:prstGeom>
          <a:noFill/>
        </p:spPr>
        <p:txBody>
          <a:bodyPr wrap="square" rtlCol="0">
            <a:spAutoFit/>
          </a:bodyPr>
          <a:lstStyle/>
          <a:p>
            <a:pPr algn="l"/>
            <a:r>
              <a:rPr lang="en-US" altLang="zh-CN" sz="1400" dirty="0"/>
              <a:t>Whereas with fewer points, the violation happens more and greater. </a:t>
            </a:r>
            <a:endParaRPr lang="zh-CN" altLang="en-US" sz="1400" dirty="0"/>
          </a:p>
        </p:txBody>
      </p:sp>
      <p:pic>
        <p:nvPicPr>
          <p:cNvPr id="28" name="图片 27" descr="图表, 折线图&#10;&#10;描述已自动生成">
            <a:extLst>
              <a:ext uri="{FF2B5EF4-FFF2-40B4-BE49-F238E27FC236}">
                <a16:creationId xmlns:a16="http://schemas.microsoft.com/office/drawing/2014/main" id="{D7CE23F3-87E5-82ED-5DF6-796230C2B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147" y="3590011"/>
            <a:ext cx="4723142" cy="3152697"/>
          </a:xfrm>
          <a:prstGeom prst="rect">
            <a:avLst/>
          </a:prstGeom>
        </p:spPr>
      </p:pic>
      <p:pic>
        <p:nvPicPr>
          <p:cNvPr id="30" name="图片 29" descr="图表&#10;&#10;描述已自动生成">
            <a:extLst>
              <a:ext uri="{FF2B5EF4-FFF2-40B4-BE49-F238E27FC236}">
                <a16:creationId xmlns:a16="http://schemas.microsoft.com/office/drawing/2014/main" id="{4A815DE6-8AFE-DC34-B4DE-60BA85061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031" y="0"/>
            <a:ext cx="4199649" cy="2803265"/>
          </a:xfrm>
          <a:prstGeom prst="rect">
            <a:avLst/>
          </a:prstGeom>
        </p:spPr>
      </p:pic>
      <p:pic>
        <p:nvPicPr>
          <p:cNvPr id="34" name="图片 33" descr="图表, 折线图&#10;&#10;描述已自动生成">
            <a:extLst>
              <a:ext uri="{FF2B5EF4-FFF2-40B4-BE49-F238E27FC236}">
                <a16:creationId xmlns:a16="http://schemas.microsoft.com/office/drawing/2014/main" id="{7A9F8348-C1F1-6A63-E84D-078D5CE59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761" y="3509949"/>
            <a:ext cx="4320648" cy="2880432"/>
          </a:xfrm>
          <a:prstGeom prst="rect">
            <a:avLst/>
          </a:prstGeom>
        </p:spPr>
      </p:pic>
      <p:sp>
        <p:nvSpPr>
          <p:cNvPr id="36" name="文本框 35">
            <a:extLst>
              <a:ext uri="{FF2B5EF4-FFF2-40B4-BE49-F238E27FC236}">
                <a16:creationId xmlns:a16="http://schemas.microsoft.com/office/drawing/2014/main" id="{1203003D-A8F7-7BEF-6A89-FBA1228A05CA}"/>
              </a:ext>
            </a:extLst>
          </p:cNvPr>
          <p:cNvSpPr txBox="1"/>
          <p:nvPr/>
        </p:nvSpPr>
        <p:spPr>
          <a:xfrm>
            <a:off x="6425237" y="2598604"/>
            <a:ext cx="5929902" cy="738664"/>
          </a:xfrm>
          <a:prstGeom prst="rect">
            <a:avLst/>
          </a:prstGeom>
          <a:noFill/>
        </p:spPr>
        <p:txBody>
          <a:bodyPr wrap="square" rtlCol="0">
            <a:spAutoFit/>
          </a:bodyPr>
          <a:lstStyle/>
          <a:p>
            <a:pPr algn="l"/>
            <a:r>
              <a:rPr lang="en-US" altLang="zh-CN" sz="1400" dirty="0"/>
              <a:t>Here we divided the x-range into three different regions : [-7,-3], [-3,3], [3,7] to reduce the extreme cases in random distribution. The adjusted random makes the distribution more reasonably random, which isn’t piled up at a corner.</a:t>
            </a:r>
            <a:endParaRPr lang="zh-CN" altLang="en-US" sz="1400" dirty="0"/>
          </a:p>
        </p:txBody>
      </p:sp>
      <p:sp>
        <p:nvSpPr>
          <p:cNvPr id="37" name="文本框 36">
            <a:extLst>
              <a:ext uri="{FF2B5EF4-FFF2-40B4-BE49-F238E27FC236}">
                <a16:creationId xmlns:a16="http://schemas.microsoft.com/office/drawing/2014/main" id="{E34147F7-2EF3-C642-1719-81F40EBA7B78}"/>
              </a:ext>
            </a:extLst>
          </p:cNvPr>
          <p:cNvSpPr txBox="1"/>
          <p:nvPr/>
        </p:nvSpPr>
        <p:spPr>
          <a:xfrm>
            <a:off x="5631022" y="3013948"/>
            <a:ext cx="399495" cy="369332"/>
          </a:xfrm>
          <a:prstGeom prst="rect">
            <a:avLst/>
          </a:prstGeom>
          <a:noFill/>
        </p:spPr>
        <p:txBody>
          <a:bodyPr wrap="square" rtlCol="0">
            <a:spAutoFit/>
          </a:bodyPr>
          <a:lstStyle/>
          <a:p>
            <a:pPr algn="l"/>
            <a:r>
              <a:rPr lang="en-US" altLang="zh-CN" dirty="0"/>
              <a:t>1</a:t>
            </a:r>
            <a:endParaRPr lang="zh-CN" altLang="en-US" dirty="0"/>
          </a:p>
        </p:txBody>
      </p:sp>
      <p:sp>
        <p:nvSpPr>
          <p:cNvPr id="39" name="文本框 38">
            <a:extLst>
              <a:ext uri="{FF2B5EF4-FFF2-40B4-BE49-F238E27FC236}">
                <a16:creationId xmlns:a16="http://schemas.microsoft.com/office/drawing/2014/main" id="{E86BEAF9-34B9-7755-D801-1549CA0CDF06}"/>
              </a:ext>
            </a:extLst>
          </p:cNvPr>
          <p:cNvSpPr txBox="1"/>
          <p:nvPr/>
        </p:nvSpPr>
        <p:spPr>
          <a:xfrm>
            <a:off x="6221050" y="2982724"/>
            <a:ext cx="408373" cy="369332"/>
          </a:xfrm>
          <a:prstGeom prst="rect">
            <a:avLst/>
          </a:prstGeom>
          <a:noFill/>
        </p:spPr>
        <p:txBody>
          <a:bodyPr wrap="square" rtlCol="0">
            <a:spAutoFit/>
          </a:bodyPr>
          <a:lstStyle/>
          <a:p>
            <a:pPr algn="l"/>
            <a:r>
              <a:rPr lang="en-US" altLang="zh-CN" dirty="0"/>
              <a:t>2</a:t>
            </a:r>
            <a:endParaRPr lang="zh-CN" altLang="en-US" dirty="0"/>
          </a:p>
        </p:txBody>
      </p:sp>
      <p:sp>
        <p:nvSpPr>
          <p:cNvPr id="41" name="文本框 40">
            <a:extLst>
              <a:ext uri="{FF2B5EF4-FFF2-40B4-BE49-F238E27FC236}">
                <a16:creationId xmlns:a16="http://schemas.microsoft.com/office/drawing/2014/main" id="{138E8D73-9E1A-F5A0-27B2-E169E4E96EC1}"/>
              </a:ext>
            </a:extLst>
          </p:cNvPr>
          <p:cNvSpPr txBox="1"/>
          <p:nvPr/>
        </p:nvSpPr>
        <p:spPr>
          <a:xfrm>
            <a:off x="5652106" y="3467164"/>
            <a:ext cx="408373" cy="369332"/>
          </a:xfrm>
          <a:prstGeom prst="rect">
            <a:avLst/>
          </a:prstGeom>
          <a:noFill/>
        </p:spPr>
        <p:txBody>
          <a:bodyPr wrap="square" rtlCol="0">
            <a:spAutoFit/>
          </a:bodyPr>
          <a:lstStyle/>
          <a:p>
            <a:pPr algn="l"/>
            <a:r>
              <a:rPr lang="en-US" altLang="zh-CN" dirty="0"/>
              <a:t>3</a:t>
            </a:r>
            <a:endParaRPr lang="zh-CN" altLang="en-US" dirty="0"/>
          </a:p>
        </p:txBody>
      </p:sp>
      <p:sp>
        <p:nvSpPr>
          <p:cNvPr id="43" name="文本框 42">
            <a:extLst>
              <a:ext uri="{FF2B5EF4-FFF2-40B4-BE49-F238E27FC236}">
                <a16:creationId xmlns:a16="http://schemas.microsoft.com/office/drawing/2014/main" id="{BB79ED99-3505-6326-52FF-9D95961B6CBA}"/>
              </a:ext>
            </a:extLst>
          </p:cNvPr>
          <p:cNvSpPr txBox="1"/>
          <p:nvPr/>
        </p:nvSpPr>
        <p:spPr>
          <a:xfrm>
            <a:off x="6239747" y="3491740"/>
            <a:ext cx="408373" cy="369332"/>
          </a:xfrm>
          <a:prstGeom prst="rect">
            <a:avLst/>
          </a:prstGeom>
          <a:noFill/>
        </p:spPr>
        <p:txBody>
          <a:bodyPr wrap="square" rtlCol="0">
            <a:spAutoFit/>
          </a:bodyPr>
          <a:lstStyle/>
          <a:p>
            <a:pPr algn="l"/>
            <a:r>
              <a:rPr lang="en-US" altLang="zh-CN" dirty="0"/>
              <a:t>4</a:t>
            </a:r>
            <a:endParaRPr lang="zh-CN" altLang="en-US" dirty="0"/>
          </a:p>
        </p:txBody>
      </p:sp>
    </p:spTree>
    <p:extLst>
      <p:ext uri="{BB962C8B-B14F-4D97-AF65-F5344CB8AC3E}">
        <p14:creationId xmlns:p14="http://schemas.microsoft.com/office/powerpoint/2010/main" val="209998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E1F8DF4-0564-4298-BFB5-7ABE8814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37B9A50-0628-4DAA-85C2-732BEB942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2" name="Freeform 6">
              <a:extLst>
                <a:ext uri="{FF2B5EF4-FFF2-40B4-BE49-F238E27FC236}">
                  <a16:creationId xmlns:a16="http://schemas.microsoft.com/office/drawing/2014/main" id="{E45A9331-580D-41DF-BB59-DC7892BE0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6" name="Freeform 6">
              <a:extLst>
                <a:ext uri="{FF2B5EF4-FFF2-40B4-BE49-F238E27FC236}">
                  <a16:creationId xmlns:a16="http://schemas.microsoft.com/office/drawing/2014/main" id="{C157E8A6-397A-4DEA-8B71-387AA72B8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24" name="文本框 23">
            <a:extLst>
              <a:ext uri="{FF2B5EF4-FFF2-40B4-BE49-F238E27FC236}">
                <a16:creationId xmlns:a16="http://schemas.microsoft.com/office/drawing/2014/main" id="{905E2EA5-0117-DBA7-0FE4-9A8EDA2B7B45}"/>
              </a:ext>
            </a:extLst>
          </p:cNvPr>
          <p:cNvSpPr txBox="1"/>
          <p:nvPr/>
        </p:nvSpPr>
        <p:spPr>
          <a:xfrm>
            <a:off x="987695" y="2286001"/>
            <a:ext cx="4475354" cy="380519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400" dirty="0">
                <a:solidFill>
                  <a:schemeClr val="tx1">
                    <a:alpha val="60000"/>
                  </a:schemeClr>
                </a:solidFill>
              </a:rPr>
              <a:t>However, in the higher order of polynomial with large data points size, the original adjusted random distribution isn’t working well, especially for the SLSQP method. </a:t>
            </a:r>
          </a:p>
          <a:p>
            <a:pPr indent="-228600">
              <a:lnSpc>
                <a:spcPct val="90000"/>
              </a:lnSpc>
              <a:spcAft>
                <a:spcPts val="600"/>
              </a:spcAft>
              <a:buFont typeface="Arial" panose="020B0604020202020204" pitchFamily="34" charset="0"/>
              <a:buChar char="•"/>
            </a:pPr>
            <a:endParaRPr lang="en-US" altLang="zh-CN" sz="14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400" dirty="0">
                <a:solidFill>
                  <a:schemeClr val="tx1">
                    <a:alpha val="60000"/>
                  </a:schemeClr>
                </a:solidFill>
              </a:rPr>
              <a:t>My guess is that with fewer data points, the initial random allocation will lead to more extreme distributions, which is less likely to be adjusted random. However, in the case of more data points, the initial randomization has a sufficient degree of randomization, so that extreme cases are not easy to occur. </a:t>
            </a:r>
          </a:p>
          <a:p>
            <a:pPr indent="-228600">
              <a:lnSpc>
                <a:spcPct val="90000"/>
              </a:lnSpc>
              <a:spcAft>
                <a:spcPts val="600"/>
              </a:spcAft>
              <a:buFont typeface="Arial" panose="020B0604020202020204" pitchFamily="34" charset="0"/>
              <a:buChar char="•"/>
            </a:pPr>
            <a:endParaRPr lang="en-US" altLang="zh-CN" sz="14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400" dirty="0">
                <a:solidFill>
                  <a:schemeClr val="tx1">
                    <a:alpha val="60000"/>
                  </a:schemeClr>
                </a:solidFill>
              </a:rPr>
              <a:t>In this case, adjusted random is used to perform artificial randomization, which will decrease the degree of randomness. In high-level polynomials, slight changes in randomness will result in overfitting, so the adjusted random makes it harder for the optimizer to fit the line.</a:t>
            </a:r>
          </a:p>
        </p:txBody>
      </p:sp>
      <p:pic>
        <p:nvPicPr>
          <p:cNvPr id="8" name="图片 7" descr="图表, 直方图&#10;&#10;描述已自动生成">
            <a:extLst>
              <a:ext uri="{FF2B5EF4-FFF2-40B4-BE49-F238E27FC236}">
                <a16:creationId xmlns:a16="http://schemas.microsoft.com/office/drawing/2014/main" id="{25E50CAC-6C49-281A-53E2-70FDEDCC1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175" y="1018745"/>
            <a:ext cx="3531349" cy="2357175"/>
          </a:xfrm>
          <a:prstGeom prst="rect">
            <a:avLst/>
          </a:prstGeom>
        </p:spPr>
      </p:pic>
      <p:pic>
        <p:nvPicPr>
          <p:cNvPr id="12" name="图片 11" descr="图表, 折线图&#10;&#10;描述已自动生成">
            <a:extLst>
              <a:ext uri="{FF2B5EF4-FFF2-40B4-BE49-F238E27FC236}">
                <a16:creationId xmlns:a16="http://schemas.microsoft.com/office/drawing/2014/main" id="{671CB70A-DD0A-EDAD-15DD-C2EEDD489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446" y="1077199"/>
            <a:ext cx="3356210" cy="2240269"/>
          </a:xfrm>
          <a:prstGeom prst="rect">
            <a:avLst/>
          </a:prstGeom>
        </p:spPr>
      </p:pic>
      <p:pic>
        <p:nvPicPr>
          <p:cNvPr id="10" name="图片 9" descr="图表, 折线图&#10;&#10;描述已自动生成">
            <a:extLst>
              <a:ext uri="{FF2B5EF4-FFF2-40B4-BE49-F238E27FC236}">
                <a16:creationId xmlns:a16="http://schemas.microsoft.com/office/drawing/2014/main" id="{F8952C84-F9DC-1A90-416F-1E760A480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636" y="3705638"/>
            <a:ext cx="3531349" cy="2357175"/>
          </a:xfrm>
          <a:prstGeom prst="rect">
            <a:avLst/>
          </a:prstGeom>
        </p:spPr>
      </p:pic>
      <p:pic>
        <p:nvPicPr>
          <p:cNvPr id="14" name="图片 13" descr="图表, 折线图&#10;&#10;描述已自动生成">
            <a:extLst>
              <a:ext uri="{FF2B5EF4-FFF2-40B4-BE49-F238E27FC236}">
                <a16:creationId xmlns:a16="http://schemas.microsoft.com/office/drawing/2014/main" id="{37FA75A8-50B9-BF7F-1F66-46C2D457F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0652" y="3719833"/>
            <a:ext cx="3531348" cy="2357174"/>
          </a:xfrm>
          <a:prstGeom prst="rect">
            <a:avLst/>
          </a:prstGeom>
        </p:spPr>
      </p:pic>
      <p:sp>
        <p:nvSpPr>
          <p:cNvPr id="30" name="文本框 29">
            <a:extLst>
              <a:ext uri="{FF2B5EF4-FFF2-40B4-BE49-F238E27FC236}">
                <a16:creationId xmlns:a16="http://schemas.microsoft.com/office/drawing/2014/main" id="{5C75562B-AC64-0EE9-9838-D37911191DF4}"/>
              </a:ext>
            </a:extLst>
          </p:cNvPr>
          <p:cNvSpPr txBox="1"/>
          <p:nvPr/>
        </p:nvSpPr>
        <p:spPr>
          <a:xfrm>
            <a:off x="6896630" y="6098171"/>
            <a:ext cx="3861787" cy="738664"/>
          </a:xfrm>
          <a:prstGeom prst="rect">
            <a:avLst/>
          </a:prstGeom>
          <a:noFill/>
        </p:spPr>
        <p:txBody>
          <a:bodyPr wrap="square" rtlCol="0">
            <a:spAutoFit/>
          </a:bodyPr>
          <a:lstStyle/>
          <a:p>
            <a:pPr algn="l"/>
            <a:r>
              <a:rPr lang="en-US" altLang="zh-CN" sz="1400" dirty="0"/>
              <a:t>In this adjusted randomization, the weight of data points in central region(-3,3) is 0.2, and weight on two sides are 0.4 each.</a:t>
            </a:r>
            <a:endParaRPr lang="zh-CN" altLang="en-US" sz="1400" dirty="0"/>
          </a:p>
        </p:txBody>
      </p:sp>
    </p:spTree>
    <p:extLst>
      <p:ext uri="{BB962C8B-B14F-4D97-AF65-F5344CB8AC3E}">
        <p14:creationId xmlns:p14="http://schemas.microsoft.com/office/powerpoint/2010/main" val="128246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DFF3C0-9A47-4CF8-A908-C79EE032F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1CD191E-4E38-48B5-91B0-A538EEE36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1" name="Freeform 6">
              <a:extLst>
                <a:ext uri="{FF2B5EF4-FFF2-40B4-BE49-F238E27FC236}">
                  <a16:creationId xmlns:a16="http://schemas.microsoft.com/office/drawing/2014/main" id="{610DAD19-A1E9-4929-B76E-E6605D2DB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2" name="Freeform 6">
              <a:extLst>
                <a:ext uri="{FF2B5EF4-FFF2-40B4-BE49-F238E27FC236}">
                  <a16:creationId xmlns:a16="http://schemas.microsoft.com/office/drawing/2014/main" id="{F7DBC290-0F34-425B-B724-341D9697A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文本框 5">
            <a:extLst>
              <a:ext uri="{FF2B5EF4-FFF2-40B4-BE49-F238E27FC236}">
                <a16:creationId xmlns:a16="http://schemas.microsoft.com/office/drawing/2014/main" id="{AFCC6A78-C1B3-B7B8-22B7-26676CFEF6F2}"/>
              </a:ext>
            </a:extLst>
          </p:cNvPr>
          <p:cNvSpPr txBox="1"/>
          <p:nvPr/>
        </p:nvSpPr>
        <p:spPr>
          <a:xfrm>
            <a:off x="1251678" y="2286001"/>
            <a:ext cx="6015897" cy="39096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a:solidFill>
                  <a:schemeClr val="tx1">
                    <a:alpha val="60000"/>
                  </a:schemeClr>
                </a:solidFill>
              </a:rPr>
              <a:t>This is centralized random, which means I add more weight into points distribution inside the center region (-3,3). This distribution makes the estimated lines fits better and reduce the overfitting in some way, though the overfitting in general is inevitable under high order. </a:t>
            </a:r>
          </a:p>
        </p:txBody>
      </p:sp>
      <p:pic>
        <p:nvPicPr>
          <p:cNvPr id="5" name="图片 4" descr="图表, 折线图&#10;&#10;描述已自动生成">
            <a:extLst>
              <a:ext uri="{FF2B5EF4-FFF2-40B4-BE49-F238E27FC236}">
                <a16:creationId xmlns:a16="http://schemas.microsoft.com/office/drawing/2014/main" id="{1B5459E8-0524-FEAB-A353-3C265404D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338" y="668265"/>
            <a:ext cx="3894254" cy="2599414"/>
          </a:xfrm>
          <a:prstGeom prst="rect">
            <a:avLst/>
          </a:prstGeom>
        </p:spPr>
      </p:pic>
      <p:pic>
        <p:nvPicPr>
          <p:cNvPr id="8" name="图片 7" descr="图表, 折线图&#10;&#10;描述已自动生成">
            <a:extLst>
              <a:ext uri="{FF2B5EF4-FFF2-40B4-BE49-F238E27FC236}">
                <a16:creationId xmlns:a16="http://schemas.microsoft.com/office/drawing/2014/main" id="{5F5ED412-3B53-266E-C6FC-AF0C2D140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338" y="3590321"/>
            <a:ext cx="3894254" cy="2599414"/>
          </a:xfrm>
          <a:prstGeom prst="rect">
            <a:avLst/>
          </a:prstGeom>
        </p:spPr>
      </p:pic>
      <p:sp>
        <p:nvSpPr>
          <p:cNvPr id="9" name="文本框 8">
            <a:extLst>
              <a:ext uri="{FF2B5EF4-FFF2-40B4-BE49-F238E27FC236}">
                <a16:creationId xmlns:a16="http://schemas.microsoft.com/office/drawing/2014/main" id="{1D5A44D1-B416-E84D-1797-85AB83185C5F}"/>
              </a:ext>
            </a:extLst>
          </p:cNvPr>
          <p:cNvSpPr txBox="1"/>
          <p:nvPr/>
        </p:nvSpPr>
        <p:spPr>
          <a:xfrm>
            <a:off x="7159106" y="6189735"/>
            <a:ext cx="4882718" cy="800219"/>
          </a:xfrm>
          <a:prstGeom prst="rect">
            <a:avLst/>
          </a:prstGeom>
          <a:noFill/>
        </p:spPr>
        <p:txBody>
          <a:bodyPr wrap="square" rtlCol="0">
            <a:spAutoFit/>
          </a:bodyPr>
          <a:lstStyle/>
          <a:p>
            <a:r>
              <a:rPr lang="en-US" altLang="zh-CN" sz="1400" dirty="0"/>
              <a:t>In this centralized randomization, the weight of data points in central region(-3,3) is 0.4, and weight on two sides are 0.2 each.</a:t>
            </a:r>
            <a:endParaRPr lang="zh-CN" altLang="en-US" sz="1400" dirty="0"/>
          </a:p>
          <a:p>
            <a:pPr algn="l"/>
            <a:endParaRPr lang="zh-CN" altLang="en-US" dirty="0"/>
          </a:p>
        </p:txBody>
      </p:sp>
    </p:spTree>
    <p:extLst>
      <p:ext uri="{BB962C8B-B14F-4D97-AF65-F5344CB8AC3E}">
        <p14:creationId xmlns:p14="http://schemas.microsoft.com/office/powerpoint/2010/main" val="398896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3F4FAEEE-EE53-A3D8-32D9-0CB746212E14}"/>
              </a:ext>
            </a:extLst>
          </p:cNvPr>
          <p:cNvSpPr txBox="1"/>
          <p:nvPr/>
        </p:nvSpPr>
        <p:spPr>
          <a:xfrm>
            <a:off x="276614" y="67873"/>
            <a:ext cx="2994547" cy="3712384"/>
          </a:xfrm>
          <a:prstGeom prst="rect">
            <a:avLst/>
          </a:prstGeom>
        </p:spPr>
        <p:txBody>
          <a:bodyPr vert="horz" lIns="91440" tIns="45720" rIns="91440" bIns="45720" rtlCol="0" anchor="ctr">
            <a:noAutofit/>
          </a:bodyPr>
          <a:lstStyle/>
          <a:p>
            <a:pPr>
              <a:lnSpc>
                <a:spcPct val="150000"/>
              </a:lnSpc>
              <a:spcBef>
                <a:spcPct val="0"/>
              </a:spcBef>
              <a:spcAft>
                <a:spcPts val="600"/>
              </a:spcAft>
            </a:pPr>
            <a:r>
              <a:rPr lang="en-US" altLang="zh-CN" sz="1400" kern="1200" dirty="0">
                <a:solidFill>
                  <a:schemeClr val="tx1"/>
                </a:solidFill>
                <a:ea typeface="+mj-ea"/>
                <a:cs typeface="+mj-cs"/>
              </a:rPr>
              <a:t>By modifying the sigmoid function, we use another function to generate data points while keeping the range of data points within our desired range. From the image, we can see that compared with the simple sigmoid function, this new function is more conducive to fitting. With only a few data points, the fitting degree of various optimizers is still in a relatively good precision.</a:t>
            </a:r>
          </a:p>
        </p:txBody>
      </p:sp>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图片 15" descr="图表, 折线图&#10;&#10;描述已自动生成">
            <a:extLst>
              <a:ext uri="{FF2B5EF4-FFF2-40B4-BE49-F238E27FC236}">
                <a16:creationId xmlns:a16="http://schemas.microsoft.com/office/drawing/2014/main" id="{FAE01736-C194-A562-50D6-B637F0F7BF24}"/>
              </a:ext>
            </a:extLst>
          </p:cNvPr>
          <p:cNvPicPr>
            <a:picLocks noChangeAspect="1"/>
          </p:cNvPicPr>
          <p:nvPr/>
        </p:nvPicPr>
        <p:blipFill rotWithShape="1">
          <a:blip r:embed="rId2">
            <a:extLst>
              <a:ext uri="{28A0092B-C50C-407E-A947-70E740481C1C}">
                <a14:useLocalDpi xmlns:a14="http://schemas.microsoft.com/office/drawing/2010/main" val="0"/>
              </a:ext>
            </a:extLst>
          </a:blip>
          <a:srcRect l="2339" r="3" b="3"/>
          <a:stretch/>
        </p:blipFill>
        <p:spPr>
          <a:xfrm>
            <a:off x="7916372" y="3548347"/>
            <a:ext cx="3719192" cy="2542032"/>
          </a:xfrm>
          <a:prstGeom prst="rect">
            <a:avLst/>
          </a:prstGeom>
        </p:spPr>
      </p:pic>
      <p:sp>
        <p:nvSpPr>
          <p:cNvPr id="18" name="文本框 17">
            <a:extLst>
              <a:ext uri="{FF2B5EF4-FFF2-40B4-BE49-F238E27FC236}">
                <a16:creationId xmlns:a16="http://schemas.microsoft.com/office/drawing/2014/main" id="{5CFA98E6-7819-8676-83A4-7FE2173C4939}"/>
              </a:ext>
            </a:extLst>
          </p:cNvPr>
          <p:cNvSpPr txBox="1"/>
          <p:nvPr/>
        </p:nvSpPr>
        <p:spPr>
          <a:xfrm>
            <a:off x="4900474" y="6383950"/>
            <a:ext cx="5376502" cy="369332"/>
          </a:xfrm>
          <a:prstGeom prst="rect">
            <a:avLst/>
          </a:prstGeom>
          <a:noFill/>
        </p:spPr>
        <p:txBody>
          <a:bodyPr wrap="square" rtlCol="0">
            <a:spAutoFit/>
          </a:bodyPr>
          <a:lstStyle/>
          <a:p>
            <a:pPr algn="l"/>
            <a:r>
              <a:rPr lang="en-US" altLang="zh-CN" dirty="0"/>
              <a:t>New function: y = sigmoid(x+5) + sigmoid(-x+5) - 1</a:t>
            </a:r>
            <a:endParaRPr lang="zh-CN" altLang="en-US" dirty="0"/>
          </a:p>
        </p:txBody>
      </p:sp>
      <p:pic>
        <p:nvPicPr>
          <p:cNvPr id="20" name="图片 19" descr="图表, 折线图&#10;&#10;描述已自动生成">
            <a:extLst>
              <a:ext uri="{FF2B5EF4-FFF2-40B4-BE49-F238E27FC236}">
                <a16:creationId xmlns:a16="http://schemas.microsoft.com/office/drawing/2014/main" id="{2ACD679D-AC0B-6302-10D9-953C1B8AD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045" y="1000673"/>
            <a:ext cx="3890488" cy="2593659"/>
          </a:xfrm>
          <a:prstGeom prst="rect">
            <a:avLst/>
          </a:prstGeom>
        </p:spPr>
      </p:pic>
      <p:pic>
        <p:nvPicPr>
          <p:cNvPr id="32" name="图片 31" descr="图表, 折线图&#10;&#10;描述已自动生成">
            <a:extLst>
              <a:ext uri="{FF2B5EF4-FFF2-40B4-BE49-F238E27FC236}">
                <a16:creationId xmlns:a16="http://schemas.microsoft.com/office/drawing/2014/main" id="{3038B6D7-A71B-075C-DB62-0E94E07B3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940" y="1015114"/>
            <a:ext cx="3981332" cy="2654221"/>
          </a:xfrm>
          <a:prstGeom prst="rect">
            <a:avLst/>
          </a:prstGeom>
        </p:spPr>
      </p:pic>
      <p:pic>
        <p:nvPicPr>
          <p:cNvPr id="34" name="图片 33" descr="图表, 折线图&#10;&#10;描述已自动生成">
            <a:extLst>
              <a:ext uri="{FF2B5EF4-FFF2-40B4-BE49-F238E27FC236}">
                <a16:creationId xmlns:a16="http://schemas.microsoft.com/office/drawing/2014/main" id="{55F381C1-B1F6-EF6B-AF4C-978806F491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7940" y="3539471"/>
            <a:ext cx="3981332" cy="2654221"/>
          </a:xfrm>
          <a:prstGeom prst="rect">
            <a:avLst/>
          </a:prstGeom>
        </p:spPr>
      </p:pic>
      <p:sp>
        <p:nvSpPr>
          <p:cNvPr id="35" name="文本框 34">
            <a:extLst>
              <a:ext uri="{FF2B5EF4-FFF2-40B4-BE49-F238E27FC236}">
                <a16:creationId xmlns:a16="http://schemas.microsoft.com/office/drawing/2014/main" id="{B342D750-BB17-10A0-B0C7-C86D7B87E762}"/>
              </a:ext>
            </a:extLst>
          </p:cNvPr>
          <p:cNvSpPr txBox="1"/>
          <p:nvPr/>
        </p:nvSpPr>
        <p:spPr>
          <a:xfrm>
            <a:off x="294443" y="3848130"/>
            <a:ext cx="2969076" cy="2315827"/>
          </a:xfrm>
          <a:prstGeom prst="rect">
            <a:avLst/>
          </a:prstGeom>
          <a:noFill/>
        </p:spPr>
        <p:txBody>
          <a:bodyPr wrap="square" rtlCol="0">
            <a:spAutoFit/>
          </a:bodyPr>
          <a:lstStyle/>
          <a:p>
            <a:pPr algn="l">
              <a:lnSpc>
                <a:spcPct val="150000"/>
              </a:lnSpc>
            </a:pPr>
            <a:r>
              <a:rPr lang="en-US" altLang="zh-CN" sz="1400" dirty="0"/>
              <a:t>However, the problem of overfitting was slightly improved in the advanced number. Except for SLSQP, COBYLA and trust-</a:t>
            </a:r>
            <a:r>
              <a:rPr lang="en-US" altLang="zh-CN" sz="1400" dirty="0" err="1"/>
              <a:t>constr</a:t>
            </a:r>
            <a:r>
              <a:rPr lang="en-US" altLang="zh-CN" sz="1400" dirty="0"/>
              <a:t> both fitted the preset data points well. In the case of COBYLA, the fitness level increases a lot, even visible to the naked eye.</a:t>
            </a:r>
            <a:endParaRPr lang="zh-CN" altLang="en-US" sz="1400" dirty="0"/>
          </a:p>
        </p:txBody>
      </p:sp>
    </p:spTree>
    <p:extLst>
      <p:ext uri="{BB962C8B-B14F-4D97-AF65-F5344CB8AC3E}">
        <p14:creationId xmlns:p14="http://schemas.microsoft.com/office/powerpoint/2010/main" val="203445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28186986-3D2C-46E2-AF3E-16E1628E1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折线图&#10;&#10;描述已自动生成">
            <a:extLst>
              <a:ext uri="{FF2B5EF4-FFF2-40B4-BE49-F238E27FC236}">
                <a16:creationId xmlns:a16="http://schemas.microsoft.com/office/drawing/2014/main" id="{E7465A2C-5F0C-4312-8219-C6A5DACF6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39" y="889343"/>
            <a:ext cx="3246120" cy="2166785"/>
          </a:xfrm>
          <a:prstGeom prst="rect">
            <a:avLst/>
          </a:prstGeom>
        </p:spPr>
      </p:pic>
      <p:pic>
        <p:nvPicPr>
          <p:cNvPr id="7" name="图片 6" descr="图表&#10;&#10;描述已自动生成">
            <a:extLst>
              <a:ext uri="{FF2B5EF4-FFF2-40B4-BE49-F238E27FC236}">
                <a16:creationId xmlns:a16="http://schemas.microsoft.com/office/drawing/2014/main" id="{75324ACB-097F-04A6-0E6A-F0C4972BA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631" y="889344"/>
            <a:ext cx="3246120" cy="2166785"/>
          </a:xfrm>
          <a:prstGeom prst="rect">
            <a:avLst/>
          </a:prstGeom>
        </p:spPr>
      </p:pic>
      <p:sp>
        <p:nvSpPr>
          <p:cNvPr id="33" name="Rectangle 25">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36709"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7">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2012"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图片 8" descr="图表&#10;&#10;描述已自动生成">
            <a:extLst>
              <a:ext uri="{FF2B5EF4-FFF2-40B4-BE49-F238E27FC236}">
                <a16:creationId xmlns:a16="http://schemas.microsoft.com/office/drawing/2014/main" id="{33C7C228-BB63-558B-FCCF-FC0E56EA6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39" y="3726204"/>
            <a:ext cx="3246120" cy="2166785"/>
          </a:xfrm>
          <a:prstGeom prst="rect">
            <a:avLst/>
          </a:prstGeom>
        </p:spPr>
      </p:pic>
      <p:pic>
        <p:nvPicPr>
          <p:cNvPr id="5" name="图片 4" descr="图表, 折线图&#10;&#10;描述已自动生成">
            <a:extLst>
              <a:ext uri="{FF2B5EF4-FFF2-40B4-BE49-F238E27FC236}">
                <a16:creationId xmlns:a16="http://schemas.microsoft.com/office/drawing/2014/main" id="{75E4DAA8-74AD-180D-8DC9-B5A5B247B9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7631" y="3726204"/>
            <a:ext cx="3246120" cy="2166785"/>
          </a:xfrm>
          <a:prstGeom prst="rect">
            <a:avLst/>
          </a:prstGeom>
        </p:spPr>
      </p:pic>
      <p:sp>
        <p:nvSpPr>
          <p:cNvPr id="11" name="文本框 10">
            <a:extLst>
              <a:ext uri="{FF2B5EF4-FFF2-40B4-BE49-F238E27FC236}">
                <a16:creationId xmlns:a16="http://schemas.microsoft.com/office/drawing/2014/main" id="{3D443CAF-F5DE-E877-8D7C-DD68BD8E9ACD}"/>
              </a:ext>
            </a:extLst>
          </p:cNvPr>
          <p:cNvSpPr txBox="1"/>
          <p:nvPr/>
        </p:nvSpPr>
        <p:spPr>
          <a:xfrm>
            <a:off x="7602014" y="2942520"/>
            <a:ext cx="4041648" cy="324580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500" dirty="0"/>
              <a:t>I also tried to use other functions, such as the function that varies little between x=[0,5] and [-5,0], but greatly between [-10,-5] and [5,10]. We observed the differences in the degree of fitting during the generation of data points by this function, and I concentrated the data points on both sides of the range for convenience of observing the estimation in the wide range of changes. I found a significant increase in the degree of fitness, which was extremely close to the exact value for almost all Optimizers. Overfitting occurs only in extreme cases (high orders with only a few data points</a:t>
            </a:r>
            <a:r>
              <a:rPr lang="en-US" altLang="zh-CN" sz="1500"/>
              <a:t>).                              </a:t>
            </a:r>
            <a:endParaRPr lang="en-US" altLang="zh-CN" sz="1500" dirty="0"/>
          </a:p>
        </p:txBody>
      </p:sp>
      <p:sp>
        <p:nvSpPr>
          <p:cNvPr id="10" name="文本框 9">
            <a:extLst>
              <a:ext uri="{FF2B5EF4-FFF2-40B4-BE49-F238E27FC236}">
                <a16:creationId xmlns:a16="http://schemas.microsoft.com/office/drawing/2014/main" id="{054B4240-4F7C-5A18-96D4-2865B9255741}"/>
              </a:ext>
            </a:extLst>
          </p:cNvPr>
          <p:cNvSpPr txBox="1"/>
          <p:nvPr/>
        </p:nvSpPr>
        <p:spPr>
          <a:xfrm>
            <a:off x="548640" y="2942520"/>
            <a:ext cx="4114800" cy="324580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ltLang="zh-CN" dirty="0"/>
          </a:p>
        </p:txBody>
      </p:sp>
      <p:sp>
        <p:nvSpPr>
          <p:cNvPr id="12" name="文本框 11">
            <a:extLst>
              <a:ext uri="{FF2B5EF4-FFF2-40B4-BE49-F238E27FC236}">
                <a16:creationId xmlns:a16="http://schemas.microsoft.com/office/drawing/2014/main" id="{08887F5C-EFA1-DC47-C217-3F54B8057372}"/>
              </a:ext>
            </a:extLst>
          </p:cNvPr>
          <p:cNvSpPr txBox="1"/>
          <p:nvPr/>
        </p:nvSpPr>
        <p:spPr>
          <a:xfrm>
            <a:off x="7473820" y="889343"/>
            <a:ext cx="4041648" cy="369332"/>
          </a:xfrm>
          <a:prstGeom prst="rect">
            <a:avLst/>
          </a:prstGeom>
          <a:noFill/>
        </p:spPr>
        <p:txBody>
          <a:bodyPr wrap="square" rtlCol="0">
            <a:spAutoFit/>
          </a:bodyPr>
          <a:lstStyle/>
          <a:p>
            <a:pPr algn="l"/>
            <a:r>
              <a:rPr lang="en-US" altLang="zh-CN" dirty="0"/>
              <a:t>Using new function to generate points: </a:t>
            </a:r>
            <a:endParaRPr lang="zh-CN" altLang="en-US" dirty="0"/>
          </a:p>
        </p:txBody>
      </p:sp>
      <p:pic>
        <p:nvPicPr>
          <p:cNvPr id="14" name="图片 13" descr="图片包含 文本&#10;&#10;描述已自动生成">
            <a:extLst>
              <a:ext uri="{FF2B5EF4-FFF2-40B4-BE49-F238E27FC236}">
                <a16:creationId xmlns:a16="http://schemas.microsoft.com/office/drawing/2014/main" id="{F889A507-16F1-F758-CDE8-1F8561F7ED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3285" y="1376148"/>
            <a:ext cx="1504950" cy="609600"/>
          </a:xfrm>
          <a:prstGeom prst="rect">
            <a:avLst/>
          </a:prstGeom>
        </p:spPr>
      </p:pic>
    </p:spTree>
    <p:extLst>
      <p:ext uri="{BB962C8B-B14F-4D97-AF65-F5344CB8AC3E}">
        <p14:creationId xmlns:p14="http://schemas.microsoft.com/office/powerpoint/2010/main" val="269385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5459</TotalTime>
  <Words>910</Words>
  <Application>Microsoft Office PowerPoint</Application>
  <PresentationFormat>宽屏</PresentationFormat>
  <Paragraphs>61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Zhao</dc:creator>
  <cp:lastModifiedBy>Feng Zhao</cp:lastModifiedBy>
  <cp:revision>23</cp:revision>
  <dcterms:created xsi:type="dcterms:W3CDTF">2022-10-16T22:27:57Z</dcterms:created>
  <dcterms:modified xsi:type="dcterms:W3CDTF">2022-11-03T20:19:32Z</dcterms:modified>
</cp:coreProperties>
</file>