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86" r:id="rId2"/>
    <p:sldId id="284" r:id="rId3"/>
    <p:sldId id="287" r:id="rId4"/>
    <p:sldId id="288" r:id="rId5"/>
    <p:sldId id="289" r:id="rId6"/>
    <p:sldId id="290" r:id="rId7"/>
    <p:sldId id="29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49" autoAdjust="0"/>
  </p:normalViewPr>
  <p:slideViewPr>
    <p:cSldViewPr snapToGrid="0">
      <p:cViewPr varScale="1">
        <p:scale>
          <a:sx n="109" d="100"/>
          <a:sy n="109" d="100"/>
        </p:scale>
        <p:origin x="636" y="114"/>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66BC8-E7BC-4652-B963-8101114E6FF5}" type="datetimeFigureOut">
              <a:rPr lang="zh-CN" altLang="en-US" smtClean="0"/>
              <a:t>2022/12/7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2F1AB-2D1C-4FE4-818A-E8ABC154CE2F}" type="slidenum">
              <a:rPr lang="zh-CN" altLang="en-US" smtClean="0"/>
              <a:t>‹#›</a:t>
            </a:fld>
            <a:endParaRPr lang="zh-CN" altLang="en-US"/>
          </a:p>
        </p:txBody>
      </p:sp>
    </p:spTree>
    <p:extLst>
      <p:ext uri="{BB962C8B-B14F-4D97-AF65-F5344CB8AC3E}">
        <p14:creationId xmlns:p14="http://schemas.microsoft.com/office/powerpoint/2010/main" val="62006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72F1AB-2D1C-4FE4-818A-E8ABC154CE2F}" type="slidenum">
              <a:rPr lang="zh-CN" altLang="en-US" smtClean="0"/>
              <a:t>2</a:t>
            </a:fld>
            <a:endParaRPr lang="zh-CN" altLang="en-US"/>
          </a:p>
        </p:txBody>
      </p:sp>
    </p:spTree>
    <p:extLst>
      <p:ext uri="{BB962C8B-B14F-4D97-AF65-F5344CB8AC3E}">
        <p14:creationId xmlns:p14="http://schemas.microsoft.com/office/powerpoint/2010/main" val="375579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72F1AB-2D1C-4FE4-818A-E8ABC154CE2F}" type="slidenum">
              <a:rPr lang="zh-CN" altLang="en-US" smtClean="0"/>
              <a:t>3</a:t>
            </a:fld>
            <a:endParaRPr lang="zh-CN" altLang="en-US"/>
          </a:p>
        </p:txBody>
      </p:sp>
    </p:spTree>
    <p:extLst>
      <p:ext uri="{BB962C8B-B14F-4D97-AF65-F5344CB8AC3E}">
        <p14:creationId xmlns:p14="http://schemas.microsoft.com/office/powerpoint/2010/main" val="1330187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72F1AB-2D1C-4FE4-818A-E8ABC154CE2F}" type="slidenum">
              <a:rPr lang="zh-CN" altLang="en-US" smtClean="0"/>
              <a:t>4</a:t>
            </a:fld>
            <a:endParaRPr lang="zh-CN" altLang="en-US"/>
          </a:p>
        </p:txBody>
      </p:sp>
    </p:spTree>
    <p:extLst>
      <p:ext uri="{BB962C8B-B14F-4D97-AF65-F5344CB8AC3E}">
        <p14:creationId xmlns:p14="http://schemas.microsoft.com/office/powerpoint/2010/main" val="405316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72F1AB-2D1C-4FE4-818A-E8ABC154CE2F}" type="slidenum">
              <a:rPr lang="zh-CN" altLang="en-US" smtClean="0"/>
              <a:t>5</a:t>
            </a:fld>
            <a:endParaRPr lang="zh-CN" altLang="en-US"/>
          </a:p>
        </p:txBody>
      </p:sp>
    </p:spTree>
    <p:extLst>
      <p:ext uri="{BB962C8B-B14F-4D97-AF65-F5344CB8AC3E}">
        <p14:creationId xmlns:p14="http://schemas.microsoft.com/office/powerpoint/2010/main" val="2451731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72F1AB-2D1C-4FE4-818A-E8ABC154CE2F}" type="slidenum">
              <a:rPr lang="zh-CN" altLang="en-US" smtClean="0"/>
              <a:t>6</a:t>
            </a:fld>
            <a:endParaRPr lang="zh-CN" altLang="en-US"/>
          </a:p>
        </p:txBody>
      </p:sp>
    </p:spTree>
    <p:extLst>
      <p:ext uri="{BB962C8B-B14F-4D97-AF65-F5344CB8AC3E}">
        <p14:creationId xmlns:p14="http://schemas.microsoft.com/office/powerpoint/2010/main" val="3348666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6DA464-C18B-9656-67F7-8C7DF0121A1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2C237C-2F36-F28A-FBA2-9E157B63B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F61378A-39B4-1A72-3454-BF22BA2774EC}"/>
              </a:ext>
            </a:extLst>
          </p:cNvPr>
          <p:cNvSpPr>
            <a:spLocks noGrp="1"/>
          </p:cNvSpPr>
          <p:nvPr>
            <p:ph type="dt" sz="half" idx="10"/>
          </p:nvPr>
        </p:nvSpPr>
        <p:spPr/>
        <p:txBody>
          <a:bodyPr/>
          <a:lstStyle/>
          <a:p>
            <a:fld id="{D482D8E8-CC06-4921-BD82-B65AB35FEDC5}"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9830CF13-74CA-C2F7-069F-B3130ECF7E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7DF60D-1D14-A46A-C295-0DE9EC0769B0}"/>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4093629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4A490-1843-4C2E-84EA-0A7E02843D1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17B28C4-658C-0B2C-50FD-FD39EF4E840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C909EC-D954-0B61-44BB-08A826FD1133}"/>
              </a:ext>
            </a:extLst>
          </p:cNvPr>
          <p:cNvSpPr>
            <a:spLocks noGrp="1"/>
          </p:cNvSpPr>
          <p:nvPr>
            <p:ph type="dt" sz="half" idx="10"/>
          </p:nvPr>
        </p:nvSpPr>
        <p:spPr/>
        <p:txBody>
          <a:bodyPr/>
          <a:lstStyle/>
          <a:p>
            <a:fld id="{D482D8E8-CC06-4921-BD82-B65AB35FEDC5}"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2BF3F640-6CD7-7214-4E10-202C883B43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1921CA-99BC-BF3E-6DF4-A0C5E22BAA02}"/>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238610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B3BD71-4F43-58F2-78FB-AD76BEA5D2A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799149F-05BE-9EA8-7566-C92101CDAF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B5542-B227-335B-4F57-E4B9A8AC4276}"/>
              </a:ext>
            </a:extLst>
          </p:cNvPr>
          <p:cNvSpPr>
            <a:spLocks noGrp="1"/>
          </p:cNvSpPr>
          <p:nvPr>
            <p:ph type="dt" sz="half" idx="10"/>
          </p:nvPr>
        </p:nvSpPr>
        <p:spPr/>
        <p:txBody>
          <a:bodyPr/>
          <a:lstStyle/>
          <a:p>
            <a:fld id="{D482D8E8-CC06-4921-BD82-B65AB35FEDC5}"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E739C675-E878-E586-2D74-B77D30FEAA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95897D-13FD-CBD0-488B-B987597BA341}"/>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163496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0D195-4C2E-4C91-05CD-9D9472B707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2474B6-F479-7B19-39AB-EC06ED1A5BE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63C9A6-43E5-B5D0-3AE8-E39B4C4E14BD}"/>
              </a:ext>
            </a:extLst>
          </p:cNvPr>
          <p:cNvSpPr>
            <a:spLocks noGrp="1"/>
          </p:cNvSpPr>
          <p:nvPr>
            <p:ph type="dt" sz="half" idx="10"/>
          </p:nvPr>
        </p:nvSpPr>
        <p:spPr/>
        <p:txBody>
          <a:bodyPr/>
          <a:lstStyle/>
          <a:p>
            <a:fld id="{D482D8E8-CC06-4921-BD82-B65AB35FEDC5}"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053563B1-4765-FC9A-D19A-5594D2CDE8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B6F9A1-502E-BF72-C36B-757EAF40A313}"/>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364896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DD4CF-7C0A-418D-FAE7-EF1444FE757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731AD07-FC2C-2B88-5E2E-63A02019B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7BE3DE-1CC2-54FE-8B0C-B24339D1447C}"/>
              </a:ext>
            </a:extLst>
          </p:cNvPr>
          <p:cNvSpPr>
            <a:spLocks noGrp="1"/>
          </p:cNvSpPr>
          <p:nvPr>
            <p:ph type="dt" sz="half" idx="10"/>
          </p:nvPr>
        </p:nvSpPr>
        <p:spPr/>
        <p:txBody>
          <a:bodyPr/>
          <a:lstStyle/>
          <a:p>
            <a:fld id="{D482D8E8-CC06-4921-BD82-B65AB35FEDC5}"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087F4D6C-C86E-2621-67B9-47904B088E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F17644-AC58-8197-52E5-166D25B684CD}"/>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1183538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9843D-0579-0C8C-F8A2-F22443EA13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5015D4-9322-7171-1247-ECD1EBBA0F4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7549696-3B53-E7F7-C765-06D395DAAFF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95B3C0A-9CC7-E67A-135D-C817537ECB68}"/>
              </a:ext>
            </a:extLst>
          </p:cNvPr>
          <p:cNvSpPr>
            <a:spLocks noGrp="1"/>
          </p:cNvSpPr>
          <p:nvPr>
            <p:ph type="dt" sz="half" idx="10"/>
          </p:nvPr>
        </p:nvSpPr>
        <p:spPr/>
        <p:txBody>
          <a:bodyPr/>
          <a:lstStyle/>
          <a:p>
            <a:fld id="{D482D8E8-CC06-4921-BD82-B65AB35FEDC5}" type="datetimeFigureOut">
              <a:rPr lang="zh-CN" altLang="en-US" smtClean="0"/>
              <a:t>2022/12/7</a:t>
            </a:fld>
            <a:endParaRPr lang="zh-CN" altLang="en-US"/>
          </a:p>
        </p:txBody>
      </p:sp>
      <p:sp>
        <p:nvSpPr>
          <p:cNvPr id="6" name="页脚占位符 5">
            <a:extLst>
              <a:ext uri="{FF2B5EF4-FFF2-40B4-BE49-F238E27FC236}">
                <a16:creationId xmlns:a16="http://schemas.microsoft.com/office/drawing/2014/main" id="{9CF19BC0-4C69-00B4-1C5C-B8166B87F1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12F95F-51D2-4537-32C1-73311489C4D5}"/>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3919869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34863-4060-2A65-42CE-4B113DF40D0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B96F7C0-99C3-8309-0590-81D9BCA2B5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8658999-038E-1A1A-7AB1-E756671DBC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E50067C-9AB4-C54E-2BF4-77B1040B5F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E3DE79-6600-42FD-DE7A-E0A20EAD77F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236B9D5-8AE1-6A02-D645-2BAFA159A7B3}"/>
              </a:ext>
            </a:extLst>
          </p:cNvPr>
          <p:cNvSpPr>
            <a:spLocks noGrp="1"/>
          </p:cNvSpPr>
          <p:nvPr>
            <p:ph type="dt" sz="half" idx="10"/>
          </p:nvPr>
        </p:nvSpPr>
        <p:spPr/>
        <p:txBody>
          <a:bodyPr/>
          <a:lstStyle/>
          <a:p>
            <a:fld id="{D482D8E8-CC06-4921-BD82-B65AB35FEDC5}" type="datetimeFigureOut">
              <a:rPr lang="zh-CN" altLang="en-US" smtClean="0"/>
              <a:t>2022/12/7</a:t>
            </a:fld>
            <a:endParaRPr lang="zh-CN" altLang="en-US"/>
          </a:p>
        </p:txBody>
      </p:sp>
      <p:sp>
        <p:nvSpPr>
          <p:cNvPr id="8" name="页脚占位符 7">
            <a:extLst>
              <a:ext uri="{FF2B5EF4-FFF2-40B4-BE49-F238E27FC236}">
                <a16:creationId xmlns:a16="http://schemas.microsoft.com/office/drawing/2014/main" id="{420AA359-3D25-8BF6-A7B6-6D6AC72C32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FACA19-1D19-8A87-10BF-00072C0A5EBB}"/>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166591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3E083-44C1-C479-4669-88CDD167E1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6416C76-8824-B6D4-A0BA-83C35473912B}"/>
              </a:ext>
            </a:extLst>
          </p:cNvPr>
          <p:cNvSpPr>
            <a:spLocks noGrp="1"/>
          </p:cNvSpPr>
          <p:nvPr>
            <p:ph type="dt" sz="half" idx="10"/>
          </p:nvPr>
        </p:nvSpPr>
        <p:spPr/>
        <p:txBody>
          <a:bodyPr/>
          <a:lstStyle/>
          <a:p>
            <a:fld id="{D482D8E8-CC06-4921-BD82-B65AB35FEDC5}" type="datetimeFigureOut">
              <a:rPr lang="zh-CN" altLang="en-US" smtClean="0"/>
              <a:t>2022/12/7</a:t>
            </a:fld>
            <a:endParaRPr lang="zh-CN" altLang="en-US"/>
          </a:p>
        </p:txBody>
      </p:sp>
      <p:sp>
        <p:nvSpPr>
          <p:cNvPr id="4" name="页脚占位符 3">
            <a:extLst>
              <a:ext uri="{FF2B5EF4-FFF2-40B4-BE49-F238E27FC236}">
                <a16:creationId xmlns:a16="http://schemas.microsoft.com/office/drawing/2014/main" id="{3ADC6FC3-FB0A-3146-CF0C-DEF7CC4E68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A77F90-D6E8-CCC0-B773-AABC70BFA0BD}"/>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375555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C1584F-8F5A-A9E2-B176-1EECD07D55D5}"/>
              </a:ext>
            </a:extLst>
          </p:cNvPr>
          <p:cNvSpPr>
            <a:spLocks noGrp="1"/>
          </p:cNvSpPr>
          <p:nvPr>
            <p:ph type="dt" sz="half" idx="10"/>
          </p:nvPr>
        </p:nvSpPr>
        <p:spPr/>
        <p:txBody>
          <a:bodyPr/>
          <a:lstStyle/>
          <a:p>
            <a:fld id="{D482D8E8-CC06-4921-BD82-B65AB35FEDC5}" type="datetimeFigureOut">
              <a:rPr lang="zh-CN" altLang="en-US" smtClean="0"/>
              <a:t>2022/12/7</a:t>
            </a:fld>
            <a:endParaRPr lang="zh-CN" altLang="en-US"/>
          </a:p>
        </p:txBody>
      </p:sp>
      <p:sp>
        <p:nvSpPr>
          <p:cNvPr id="3" name="页脚占位符 2">
            <a:extLst>
              <a:ext uri="{FF2B5EF4-FFF2-40B4-BE49-F238E27FC236}">
                <a16:creationId xmlns:a16="http://schemas.microsoft.com/office/drawing/2014/main" id="{402C1C63-6359-6467-4B7F-48EA445BFF9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D36E17-0234-9AE2-3869-7917AEAADB4D}"/>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225127800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B4949-BB69-7FDC-0957-F58EF9136B2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735B37F-7756-55C2-C225-E28F3ADBA2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B64AE9-9474-85FF-F3DB-FC16D0017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72DD55-860E-40C8-F96A-D008AA8E6E62}"/>
              </a:ext>
            </a:extLst>
          </p:cNvPr>
          <p:cNvSpPr>
            <a:spLocks noGrp="1"/>
          </p:cNvSpPr>
          <p:nvPr>
            <p:ph type="dt" sz="half" idx="10"/>
          </p:nvPr>
        </p:nvSpPr>
        <p:spPr/>
        <p:txBody>
          <a:bodyPr/>
          <a:lstStyle/>
          <a:p>
            <a:fld id="{D482D8E8-CC06-4921-BD82-B65AB35FEDC5}" type="datetimeFigureOut">
              <a:rPr lang="zh-CN" altLang="en-US" smtClean="0"/>
              <a:t>2022/12/7</a:t>
            </a:fld>
            <a:endParaRPr lang="zh-CN" altLang="en-US"/>
          </a:p>
        </p:txBody>
      </p:sp>
      <p:sp>
        <p:nvSpPr>
          <p:cNvPr id="6" name="页脚占位符 5">
            <a:extLst>
              <a:ext uri="{FF2B5EF4-FFF2-40B4-BE49-F238E27FC236}">
                <a16:creationId xmlns:a16="http://schemas.microsoft.com/office/drawing/2014/main" id="{5DC3875B-A5E8-6ED1-86D5-458C04619B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A84A8A-71FF-B598-6216-534AD3B899B2}"/>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1655579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EA67B-155F-EC07-6728-1DE91DEF2CA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887832C-11B9-37C3-B5B2-D635E788C9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FDF662-6B7E-09ED-20DF-9644F3F4A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2563F0-25E2-27A1-B198-EC29C37F7668}"/>
              </a:ext>
            </a:extLst>
          </p:cNvPr>
          <p:cNvSpPr>
            <a:spLocks noGrp="1"/>
          </p:cNvSpPr>
          <p:nvPr>
            <p:ph type="dt" sz="half" idx="10"/>
          </p:nvPr>
        </p:nvSpPr>
        <p:spPr/>
        <p:txBody>
          <a:bodyPr/>
          <a:lstStyle/>
          <a:p>
            <a:fld id="{D482D8E8-CC06-4921-BD82-B65AB35FEDC5}" type="datetimeFigureOut">
              <a:rPr lang="zh-CN" altLang="en-US" smtClean="0"/>
              <a:t>2022/12/7</a:t>
            </a:fld>
            <a:endParaRPr lang="zh-CN" altLang="en-US"/>
          </a:p>
        </p:txBody>
      </p:sp>
      <p:sp>
        <p:nvSpPr>
          <p:cNvPr id="6" name="页脚占位符 5">
            <a:extLst>
              <a:ext uri="{FF2B5EF4-FFF2-40B4-BE49-F238E27FC236}">
                <a16:creationId xmlns:a16="http://schemas.microsoft.com/office/drawing/2014/main" id="{B104BBAB-3B37-D8C7-842B-6362857EA9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D2344F-371F-0C9B-B042-025505BD31D9}"/>
              </a:ext>
            </a:extLst>
          </p:cNvPr>
          <p:cNvSpPr>
            <a:spLocks noGrp="1"/>
          </p:cNvSpPr>
          <p:nvPr>
            <p:ph type="sldNum" sz="quarter" idx="12"/>
          </p:nvPr>
        </p:nvSpPr>
        <p:spPr/>
        <p:txBody>
          <a:body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316714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AF0A31-5002-4D1E-4F5D-18615C01E4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BBD7C7B-3144-96A7-C69F-1C48B1987F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E357E4-3407-7678-BD26-42AA6581D1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2D8E8-CC06-4921-BD82-B65AB35FEDC5}"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F215E4BB-239F-FE58-5C3D-42453048B5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E283E81-76AF-C951-FC94-0925946E1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F3DCD-AE0E-4128-977E-7944D0FE1489}" type="slidenum">
              <a:rPr lang="zh-CN" altLang="en-US" smtClean="0"/>
              <a:t>‹#›</a:t>
            </a:fld>
            <a:endParaRPr lang="zh-CN" altLang="en-US"/>
          </a:p>
        </p:txBody>
      </p:sp>
    </p:spTree>
    <p:extLst>
      <p:ext uri="{BB962C8B-B14F-4D97-AF65-F5344CB8AC3E}">
        <p14:creationId xmlns:p14="http://schemas.microsoft.com/office/powerpoint/2010/main" val="3750016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image" Target="../media/image1.jpg"/><Relationship Id="rId7" Type="http://schemas.openxmlformats.org/officeDocument/2006/relationships/hyperlink" Target="https://docs.scipy.org/doc/scipy/reference/optimize.minimize-cobyla.html?highlight=cobyla"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docs.scipy.org/doc/scipy/tutorial/optimize.html#id40" TargetMode="External"/><Relationship Id="rId5" Type="http://schemas.openxmlformats.org/officeDocument/2006/relationships/hyperlink" Target="https://docs.scipy.org/doc/scipy/tutorial/optimize.html#id35"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14.jpg"/><Relationship Id="rId3" Type="http://schemas.openxmlformats.org/officeDocument/2006/relationships/image" Target="../media/image4.JPG"/><Relationship Id="rId7" Type="http://schemas.openxmlformats.org/officeDocument/2006/relationships/image" Target="../media/image8.jpg"/><Relationship Id="rId12"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jpg"/><Relationship Id="rId11" Type="http://schemas.openxmlformats.org/officeDocument/2006/relationships/image" Target="../media/image12.jpg"/><Relationship Id="rId5" Type="http://schemas.openxmlformats.org/officeDocument/2006/relationships/image" Target="../media/image6.jpg"/><Relationship Id="rId10" Type="http://schemas.openxmlformats.org/officeDocument/2006/relationships/image" Target="../media/image11.jpg"/><Relationship Id="rId4" Type="http://schemas.openxmlformats.org/officeDocument/2006/relationships/image" Target="../media/image5.JPG"/><Relationship Id="rId9" Type="http://schemas.openxmlformats.org/officeDocument/2006/relationships/image" Target="../media/image10.jpg"/></Relationships>
</file>

<file path=ppt/slides/_rels/slide4.xml.rels><?xml version="1.0" encoding="UTF-8" standalone="yes"?>
<Relationships xmlns="http://schemas.openxmlformats.org/package/2006/relationships"><Relationship Id="rId8" Type="http://schemas.openxmlformats.org/officeDocument/2006/relationships/image" Target="../media/image18.jpg"/><Relationship Id="rId13" Type="http://schemas.openxmlformats.org/officeDocument/2006/relationships/image" Target="../media/image23.jpg"/><Relationship Id="rId3" Type="http://schemas.openxmlformats.org/officeDocument/2006/relationships/image" Target="../media/image4.JPG"/><Relationship Id="rId7" Type="http://schemas.openxmlformats.org/officeDocument/2006/relationships/image" Target="../media/image17.jpg"/><Relationship Id="rId12" Type="http://schemas.openxmlformats.org/officeDocument/2006/relationships/image" Target="../media/image22.jp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6.jpg"/><Relationship Id="rId11" Type="http://schemas.openxmlformats.org/officeDocument/2006/relationships/image" Target="../media/image21.jpg"/><Relationship Id="rId5" Type="http://schemas.openxmlformats.org/officeDocument/2006/relationships/image" Target="../media/image15.jpg"/><Relationship Id="rId10" Type="http://schemas.openxmlformats.org/officeDocument/2006/relationships/image" Target="../media/image20.jpg"/><Relationship Id="rId4" Type="http://schemas.openxmlformats.org/officeDocument/2006/relationships/image" Target="../media/image5.JPG"/><Relationship Id="rId9" Type="http://schemas.openxmlformats.org/officeDocument/2006/relationships/image" Target="../media/image19.jpg"/></Relationships>
</file>

<file path=ppt/slides/_rels/slide5.xml.rels><?xml version="1.0" encoding="UTF-8" standalone="yes"?>
<Relationships xmlns="http://schemas.openxmlformats.org/package/2006/relationships"><Relationship Id="rId8" Type="http://schemas.openxmlformats.org/officeDocument/2006/relationships/image" Target="../media/image27.jpg"/><Relationship Id="rId13" Type="http://schemas.openxmlformats.org/officeDocument/2006/relationships/image" Target="../media/image32.jpg"/><Relationship Id="rId3" Type="http://schemas.openxmlformats.org/officeDocument/2006/relationships/image" Target="../media/image4.JPG"/><Relationship Id="rId7" Type="http://schemas.openxmlformats.org/officeDocument/2006/relationships/image" Target="../media/image26.jpg"/><Relationship Id="rId12" Type="http://schemas.openxmlformats.org/officeDocument/2006/relationships/image" Target="../media/image31.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5.jpg"/><Relationship Id="rId11" Type="http://schemas.openxmlformats.org/officeDocument/2006/relationships/image" Target="../media/image30.jpg"/><Relationship Id="rId5" Type="http://schemas.openxmlformats.org/officeDocument/2006/relationships/image" Target="../media/image24.jpg"/><Relationship Id="rId10" Type="http://schemas.openxmlformats.org/officeDocument/2006/relationships/image" Target="../media/image29.jpg"/><Relationship Id="rId4" Type="http://schemas.openxmlformats.org/officeDocument/2006/relationships/image" Target="../media/image5.JPG"/><Relationship Id="rId9" Type="http://schemas.openxmlformats.org/officeDocument/2006/relationships/image" Target="../media/image28.jpg"/></Relationships>
</file>

<file path=ppt/slides/_rels/slide6.xml.rels><?xml version="1.0" encoding="UTF-8" standalone="yes"?>
<Relationships xmlns="http://schemas.openxmlformats.org/package/2006/relationships"><Relationship Id="rId8" Type="http://schemas.openxmlformats.org/officeDocument/2006/relationships/image" Target="../media/image36.jpg"/><Relationship Id="rId13" Type="http://schemas.openxmlformats.org/officeDocument/2006/relationships/image" Target="../media/image41.jpg"/><Relationship Id="rId3" Type="http://schemas.openxmlformats.org/officeDocument/2006/relationships/image" Target="../media/image4.JPG"/><Relationship Id="rId7" Type="http://schemas.openxmlformats.org/officeDocument/2006/relationships/image" Target="../media/image35.jpg"/><Relationship Id="rId12" Type="http://schemas.openxmlformats.org/officeDocument/2006/relationships/image" Target="../media/image40.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4.jpg"/><Relationship Id="rId11" Type="http://schemas.openxmlformats.org/officeDocument/2006/relationships/image" Target="../media/image39.jpg"/><Relationship Id="rId5" Type="http://schemas.openxmlformats.org/officeDocument/2006/relationships/image" Target="../media/image33.jpg"/><Relationship Id="rId10" Type="http://schemas.openxmlformats.org/officeDocument/2006/relationships/image" Target="../media/image38.jpg"/><Relationship Id="rId4" Type="http://schemas.openxmlformats.org/officeDocument/2006/relationships/image" Target="../media/image5.JPG"/><Relationship Id="rId9" Type="http://schemas.openxmlformats.org/officeDocument/2006/relationships/image" Target="../media/image3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EAE06B-C951-F59E-5269-7505C3F278D4}"/>
              </a:ext>
            </a:extLst>
          </p:cNvPr>
          <p:cNvSpPr txBox="1"/>
          <p:nvPr/>
        </p:nvSpPr>
        <p:spPr>
          <a:xfrm>
            <a:off x="1624613" y="1855432"/>
            <a:ext cx="8726750" cy="1229632"/>
          </a:xfrm>
          <a:prstGeom prst="rect">
            <a:avLst/>
          </a:prstGeom>
          <a:noFill/>
        </p:spPr>
        <p:txBody>
          <a:bodyPr wrap="square" rtlCol="0">
            <a:spAutoFit/>
          </a:bodyPr>
          <a:lstStyle/>
          <a:p>
            <a:pPr algn="ctr">
              <a:lnSpc>
                <a:spcPct val="200000"/>
              </a:lnSpc>
            </a:pPr>
            <a:r>
              <a:rPr lang="en-US" altLang="zh-CN" sz="2000" b="1" dirty="0">
                <a:latin typeface="+mj-lt"/>
              </a:rPr>
              <a:t>Optimization Performance With Output Constraints</a:t>
            </a:r>
          </a:p>
          <a:p>
            <a:pPr algn="ctr">
              <a:lnSpc>
                <a:spcPct val="200000"/>
              </a:lnSpc>
            </a:pPr>
            <a:r>
              <a:rPr lang="en-US" altLang="zh-CN" sz="2000" b="1" dirty="0">
                <a:latin typeface="+mj-lt"/>
              </a:rPr>
              <a:t>				---- Estimation of Polynomial Functions</a:t>
            </a:r>
            <a:endParaRPr lang="zh-CN" altLang="en-US" sz="2000" b="1" dirty="0">
              <a:latin typeface="+mj-lt"/>
            </a:endParaRPr>
          </a:p>
        </p:txBody>
      </p:sp>
      <p:sp>
        <p:nvSpPr>
          <p:cNvPr id="3" name="文本框 2">
            <a:extLst>
              <a:ext uri="{FF2B5EF4-FFF2-40B4-BE49-F238E27FC236}">
                <a16:creationId xmlns:a16="http://schemas.microsoft.com/office/drawing/2014/main" id="{C9534DA8-C722-A698-6698-311622FAA6FE}"/>
              </a:ext>
            </a:extLst>
          </p:cNvPr>
          <p:cNvSpPr txBox="1"/>
          <p:nvPr/>
        </p:nvSpPr>
        <p:spPr>
          <a:xfrm>
            <a:off x="8238477" y="3475190"/>
            <a:ext cx="2982897" cy="369332"/>
          </a:xfrm>
          <a:prstGeom prst="rect">
            <a:avLst/>
          </a:prstGeom>
          <a:noFill/>
        </p:spPr>
        <p:txBody>
          <a:bodyPr wrap="square" rtlCol="0">
            <a:spAutoFit/>
          </a:bodyPr>
          <a:lstStyle/>
          <a:p>
            <a:pPr algn="l"/>
            <a:r>
              <a:rPr lang="en-US" altLang="zh-CN" dirty="0"/>
              <a:t>by Feng Zhao </a:t>
            </a:r>
            <a:endParaRPr lang="zh-CN" altLang="en-US" dirty="0"/>
          </a:p>
        </p:txBody>
      </p:sp>
    </p:spTree>
    <p:extLst>
      <p:ext uri="{BB962C8B-B14F-4D97-AF65-F5344CB8AC3E}">
        <p14:creationId xmlns:p14="http://schemas.microsoft.com/office/powerpoint/2010/main" val="119709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表&#10;&#10;描述已自动生成">
            <a:extLst>
              <a:ext uri="{FF2B5EF4-FFF2-40B4-BE49-F238E27FC236}">
                <a16:creationId xmlns:a16="http://schemas.microsoft.com/office/drawing/2014/main" id="{03FE505C-3ED6-8B6A-38F6-0CE8E5474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381" y="1360596"/>
            <a:ext cx="5852160" cy="4389120"/>
          </a:xfrm>
          <a:prstGeom prst="rect">
            <a:avLst/>
          </a:prstGeom>
        </p:spPr>
      </p:pic>
      <p:cxnSp>
        <p:nvCxnSpPr>
          <p:cNvPr id="9" name="直接箭头连接符 8">
            <a:extLst>
              <a:ext uri="{FF2B5EF4-FFF2-40B4-BE49-F238E27FC236}">
                <a16:creationId xmlns:a16="http://schemas.microsoft.com/office/drawing/2014/main" id="{C8B64B1D-2CC1-E221-BBF1-3C010241F640}"/>
              </a:ext>
            </a:extLst>
          </p:cNvPr>
          <p:cNvCxnSpPr>
            <a:cxnSpLocks/>
          </p:cNvCxnSpPr>
          <p:nvPr/>
        </p:nvCxnSpPr>
        <p:spPr>
          <a:xfrm flipH="1">
            <a:off x="4448908" y="999741"/>
            <a:ext cx="1023880" cy="149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98150447-75D0-43CF-C088-5F0724B2566C}"/>
              </a:ext>
            </a:extLst>
          </p:cNvPr>
          <p:cNvSpPr txBox="1"/>
          <p:nvPr/>
        </p:nvSpPr>
        <p:spPr>
          <a:xfrm>
            <a:off x="5472788" y="180190"/>
            <a:ext cx="3165938" cy="1169551"/>
          </a:xfrm>
          <a:prstGeom prst="rect">
            <a:avLst/>
          </a:prstGeom>
          <a:noFill/>
        </p:spPr>
        <p:txBody>
          <a:bodyPr wrap="square" rtlCol="0">
            <a:spAutoFit/>
          </a:bodyPr>
          <a:lstStyle/>
          <a:p>
            <a:pPr algn="l"/>
            <a:r>
              <a:rPr lang="en-US" altLang="zh-CN" sz="1400" dirty="0"/>
              <a:t>Given data points(N points)</a:t>
            </a:r>
          </a:p>
          <a:p>
            <a:pPr algn="l"/>
            <a:r>
              <a:rPr lang="en-US" altLang="zh-CN" sz="1400" dirty="0"/>
              <a:t>--uniform sampling</a:t>
            </a:r>
          </a:p>
          <a:p>
            <a:pPr algn="l"/>
            <a:r>
              <a:rPr lang="en-US" altLang="zh-CN" sz="1400" dirty="0"/>
              <a:t>--random sampling</a:t>
            </a:r>
          </a:p>
          <a:p>
            <a:pPr algn="l"/>
            <a:r>
              <a:rPr lang="en-US" altLang="zh-CN" sz="1400" dirty="0"/>
              <a:t>--adjusted(weighted) random sampling</a:t>
            </a:r>
          </a:p>
          <a:p>
            <a:pPr algn="l"/>
            <a:r>
              <a:rPr lang="en-US" altLang="zh-CN" sz="1400" dirty="0"/>
              <a:t>(more on the sides, less in the middle)</a:t>
            </a:r>
            <a:endParaRPr lang="zh-CN" altLang="en-US" sz="1400" dirty="0"/>
          </a:p>
        </p:txBody>
      </p:sp>
      <p:cxnSp>
        <p:nvCxnSpPr>
          <p:cNvPr id="11" name="直接箭头连接符 10">
            <a:extLst>
              <a:ext uri="{FF2B5EF4-FFF2-40B4-BE49-F238E27FC236}">
                <a16:creationId xmlns:a16="http://schemas.microsoft.com/office/drawing/2014/main" id="{5333AE5F-BB52-3C8F-818C-D8CC2F0E0ACF}"/>
              </a:ext>
            </a:extLst>
          </p:cNvPr>
          <p:cNvCxnSpPr>
            <a:cxnSpLocks/>
          </p:cNvCxnSpPr>
          <p:nvPr/>
        </p:nvCxnSpPr>
        <p:spPr>
          <a:xfrm flipH="1" flipV="1">
            <a:off x="1995854" y="4149969"/>
            <a:ext cx="898266" cy="1638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19A8B88-353D-91AB-8A82-28C8BFDCE489}"/>
              </a:ext>
            </a:extLst>
          </p:cNvPr>
          <p:cNvSpPr txBox="1"/>
          <p:nvPr/>
        </p:nvSpPr>
        <p:spPr>
          <a:xfrm>
            <a:off x="2831976" y="5695907"/>
            <a:ext cx="2547892" cy="307777"/>
          </a:xfrm>
          <a:prstGeom prst="rect">
            <a:avLst/>
          </a:prstGeom>
          <a:noFill/>
        </p:spPr>
        <p:txBody>
          <a:bodyPr wrap="square" rtlCol="0">
            <a:spAutoFit/>
          </a:bodyPr>
          <a:lstStyle/>
          <a:p>
            <a:pPr algn="l"/>
            <a:r>
              <a:rPr lang="en-US" altLang="zh-CN" sz="1400" dirty="0"/>
              <a:t>Polynomial with order K </a:t>
            </a:r>
            <a:endParaRPr lang="zh-CN" altLang="en-US" sz="1400" dirty="0"/>
          </a:p>
        </p:txBody>
      </p:sp>
      <p:pic>
        <p:nvPicPr>
          <p:cNvPr id="19" name="图片 18">
            <a:extLst>
              <a:ext uri="{FF2B5EF4-FFF2-40B4-BE49-F238E27FC236}">
                <a16:creationId xmlns:a16="http://schemas.microsoft.com/office/drawing/2014/main" id="{13A0CA03-88E9-6B41-32BB-96EA5DD7C0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8827" y="6157573"/>
            <a:ext cx="6648450" cy="628650"/>
          </a:xfrm>
          <a:prstGeom prst="rect">
            <a:avLst/>
          </a:prstGeom>
        </p:spPr>
      </p:pic>
      <p:cxnSp>
        <p:nvCxnSpPr>
          <p:cNvPr id="20" name="直接箭头连接符 19">
            <a:extLst>
              <a:ext uri="{FF2B5EF4-FFF2-40B4-BE49-F238E27FC236}">
                <a16:creationId xmlns:a16="http://schemas.microsoft.com/office/drawing/2014/main" id="{FA6B7C26-348D-5A41-3DA8-C0819DA29C22}"/>
              </a:ext>
            </a:extLst>
          </p:cNvPr>
          <p:cNvCxnSpPr>
            <a:cxnSpLocks/>
          </p:cNvCxnSpPr>
          <p:nvPr/>
        </p:nvCxnSpPr>
        <p:spPr>
          <a:xfrm flipH="1" flipV="1">
            <a:off x="4589585" y="2969156"/>
            <a:ext cx="1711137" cy="541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327AA76D-261C-005B-5FC0-9FB5B1433004}"/>
              </a:ext>
            </a:extLst>
          </p:cNvPr>
          <p:cNvSpPr txBox="1"/>
          <p:nvPr/>
        </p:nvSpPr>
        <p:spPr>
          <a:xfrm>
            <a:off x="6300722" y="3381952"/>
            <a:ext cx="3083487" cy="800219"/>
          </a:xfrm>
          <a:prstGeom prst="rect">
            <a:avLst/>
          </a:prstGeom>
          <a:noFill/>
        </p:spPr>
        <p:txBody>
          <a:bodyPr wrap="square" rtlCol="0">
            <a:spAutoFit/>
          </a:bodyPr>
          <a:lstStyle/>
          <a:p>
            <a:r>
              <a:rPr lang="en-US" altLang="zh-CN" sz="1400" dirty="0"/>
              <a:t>Polynomial with order K</a:t>
            </a:r>
          </a:p>
          <a:p>
            <a:r>
              <a:rPr lang="en-US" altLang="zh-CN" sz="1400" dirty="0"/>
              <a:t>-- Output is constrained in certain range </a:t>
            </a:r>
            <a:endParaRPr lang="zh-CN" altLang="en-US" sz="1400" dirty="0"/>
          </a:p>
          <a:p>
            <a:pPr algn="l"/>
            <a:endParaRPr lang="zh-CN" altLang="en-US" dirty="0"/>
          </a:p>
        </p:txBody>
      </p:sp>
      <p:cxnSp>
        <p:nvCxnSpPr>
          <p:cNvPr id="23" name="直接箭头连接符 22">
            <a:extLst>
              <a:ext uri="{FF2B5EF4-FFF2-40B4-BE49-F238E27FC236}">
                <a16:creationId xmlns:a16="http://schemas.microsoft.com/office/drawing/2014/main" id="{B10713D1-F703-0120-2078-382E1CD9F229}"/>
              </a:ext>
            </a:extLst>
          </p:cNvPr>
          <p:cNvCxnSpPr>
            <a:cxnSpLocks/>
          </p:cNvCxnSpPr>
          <p:nvPr/>
        </p:nvCxnSpPr>
        <p:spPr>
          <a:xfrm flipH="1" flipV="1">
            <a:off x="4229100" y="2990866"/>
            <a:ext cx="2126150" cy="63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DCEDA64E-6B40-951C-DF56-AAC0CF2C0AF3}"/>
              </a:ext>
            </a:extLst>
          </p:cNvPr>
          <p:cNvSpPr txBox="1"/>
          <p:nvPr/>
        </p:nvSpPr>
        <p:spPr>
          <a:xfrm>
            <a:off x="8725996" y="722753"/>
            <a:ext cx="3417903" cy="2345257"/>
          </a:xfrm>
          <a:prstGeom prst="rect">
            <a:avLst/>
          </a:prstGeom>
          <a:noFill/>
        </p:spPr>
        <p:txBody>
          <a:bodyPr wrap="square" rtlCol="0">
            <a:spAutoFit/>
          </a:bodyPr>
          <a:lstStyle/>
          <a:p>
            <a:pPr indent="-228600">
              <a:lnSpc>
                <a:spcPct val="90000"/>
              </a:lnSpc>
              <a:spcAft>
                <a:spcPts val="600"/>
              </a:spcAft>
              <a:buFont typeface="Arial" panose="020B0604020202020204" pitchFamily="34" charset="0"/>
              <a:buChar char="•"/>
            </a:pPr>
            <a:r>
              <a:rPr lang="en-US" altLang="zh-CN" sz="1800" dirty="0">
                <a:solidFill>
                  <a:schemeClr val="tx1">
                    <a:alpha val="60000"/>
                  </a:schemeClr>
                </a:solidFill>
              </a:rPr>
              <a:t>‘trust-</a:t>
            </a:r>
            <a:r>
              <a:rPr lang="en-US" altLang="zh-CN" sz="1800" dirty="0" err="1">
                <a:solidFill>
                  <a:schemeClr val="tx1">
                    <a:alpha val="60000"/>
                  </a:schemeClr>
                </a:solidFill>
              </a:rPr>
              <a:t>constr</a:t>
            </a:r>
            <a:r>
              <a:rPr lang="en-US" altLang="zh-CN" sz="1800" dirty="0">
                <a:solidFill>
                  <a:schemeClr val="tx1">
                    <a:alpha val="60000"/>
                  </a:schemeClr>
                </a:solidFill>
              </a:rPr>
              <a:t>’: </a:t>
            </a:r>
            <a:r>
              <a:rPr lang="en-US" altLang="zh-CN" sz="1800" b="0" i="0" u="none" strike="noStrike" dirty="0">
                <a:solidFill>
                  <a:schemeClr val="tx1">
                    <a:alpha val="60000"/>
                  </a:schemeClr>
                </a:solidFill>
                <a:effectLst/>
                <a:hlinkClick r:id="rId5"/>
              </a:rPr>
              <a:t>Trust-Region Constrained Algorithm</a:t>
            </a:r>
            <a:endParaRPr lang="en-US" altLang="zh-CN" sz="1800" dirty="0">
              <a:solidFill>
                <a:schemeClr val="tx1">
                  <a:alpha val="60000"/>
                </a:schemeClr>
              </a:solidFill>
            </a:endParaRPr>
          </a:p>
          <a:p>
            <a:pPr indent="-228600">
              <a:lnSpc>
                <a:spcPct val="90000"/>
              </a:lnSpc>
              <a:spcAft>
                <a:spcPts val="600"/>
              </a:spcAft>
              <a:buFont typeface="Arial" panose="020B0604020202020204" pitchFamily="34" charset="0"/>
              <a:buChar char="•"/>
            </a:pPr>
            <a:r>
              <a:rPr lang="en-US" altLang="zh-CN" sz="1800" dirty="0">
                <a:solidFill>
                  <a:schemeClr val="tx1">
                    <a:alpha val="60000"/>
                  </a:schemeClr>
                </a:solidFill>
              </a:rPr>
              <a:t>‘SLSQP’: </a:t>
            </a:r>
            <a:r>
              <a:rPr lang="en-US" altLang="zh-CN" sz="1800" b="0" i="0" u="none" strike="noStrike" dirty="0">
                <a:solidFill>
                  <a:schemeClr val="tx1">
                    <a:alpha val="60000"/>
                  </a:schemeClr>
                </a:solidFill>
                <a:effectLst/>
                <a:hlinkClick r:id="rId6"/>
              </a:rPr>
              <a:t>Sequential Least </a:t>
            </a:r>
            <a:r>
              <a:rPr lang="en-US" altLang="zh-CN" sz="1800" b="0" i="0" u="none" strike="noStrike" dirty="0" err="1">
                <a:solidFill>
                  <a:schemeClr val="tx1">
                    <a:alpha val="60000"/>
                  </a:schemeClr>
                </a:solidFill>
                <a:effectLst/>
                <a:hlinkClick r:id="rId6"/>
              </a:rPr>
              <a:t>SQuares</a:t>
            </a:r>
            <a:r>
              <a:rPr lang="en-US" altLang="zh-CN" sz="1800" b="0" i="0" u="none" strike="noStrike" dirty="0">
                <a:solidFill>
                  <a:schemeClr val="tx1">
                    <a:alpha val="60000"/>
                  </a:schemeClr>
                </a:solidFill>
                <a:effectLst/>
                <a:hlinkClick r:id="rId6"/>
              </a:rPr>
              <a:t> Programming</a:t>
            </a:r>
            <a:endParaRPr lang="en-US" altLang="zh-CN" sz="1800" dirty="0">
              <a:solidFill>
                <a:schemeClr val="tx1">
                  <a:alpha val="60000"/>
                </a:schemeClr>
              </a:solidFill>
            </a:endParaRPr>
          </a:p>
          <a:p>
            <a:pPr indent="-228600">
              <a:lnSpc>
                <a:spcPct val="90000"/>
              </a:lnSpc>
              <a:spcAft>
                <a:spcPts val="600"/>
              </a:spcAft>
              <a:buFont typeface="Arial" panose="020B0604020202020204" pitchFamily="34" charset="0"/>
              <a:buChar char="•"/>
            </a:pPr>
            <a:r>
              <a:rPr lang="en-US" altLang="zh-CN" sz="1800" dirty="0">
                <a:solidFill>
                  <a:schemeClr val="tx1">
                    <a:alpha val="60000"/>
                  </a:schemeClr>
                </a:solidFill>
              </a:rPr>
              <a:t>‘COBYLA’: </a:t>
            </a:r>
            <a:r>
              <a:rPr lang="en-US" altLang="zh-CN" sz="1800" b="0" i="0" dirty="0">
                <a:solidFill>
                  <a:schemeClr val="tx1">
                    <a:alpha val="60000"/>
                  </a:schemeClr>
                </a:solidFill>
                <a:effectLst/>
                <a:hlinkClick r:id="rId7"/>
              </a:rPr>
              <a:t>Constrained Optimization BY Linear Approximation </a:t>
            </a:r>
            <a:endParaRPr lang="en-US" altLang="zh-CN" sz="1800" dirty="0">
              <a:solidFill>
                <a:schemeClr val="tx1">
                  <a:alpha val="60000"/>
                </a:schemeClr>
              </a:solidFill>
            </a:endParaRPr>
          </a:p>
          <a:p>
            <a:pPr algn="l"/>
            <a:endParaRPr lang="zh-CN" altLang="en-US" dirty="0"/>
          </a:p>
        </p:txBody>
      </p:sp>
      <p:pic>
        <p:nvPicPr>
          <p:cNvPr id="27" name="图片 26" descr="文本&#10;&#10;中度可信度描述已自动生成">
            <a:extLst>
              <a:ext uri="{FF2B5EF4-FFF2-40B4-BE49-F238E27FC236}">
                <a16:creationId xmlns:a16="http://schemas.microsoft.com/office/drawing/2014/main" id="{5B03F38A-C71F-B8A6-9A40-3C508AB7B3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0206" y="371108"/>
            <a:ext cx="2340839" cy="882611"/>
          </a:xfrm>
          <a:prstGeom prst="rect">
            <a:avLst/>
          </a:prstGeom>
        </p:spPr>
      </p:pic>
      <p:cxnSp>
        <p:nvCxnSpPr>
          <p:cNvPr id="8" name="直接箭头连接符 7">
            <a:extLst>
              <a:ext uri="{FF2B5EF4-FFF2-40B4-BE49-F238E27FC236}">
                <a16:creationId xmlns:a16="http://schemas.microsoft.com/office/drawing/2014/main" id="{3B160D84-F581-9C50-7EE5-772A74FBDE03}"/>
              </a:ext>
            </a:extLst>
          </p:cNvPr>
          <p:cNvCxnSpPr>
            <a:cxnSpLocks/>
          </p:cNvCxnSpPr>
          <p:nvPr/>
        </p:nvCxnSpPr>
        <p:spPr>
          <a:xfrm flipH="1" flipV="1">
            <a:off x="4105922" y="3125833"/>
            <a:ext cx="2194800" cy="6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6AEBEB1-BD2F-0D2F-B533-D819BCA71CF8}"/>
              </a:ext>
            </a:extLst>
          </p:cNvPr>
          <p:cNvCxnSpPr/>
          <p:nvPr/>
        </p:nvCxnSpPr>
        <p:spPr>
          <a:xfrm flipH="1" flipV="1">
            <a:off x="6096000" y="2373923"/>
            <a:ext cx="3540369" cy="13012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直接箭头连接符 25">
            <a:extLst>
              <a:ext uri="{FF2B5EF4-FFF2-40B4-BE49-F238E27FC236}">
                <a16:creationId xmlns:a16="http://schemas.microsoft.com/office/drawing/2014/main" id="{05DEDAA1-2A61-D02E-B52F-D1747EB05F5C}"/>
              </a:ext>
            </a:extLst>
          </p:cNvPr>
          <p:cNvCxnSpPr>
            <a:cxnSpLocks/>
          </p:cNvCxnSpPr>
          <p:nvPr/>
        </p:nvCxnSpPr>
        <p:spPr>
          <a:xfrm flipH="1">
            <a:off x="5472788" y="3880509"/>
            <a:ext cx="4163581" cy="6035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文本框 33">
            <a:extLst>
              <a:ext uri="{FF2B5EF4-FFF2-40B4-BE49-F238E27FC236}">
                <a16:creationId xmlns:a16="http://schemas.microsoft.com/office/drawing/2014/main" id="{BD93DC90-3E6E-0566-5F0C-406665B1AE37}"/>
              </a:ext>
            </a:extLst>
          </p:cNvPr>
          <p:cNvSpPr txBox="1"/>
          <p:nvPr/>
        </p:nvSpPr>
        <p:spPr>
          <a:xfrm>
            <a:off x="9576441" y="3555156"/>
            <a:ext cx="2615559" cy="369332"/>
          </a:xfrm>
          <a:prstGeom prst="rect">
            <a:avLst/>
          </a:prstGeom>
          <a:noFill/>
        </p:spPr>
        <p:txBody>
          <a:bodyPr wrap="square" rtlCol="0">
            <a:spAutoFit/>
          </a:bodyPr>
          <a:lstStyle/>
          <a:p>
            <a:pPr algn="l"/>
            <a:r>
              <a:rPr lang="en-US" altLang="zh-CN" dirty="0"/>
              <a:t>Output bound(constraints)</a:t>
            </a:r>
            <a:endParaRPr lang="zh-CN" altLang="en-US" dirty="0"/>
          </a:p>
        </p:txBody>
      </p:sp>
    </p:spTree>
    <p:extLst>
      <p:ext uri="{BB962C8B-B14F-4D97-AF65-F5344CB8AC3E}">
        <p14:creationId xmlns:p14="http://schemas.microsoft.com/office/powerpoint/2010/main" val="40769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4CCBF7C-3F14-4DBE-53C2-7E27FD1A5325}"/>
              </a:ext>
            </a:extLst>
          </p:cNvPr>
          <p:cNvSpPr txBox="1"/>
          <p:nvPr/>
        </p:nvSpPr>
        <p:spPr>
          <a:xfrm>
            <a:off x="105729" y="81576"/>
            <a:ext cx="3595457" cy="369332"/>
          </a:xfrm>
          <a:prstGeom prst="rect">
            <a:avLst/>
          </a:prstGeom>
          <a:noFill/>
        </p:spPr>
        <p:txBody>
          <a:bodyPr wrap="square" rtlCol="0">
            <a:spAutoFit/>
          </a:bodyPr>
          <a:lstStyle/>
          <a:p>
            <a:pPr algn="l"/>
            <a:r>
              <a:rPr lang="en-US" altLang="zh-CN" dirty="0"/>
              <a:t>N = 10, K = 5</a:t>
            </a:r>
            <a:endParaRPr lang="zh-CN" altLang="en-US" dirty="0"/>
          </a:p>
        </p:txBody>
      </p:sp>
      <p:sp>
        <p:nvSpPr>
          <p:cNvPr id="3" name="文本框 2">
            <a:extLst>
              <a:ext uri="{FF2B5EF4-FFF2-40B4-BE49-F238E27FC236}">
                <a16:creationId xmlns:a16="http://schemas.microsoft.com/office/drawing/2014/main" id="{BBA2B321-3AA3-2204-C70E-5016F1F2BEF4}"/>
              </a:ext>
            </a:extLst>
          </p:cNvPr>
          <p:cNvSpPr txBox="1"/>
          <p:nvPr/>
        </p:nvSpPr>
        <p:spPr>
          <a:xfrm>
            <a:off x="2264610" y="75298"/>
            <a:ext cx="2752078" cy="338554"/>
          </a:xfrm>
          <a:prstGeom prst="rect">
            <a:avLst/>
          </a:prstGeom>
          <a:noFill/>
        </p:spPr>
        <p:txBody>
          <a:bodyPr wrap="square" rtlCol="0">
            <a:spAutoFit/>
          </a:bodyPr>
          <a:lstStyle/>
          <a:p>
            <a:pPr algn="l"/>
            <a:r>
              <a:rPr lang="en-US" altLang="zh-CN" sz="1600" dirty="0"/>
              <a:t>Uniform data points </a:t>
            </a:r>
            <a:endParaRPr lang="zh-CN" altLang="en-US" sz="1600" dirty="0"/>
          </a:p>
        </p:txBody>
      </p:sp>
      <p:sp>
        <p:nvSpPr>
          <p:cNvPr id="4" name="文本框 3">
            <a:extLst>
              <a:ext uri="{FF2B5EF4-FFF2-40B4-BE49-F238E27FC236}">
                <a16:creationId xmlns:a16="http://schemas.microsoft.com/office/drawing/2014/main" id="{A3D8467C-0CF1-465B-18EB-31FF8D951658}"/>
              </a:ext>
            </a:extLst>
          </p:cNvPr>
          <p:cNvSpPr txBox="1"/>
          <p:nvPr/>
        </p:nvSpPr>
        <p:spPr>
          <a:xfrm>
            <a:off x="5439281" y="75298"/>
            <a:ext cx="2752078" cy="338554"/>
          </a:xfrm>
          <a:prstGeom prst="rect">
            <a:avLst/>
          </a:prstGeom>
          <a:noFill/>
        </p:spPr>
        <p:txBody>
          <a:bodyPr wrap="square" rtlCol="0">
            <a:spAutoFit/>
          </a:bodyPr>
          <a:lstStyle/>
          <a:p>
            <a:pPr algn="l"/>
            <a:r>
              <a:rPr lang="en-US" altLang="zh-CN" sz="1600" dirty="0"/>
              <a:t>Random data points </a:t>
            </a:r>
            <a:endParaRPr lang="zh-CN" altLang="en-US" sz="1600" dirty="0"/>
          </a:p>
        </p:txBody>
      </p:sp>
      <p:sp>
        <p:nvSpPr>
          <p:cNvPr id="5" name="文本框 4">
            <a:extLst>
              <a:ext uri="{FF2B5EF4-FFF2-40B4-BE49-F238E27FC236}">
                <a16:creationId xmlns:a16="http://schemas.microsoft.com/office/drawing/2014/main" id="{2BE04F41-F42D-71B6-29F6-40CF827B7122}"/>
              </a:ext>
            </a:extLst>
          </p:cNvPr>
          <p:cNvSpPr txBox="1"/>
          <p:nvPr/>
        </p:nvSpPr>
        <p:spPr>
          <a:xfrm>
            <a:off x="8075950" y="75298"/>
            <a:ext cx="4028983" cy="338554"/>
          </a:xfrm>
          <a:prstGeom prst="rect">
            <a:avLst/>
          </a:prstGeom>
          <a:noFill/>
        </p:spPr>
        <p:txBody>
          <a:bodyPr wrap="square" rtlCol="0">
            <a:spAutoFit/>
          </a:bodyPr>
          <a:lstStyle/>
          <a:p>
            <a:pPr algn="l"/>
            <a:r>
              <a:rPr lang="en-US" altLang="zh-CN" sz="1600" dirty="0"/>
              <a:t>Adjusted(weighted) Random data points </a:t>
            </a:r>
            <a:endParaRPr lang="zh-CN" altLang="en-US" sz="1600" dirty="0"/>
          </a:p>
        </p:txBody>
      </p:sp>
      <p:sp>
        <p:nvSpPr>
          <p:cNvPr id="9" name="文本框 8">
            <a:extLst>
              <a:ext uri="{FF2B5EF4-FFF2-40B4-BE49-F238E27FC236}">
                <a16:creationId xmlns:a16="http://schemas.microsoft.com/office/drawing/2014/main" id="{59223FF7-91BB-2494-5BD7-20C836D23AE2}"/>
              </a:ext>
            </a:extLst>
          </p:cNvPr>
          <p:cNvSpPr txBox="1"/>
          <p:nvPr/>
        </p:nvSpPr>
        <p:spPr>
          <a:xfrm>
            <a:off x="105729" y="1491827"/>
            <a:ext cx="976543" cy="338554"/>
          </a:xfrm>
          <a:prstGeom prst="rect">
            <a:avLst/>
          </a:prstGeom>
          <a:noFill/>
        </p:spPr>
        <p:txBody>
          <a:bodyPr wrap="square" rtlCol="0">
            <a:spAutoFit/>
          </a:bodyPr>
          <a:lstStyle/>
          <a:p>
            <a:pPr algn="l"/>
            <a:r>
              <a:rPr lang="en-US" altLang="zh-CN" sz="1600" dirty="0"/>
              <a:t>Sigmoid</a:t>
            </a:r>
            <a:endParaRPr lang="zh-CN" altLang="en-US" sz="1600" dirty="0"/>
          </a:p>
        </p:txBody>
      </p:sp>
      <p:sp>
        <p:nvSpPr>
          <p:cNvPr id="12" name="文本框 11">
            <a:extLst>
              <a:ext uri="{FF2B5EF4-FFF2-40B4-BE49-F238E27FC236}">
                <a16:creationId xmlns:a16="http://schemas.microsoft.com/office/drawing/2014/main" id="{BC5400C4-C8B9-A574-DF1D-2DED74578C37}"/>
              </a:ext>
            </a:extLst>
          </p:cNvPr>
          <p:cNvSpPr txBox="1"/>
          <p:nvPr/>
        </p:nvSpPr>
        <p:spPr>
          <a:xfrm>
            <a:off x="105729" y="3246464"/>
            <a:ext cx="1154099" cy="584775"/>
          </a:xfrm>
          <a:prstGeom prst="rect">
            <a:avLst/>
          </a:prstGeom>
          <a:noFill/>
        </p:spPr>
        <p:txBody>
          <a:bodyPr wrap="square" rtlCol="0">
            <a:spAutoFit/>
          </a:bodyPr>
          <a:lstStyle/>
          <a:p>
            <a:pPr algn="l"/>
            <a:r>
              <a:rPr lang="en-US" altLang="zh-CN" sz="1600" dirty="0"/>
              <a:t>Combined Sigmoid</a:t>
            </a:r>
            <a:endParaRPr lang="zh-CN" altLang="en-US" sz="1600" dirty="0"/>
          </a:p>
        </p:txBody>
      </p:sp>
      <p:sp>
        <p:nvSpPr>
          <p:cNvPr id="13" name="文本框 12">
            <a:extLst>
              <a:ext uri="{FF2B5EF4-FFF2-40B4-BE49-F238E27FC236}">
                <a16:creationId xmlns:a16="http://schemas.microsoft.com/office/drawing/2014/main" id="{AC9B68E6-13B1-E08F-2206-9B655656ADA0}"/>
              </a:ext>
            </a:extLst>
          </p:cNvPr>
          <p:cNvSpPr txBox="1"/>
          <p:nvPr/>
        </p:nvSpPr>
        <p:spPr>
          <a:xfrm>
            <a:off x="52462" y="5073785"/>
            <a:ext cx="1074200" cy="584775"/>
          </a:xfrm>
          <a:prstGeom prst="rect">
            <a:avLst/>
          </a:prstGeom>
          <a:noFill/>
        </p:spPr>
        <p:txBody>
          <a:bodyPr wrap="square" rtlCol="0">
            <a:spAutoFit/>
          </a:bodyPr>
          <a:lstStyle/>
          <a:p>
            <a:pPr algn="l"/>
            <a:r>
              <a:rPr lang="en-US" altLang="zh-CN" sz="1600" dirty="0"/>
              <a:t>Rate-changing </a:t>
            </a:r>
            <a:endParaRPr lang="zh-CN" altLang="en-US" sz="1600" dirty="0"/>
          </a:p>
        </p:txBody>
      </p:sp>
      <p:pic>
        <p:nvPicPr>
          <p:cNvPr id="14" name="图片 13" descr="绿色的钟表&#10;&#10;低可信度描述已自动生成">
            <a:extLst>
              <a:ext uri="{FF2B5EF4-FFF2-40B4-BE49-F238E27FC236}">
                <a16:creationId xmlns:a16="http://schemas.microsoft.com/office/drawing/2014/main" id="{1FAB84C5-DECB-17D9-F05A-495267396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75" y="1914887"/>
            <a:ext cx="1493298" cy="445541"/>
          </a:xfrm>
          <a:prstGeom prst="rect">
            <a:avLst/>
          </a:prstGeom>
        </p:spPr>
      </p:pic>
      <p:pic>
        <p:nvPicPr>
          <p:cNvPr id="31" name="图片 30" descr="图片包含 文本&#10;&#10;描述已自动生成">
            <a:extLst>
              <a:ext uri="{FF2B5EF4-FFF2-40B4-BE49-F238E27FC236}">
                <a16:creationId xmlns:a16="http://schemas.microsoft.com/office/drawing/2014/main" id="{6B3EB195-0FE9-A3FB-0741-E7B10E7FC3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75" y="5723936"/>
            <a:ext cx="1504950" cy="609600"/>
          </a:xfrm>
          <a:prstGeom prst="rect">
            <a:avLst/>
          </a:prstGeom>
        </p:spPr>
      </p:pic>
      <p:sp>
        <p:nvSpPr>
          <p:cNvPr id="32" name="文本框 31">
            <a:extLst>
              <a:ext uri="{FF2B5EF4-FFF2-40B4-BE49-F238E27FC236}">
                <a16:creationId xmlns:a16="http://schemas.microsoft.com/office/drawing/2014/main" id="{12A62101-808A-8F0D-5012-2763EEC89B24}"/>
              </a:ext>
            </a:extLst>
          </p:cNvPr>
          <p:cNvSpPr txBox="1"/>
          <p:nvPr/>
        </p:nvSpPr>
        <p:spPr>
          <a:xfrm>
            <a:off x="94859" y="3891677"/>
            <a:ext cx="1840133" cy="738664"/>
          </a:xfrm>
          <a:prstGeom prst="rect">
            <a:avLst/>
          </a:prstGeom>
          <a:noFill/>
        </p:spPr>
        <p:txBody>
          <a:bodyPr wrap="square" rtlCol="0">
            <a:spAutoFit/>
          </a:bodyPr>
          <a:lstStyle/>
          <a:p>
            <a:pPr algn="l"/>
            <a:r>
              <a:rPr lang="en-US" altLang="zh-CN" sz="1400" dirty="0"/>
              <a:t>Sigmoid(5+x)</a:t>
            </a:r>
          </a:p>
          <a:p>
            <a:pPr algn="l"/>
            <a:r>
              <a:rPr lang="en-US" altLang="zh-CN" sz="1400" dirty="0"/>
              <a:t>+</a:t>
            </a:r>
          </a:p>
          <a:p>
            <a:pPr algn="l"/>
            <a:r>
              <a:rPr lang="en-US" altLang="zh-CN" sz="1400" dirty="0"/>
              <a:t>Sigmoid(5-x) -1</a:t>
            </a:r>
            <a:endParaRPr lang="zh-CN" altLang="en-US" sz="1400" dirty="0"/>
          </a:p>
        </p:txBody>
      </p:sp>
      <p:pic>
        <p:nvPicPr>
          <p:cNvPr id="17" name="图片 16" descr="图表, 折线图&#10;&#10;描述已自动生成">
            <a:extLst>
              <a:ext uri="{FF2B5EF4-FFF2-40B4-BE49-F238E27FC236}">
                <a16:creationId xmlns:a16="http://schemas.microsoft.com/office/drawing/2014/main" id="{E5A48912-513F-BB8B-8771-BF0487CE5B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8562" y="2552879"/>
            <a:ext cx="2769949" cy="2077462"/>
          </a:xfrm>
          <a:prstGeom prst="rect">
            <a:avLst/>
          </a:prstGeom>
        </p:spPr>
      </p:pic>
      <p:pic>
        <p:nvPicPr>
          <p:cNvPr id="21" name="图片 20" descr="图表, 折线图&#10;&#10;描述已自动生成">
            <a:extLst>
              <a:ext uri="{FF2B5EF4-FFF2-40B4-BE49-F238E27FC236}">
                <a16:creationId xmlns:a16="http://schemas.microsoft.com/office/drawing/2014/main" id="{EE9352AE-89D0-DB82-A4F3-839AF4DED0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8562" y="397730"/>
            <a:ext cx="2769949" cy="2077462"/>
          </a:xfrm>
          <a:prstGeom prst="rect">
            <a:avLst/>
          </a:prstGeom>
        </p:spPr>
      </p:pic>
      <p:pic>
        <p:nvPicPr>
          <p:cNvPr id="25" name="图片 24" descr="图表, 直方图&#10;&#10;描述已自动生成">
            <a:extLst>
              <a:ext uri="{FF2B5EF4-FFF2-40B4-BE49-F238E27FC236}">
                <a16:creationId xmlns:a16="http://schemas.microsoft.com/office/drawing/2014/main" id="{720A3359-6DDE-E278-AB72-2E73D883A1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8562" y="4708028"/>
            <a:ext cx="2769949" cy="2077461"/>
          </a:xfrm>
          <a:prstGeom prst="rect">
            <a:avLst/>
          </a:prstGeom>
        </p:spPr>
      </p:pic>
      <p:pic>
        <p:nvPicPr>
          <p:cNvPr id="29" name="图片 28" descr="图表, 折线图&#10;&#10;描述已自动生成">
            <a:extLst>
              <a:ext uri="{FF2B5EF4-FFF2-40B4-BE49-F238E27FC236}">
                <a16:creationId xmlns:a16="http://schemas.microsoft.com/office/drawing/2014/main" id="{2DD45091-E9DF-2F4D-5F7F-F00A248984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1122" y="413852"/>
            <a:ext cx="2769949" cy="2077462"/>
          </a:xfrm>
          <a:prstGeom prst="rect">
            <a:avLst/>
          </a:prstGeom>
        </p:spPr>
      </p:pic>
      <p:pic>
        <p:nvPicPr>
          <p:cNvPr id="34" name="图片 33" descr="图表, 折线图&#10;&#10;描述已自动生成">
            <a:extLst>
              <a:ext uri="{FF2B5EF4-FFF2-40B4-BE49-F238E27FC236}">
                <a16:creationId xmlns:a16="http://schemas.microsoft.com/office/drawing/2014/main" id="{E7CB2EBA-F22B-D674-7C50-77CEAE66AD4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71122" y="2579896"/>
            <a:ext cx="2769185" cy="2076889"/>
          </a:xfrm>
          <a:prstGeom prst="rect">
            <a:avLst/>
          </a:prstGeom>
        </p:spPr>
      </p:pic>
      <p:pic>
        <p:nvPicPr>
          <p:cNvPr id="36" name="图片 35" descr="图表, 直方图&#10;&#10;描述已自动生成">
            <a:extLst>
              <a:ext uri="{FF2B5EF4-FFF2-40B4-BE49-F238E27FC236}">
                <a16:creationId xmlns:a16="http://schemas.microsoft.com/office/drawing/2014/main" id="{08B4C260-7293-B7F9-D48A-6FEEDCBF3D2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71122" y="4718150"/>
            <a:ext cx="2772971" cy="2079729"/>
          </a:xfrm>
          <a:prstGeom prst="rect">
            <a:avLst/>
          </a:prstGeom>
        </p:spPr>
      </p:pic>
      <p:pic>
        <p:nvPicPr>
          <p:cNvPr id="38" name="图片 37" descr="图表, 折线图&#10;&#10;描述已自动生成">
            <a:extLst>
              <a:ext uri="{FF2B5EF4-FFF2-40B4-BE49-F238E27FC236}">
                <a16:creationId xmlns:a16="http://schemas.microsoft.com/office/drawing/2014/main" id="{8F96B948-BFE6-03DE-E674-39F75192C4F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30903" y="397730"/>
            <a:ext cx="2752078" cy="2064059"/>
          </a:xfrm>
          <a:prstGeom prst="rect">
            <a:avLst/>
          </a:prstGeom>
        </p:spPr>
      </p:pic>
      <p:pic>
        <p:nvPicPr>
          <p:cNvPr id="40" name="图片 39" descr="图表, 折线图&#10;&#10;描述已自动生成">
            <a:extLst>
              <a:ext uri="{FF2B5EF4-FFF2-40B4-BE49-F238E27FC236}">
                <a16:creationId xmlns:a16="http://schemas.microsoft.com/office/drawing/2014/main" id="{18AFD87C-43FB-96E0-1066-75E05AECDDD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30904" y="2582993"/>
            <a:ext cx="2749660" cy="2062245"/>
          </a:xfrm>
          <a:prstGeom prst="rect">
            <a:avLst/>
          </a:prstGeom>
        </p:spPr>
      </p:pic>
      <p:pic>
        <p:nvPicPr>
          <p:cNvPr id="42" name="图片 41" descr="图表, 折线图&#10;&#10;描述已自动生成">
            <a:extLst>
              <a:ext uri="{FF2B5EF4-FFF2-40B4-BE49-F238E27FC236}">
                <a16:creationId xmlns:a16="http://schemas.microsoft.com/office/drawing/2014/main" id="{22DDCEA3-F27F-0011-41E4-A38D99B97D9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30903" y="4733820"/>
            <a:ext cx="2752079" cy="2064059"/>
          </a:xfrm>
          <a:prstGeom prst="rect">
            <a:avLst/>
          </a:prstGeom>
        </p:spPr>
      </p:pic>
      <p:sp>
        <p:nvSpPr>
          <p:cNvPr id="44" name="文本框 43">
            <a:extLst>
              <a:ext uri="{FF2B5EF4-FFF2-40B4-BE49-F238E27FC236}">
                <a16:creationId xmlns:a16="http://schemas.microsoft.com/office/drawing/2014/main" id="{C301CAAB-562E-6052-3B97-3FC6D63B28E2}"/>
              </a:ext>
            </a:extLst>
          </p:cNvPr>
          <p:cNvSpPr txBox="1"/>
          <p:nvPr/>
        </p:nvSpPr>
        <p:spPr>
          <a:xfrm>
            <a:off x="123247" y="605791"/>
            <a:ext cx="1424354" cy="523220"/>
          </a:xfrm>
          <a:prstGeom prst="rect">
            <a:avLst/>
          </a:prstGeom>
          <a:noFill/>
        </p:spPr>
        <p:txBody>
          <a:bodyPr wrap="square">
            <a:spAutoFit/>
          </a:bodyPr>
          <a:lstStyle/>
          <a:p>
            <a:pPr algn="l"/>
            <a:r>
              <a:rPr lang="en-US" altLang="zh-CN" sz="1400" dirty="0">
                <a:solidFill>
                  <a:srgbClr val="FF0000"/>
                </a:solidFill>
              </a:rPr>
              <a:t>Green overlaps with yellow</a:t>
            </a:r>
            <a:endParaRPr lang="zh-CN" altLang="en-US" sz="1400" dirty="0">
              <a:solidFill>
                <a:srgbClr val="FF0000"/>
              </a:solidFill>
            </a:endParaRPr>
          </a:p>
        </p:txBody>
      </p:sp>
    </p:spTree>
    <p:extLst>
      <p:ext uri="{BB962C8B-B14F-4D97-AF65-F5344CB8AC3E}">
        <p14:creationId xmlns:p14="http://schemas.microsoft.com/office/powerpoint/2010/main" val="212752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4CCBF7C-3F14-4DBE-53C2-7E27FD1A5325}"/>
              </a:ext>
            </a:extLst>
          </p:cNvPr>
          <p:cNvSpPr txBox="1"/>
          <p:nvPr/>
        </p:nvSpPr>
        <p:spPr>
          <a:xfrm>
            <a:off x="105729" y="81576"/>
            <a:ext cx="3595457" cy="369332"/>
          </a:xfrm>
          <a:prstGeom prst="rect">
            <a:avLst/>
          </a:prstGeom>
          <a:noFill/>
        </p:spPr>
        <p:txBody>
          <a:bodyPr wrap="square" rtlCol="0">
            <a:spAutoFit/>
          </a:bodyPr>
          <a:lstStyle/>
          <a:p>
            <a:pPr algn="l"/>
            <a:r>
              <a:rPr lang="en-US" altLang="zh-CN" dirty="0"/>
              <a:t>N = 10, K = 10</a:t>
            </a:r>
            <a:endParaRPr lang="zh-CN" altLang="en-US" dirty="0"/>
          </a:p>
        </p:txBody>
      </p:sp>
      <p:sp>
        <p:nvSpPr>
          <p:cNvPr id="3" name="文本框 2">
            <a:extLst>
              <a:ext uri="{FF2B5EF4-FFF2-40B4-BE49-F238E27FC236}">
                <a16:creationId xmlns:a16="http://schemas.microsoft.com/office/drawing/2014/main" id="{BBA2B321-3AA3-2204-C70E-5016F1F2BEF4}"/>
              </a:ext>
            </a:extLst>
          </p:cNvPr>
          <p:cNvSpPr txBox="1"/>
          <p:nvPr/>
        </p:nvSpPr>
        <p:spPr>
          <a:xfrm>
            <a:off x="2264610" y="75298"/>
            <a:ext cx="2752078" cy="338554"/>
          </a:xfrm>
          <a:prstGeom prst="rect">
            <a:avLst/>
          </a:prstGeom>
          <a:noFill/>
        </p:spPr>
        <p:txBody>
          <a:bodyPr wrap="square" rtlCol="0">
            <a:spAutoFit/>
          </a:bodyPr>
          <a:lstStyle/>
          <a:p>
            <a:pPr algn="l"/>
            <a:r>
              <a:rPr lang="en-US" altLang="zh-CN" sz="1600" dirty="0"/>
              <a:t>Uniform data points </a:t>
            </a:r>
            <a:endParaRPr lang="zh-CN" altLang="en-US" sz="1600" dirty="0"/>
          </a:p>
        </p:txBody>
      </p:sp>
      <p:sp>
        <p:nvSpPr>
          <p:cNvPr id="4" name="文本框 3">
            <a:extLst>
              <a:ext uri="{FF2B5EF4-FFF2-40B4-BE49-F238E27FC236}">
                <a16:creationId xmlns:a16="http://schemas.microsoft.com/office/drawing/2014/main" id="{A3D8467C-0CF1-465B-18EB-31FF8D951658}"/>
              </a:ext>
            </a:extLst>
          </p:cNvPr>
          <p:cNvSpPr txBox="1"/>
          <p:nvPr/>
        </p:nvSpPr>
        <p:spPr>
          <a:xfrm>
            <a:off x="5444173" y="31602"/>
            <a:ext cx="2752078" cy="338554"/>
          </a:xfrm>
          <a:prstGeom prst="rect">
            <a:avLst/>
          </a:prstGeom>
          <a:noFill/>
        </p:spPr>
        <p:txBody>
          <a:bodyPr wrap="square" rtlCol="0">
            <a:spAutoFit/>
          </a:bodyPr>
          <a:lstStyle/>
          <a:p>
            <a:pPr algn="l"/>
            <a:r>
              <a:rPr lang="en-US" altLang="zh-CN" sz="1600" dirty="0"/>
              <a:t>Random data points </a:t>
            </a:r>
            <a:endParaRPr lang="zh-CN" altLang="en-US" sz="1600" dirty="0"/>
          </a:p>
        </p:txBody>
      </p:sp>
      <p:sp>
        <p:nvSpPr>
          <p:cNvPr id="5" name="文本框 4">
            <a:extLst>
              <a:ext uri="{FF2B5EF4-FFF2-40B4-BE49-F238E27FC236}">
                <a16:creationId xmlns:a16="http://schemas.microsoft.com/office/drawing/2014/main" id="{2BE04F41-F42D-71B6-29F6-40CF827B7122}"/>
              </a:ext>
            </a:extLst>
          </p:cNvPr>
          <p:cNvSpPr txBox="1"/>
          <p:nvPr/>
        </p:nvSpPr>
        <p:spPr>
          <a:xfrm>
            <a:off x="8075950" y="75298"/>
            <a:ext cx="4028983" cy="338554"/>
          </a:xfrm>
          <a:prstGeom prst="rect">
            <a:avLst/>
          </a:prstGeom>
          <a:noFill/>
        </p:spPr>
        <p:txBody>
          <a:bodyPr wrap="square" rtlCol="0">
            <a:spAutoFit/>
          </a:bodyPr>
          <a:lstStyle/>
          <a:p>
            <a:pPr algn="l"/>
            <a:r>
              <a:rPr lang="en-US" altLang="zh-CN" sz="1600" dirty="0"/>
              <a:t>Adjusted(weighted) Random data points </a:t>
            </a:r>
            <a:endParaRPr lang="zh-CN" altLang="en-US" sz="1600" dirty="0"/>
          </a:p>
        </p:txBody>
      </p:sp>
      <p:sp>
        <p:nvSpPr>
          <p:cNvPr id="9" name="文本框 8">
            <a:extLst>
              <a:ext uri="{FF2B5EF4-FFF2-40B4-BE49-F238E27FC236}">
                <a16:creationId xmlns:a16="http://schemas.microsoft.com/office/drawing/2014/main" id="{59223FF7-91BB-2494-5BD7-20C836D23AE2}"/>
              </a:ext>
            </a:extLst>
          </p:cNvPr>
          <p:cNvSpPr txBox="1"/>
          <p:nvPr/>
        </p:nvSpPr>
        <p:spPr>
          <a:xfrm>
            <a:off x="105729" y="1491827"/>
            <a:ext cx="976543" cy="338554"/>
          </a:xfrm>
          <a:prstGeom prst="rect">
            <a:avLst/>
          </a:prstGeom>
          <a:noFill/>
        </p:spPr>
        <p:txBody>
          <a:bodyPr wrap="square" rtlCol="0">
            <a:spAutoFit/>
          </a:bodyPr>
          <a:lstStyle/>
          <a:p>
            <a:pPr algn="l"/>
            <a:r>
              <a:rPr lang="en-US" altLang="zh-CN" sz="1600" dirty="0"/>
              <a:t>Sigmoid</a:t>
            </a:r>
            <a:endParaRPr lang="zh-CN" altLang="en-US" sz="1600" dirty="0"/>
          </a:p>
        </p:txBody>
      </p:sp>
      <p:sp>
        <p:nvSpPr>
          <p:cNvPr id="12" name="文本框 11">
            <a:extLst>
              <a:ext uri="{FF2B5EF4-FFF2-40B4-BE49-F238E27FC236}">
                <a16:creationId xmlns:a16="http://schemas.microsoft.com/office/drawing/2014/main" id="{BC5400C4-C8B9-A574-DF1D-2DED74578C37}"/>
              </a:ext>
            </a:extLst>
          </p:cNvPr>
          <p:cNvSpPr txBox="1"/>
          <p:nvPr/>
        </p:nvSpPr>
        <p:spPr>
          <a:xfrm>
            <a:off x="105729" y="3246464"/>
            <a:ext cx="1154099" cy="584775"/>
          </a:xfrm>
          <a:prstGeom prst="rect">
            <a:avLst/>
          </a:prstGeom>
          <a:noFill/>
        </p:spPr>
        <p:txBody>
          <a:bodyPr wrap="square" rtlCol="0">
            <a:spAutoFit/>
          </a:bodyPr>
          <a:lstStyle/>
          <a:p>
            <a:pPr algn="l"/>
            <a:r>
              <a:rPr lang="en-US" altLang="zh-CN" sz="1600" dirty="0"/>
              <a:t>Combined Sigmoid</a:t>
            </a:r>
            <a:endParaRPr lang="zh-CN" altLang="en-US" sz="1600" dirty="0"/>
          </a:p>
        </p:txBody>
      </p:sp>
      <p:sp>
        <p:nvSpPr>
          <p:cNvPr id="13" name="文本框 12">
            <a:extLst>
              <a:ext uri="{FF2B5EF4-FFF2-40B4-BE49-F238E27FC236}">
                <a16:creationId xmlns:a16="http://schemas.microsoft.com/office/drawing/2014/main" id="{AC9B68E6-13B1-E08F-2206-9B655656ADA0}"/>
              </a:ext>
            </a:extLst>
          </p:cNvPr>
          <p:cNvSpPr txBox="1"/>
          <p:nvPr/>
        </p:nvSpPr>
        <p:spPr>
          <a:xfrm>
            <a:off x="52462" y="5073785"/>
            <a:ext cx="1074200" cy="584775"/>
          </a:xfrm>
          <a:prstGeom prst="rect">
            <a:avLst/>
          </a:prstGeom>
          <a:noFill/>
        </p:spPr>
        <p:txBody>
          <a:bodyPr wrap="square" rtlCol="0">
            <a:spAutoFit/>
          </a:bodyPr>
          <a:lstStyle/>
          <a:p>
            <a:pPr algn="l"/>
            <a:r>
              <a:rPr lang="en-US" altLang="zh-CN" sz="1600" dirty="0"/>
              <a:t>Rate-changing </a:t>
            </a:r>
            <a:endParaRPr lang="zh-CN" altLang="en-US" sz="1600" dirty="0"/>
          </a:p>
        </p:txBody>
      </p:sp>
      <p:pic>
        <p:nvPicPr>
          <p:cNvPr id="14" name="图片 13" descr="绿色的钟表&#10;&#10;低可信度描述已自动生成">
            <a:extLst>
              <a:ext uri="{FF2B5EF4-FFF2-40B4-BE49-F238E27FC236}">
                <a16:creationId xmlns:a16="http://schemas.microsoft.com/office/drawing/2014/main" id="{1FAB84C5-DECB-17D9-F05A-495267396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75" y="1914887"/>
            <a:ext cx="1493298" cy="445541"/>
          </a:xfrm>
          <a:prstGeom prst="rect">
            <a:avLst/>
          </a:prstGeom>
        </p:spPr>
      </p:pic>
      <p:pic>
        <p:nvPicPr>
          <p:cNvPr id="31" name="图片 30" descr="图片包含 文本&#10;&#10;描述已自动生成">
            <a:extLst>
              <a:ext uri="{FF2B5EF4-FFF2-40B4-BE49-F238E27FC236}">
                <a16:creationId xmlns:a16="http://schemas.microsoft.com/office/drawing/2014/main" id="{6B3EB195-0FE9-A3FB-0741-E7B10E7FC3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75" y="5723936"/>
            <a:ext cx="1504950" cy="609600"/>
          </a:xfrm>
          <a:prstGeom prst="rect">
            <a:avLst/>
          </a:prstGeom>
        </p:spPr>
      </p:pic>
      <p:sp>
        <p:nvSpPr>
          <p:cNvPr id="32" name="文本框 31">
            <a:extLst>
              <a:ext uri="{FF2B5EF4-FFF2-40B4-BE49-F238E27FC236}">
                <a16:creationId xmlns:a16="http://schemas.microsoft.com/office/drawing/2014/main" id="{12A62101-808A-8F0D-5012-2763EEC89B24}"/>
              </a:ext>
            </a:extLst>
          </p:cNvPr>
          <p:cNvSpPr txBox="1"/>
          <p:nvPr/>
        </p:nvSpPr>
        <p:spPr>
          <a:xfrm>
            <a:off x="94859" y="3891677"/>
            <a:ext cx="1840133" cy="738664"/>
          </a:xfrm>
          <a:prstGeom prst="rect">
            <a:avLst/>
          </a:prstGeom>
          <a:noFill/>
        </p:spPr>
        <p:txBody>
          <a:bodyPr wrap="square" rtlCol="0">
            <a:spAutoFit/>
          </a:bodyPr>
          <a:lstStyle/>
          <a:p>
            <a:pPr algn="l"/>
            <a:r>
              <a:rPr lang="en-US" altLang="zh-CN" sz="1400" dirty="0"/>
              <a:t>Sigmoid(5+x)</a:t>
            </a:r>
          </a:p>
          <a:p>
            <a:pPr algn="l"/>
            <a:r>
              <a:rPr lang="en-US" altLang="zh-CN" sz="1400" dirty="0"/>
              <a:t>+</a:t>
            </a:r>
          </a:p>
          <a:p>
            <a:pPr algn="l"/>
            <a:r>
              <a:rPr lang="en-US" altLang="zh-CN" sz="1400" dirty="0"/>
              <a:t>Sigmoid(5-x) -1</a:t>
            </a:r>
            <a:endParaRPr lang="zh-CN" altLang="en-US" sz="1400" dirty="0"/>
          </a:p>
        </p:txBody>
      </p:sp>
      <p:pic>
        <p:nvPicPr>
          <p:cNvPr id="7" name="图片 6" descr="图表, 折线图, 直方图&#10;&#10;描述已自动生成">
            <a:extLst>
              <a:ext uri="{FF2B5EF4-FFF2-40B4-BE49-F238E27FC236}">
                <a16:creationId xmlns:a16="http://schemas.microsoft.com/office/drawing/2014/main" id="{8FC73135-FB78-80B3-73E9-7FBBF10EF1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0793" y="382781"/>
            <a:ext cx="2789882" cy="2092411"/>
          </a:xfrm>
          <a:prstGeom prst="rect">
            <a:avLst/>
          </a:prstGeom>
        </p:spPr>
      </p:pic>
      <p:pic>
        <p:nvPicPr>
          <p:cNvPr id="10" name="图片 9" descr="图表, 折线图&#10;&#10;描述已自动生成">
            <a:extLst>
              <a:ext uri="{FF2B5EF4-FFF2-40B4-BE49-F238E27FC236}">
                <a16:creationId xmlns:a16="http://schemas.microsoft.com/office/drawing/2014/main" id="{714DCC9F-C090-E5F3-19F4-EE5E7ED73C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2337" y="2552879"/>
            <a:ext cx="2789882" cy="2092411"/>
          </a:xfrm>
          <a:prstGeom prst="rect">
            <a:avLst/>
          </a:prstGeom>
        </p:spPr>
      </p:pic>
      <p:pic>
        <p:nvPicPr>
          <p:cNvPr id="15" name="图片 14" descr="图表, 折线图&#10;&#10;描述已自动生成">
            <a:extLst>
              <a:ext uri="{FF2B5EF4-FFF2-40B4-BE49-F238E27FC236}">
                <a16:creationId xmlns:a16="http://schemas.microsoft.com/office/drawing/2014/main" id="{1A144EEA-4415-60AE-C631-6307C0F399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0793" y="4734023"/>
            <a:ext cx="2772971" cy="2079728"/>
          </a:xfrm>
          <a:prstGeom prst="rect">
            <a:avLst/>
          </a:prstGeom>
        </p:spPr>
      </p:pic>
      <p:pic>
        <p:nvPicPr>
          <p:cNvPr id="20" name="图片 19" descr="图表, 折线图&#10;&#10;描述已自动生成">
            <a:extLst>
              <a:ext uri="{FF2B5EF4-FFF2-40B4-BE49-F238E27FC236}">
                <a16:creationId xmlns:a16="http://schemas.microsoft.com/office/drawing/2014/main" id="{96FFFAF7-016B-DA36-EE92-AC677010A4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37304" y="371645"/>
            <a:ext cx="2835245" cy="2126434"/>
          </a:xfrm>
          <a:prstGeom prst="rect">
            <a:avLst/>
          </a:prstGeom>
        </p:spPr>
      </p:pic>
      <p:pic>
        <p:nvPicPr>
          <p:cNvPr id="23" name="图片 22" descr="图表, 折线图&#10;&#10;描述已自动生成">
            <a:extLst>
              <a:ext uri="{FF2B5EF4-FFF2-40B4-BE49-F238E27FC236}">
                <a16:creationId xmlns:a16="http://schemas.microsoft.com/office/drawing/2014/main" id="{0301B632-09E2-95AD-8CCC-A1F7F5C3AE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43382" y="2552879"/>
            <a:ext cx="2829167" cy="2121875"/>
          </a:xfrm>
          <a:prstGeom prst="rect">
            <a:avLst/>
          </a:prstGeom>
        </p:spPr>
      </p:pic>
      <p:pic>
        <p:nvPicPr>
          <p:cNvPr id="26" name="图片 25" descr="图表, 直方图&#10;&#10;描述已自动生成">
            <a:extLst>
              <a:ext uri="{FF2B5EF4-FFF2-40B4-BE49-F238E27FC236}">
                <a16:creationId xmlns:a16="http://schemas.microsoft.com/office/drawing/2014/main" id="{7ED25974-9248-6063-93CD-B3D98ECC03C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67895" y="4736125"/>
            <a:ext cx="2829166" cy="2121875"/>
          </a:xfrm>
          <a:prstGeom prst="rect">
            <a:avLst/>
          </a:prstGeom>
        </p:spPr>
      </p:pic>
      <p:pic>
        <p:nvPicPr>
          <p:cNvPr id="33" name="图片 32" descr="图表, 折线图&#10;&#10;描述已自动生成">
            <a:extLst>
              <a:ext uri="{FF2B5EF4-FFF2-40B4-BE49-F238E27FC236}">
                <a16:creationId xmlns:a16="http://schemas.microsoft.com/office/drawing/2014/main" id="{A79D3AB6-BEF6-32E4-BF88-BDA3591AF1B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88563" y="386067"/>
            <a:ext cx="2835246" cy="2126434"/>
          </a:xfrm>
          <a:prstGeom prst="rect">
            <a:avLst/>
          </a:prstGeom>
        </p:spPr>
      </p:pic>
      <p:pic>
        <p:nvPicPr>
          <p:cNvPr id="37" name="图片 36" descr="图表, 折线图&#10;&#10;描述已自动生成">
            <a:extLst>
              <a:ext uri="{FF2B5EF4-FFF2-40B4-BE49-F238E27FC236}">
                <a16:creationId xmlns:a16="http://schemas.microsoft.com/office/drawing/2014/main" id="{5573039B-CC35-1771-1755-E4BD47195AE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88562" y="2552879"/>
            <a:ext cx="2829167" cy="2121876"/>
          </a:xfrm>
          <a:prstGeom prst="rect">
            <a:avLst/>
          </a:prstGeom>
        </p:spPr>
      </p:pic>
      <p:pic>
        <p:nvPicPr>
          <p:cNvPr id="41" name="图片 40" descr="图表, 折线图, 直方图&#10;&#10;描述已自动生成">
            <a:extLst>
              <a:ext uri="{FF2B5EF4-FFF2-40B4-BE49-F238E27FC236}">
                <a16:creationId xmlns:a16="http://schemas.microsoft.com/office/drawing/2014/main" id="{6807CB9D-1269-F5CB-A6CF-2D8D9FDFBEC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88563" y="4734023"/>
            <a:ext cx="2829166" cy="2121875"/>
          </a:xfrm>
          <a:prstGeom prst="rect">
            <a:avLst/>
          </a:prstGeom>
        </p:spPr>
      </p:pic>
      <p:cxnSp>
        <p:nvCxnSpPr>
          <p:cNvPr id="46" name="直接箭头连接符 45">
            <a:extLst>
              <a:ext uri="{FF2B5EF4-FFF2-40B4-BE49-F238E27FC236}">
                <a16:creationId xmlns:a16="http://schemas.microsoft.com/office/drawing/2014/main" id="{0CFBD3A1-0A20-3409-C32A-B8A0C69ED2B8}"/>
              </a:ext>
            </a:extLst>
          </p:cNvPr>
          <p:cNvCxnSpPr/>
          <p:nvPr/>
        </p:nvCxnSpPr>
        <p:spPr>
          <a:xfrm flipH="1">
            <a:off x="6427177" y="450908"/>
            <a:ext cx="668215" cy="428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6B51E129-AD61-D728-1F03-6E374F31E7D6}"/>
              </a:ext>
            </a:extLst>
          </p:cNvPr>
          <p:cNvSpPr txBox="1"/>
          <p:nvPr/>
        </p:nvSpPr>
        <p:spPr>
          <a:xfrm>
            <a:off x="7026907" y="293265"/>
            <a:ext cx="866258" cy="253916"/>
          </a:xfrm>
          <a:prstGeom prst="rect">
            <a:avLst/>
          </a:prstGeom>
          <a:noFill/>
        </p:spPr>
        <p:txBody>
          <a:bodyPr wrap="square" rtlCol="0">
            <a:spAutoFit/>
          </a:bodyPr>
          <a:lstStyle/>
          <a:p>
            <a:pPr algn="l"/>
            <a:r>
              <a:rPr lang="en-US" altLang="zh-CN" sz="1050" dirty="0"/>
              <a:t>over-fitting</a:t>
            </a:r>
            <a:endParaRPr lang="zh-CN" altLang="en-US" sz="1050" dirty="0"/>
          </a:p>
        </p:txBody>
      </p:sp>
      <p:cxnSp>
        <p:nvCxnSpPr>
          <p:cNvPr id="51" name="直接箭头连接符 50">
            <a:extLst>
              <a:ext uri="{FF2B5EF4-FFF2-40B4-BE49-F238E27FC236}">
                <a16:creationId xmlns:a16="http://schemas.microsoft.com/office/drawing/2014/main" id="{067E53D0-4187-FD1A-6077-B3422B02414F}"/>
              </a:ext>
            </a:extLst>
          </p:cNvPr>
          <p:cNvCxnSpPr/>
          <p:nvPr/>
        </p:nvCxnSpPr>
        <p:spPr>
          <a:xfrm flipH="1">
            <a:off x="6787662" y="4870938"/>
            <a:ext cx="457200" cy="298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8B879C68-363E-C9FA-DF26-8103DAEB86AA}"/>
              </a:ext>
            </a:extLst>
          </p:cNvPr>
          <p:cNvCxnSpPr/>
          <p:nvPr/>
        </p:nvCxnSpPr>
        <p:spPr>
          <a:xfrm flipH="1">
            <a:off x="6550269" y="4870938"/>
            <a:ext cx="931985" cy="518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AA76E8A3-6B66-3CC3-FD3F-53351B6535DE}"/>
              </a:ext>
            </a:extLst>
          </p:cNvPr>
          <p:cNvSpPr txBox="1"/>
          <p:nvPr/>
        </p:nvSpPr>
        <p:spPr>
          <a:xfrm>
            <a:off x="7183531" y="4682609"/>
            <a:ext cx="1109399" cy="253916"/>
          </a:xfrm>
          <a:prstGeom prst="rect">
            <a:avLst/>
          </a:prstGeom>
          <a:noFill/>
        </p:spPr>
        <p:txBody>
          <a:bodyPr wrap="square" rtlCol="0">
            <a:spAutoFit/>
          </a:bodyPr>
          <a:lstStyle/>
          <a:p>
            <a:pPr algn="l"/>
            <a:r>
              <a:rPr lang="en-US" altLang="zh-CN" sz="1050" dirty="0"/>
              <a:t>More wiggling</a:t>
            </a:r>
            <a:endParaRPr lang="zh-CN" altLang="en-US" sz="1050" dirty="0"/>
          </a:p>
        </p:txBody>
      </p:sp>
      <p:cxnSp>
        <p:nvCxnSpPr>
          <p:cNvPr id="59" name="直接箭头连接符 58">
            <a:extLst>
              <a:ext uri="{FF2B5EF4-FFF2-40B4-BE49-F238E27FC236}">
                <a16:creationId xmlns:a16="http://schemas.microsoft.com/office/drawing/2014/main" id="{CA4B67EA-DD1D-18FF-3188-1EF2729E820D}"/>
              </a:ext>
            </a:extLst>
          </p:cNvPr>
          <p:cNvCxnSpPr/>
          <p:nvPr/>
        </p:nvCxnSpPr>
        <p:spPr>
          <a:xfrm flipH="1">
            <a:off x="2400300" y="6479931"/>
            <a:ext cx="518746" cy="61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BEDB9C28-F04B-1E03-AC91-A18EDA9E2802}"/>
              </a:ext>
            </a:extLst>
          </p:cNvPr>
          <p:cNvSpPr txBox="1"/>
          <p:nvPr/>
        </p:nvSpPr>
        <p:spPr>
          <a:xfrm>
            <a:off x="2843444" y="6344414"/>
            <a:ext cx="1134208" cy="261610"/>
          </a:xfrm>
          <a:prstGeom prst="rect">
            <a:avLst/>
          </a:prstGeom>
          <a:noFill/>
        </p:spPr>
        <p:txBody>
          <a:bodyPr wrap="square" rtlCol="0">
            <a:spAutoFit/>
          </a:bodyPr>
          <a:lstStyle/>
          <a:p>
            <a:pPr algn="l"/>
            <a:r>
              <a:rPr lang="en-US" altLang="zh-CN" sz="1100" dirty="0"/>
              <a:t>off the page</a:t>
            </a:r>
            <a:endParaRPr lang="zh-CN" altLang="en-US" sz="1100" dirty="0"/>
          </a:p>
        </p:txBody>
      </p:sp>
    </p:spTree>
    <p:extLst>
      <p:ext uri="{BB962C8B-B14F-4D97-AF65-F5344CB8AC3E}">
        <p14:creationId xmlns:p14="http://schemas.microsoft.com/office/powerpoint/2010/main" val="121940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4CCBF7C-3F14-4DBE-53C2-7E27FD1A5325}"/>
              </a:ext>
            </a:extLst>
          </p:cNvPr>
          <p:cNvSpPr txBox="1"/>
          <p:nvPr/>
        </p:nvSpPr>
        <p:spPr>
          <a:xfrm>
            <a:off x="105729" y="81576"/>
            <a:ext cx="3595457" cy="369332"/>
          </a:xfrm>
          <a:prstGeom prst="rect">
            <a:avLst/>
          </a:prstGeom>
          <a:noFill/>
        </p:spPr>
        <p:txBody>
          <a:bodyPr wrap="square" rtlCol="0">
            <a:spAutoFit/>
          </a:bodyPr>
          <a:lstStyle/>
          <a:p>
            <a:pPr algn="l"/>
            <a:r>
              <a:rPr lang="en-US" altLang="zh-CN" dirty="0"/>
              <a:t>N = 100, K = 5</a:t>
            </a:r>
            <a:endParaRPr lang="zh-CN" altLang="en-US" dirty="0"/>
          </a:p>
        </p:txBody>
      </p:sp>
      <p:sp>
        <p:nvSpPr>
          <p:cNvPr id="3" name="文本框 2">
            <a:extLst>
              <a:ext uri="{FF2B5EF4-FFF2-40B4-BE49-F238E27FC236}">
                <a16:creationId xmlns:a16="http://schemas.microsoft.com/office/drawing/2014/main" id="{BBA2B321-3AA3-2204-C70E-5016F1F2BEF4}"/>
              </a:ext>
            </a:extLst>
          </p:cNvPr>
          <p:cNvSpPr txBox="1"/>
          <p:nvPr/>
        </p:nvSpPr>
        <p:spPr>
          <a:xfrm>
            <a:off x="2264610" y="75298"/>
            <a:ext cx="2752078" cy="338554"/>
          </a:xfrm>
          <a:prstGeom prst="rect">
            <a:avLst/>
          </a:prstGeom>
          <a:noFill/>
        </p:spPr>
        <p:txBody>
          <a:bodyPr wrap="square" rtlCol="0">
            <a:spAutoFit/>
          </a:bodyPr>
          <a:lstStyle/>
          <a:p>
            <a:pPr algn="l"/>
            <a:r>
              <a:rPr lang="en-US" altLang="zh-CN" sz="1600" dirty="0"/>
              <a:t>Uniform data points </a:t>
            </a:r>
            <a:endParaRPr lang="zh-CN" altLang="en-US" sz="1600" dirty="0"/>
          </a:p>
        </p:txBody>
      </p:sp>
      <p:sp>
        <p:nvSpPr>
          <p:cNvPr id="4" name="文本框 3">
            <a:extLst>
              <a:ext uri="{FF2B5EF4-FFF2-40B4-BE49-F238E27FC236}">
                <a16:creationId xmlns:a16="http://schemas.microsoft.com/office/drawing/2014/main" id="{A3D8467C-0CF1-465B-18EB-31FF8D951658}"/>
              </a:ext>
            </a:extLst>
          </p:cNvPr>
          <p:cNvSpPr txBox="1"/>
          <p:nvPr/>
        </p:nvSpPr>
        <p:spPr>
          <a:xfrm>
            <a:off x="5439281" y="75298"/>
            <a:ext cx="2752078" cy="338554"/>
          </a:xfrm>
          <a:prstGeom prst="rect">
            <a:avLst/>
          </a:prstGeom>
          <a:noFill/>
        </p:spPr>
        <p:txBody>
          <a:bodyPr wrap="square" rtlCol="0">
            <a:spAutoFit/>
          </a:bodyPr>
          <a:lstStyle/>
          <a:p>
            <a:pPr algn="l"/>
            <a:r>
              <a:rPr lang="en-US" altLang="zh-CN" sz="1600" dirty="0"/>
              <a:t>Random data points </a:t>
            </a:r>
            <a:endParaRPr lang="zh-CN" altLang="en-US" sz="1600" dirty="0"/>
          </a:p>
        </p:txBody>
      </p:sp>
      <p:sp>
        <p:nvSpPr>
          <p:cNvPr id="5" name="文本框 4">
            <a:extLst>
              <a:ext uri="{FF2B5EF4-FFF2-40B4-BE49-F238E27FC236}">
                <a16:creationId xmlns:a16="http://schemas.microsoft.com/office/drawing/2014/main" id="{2BE04F41-F42D-71B6-29F6-40CF827B7122}"/>
              </a:ext>
            </a:extLst>
          </p:cNvPr>
          <p:cNvSpPr txBox="1"/>
          <p:nvPr/>
        </p:nvSpPr>
        <p:spPr>
          <a:xfrm>
            <a:off x="8075950" y="75298"/>
            <a:ext cx="4028983" cy="338554"/>
          </a:xfrm>
          <a:prstGeom prst="rect">
            <a:avLst/>
          </a:prstGeom>
          <a:noFill/>
        </p:spPr>
        <p:txBody>
          <a:bodyPr wrap="square" rtlCol="0">
            <a:spAutoFit/>
          </a:bodyPr>
          <a:lstStyle/>
          <a:p>
            <a:pPr algn="l"/>
            <a:r>
              <a:rPr lang="en-US" altLang="zh-CN" sz="1600" dirty="0"/>
              <a:t>Adjusted(weighted) Random data points </a:t>
            </a:r>
            <a:endParaRPr lang="zh-CN" altLang="en-US" sz="1600" dirty="0"/>
          </a:p>
        </p:txBody>
      </p:sp>
      <p:sp>
        <p:nvSpPr>
          <p:cNvPr id="9" name="文本框 8">
            <a:extLst>
              <a:ext uri="{FF2B5EF4-FFF2-40B4-BE49-F238E27FC236}">
                <a16:creationId xmlns:a16="http://schemas.microsoft.com/office/drawing/2014/main" id="{59223FF7-91BB-2494-5BD7-20C836D23AE2}"/>
              </a:ext>
            </a:extLst>
          </p:cNvPr>
          <p:cNvSpPr txBox="1"/>
          <p:nvPr/>
        </p:nvSpPr>
        <p:spPr>
          <a:xfrm>
            <a:off x="105729" y="1491827"/>
            <a:ext cx="976543" cy="338554"/>
          </a:xfrm>
          <a:prstGeom prst="rect">
            <a:avLst/>
          </a:prstGeom>
          <a:noFill/>
        </p:spPr>
        <p:txBody>
          <a:bodyPr wrap="square" rtlCol="0">
            <a:spAutoFit/>
          </a:bodyPr>
          <a:lstStyle/>
          <a:p>
            <a:pPr algn="l"/>
            <a:r>
              <a:rPr lang="en-US" altLang="zh-CN" sz="1600" dirty="0"/>
              <a:t>Sigmoid</a:t>
            </a:r>
            <a:endParaRPr lang="zh-CN" altLang="en-US" sz="1600" dirty="0"/>
          </a:p>
        </p:txBody>
      </p:sp>
      <p:sp>
        <p:nvSpPr>
          <p:cNvPr id="12" name="文本框 11">
            <a:extLst>
              <a:ext uri="{FF2B5EF4-FFF2-40B4-BE49-F238E27FC236}">
                <a16:creationId xmlns:a16="http://schemas.microsoft.com/office/drawing/2014/main" id="{BC5400C4-C8B9-A574-DF1D-2DED74578C37}"/>
              </a:ext>
            </a:extLst>
          </p:cNvPr>
          <p:cNvSpPr txBox="1"/>
          <p:nvPr/>
        </p:nvSpPr>
        <p:spPr>
          <a:xfrm>
            <a:off x="105729" y="3246464"/>
            <a:ext cx="1154099" cy="584775"/>
          </a:xfrm>
          <a:prstGeom prst="rect">
            <a:avLst/>
          </a:prstGeom>
          <a:noFill/>
        </p:spPr>
        <p:txBody>
          <a:bodyPr wrap="square" rtlCol="0">
            <a:spAutoFit/>
          </a:bodyPr>
          <a:lstStyle/>
          <a:p>
            <a:pPr algn="l"/>
            <a:r>
              <a:rPr lang="en-US" altLang="zh-CN" sz="1600" dirty="0"/>
              <a:t>Combined Sigmoid</a:t>
            </a:r>
            <a:endParaRPr lang="zh-CN" altLang="en-US" sz="1600" dirty="0"/>
          </a:p>
        </p:txBody>
      </p:sp>
      <p:sp>
        <p:nvSpPr>
          <p:cNvPr id="13" name="文本框 12">
            <a:extLst>
              <a:ext uri="{FF2B5EF4-FFF2-40B4-BE49-F238E27FC236}">
                <a16:creationId xmlns:a16="http://schemas.microsoft.com/office/drawing/2014/main" id="{AC9B68E6-13B1-E08F-2206-9B655656ADA0}"/>
              </a:ext>
            </a:extLst>
          </p:cNvPr>
          <p:cNvSpPr txBox="1"/>
          <p:nvPr/>
        </p:nvSpPr>
        <p:spPr>
          <a:xfrm>
            <a:off x="52462" y="5073785"/>
            <a:ext cx="1074200" cy="584775"/>
          </a:xfrm>
          <a:prstGeom prst="rect">
            <a:avLst/>
          </a:prstGeom>
          <a:noFill/>
        </p:spPr>
        <p:txBody>
          <a:bodyPr wrap="square" rtlCol="0">
            <a:spAutoFit/>
          </a:bodyPr>
          <a:lstStyle/>
          <a:p>
            <a:pPr algn="l"/>
            <a:r>
              <a:rPr lang="en-US" altLang="zh-CN" sz="1600" dirty="0"/>
              <a:t>Rate-changing </a:t>
            </a:r>
            <a:endParaRPr lang="zh-CN" altLang="en-US" sz="1600" dirty="0"/>
          </a:p>
        </p:txBody>
      </p:sp>
      <p:pic>
        <p:nvPicPr>
          <p:cNvPr id="14" name="图片 13" descr="绿色的钟表&#10;&#10;低可信度描述已自动生成">
            <a:extLst>
              <a:ext uri="{FF2B5EF4-FFF2-40B4-BE49-F238E27FC236}">
                <a16:creationId xmlns:a16="http://schemas.microsoft.com/office/drawing/2014/main" id="{1FAB84C5-DECB-17D9-F05A-495267396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75" y="1914887"/>
            <a:ext cx="1493298" cy="445541"/>
          </a:xfrm>
          <a:prstGeom prst="rect">
            <a:avLst/>
          </a:prstGeom>
        </p:spPr>
      </p:pic>
      <p:pic>
        <p:nvPicPr>
          <p:cNvPr id="31" name="图片 30" descr="图片包含 文本&#10;&#10;描述已自动生成">
            <a:extLst>
              <a:ext uri="{FF2B5EF4-FFF2-40B4-BE49-F238E27FC236}">
                <a16:creationId xmlns:a16="http://schemas.microsoft.com/office/drawing/2014/main" id="{6B3EB195-0FE9-A3FB-0741-E7B10E7FC3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75" y="5723936"/>
            <a:ext cx="1504950" cy="609600"/>
          </a:xfrm>
          <a:prstGeom prst="rect">
            <a:avLst/>
          </a:prstGeom>
        </p:spPr>
      </p:pic>
      <p:sp>
        <p:nvSpPr>
          <p:cNvPr id="32" name="文本框 31">
            <a:extLst>
              <a:ext uri="{FF2B5EF4-FFF2-40B4-BE49-F238E27FC236}">
                <a16:creationId xmlns:a16="http://schemas.microsoft.com/office/drawing/2014/main" id="{12A62101-808A-8F0D-5012-2763EEC89B24}"/>
              </a:ext>
            </a:extLst>
          </p:cNvPr>
          <p:cNvSpPr txBox="1"/>
          <p:nvPr/>
        </p:nvSpPr>
        <p:spPr>
          <a:xfrm>
            <a:off x="94859" y="3891677"/>
            <a:ext cx="1840133" cy="738664"/>
          </a:xfrm>
          <a:prstGeom prst="rect">
            <a:avLst/>
          </a:prstGeom>
          <a:noFill/>
        </p:spPr>
        <p:txBody>
          <a:bodyPr wrap="square" rtlCol="0">
            <a:spAutoFit/>
          </a:bodyPr>
          <a:lstStyle/>
          <a:p>
            <a:pPr algn="l"/>
            <a:r>
              <a:rPr lang="en-US" altLang="zh-CN" sz="1400" dirty="0"/>
              <a:t>Sigmoid(5+x)</a:t>
            </a:r>
          </a:p>
          <a:p>
            <a:pPr algn="l"/>
            <a:r>
              <a:rPr lang="en-US" altLang="zh-CN" sz="1400" dirty="0"/>
              <a:t>+</a:t>
            </a:r>
          </a:p>
          <a:p>
            <a:pPr algn="l"/>
            <a:r>
              <a:rPr lang="en-US" altLang="zh-CN" sz="1400" dirty="0"/>
              <a:t>Sigmoid(5-x) -1</a:t>
            </a:r>
            <a:endParaRPr lang="zh-CN" altLang="en-US" sz="1400" dirty="0"/>
          </a:p>
        </p:txBody>
      </p:sp>
      <p:pic>
        <p:nvPicPr>
          <p:cNvPr id="28" name="图片 27" descr="图表, 折线图&#10;&#10;描述已自动生成">
            <a:extLst>
              <a:ext uri="{FF2B5EF4-FFF2-40B4-BE49-F238E27FC236}">
                <a16:creationId xmlns:a16="http://schemas.microsoft.com/office/drawing/2014/main" id="{FE7008BB-2D71-5CD1-7C59-A0FB36551A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1953" y="411994"/>
            <a:ext cx="2786558" cy="2089919"/>
          </a:xfrm>
          <a:prstGeom prst="rect">
            <a:avLst/>
          </a:prstGeom>
        </p:spPr>
      </p:pic>
      <p:pic>
        <p:nvPicPr>
          <p:cNvPr id="33" name="图片 32" descr="图表, 直方图&#10;&#10;描述已自动生成">
            <a:extLst>
              <a:ext uri="{FF2B5EF4-FFF2-40B4-BE49-F238E27FC236}">
                <a16:creationId xmlns:a16="http://schemas.microsoft.com/office/drawing/2014/main" id="{EEA0DF99-C775-6681-BA35-F449FAC06B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1954" y="2545117"/>
            <a:ext cx="2786558" cy="2089919"/>
          </a:xfrm>
          <a:prstGeom prst="rect">
            <a:avLst/>
          </a:prstGeom>
        </p:spPr>
      </p:pic>
      <p:pic>
        <p:nvPicPr>
          <p:cNvPr id="44" name="图片 43" descr="图表, 直方图&#10;&#10;描述已自动生成">
            <a:extLst>
              <a:ext uri="{FF2B5EF4-FFF2-40B4-BE49-F238E27FC236}">
                <a16:creationId xmlns:a16="http://schemas.microsoft.com/office/drawing/2014/main" id="{F21C494F-4663-9CE1-B547-94261CCE3F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16688" y="4733820"/>
            <a:ext cx="2832241" cy="2124181"/>
          </a:xfrm>
          <a:prstGeom prst="rect">
            <a:avLst/>
          </a:prstGeom>
        </p:spPr>
      </p:pic>
      <p:pic>
        <p:nvPicPr>
          <p:cNvPr id="46" name="图片 45" descr="图表&#10;&#10;描述已自动生成">
            <a:extLst>
              <a:ext uri="{FF2B5EF4-FFF2-40B4-BE49-F238E27FC236}">
                <a16:creationId xmlns:a16="http://schemas.microsoft.com/office/drawing/2014/main" id="{E340629F-ECBA-A1D0-B0DB-D1D73E0FA2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16688" y="2543820"/>
            <a:ext cx="2832240" cy="2124179"/>
          </a:xfrm>
          <a:prstGeom prst="rect">
            <a:avLst/>
          </a:prstGeom>
        </p:spPr>
      </p:pic>
      <p:pic>
        <p:nvPicPr>
          <p:cNvPr id="50" name="图片 49" descr="图表, 直方图&#10;&#10;描述已自动生成">
            <a:extLst>
              <a:ext uri="{FF2B5EF4-FFF2-40B4-BE49-F238E27FC236}">
                <a16:creationId xmlns:a16="http://schemas.microsoft.com/office/drawing/2014/main" id="{0AC47F5E-713F-0F23-010B-D5DB1D2DCD4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23255" y="383781"/>
            <a:ext cx="2832241" cy="2124181"/>
          </a:xfrm>
          <a:prstGeom prst="rect">
            <a:avLst/>
          </a:prstGeom>
        </p:spPr>
      </p:pic>
      <p:pic>
        <p:nvPicPr>
          <p:cNvPr id="56" name="图片 55" descr="图表, 直方图&#10;&#10;描述已自动生成">
            <a:extLst>
              <a:ext uri="{FF2B5EF4-FFF2-40B4-BE49-F238E27FC236}">
                <a16:creationId xmlns:a16="http://schemas.microsoft.com/office/drawing/2014/main" id="{4ABAB23D-9DF7-7ECA-5199-3869512BC00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62668" y="2539322"/>
            <a:ext cx="2796946" cy="2097710"/>
          </a:xfrm>
          <a:prstGeom prst="rect">
            <a:avLst/>
          </a:prstGeom>
        </p:spPr>
      </p:pic>
      <p:pic>
        <p:nvPicPr>
          <p:cNvPr id="58" name="图片 57" descr="图表, 折线图, 直方图&#10;&#10;描述已自动生成">
            <a:extLst>
              <a:ext uri="{FF2B5EF4-FFF2-40B4-BE49-F238E27FC236}">
                <a16:creationId xmlns:a16="http://schemas.microsoft.com/office/drawing/2014/main" id="{3153E894-2181-BF6E-5E6D-1B01D7EB0E3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62667" y="383781"/>
            <a:ext cx="2796946" cy="2097710"/>
          </a:xfrm>
          <a:prstGeom prst="rect">
            <a:avLst/>
          </a:prstGeom>
        </p:spPr>
      </p:pic>
      <p:pic>
        <p:nvPicPr>
          <p:cNvPr id="60" name="图片 59" descr="图表, 直方图&#10;&#10;描述已自动生成">
            <a:extLst>
              <a:ext uri="{FF2B5EF4-FFF2-40B4-BE49-F238E27FC236}">
                <a16:creationId xmlns:a16="http://schemas.microsoft.com/office/drawing/2014/main" id="{68F0558C-DBCA-3211-D03F-49F934FE979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52679" y="4702920"/>
            <a:ext cx="2832242" cy="2124181"/>
          </a:xfrm>
          <a:prstGeom prst="rect">
            <a:avLst/>
          </a:prstGeom>
        </p:spPr>
      </p:pic>
      <p:sp>
        <p:nvSpPr>
          <p:cNvPr id="61" name="文本框 60">
            <a:extLst>
              <a:ext uri="{FF2B5EF4-FFF2-40B4-BE49-F238E27FC236}">
                <a16:creationId xmlns:a16="http://schemas.microsoft.com/office/drawing/2014/main" id="{FCE494E5-9F95-BFFC-2CF0-1FC7313C5AA0}"/>
              </a:ext>
            </a:extLst>
          </p:cNvPr>
          <p:cNvSpPr txBox="1"/>
          <p:nvPr/>
        </p:nvSpPr>
        <p:spPr>
          <a:xfrm>
            <a:off x="115117" y="632742"/>
            <a:ext cx="1356333" cy="523220"/>
          </a:xfrm>
          <a:prstGeom prst="rect">
            <a:avLst/>
          </a:prstGeom>
          <a:noFill/>
        </p:spPr>
        <p:txBody>
          <a:bodyPr wrap="square" rtlCol="0">
            <a:spAutoFit/>
          </a:bodyPr>
          <a:lstStyle/>
          <a:p>
            <a:pPr algn="l"/>
            <a:r>
              <a:rPr lang="en-US" altLang="zh-CN" sz="1400" dirty="0">
                <a:solidFill>
                  <a:srgbClr val="FF0000"/>
                </a:solidFill>
              </a:rPr>
              <a:t>Green overlaps with yellow</a:t>
            </a:r>
            <a:endParaRPr lang="zh-CN" altLang="en-US" sz="1400" dirty="0">
              <a:solidFill>
                <a:srgbClr val="FF0000"/>
              </a:solidFill>
            </a:endParaRPr>
          </a:p>
        </p:txBody>
      </p:sp>
      <p:pic>
        <p:nvPicPr>
          <p:cNvPr id="63" name="图片 62" descr="图表, 直方图&#10;&#10;描述已自动生成">
            <a:extLst>
              <a:ext uri="{FF2B5EF4-FFF2-40B4-BE49-F238E27FC236}">
                <a16:creationId xmlns:a16="http://schemas.microsoft.com/office/drawing/2014/main" id="{F15A7397-18B4-8ABC-19CA-C922AA32D5C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71953" y="4733821"/>
            <a:ext cx="2786560" cy="2089920"/>
          </a:xfrm>
          <a:prstGeom prst="rect">
            <a:avLst/>
          </a:prstGeom>
        </p:spPr>
      </p:pic>
      <p:cxnSp>
        <p:nvCxnSpPr>
          <p:cNvPr id="67" name="直接箭头连接符 66">
            <a:extLst>
              <a:ext uri="{FF2B5EF4-FFF2-40B4-BE49-F238E27FC236}">
                <a16:creationId xmlns:a16="http://schemas.microsoft.com/office/drawing/2014/main" id="{ECAED868-54C0-D9B0-4EDA-6460FBB73C7F}"/>
              </a:ext>
            </a:extLst>
          </p:cNvPr>
          <p:cNvCxnSpPr/>
          <p:nvPr/>
        </p:nvCxnSpPr>
        <p:spPr>
          <a:xfrm flipH="1" flipV="1">
            <a:off x="9214338" y="2083777"/>
            <a:ext cx="378070" cy="79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E78A29F1-1D62-A57F-2C99-7D03FAAF1CAB}"/>
              </a:ext>
            </a:extLst>
          </p:cNvPr>
          <p:cNvSpPr txBox="1"/>
          <p:nvPr/>
        </p:nvSpPr>
        <p:spPr>
          <a:xfrm>
            <a:off x="9550553" y="2035950"/>
            <a:ext cx="1116623" cy="253916"/>
          </a:xfrm>
          <a:prstGeom prst="rect">
            <a:avLst/>
          </a:prstGeom>
          <a:noFill/>
        </p:spPr>
        <p:txBody>
          <a:bodyPr wrap="square" rtlCol="0">
            <a:spAutoFit/>
          </a:bodyPr>
          <a:lstStyle/>
          <a:p>
            <a:pPr algn="l"/>
            <a:r>
              <a:rPr lang="en-US" altLang="zh-CN" sz="1050" dirty="0"/>
              <a:t>Less violation</a:t>
            </a:r>
            <a:endParaRPr lang="zh-CN" altLang="en-US" sz="1050" dirty="0"/>
          </a:p>
        </p:txBody>
      </p:sp>
      <p:sp>
        <p:nvSpPr>
          <p:cNvPr id="69" name="文本框 68">
            <a:extLst>
              <a:ext uri="{FF2B5EF4-FFF2-40B4-BE49-F238E27FC236}">
                <a16:creationId xmlns:a16="http://schemas.microsoft.com/office/drawing/2014/main" id="{8BB8A6E4-770A-D055-BA16-CD4E845F1882}"/>
              </a:ext>
            </a:extLst>
          </p:cNvPr>
          <p:cNvSpPr txBox="1"/>
          <p:nvPr/>
        </p:nvSpPr>
        <p:spPr>
          <a:xfrm>
            <a:off x="9532129" y="6333536"/>
            <a:ext cx="1116623" cy="253916"/>
          </a:xfrm>
          <a:prstGeom prst="rect">
            <a:avLst/>
          </a:prstGeom>
          <a:noFill/>
        </p:spPr>
        <p:txBody>
          <a:bodyPr wrap="square" rtlCol="0">
            <a:spAutoFit/>
          </a:bodyPr>
          <a:lstStyle/>
          <a:p>
            <a:pPr algn="l"/>
            <a:r>
              <a:rPr lang="en-US" altLang="zh-CN" sz="1050" dirty="0"/>
              <a:t>Less violation</a:t>
            </a:r>
            <a:endParaRPr lang="zh-CN" altLang="en-US" sz="1050" dirty="0"/>
          </a:p>
        </p:txBody>
      </p:sp>
      <p:cxnSp>
        <p:nvCxnSpPr>
          <p:cNvPr id="71" name="直接箭头连接符 70">
            <a:extLst>
              <a:ext uri="{FF2B5EF4-FFF2-40B4-BE49-F238E27FC236}">
                <a16:creationId xmlns:a16="http://schemas.microsoft.com/office/drawing/2014/main" id="{CA883D23-664C-491C-9F2C-084D8B9A77A6}"/>
              </a:ext>
            </a:extLst>
          </p:cNvPr>
          <p:cNvCxnSpPr>
            <a:cxnSpLocks/>
            <a:stCxn id="69" idx="1"/>
          </p:cNvCxnSpPr>
          <p:nvPr/>
        </p:nvCxnSpPr>
        <p:spPr>
          <a:xfrm flipH="1" flipV="1">
            <a:off x="9337431" y="6446006"/>
            <a:ext cx="194698" cy="1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C537377E-606B-1A72-A91C-B7FFF2D9FE5B}"/>
              </a:ext>
            </a:extLst>
          </p:cNvPr>
          <p:cNvCxnSpPr/>
          <p:nvPr/>
        </p:nvCxnSpPr>
        <p:spPr>
          <a:xfrm flipH="1">
            <a:off x="3578469" y="3323492"/>
            <a:ext cx="413239" cy="507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BEBC5D79-A629-8208-41CC-67F380CD0E77}"/>
              </a:ext>
            </a:extLst>
          </p:cNvPr>
          <p:cNvSpPr txBox="1"/>
          <p:nvPr/>
        </p:nvSpPr>
        <p:spPr>
          <a:xfrm>
            <a:off x="3894992" y="3086100"/>
            <a:ext cx="826477" cy="577081"/>
          </a:xfrm>
          <a:prstGeom prst="rect">
            <a:avLst/>
          </a:prstGeom>
          <a:noFill/>
        </p:spPr>
        <p:txBody>
          <a:bodyPr wrap="square" rtlCol="0">
            <a:spAutoFit/>
          </a:bodyPr>
          <a:lstStyle/>
          <a:p>
            <a:pPr algn="l"/>
            <a:r>
              <a:rPr lang="en-US" altLang="zh-CN" sz="1050" dirty="0"/>
              <a:t>COBYLA doesn’t work well</a:t>
            </a:r>
            <a:endParaRPr lang="zh-CN" altLang="en-US" sz="1050" dirty="0"/>
          </a:p>
        </p:txBody>
      </p:sp>
    </p:spTree>
    <p:extLst>
      <p:ext uri="{BB962C8B-B14F-4D97-AF65-F5344CB8AC3E}">
        <p14:creationId xmlns:p14="http://schemas.microsoft.com/office/powerpoint/2010/main" val="414379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4CCBF7C-3F14-4DBE-53C2-7E27FD1A5325}"/>
              </a:ext>
            </a:extLst>
          </p:cNvPr>
          <p:cNvSpPr txBox="1"/>
          <p:nvPr/>
        </p:nvSpPr>
        <p:spPr>
          <a:xfrm>
            <a:off x="105729" y="81576"/>
            <a:ext cx="3595457" cy="369332"/>
          </a:xfrm>
          <a:prstGeom prst="rect">
            <a:avLst/>
          </a:prstGeom>
          <a:noFill/>
        </p:spPr>
        <p:txBody>
          <a:bodyPr wrap="square" rtlCol="0">
            <a:spAutoFit/>
          </a:bodyPr>
          <a:lstStyle/>
          <a:p>
            <a:pPr algn="l"/>
            <a:r>
              <a:rPr lang="en-US" altLang="zh-CN" dirty="0"/>
              <a:t>N = 100, K = 10</a:t>
            </a:r>
            <a:endParaRPr lang="zh-CN" altLang="en-US" dirty="0"/>
          </a:p>
        </p:txBody>
      </p:sp>
      <p:sp>
        <p:nvSpPr>
          <p:cNvPr id="3" name="文本框 2">
            <a:extLst>
              <a:ext uri="{FF2B5EF4-FFF2-40B4-BE49-F238E27FC236}">
                <a16:creationId xmlns:a16="http://schemas.microsoft.com/office/drawing/2014/main" id="{BBA2B321-3AA3-2204-C70E-5016F1F2BEF4}"/>
              </a:ext>
            </a:extLst>
          </p:cNvPr>
          <p:cNvSpPr txBox="1"/>
          <p:nvPr/>
        </p:nvSpPr>
        <p:spPr>
          <a:xfrm>
            <a:off x="2264610" y="75298"/>
            <a:ext cx="2752078" cy="338554"/>
          </a:xfrm>
          <a:prstGeom prst="rect">
            <a:avLst/>
          </a:prstGeom>
          <a:noFill/>
        </p:spPr>
        <p:txBody>
          <a:bodyPr wrap="square" rtlCol="0">
            <a:spAutoFit/>
          </a:bodyPr>
          <a:lstStyle/>
          <a:p>
            <a:pPr algn="l"/>
            <a:r>
              <a:rPr lang="en-US" altLang="zh-CN" sz="1600" dirty="0"/>
              <a:t>Uniform data points </a:t>
            </a:r>
            <a:endParaRPr lang="zh-CN" altLang="en-US" sz="1600" dirty="0"/>
          </a:p>
        </p:txBody>
      </p:sp>
      <p:sp>
        <p:nvSpPr>
          <p:cNvPr id="4" name="文本框 3">
            <a:extLst>
              <a:ext uri="{FF2B5EF4-FFF2-40B4-BE49-F238E27FC236}">
                <a16:creationId xmlns:a16="http://schemas.microsoft.com/office/drawing/2014/main" id="{A3D8467C-0CF1-465B-18EB-31FF8D951658}"/>
              </a:ext>
            </a:extLst>
          </p:cNvPr>
          <p:cNvSpPr txBox="1"/>
          <p:nvPr/>
        </p:nvSpPr>
        <p:spPr>
          <a:xfrm>
            <a:off x="5439281" y="75298"/>
            <a:ext cx="2752078" cy="338554"/>
          </a:xfrm>
          <a:prstGeom prst="rect">
            <a:avLst/>
          </a:prstGeom>
          <a:noFill/>
        </p:spPr>
        <p:txBody>
          <a:bodyPr wrap="square" rtlCol="0">
            <a:spAutoFit/>
          </a:bodyPr>
          <a:lstStyle/>
          <a:p>
            <a:pPr algn="l"/>
            <a:r>
              <a:rPr lang="en-US" altLang="zh-CN" sz="1600" dirty="0"/>
              <a:t>Random data points </a:t>
            </a:r>
            <a:endParaRPr lang="zh-CN" altLang="en-US" sz="1600" dirty="0"/>
          </a:p>
        </p:txBody>
      </p:sp>
      <p:sp>
        <p:nvSpPr>
          <p:cNvPr id="5" name="文本框 4">
            <a:extLst>
              <a:ext uri="{FF2B5EF4-FFF2-40B4-BE49-F238E27FC236}">
                <a16:creationId xmlns:a16="http://schemas.microsoft.com/office/drawing/2014/main" id="{2BE04F41-F42D-71B6-29F6-40CF827B7122}"/>
              </a:ext>
            </a:extLst>
          </p:cNvPr>
          <p:cNvSpPr txBox="1"/>
          <p:nvPr/>
        </p:nvSpPr>
        <p:spPr>
          <a:xfrm>
            <a:off x="8075950" y="75298"/>
            <a:ext cx="4028983" cy="338554"/>
          </a:xfrm>
          <a:prstGeom prst="rect">
            <a:avLst/>
          </a:prstGeom>
          <a:noFill/>
        </p:spPr>
        <p:txBody>
          <a:bodyPr wrap="square" rtlCol="0">
            <a:spAutoFit/>
          </a:bodyPr>
          <a:lstStyle/>
          <a:p>
            <a:pPr algn="l"/>
            <a:r>
              <a:rPr lang="en-US" altLang="zh-CN" sz="1600" dirty="0"/>
              <a:t>Adjusted(weighted) Random data points </a:t>
            </a:r>
            <a:endParaRPr lang="zh-CN" altLang="en-US" sz="1600" dirty="0"/>
          </a:p>
        </p:txBody>
      </p:sp>
      <p:sp>
        <p:nvSpPr>
          <p:cNvPr id="9" name="文本框 8">
            <a:extLst>
              <a:ext uri="{FF2B5EF4-FFF2-40B4-BE49-F238E27FC236}">
                <a16:creationId xmlns:a16="http://schemas.microsoft.com/office/drawing/2014/main" id="{59223FF7-91BB-2494-5BD7-20C836D23AE2}"/>
              </a:ext>
            </a:extLst>
          </p:cNvPr>
          <p:cNvSpPr txBox="1"/>
          <p:nvPr/>
        </p:nvSpPr>
        <p:spPr>
          <a:xfrm>
            <a:off x="105729" y="1491827"/>
            <a:ext cx="976543" cy="338554"/>
          </a:xfrm>
          <a:prstGeom prst="rect">
            <a:avLst/>
          </a:prstGeom>
          <a:noFill/>
        </p:spPr>
        <p:txBody>
          <a:bodyPr wrap="square" rtlCol="0">
            <a:spAutoFit/>
          </a:bodyPr>
          <a:lstStyle/>
          <a:p>
            <a:pPr algn="l"/>
            <a:r>
              <a:rPr lang="en-US" altLang="zh-CN" sz="1600" dirty="0"/>
              <a:t>Sigmoid</a:t>
            </a:r>
            <a:endParaRPr lang="zh-CN" altLang="en-US" sz="1600" dirty="0"/>
          </a:p>
        </p:txBody>
      </p:sp>
      <p:sp>
        <p:nvSpPr>
          <p:cNvPr id="12" name="文本框 11">
            <a:extLst>
              <a:ext uri="{FF2B5EF4-FFF2-40B4-BE49-F238E27FC236}">
                <a16:creationId xmlns:a16="http://schemas.microsoft.com/office/drawing/2014/main" id="{BC5400C4-C8B9-A574-DF1D-2DED74578C37}"/>
              </a:ext>
            </a:extLst>
          </p:cNvPr>
          <p:cNvSpPr txBox="1"/>
          <p:nvPr/>
        </p:nvSpPr>
        <p:spPr>
          <a:xfrm>
            <a:off x="105729" y="3246464"/>
            <a:ext cx="1154099" cy="584775"/>
          </a:xfrm>
          <a:prstGeom prst="rect">
            <a:avLst/>
          </a:prstGeom>
          <a:noFill/>
        </p:spPr>
        <p:txBody>
          <a:bodyPr wrap="square" rtlCol="0">
            <a:spAutoFit/>
          </a:bodyPr>
          <a:lstStyle/>
          <a:p>
            <a:pPr algn="l"/>
            <a:r>
              <a:rPr lang="en-US" altLang="zh-CN" sz="1600" dirty="0"/>
              <a:t>Combined Sigmoid</a:t>
            </a:r>
            <a:endParaRPr lang="zh-CN" altLang="en-US" sz="1600" dirty="0"/>
          </a:p>
        </p:txBody>
      </p:sp>
      <p:sp>
        <p:nvSpPr>
          <p:cNvPr id="13" name="文本框 12">
            <a:extLst>
              <a:ext uri="{FF2B5EF4-FFF2-40B4-BE49-F238E27FC236}">
                <a16:creationId xmlns:a16="http://schemas.microsoft.com/office/drawing/2014/main" id="{AC9B68E6-13B1-E08F-2206-9B655656ADA0}"/>
              </a:ext>
            </a:extLst>
          </p:cNvPr>
          <p:cNvSpPr txBox="1"/>
          <p:nvPr/>
        </p:nvSpPr>
        <p:spPr>
          <a:xfrm>
            <a:off x="52462" y="5073785"/>
            <a:ext cx="1074200" cy="584775"/>
          </a:xfrm>
          <a:prstGeom prst="rect">
            <a:avLst/>
          </a:prstGeom>
          <a:noFill/>
        </p:spPr>
        <p:txBody>
          <a:bodyPr wrap="square" rtlCol="0">
            <a:spAutoFit/>
          </a:bodyPr>
          <a:lstStyle/>
          <a:p>
            <a:pPr algn="l"/>
            <a:r>
              <a:rPr lang="en-US" altLang="zh-CN" sz="1600" dirty="0"/>
              <a:t>Rate-changing </a:t>
            </a:r>
            <a:endParaRPr lang="zh-CN" altLang="en-US" sz="1600" dirty="0"/>
          </a:p>
        </p:txBody>
      </p:sp>
      <p:pic>
        <p:nvPicPr>
          <p:cNvPr id="14" name="图片 13" descr="绿色的钟表&#10;&#10;低可信度描述已自动生成">
            <a:extLst>
              <a:ext uri="{FF2B5EF4-FFF2-40B4-BE49-F238E27FC236}">
                <a16:creationId xmlns:a16="http://schemas.microsoft.com/office/drawing/2014/main" id="{1FAB84C5-DECB-17D9-F05A-495267396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75" y="1914887"/>
            <a:ext cx="1493298" cy="445541"/>
          </a:xfrm>
          <a:prstGeom prst="rect">
            <a:avLst/>
          </a:prstGeom>
        </p:spPr>
      </p:pic>
      <p:pic>
        <p:nvPicPr>
          <p:cNvPr id="31" name="图片 30" descr="图片包含 文本&#10;&#10;描述已自动生成">
            <a:extLst>
              <a:ext uri="{FF2B5EF4-FFF2-40B4-BE49-F238E27FC236}">
                <a16:creationId xmlns:a16="http://schemas.microsoft.com/office/drawing/2014/main" id="{6B3EB195-0FE9-A3FB-0741-E7B10E7FC3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75" y="5723936"/>
            <a:ext cx="1504950" cy="609600"/>
          </a:xfrm>
          <a:prstGeom prst="rect">
            <a:avLst/>
          </a:prstGeom>
        </p:spPr>
      </p:pic>
      <p:sp>
        <p:nvSpPr>
          <p:cNvPr id="32" name="文本框 31">
            <a:extLst>
              <a:ext uri="{FF2B5EF4-FFF2-40B4-BE49-F238E27FC236}">
                <a16:creationId xmlns:a16="http://schemas.microsoft.com/office/drawing/2014/main" id="{12A62101-808A-8F0D-5012-2763EEC89B24}"/>
              </a:ext>
            </a:extLst>
          </p:cNvPr>
          <p:cNvSpPr txBox="1"/>
          <p:nvPr/>
        </p:nvSpPr>
        <p:spPr>
          <a:xfrm>
            <a:off x="94859" y="3891677"/>
            <a:ext cx="1840133" cy="738664"/>
          </a:xfrm>
          <a:prstGeom prst="rect">
            <a:avLst/>
          </a:prstGeom>
          <a:noFill/>
        </p:spPr>
        <p:txBody>
          <a:bodyPr wrap="square" rtlCol="0">
            <a:spAutoFit/>
          </a:bodyPr>
          <a:lstStyle/>
          <a:p>
            <a:pPr algn="l"/>
            <a:r>
              <a:rPr lang="en-US" altLang="zh-CN" sz="1400" dirty="0"/>
              <a:t>Sigmoid(5+x)</a:t>
            </a:r>
          </a:p>
          <a:p>
            <a:pPr algn="l"/>
            <a:r>
              <a:rPr lang="en-US" altLang="zh-CN" sz="1400" dirty="0"/>
              <a:t>+</a:t>
            </a:r>
          </a:p>
          <a:p>
            <a:pPr algn="l"/>
            <a:r>
              <a:rPr lang="en-US" altLang="zh-CN" sz="1400" dirty="0"/>
              <a:t>Sigmoid(5-x) -1</a:t>
            </a:r>
            <a:endParaRPr lang="zh-CN" altLang="en-US" sz="1400" dirty="0"/>
          </a:p>
        </p:txBody>
      </p:sp>
      <p:pic>
        <p:nvPicPr>
          <p:cNvPr id="7" name="图片 6" descr="图表, 折线图, 直方图&#10;&#10;描述已自动生成">
            <a:extLst>
              <a:ext uri="{FF2B5EF4-FFF2-40B4-BE49-F238E27FC236}">
                <a16:creationId xmlns:a16="http://schemas.microsoft.com/office/drawing/2014/main" id="{F930BD62-0D2D-72AF-3E44-ED98C8F173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0903" y="371586"/>
            <a:ext cx="2784520" cy="2088390"/>
          </a:xfrm>
          <a:prstGeom prst="rect">
            <a:avLst/>
          </a:prstGeom>
        </p:spPr>
      </p:pic>
      <p:pic>
        <p:nvPicPr>
          <p:cNvPr id="10" name="图片 9" descr="图表, 直方图&#10;&#10;描述已自动生成">
            <a:extLst>
              <a:ext uri="{FF2B5EF4-FFF2-40B4-BE49-F238E27FC236}">
                <a16:creationId xmlns:a16="http://schemas.microsoft.com/office/drawing/2014/main" id="{BE724204-9C04-F7F7-336D-C3A89E8C27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6236" y="2568348"/>
            <a:ext cx="2769187" cy="2076890"/>
          </a:xfrm>
          <a:prstGeom prst="rect">
            <a:avLst/>
          </a:prstGeom>
        </p:spPr>
      </p:pic>
      <p:pic>
        <p:nvPicPr>
          <p:cNvPr id="15" name="图片 14" descr="图表, 直方图&#10;&#10;描述已自动生成">
            <a:extLst>
              <a:ext uri="{FF2B5EF4-FFF2-40B4-BE49-F238E27FC236}">
                <a16:creationId xmlns:a16="http://schemas.microsoft.com/office/drawing/2014/main" id="{8274CBEC-ACEE-BF7D-6888-27751AE993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8935" y="4708897"/>
            <a:ext cx="2784520" cy="2088390"/>
          </a:xfrm>
          <a:prstGeom prst="rect">
            <a:avLst/>
          </a:prstGeom>
        </p:spPr>
      </p:pic>
      <p:pic>
        <p:nvPicPr>
          <p:cNvPr id="18" name="图片 17" descr="图表, 折线图, 直方图&#10;&#10;描述已自动生成">
            <a:extLst>
              <a:ext uri="{FF2B5EF4-FFF2-40B4-BE49-F238E27FC236}">
                <a16:creationId xmlns:a16="http://schemas.microsoft.com/office/drawing/2014/main" id="{9777E37E-C9A3-DC1D-EFD0-3FFABCCBF2C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79621" y="369750"/>
            <a:ext cx="2769186" cy="2076890"/>
          </a:xfrm>
          <a:prstGeom prst="rect">
            <a:avLst/>
          </a:prstGeom>
        </p:spPr>
      </p:pic>
      <p:pic>
        <p:nvPicPr>
          <p:cNvPr id="20" name="图片 19" descr="图表, 直方图&#10;&#10;描述已自动生成">
            <a:extLst>
              <a:ext uri="{FF2B5EF4-FFF2-40B4-BE49-F238E27FC236}">
                <a16:creationId xmlns:a16="http://schemas.microsoft.com/office/drawing/2014/main" id="{CE29B3E1-51E1-1311-54F2-4D030CF4F0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79621" y="2537269"/>
            <a:ext cx="2769186" cy="2076890"/>
          </a:xfrm>
          <a:prstGeom prst="rect">
            <a:avLst/>
          </a:prstGeom>
        </p:spPr>
      </p:pic>
      <p:pic>
        <p:nvPicPr>
          <p:cNvPr id="26" name="图片 25" descr="图表, 折线图, 直方图&#10;&#10;描述已自动生成">
            <a:extLst>
              <a:ext uri="{FF2B5EF4-FFF2-40B4-BE49-F238E27FC236}">
                <a16:creationId xmlns:a16="http://schemas.microsoft.com/office/drawing/2014/main" id="{A5C6E64B-BAC7-24B9-1CF8-FCAA376C0E1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8562" y="369750"/>
            <a:ext cx="2769187" cy="2076890"/>
          </a:xfrm>
          <a:prstGeom prst="rect">
            <a:avLst/>
          </a:prstGeom>
        </p:spPr>
      </p:pic>
      <p:pic>
        <p:nvPicPr>
          <p:cNvPr id="44" name="图片 43" descr="图表, 直方图&#10;&#10;描述已自动生成">
            <a:extLst>
              <a:ext uri="{FF2B5EF4-FFF2-40B4-BE49-F238E27FC236}">
                <a16:creationId xmlns:a16="http://schemas.microsoft.com/office/drawing/2014/main" id="{509A43AB-39B8-DAD0-030E-DA241C10D82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06037" y="2537269"/>
            <a:ext cx="2769187" cy="2076890"/>
          </a:xfrm>
          <a:prstGeom prst="rect">
            <a:avLst/>
          </a:prstGeom>
        </p:spPr>
      </p:pic>
      <p:pic>
        <p:nvPicPr>
          <p:cNvPr id="46" name="图片 45" descr="图表, 直方图&#10;&#10;描述已自动生成">
            <a:extLst>
              <a:ext uri="{FF2B5EF4-FFF2-40B4-BE49-F238E27FC236}">
                <a16:creationId xmlns:a16="http://schemas.microsoft.com/office/drawing/2014/main" id="{DEDD8D9C-14E3-1D36-3ACF-691CF57DB47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88562" y="4704788"/>
            <a:ext cx="2769187" cy="2076890"/>
          </a:xfrm>
          <a:prstGeom prst="rect">
            <a:avLst/>
          </a:prstGeom>
        </p:spPr>
      </p:pic>
      <p:pic>
        <p:nvPicPr>
          <p:cNvPr id="48" name="图片 47" descr="图表, 直方图&#10;&#10;描述已自动生成">
            <a:extLst>
              <a:ext uri="{FF2B5EF4-FFF2-40B4-BE49-F238E27FC236}">
                <a16:creationId xmlns:a16="http://schemas.microsoft.com/office/drawing/2014/main" id="{54942CDB-4D34-2E67-3989-526302ED544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79621" y="4704788"/>
            <a:ext cx="2769187" cy="2076890"/>
          </a:xfrm>
          <a:prstGeom prst="rect">
            <a:avLst/>
          </a:prstGeom>
        </p:spPr>
      </p:pic>
    </p:spTree>
    <p:extLst>
      <p:ext uri="{BB962C8B-B14F-4D97-AF65-F5344CB8AC3E}">
        <p14:creationId xmlns:p14="http://schemas.microsoft.com/office/powerpoint/2010/main" val="404832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16C865-565A-1FA4-716A-DC2007C1AAF3}"/>
              </a:ext>
            </a:extLst>
          </p:cNvPr>
          <p:cNvSpPr txBox="1"/>
          <p:nvPr/>
        </p:nvSpPr>
        <p:spPr>
          <a:xfrm>
            <a:off x="2813538" y="671691"/>
            <a:ext cx="5820508" cy="6186309"/>
          </a:xfrm>
          <a:prstGeom prst="rect">
            <a:avLst/>
          </a:prstGeom>
          <a:noFill/>
        </p:spPr>
        <p:txBody>
          <a:bodyPr wrap="square" rtlCol="0">
            <a:spAutoFit/>
          </a:bodyPr>
          <a:lstStyle/>
          <a:p>
            <a:pPr algn="l"/>
            <a:r>
              <a:rPr lang="en-US" altLang="zh-CN" sz="1200" b="0" i="0" dirty="0">
                <a:solidFill>
                  <a:srgbClr val="101214"/>
                </a:solidFill>
                <a:effectLst/>
              </a:rPr>
              <a:t>Even if we find that the optimizer that receives the output constraint is not working well as we expected in the range of the given output bound, we can still see the applicable interval and performance differences under certain conditions.</a:t>
            </a:r>
          </a:p>
          <a:p>
            <a:pPr algn="l"/>
            <a:endParaRPr lang="en-US" altLang="zh-CN" sz="1200" b="0" i="0" dirty="0">
              <a:solidFill>
                <a:srgbClr val="101214"/>
              </a:solidFill>
              <a:effectLst/>
            </a:endParaRPr>
          </a:p>
          <a:p>
            <a:pPr algn="l"/>
            <a:r>
              <a:rPr lang="en-US" altLang="zh-CN" sz="1200" b="0" i="0" dirty="0">
                <a:solidFill>
                  <a:srgbClr val="101214"/>
                </a:solidFill>
                <a:effectLst/>
              </a:rPr>
              <a:t>With normal randomization, more data points will have a higher chance be distributed among all regions in space, whereas small amount of data points will cause the data points be set close to edges. So, in case with larger size of data points, all the optimizers works better. Meanwhile, with the same size of data points, the uniform data points perform better than the random one because the uniform distribution has already reduced the disparity of the distribution, avoiding the extreme samples. However, in the higher order of polynomial with large data points size, the original adjusted random distribution isn’t working well, especially for the SLSQP method. </a:t>
            </a:r>
          </a:p>
          <a:p>
            <a:pPr algn="l"/>
            <a:endParaRPr lang="en-US" altLang="zh-CN" sz="1200" dirty="0">
              <a:solidFill>
                <a:srgbClr val="101214"/>
              </a:solidFill>
            </a:endParaRPr>
          </a:p>
          <a:p>
            <a:pPr algn="l"/>
            <a:r>
              <a:rPr lang="en-US" altLang="zh-CN" sz="1200" b="0" i="0" dirty="0">
                <a:solidFill>
                  <a:srgbClr val="101214"/>
                </a:solidFill>
                <a:effectLst/>
              </a:rPr>
              <a:t>My guess is that with fewer data points, the initial random allocation will lead to more extreme distributions, which is less likely to be adjusted random. However, in the case of more data points, the initial randomization has a sufficient degree of randomization, so that extreme cases are not easy to occur. </a:t>
            </a:r>
          </a:p>
          <a:p>
            <a:pPr algn="l"/>
            <a:endParaRPr lang="en-US" altLang="zh-CN" sz="1200" dirty="0">
              <a:solidFill>
                <a:srgbClr val="101214"/>
              </a:solidFill>
            </a:endParaRPr>
          </a:p>
          <a:p>
            <a:pPr algn="l"/>
            <a:r>
              <a:rPr lang="en-US" altLang="zh-CN" sz="1200" b="0" i="0" dirty="0">
                <a:solidFill>
                  <a:srgbClr val="101214"/>
                </a:solidFill>
                <a:effectLst/>
              </a:rPr>
              <a:t>In this case, adjusted random is used to perform artificial randomization, which will decrease the degree of randomness. In high-level polynomials, slight changes in randomness will result in overfitting, so the adjusted random makes it harder for the optimizer to fit the line. </a:t>
            </a:r>
          </a:p>
          <a:p>
            <a:pPr algn="l"/>
            <a:endParaRPr lang="en-US" altLang="zh-CN" sz="1200" dirty="0">
              <a:solidFill>
                <a:srgbClr val="101214"/>
              </a:solidFill>
            </a:endParaRPr>
          </a:p>
          <a:p>
            <a:pPr algn="l"/>
            <a:r>
              <a:rPr lang="en-US" altLang="zh-CN" sz="1200" b="0" i="0" dirty="0">
                <a:solidFill>
                  <a:srgbClr val="101214"/>
                </a:solidFill>
                <a:effectLst/>
              </a:rPr>
              <a:t>By modifying the sigmoid function, we use another function to generate data points while keeping the range of data points within our desired range. From the image, we can see that compared with the simple sigmoid function, this new function is more conducive to fitting. With only a few data points, the fitting degree of various optimizers is still in a relatively good precision. </a:t>
            </a:r>
          </a:p>
          <a:p>
            <a:pPr algn="l"/>
            <a:endParaRPr lang="en-US" altLang="zh-CN" sz="1200" dirty="0">
              <a:solidFill>
                <a:srgbClr val="101214"/>
              </a:solidFill>
            </a:endParaRPr>
          </a:p>
          <a:p>
            <a:pPr algn="l"/>
            <a:r>
              <a:rPr lang="en-US" altLang="zh-CN" sz="1200" b="0" i="0" dirty="0">
                <a:solidFill>
                  <a:srgbClr val="101214"/>
                </a:solidFill>
                <a:effectLst/>
              </a:rPr>
              <a:t>However, the problem of overfitting was slightly improved in the advanced function. Except for SLSQP, COBYLA and trust-</a:t>
            </a:r>
            <a:r>
              <a:rPr lang="en-US" altLang="zh-CN" sz="1200" b="0" i="0" dirty="0" err="1">
                <a:solidFill>
                  <a:srgbClr val="101214"/>
                </a:solidFill>
                <a:effectLst/>
              </a:rPr>
              <a:t>constr</a:t>
            </a:r>
            <a:r>
              <a:rPr lang="en-US" altLang="zh-CN" sz="1200" b="0" i="0" dirty="0">
                <a:solidFill>
                  <a:srgbClr val="101214"/>
                </a:solidFill>
                <a:effectLst/>
              </a:rPr>
              <a:t> both fitted the preset data points better. In the case of COBYLA, with the combined sigmoid and rate-changing functions, it has better performance at a high-order.</a:t>
            </a:r>
            <a:endParaRPr lang="zh-CN" altLang="en-US" sz="1200" dirty="0"/>
          </a:p>
        </p:txBody>
      </p:sp>
      <p:sp>
        <p:nvSpPr>
          <p:cNvPr id="4" name="文本框 3">
            <a:extLst>
              <a:ext uri="{FF2B5EF4-FFF2-40B4-BE49-F238E27FC236}">
                <a16:creationId xmlns:a16="http://schemas.microsoft.com/office/drawing/2014/main" id="{56ABADA7-8BC3-48D3-0985-281425C79313}"/>
              </a:ext>
            </a:extLst>
          </p:cNvPr>
          <p:cNvSpPr txBox="1"/>
          <p:nvPr/>
        </p:nvSpPr>
        <p:spPr>
          <a:xfrm>
            <a:off x="3411415" y="158262"/>
            <a:ext cx="4369777" cy="369332"/>
          </a:xfrm>
          <a:prstGeom prst="rect">
            <a:avLst/>
          </a:prstGeom>
          <a:noFill/>
        </p:spPr>
        <p:txBody>
          <a:bodyPr wrap="square" rtlCol="0">
            <a:spAutoFit/>
          </a:bodyPr>
          <a:lstStyle/>
          <a:p>
            <a:pPr algn="ctr"/>
            <a:r>
              <a:rPr lang="en-US" altLang="zh-CN" dirty="0"/>
              <a:t>Stage Conclusion: </a:t>
            </a:r>
            <a:endParaRPr lang="zh-CN" altLang="en-US" dirty="0"/>
          </a:p>
        </p:txBody>
      </p:sp>
    </p:spTree>
    <p:extLst>
      <p:ext uri="{BB962C8B-B14F-4D97-AF65-F5344CB8AC3E}">
        <p14:creationId xmlns:p14="http://schemas.microsoft.com/office/powerpoint/2010/main" val="18311938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Times New Roman"/>
        <a:ea typeface="宋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6560</TotalTime>
  <Words>660</Words>
  <Application>Microsoft Office PowerPoint</Application>
  <PresentationFormat>宽屏</PresentationFormat>
  <Paragraphs>80</Paragraphs>
  <Slides>7</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Feng Zhao</dc:creator>
  <cp:lastModifiedBy>Feng Zhao</cp:lastModifiedBy>
  <cp:revision>47</cp:revision>
  <dcterms:created xsi:type="dcterms:W3CDTF">2022-10-16T22:27:57Z</dcterms:created>
  <dcterms:modified xsi:type="dcterms:W3CDTF">2022-12-08T01:10:51Z</dcterms:modified>
</cp:coreProperties>
</file>