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58A1D6-A142-4A6A-926C-AC673197795E}" v="26" dt="2019-02-11T21:05:36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39462" autoAdjust="0"/>
  </p:normalViewPr>
  <p:slideViewPr>
    <p:cSldViewPr snapToGrid="0">
      <p:cViewPr varScale="1">
        <p:scale>
          <a:sx n="21" d="100"/>
          <a:sy n="21" d="100"/>
        </p:scale>
        <p:origin x="2045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Montrond" userId="3d746ec0db3500e1" providerId="LiveId" clId="{FA58A1D6-A142-4A6A-926C-AC673197795E}"/>
    <pc:docChg chg="custSel addSld modSld">
      <pc:chgData name="Manuel Montrond" userId="3d746ec0db3500e1" providerId="LiveId" clId="{FA58A1D6-A142-4A6A-926C-AC673197795E}" dt="2019-02-12T15:12:52.759" v="142" actId="20577"/>
      <pc:docMkLst>
        <pc:docMk/>
      </pc:docMkLst>
      <pc:sldChg chg="modSp">
        <pc:chgData name="Manuel Montrond" userId="3d746ec0db3500e1" providerId="LiveId" clId="{FA58A1D6-A142-4A6A-926C-AC673197795E}" dt="2019-02-11T21:03:51.033" v="34" actId="20577"/>
        <pc:sldMkLst>
          <pc:docMk/>
          <pc:sldMk cId="552340674" sldId="256"/>
        </pc:sldMkLst>
        <pc:spChg chg="mod">
          <ac:chgData name="Manuel Montrond" userId="3d746ec0db3500e1" providerId="LiveId" clId="{FA58A1D6-A142-4A6A-926C-AC673197795E}" dt="2019-02-11T21:03:51.033" v="34" actId="20577"/>
          <ac:spMkLst>
            <pc:docMk/>
            <pc:sldMk cId="552340674" sldId="256"/>
            <ac:spMk id="2" creationId="{09AE7671-99F3-455C-B4CD-F2710FADD8CB}"/>
          </ac:spMkLst>
        </pc:spChg>
      </pc:sldChg>
      <pc:sldChg chg="modSp">
        <pc:chgData name="Manuel Montrond" userId="3d746ec0db3500e1" providerId="LiveId" clId="{FA58A1D6-A142-4A6A-926C-AC673197795E}" dt="2019-02-11T21:04:32.175" v="49" actId="20577"/>
        <pc:sldMkLst>
          <pc:docMk/>
          <pc:sldMk cId="3768351991" sldId="262"/>
        </pc:sldMkLst>
        <pc:spChg chg="mod">
          <ac:chgData name="Manuel Montrond" userId="3d746ec0db3500e1" providerId="LiveId" clId="{FA58A1D6-A142-4A6A-926C-AC673197795E}" dt="2019-02-11T21:04:32.175" v="49" actId="20577"/>
          <ac:spMkLst>
            <pc:docMk/>
            <pc:sldMk cId="3768351991" sldId="262"/>
            <ac:spMk id="2" creationId="{EA1C8CE3-C3AB-46BA-B534-6FC8B560E4AE}"/>
          </ac:spMkLst>
        </pc:spChg>
      </pc:sldChg>
      <pc:sldChg chg="modSp modNotesTx">
        <pc:chgData name="Manuel Montrond" userId="3d746ec0db3500e1" providerId="LiveId" clId="{FA58A1D6-A142-4A6A-926C-AC673197795E}" dt="2019-02-12T15:12:52.759" v="142" actId="20577"/>
        <pc:sldMkLst>
          <pc:docMk/>
          <pc:sldMk cId="1277990693" sldId="263"/>
        </pc:sldMkLst>
        <pc:spChg chg="mod">
          <ac:chgData name="Manuel Montrond" userId="3d746ec0db3500e1" providerId="LiveId" clId="{FA58A1D6-A142-4A6A-926C-AC673197795E}" dt="2019-02-11T21:04:45.768" v="68" actId="20577"/>
          <ac:spMkLst>
            <pc:docMk/>
            <pc:sldMk cId="1277990693" sldId="263"/>
            <ac:spMk id="2" creationId="{99F2ED86-81AB-43FA-964E-193B7D836546}"/>
          </ac:spMkLst>
        </pc:spChg>
      </pc:sldChg>
      <pc:sldChg chg="modSp add">
        <pc:chgData name="Manuel Montrond" userId="3d746ec0db3500e1" providerId="LiveId" clId="{FA58A1D6-A142-4A6A-926C-AC673197795E}" dt="2019-02-11T20:55:46.129" v="4" actId="27636"/>
        <pc:sldMkLst>
          <pc:docMk/>
          <pc:sldMk cId="1293145364" sldId="264"/>
        </pc:sldMkLst>
        <pc:spChg chg="mod">
          <ac:chgData name="Manuel Montrond" userId="3d746ec0db3500e1" providerId="LiveId" clId="{FA58A1D6-A142-4A6A-926C-AC673197795E}" dt="2019-02-11T20:55:46.129" v="4" actId="27636"/>
          <ac:spMkLst>
            <pc:docMk/>
            <pc:sldMk cId="1293145364" sldId="264"/>
            <ac:spMk id="3" creationId="{2B1177BD-C011-4284-9822-7B2FEE7C8C75}"/>
          </ac:spMkLst>
        </pc:spChg>
      </pc:sldChg>
      <pc:sldChg chg="modSp add">
        <pc:chgData name="Manuel Montrond" userId="3d746ec0db3500e1" providerId="LiveId" clId="{FA58A1D6-A142-4A6A-926C-AC673197795E}" dt="2019-02-11T20:56:42.205" v="9" actId="27636"/>
        <pc:sldMkLst>
          <pc:docMk/>
          <pc:sldMk cId="1630080646" sldId="265"/>
        </pc:sldMkLst>
        <pc:spChg chg="mod">
          <ac:chgData name="Manuel Montrond" userId="3d746ec0db3500e1" providerId="LiveId" clId="{FA58A1D6-A142-4A6A-926C-AC673197795E}" dt="2019-02-11T20:56:42.205" v="9" actId="27636"/>
          <ac:spMkLst>
            <pc:docMk/>
            <pc:sldMk cId="1630080646" sldId="265"/>
            <ac:spMk id="3" creationId="{8633644D-43E5-4EE3-959E-6B11A3EAF305}"/>
          </ac:spMkLst>
        </pc:spChg>
      </pc:sldChg>
      <pc:sldChg chg="modSp add">
        <pc:chgData name="Manuel Montrond" userId="3d746ec0db3500e1" providerId="LiveId" clId="{FA58A1D6-A142-4A6A-926C-AC673197795E}" dt="2019-02-11T21:05:04.155" v="93" actId="20577"/>
        <pc:sldMkLst>
          <pc:docMk/>
          <pc:sldMk cId="1852323377" sldId="266"/>
        </pc:sldMkLst>
        <pc:spChg chg="mod">
          <ac:chgData name="Manuel Montrond" userId="3d746ec0db3500e1" providerId="LiveId" clId="{FA58A1D6-A142-4A6A-926C-AC673197795E}" dt="2019-02-11T21:05:04.155" v="93" actId="20577"/>
          <ac:spMkLst>
            <pc:docMk/>
            <pc:sldMk cId="1852323377" sldId="266"/>
            <ac:spMk id="2" creationId="{736A4844-21F8-455D-8B5F-7DEC2D2CE329}"/>
          </ac:spMkLst>
        </pc:spChg>
        <pc:spChg chg="mod">
          <ac:chgData name="Manuel Montrond" userId="3d746ec0db3500e1" providerId="LiveId" clId="{FA58A1D6-A142-4A6A-926C-AC673197795E}" dt="2019-02-11T20:58:20.222" v="12"/>
          <ac:spMkLst>
            <pc:docMk/>
            <pc:sldMk cId="1852323377" sldId="266"/>
            <ac:spMk id="3" creationId="{86A2DF47-3470-4323-8BA5-53FF8B67D729}"/>
          </ac:spMkLst>
        </pc:spChg>
      </pc:sldChg>
      <pc:sldChg chg="modSp add">
        <pc:chgData name="Manuel Montrond" userId="3d746ec0db3500e1" providerId="LiveId" clId="{FA58A1D6-A142-4A6A-926C-AC673197795E}" dt="2019-02-11T21:05:14.974" v="95" actId="5793"/>
        <pc:sldMkLst>
          <pc:docMk/>
          <pc:sldMk cId="382650629" sldId="267"/>
        </pc:sldMkLst>
        <pc:spChg chg="mod">
          <ac:chgData name="Manuel Montrond" userId="3d746ec0db3500e1" providerId="LiveId" clId="{FA58A1D6-A142-4A6A-926C-AC673197795E}" dt="2019-02-11T21:05:14.974" v="95" actId="5793"/>
          <ac:spMkLst>
            <pc:docMk/>
            <pc:sldMk cId="382650629" sldId="267"/>
            <ac:spMk id="3" creationId="{5E08836E-F1E6-464E-8D14-614BE4530D23}"/>
          </ac:spMkLst>
        </pc:spChg>
      </pc:sldChg>
      <pc:sldChg chg="modSp add">
        <pc:chgData name="Manuel Montrond" userId="3d746ec0db3500e1" providerId="LiveId" clId="{FA58A1D6-A142-4A6A-926C-AC673197795E}" dt="2019-02-11T21:02:24.752" v="23" actId="27636"/>
        <pc:sldMkLst>
          <pc:docMk/>
          <pc:sldMk cId="734203190" sldId="268"/>
        </pc:sldMkLst>
        <pc:spChg chg="mod">
          <ac:chgData name="Manuel Montrond" userId="3d746ec0db3500e1" providerId="LiveId" clId="{FA58A1D6-A142-4A6A-926C-AC673197795E}" dt="2019-02-11T21:02:24.752" v="23" actId="27636"/>
          <ac:spMkLst>
            <pc:docMk/>
            <pc:sldMk cId="734203190" sldId="268"/>
            <ac:spMk id="3" creationId="{05E23C3F-518E-4147-A3FF-67A4FDE7944A}"/>
          </ac:spMkLst>
        </pc:spChg>
      </pc:sldChg>
      <pc:sldChg chg="modSp add">
        <pc:chgData name="Manuel Montrond" userId="3d746ec0db3500e1" providerId="LiveId" clId="{FA58A1D6-A142-4A6A-926C-AC673197795E}" dt="2019-02-11T21:05:36.969" v="97"/>
        <pc:sldMkLst>
          <pc:docMk/>
          <pc:sldMk cId="1660645080" sldId="269"/>
        </pc:sldMkLst>
        <pc:spChg chg="mod">
          <ac:chgData name="Manuel Montrond" userId="3d746ec0db3500e1" providerId="LiveId" clId="{FA58A1D6-A142-4A6A-926C-AC673197795E}" dt="2019-02-11T21:05:36.969" v="97"/>
          <ac:spMkLst>
            <pc:docMk/>
            <pc:sldMk cId="1660645080" sldId="269"/>
            <ac:spMk id="3" creationId="{EFD55A17-ED4D-446D-8C19-181E96FADF5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3E02D-3D37-47AF-BBA9-4CA331E36F1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EFDEE-0665-477F-B437-79ED91B2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22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 D</a:t>
            </a:r>
          </a:p>
          <a:p>
            <a:r>
              <a:rPr lang="en-US" dirty="0"/>
              <a:t>Diff: 1      Page Ref:156</a:t>
            </a:r>
          </a:p>
          <a:p>
            <a:r>
              <a:rPr lang="en-US" dirty="0"/>
              <a:t>Topic:  The Relational Data Model</a:t>
            </a:r>
          </a:p>
          <a:p>
            <a:r>
              <a:rPr lang="en-US" dirty="0"/>
              <a:t>AACSB:  Use of Information Technology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EFDEE-0665-477F-B437-79ED91B2B4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55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 TRUE</a:t>
            </a:r>
          </a:p>
          <a:p>
            <a:r>
              <a:rPr lang="en-US" dirty="0"/>
              <a:t>Diff: 1      Page Ref:121</a:t>
            </a:r>
          </a:p>
          <a:p>
            <a:r>
              <a:rPr lang="en-US" dirty="0"/>
              <a:t>Topic:  Specifying Constraints in Supertype/Subtype Relationships</a:t>
            </a:r>
          </a:p>
          <a:p>
            <a:r>
              <a:rPr lang="en-US" dirty="0"/>
              <a:t>AACSB:  Use of Information Technology</a:t>
            </a:r>
          </a:p>
          <a:p>
            <a:r>
              <a:rPr lang="en-US" dirty="0"/>
              <a:t>Subtopic:  Specifying Completeness Constraints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EFDEE-0665-477F-B437-79ED91B2B4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6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 C</a:t>
            </a:r>
          </a:p>
          <a:p>
            <a:r>
              <a:rPr lang="en-US" dirty="0"/>
              <a:t>Diff: 2      Page Ref:213</a:t>
            </a:r>
          </a:p>
          <a:p>
            <a:r>
              <a:rPr lang="en-US" dirty="0"/>
              <a:t>Topic:  Designing Fields</a:t>
            </a:r>
          </a:p>
          <a:p>
            <a:r>
              <a:rPr lang="en-US" dirty="0"/>
              <a:t>AACSB:  Use of Information Technology</a:t>
            </a:r>
          </a:p>
          <a:p>
            <a:r>
              <a:rPr lang="en-US" dirty="0"/>
              <a:t>Subtopic:  Coding Techniques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EFDEE-0665-477F-B437-79ED91B2B4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13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 B</a:t>
            </a:r>
          </a:p>
          <a:p>
            <a:r>
              <a:rPr lang="en-US" dirty="0"/>
              <a:t>Diff: 1      Page Ref:218</a:t>
            </a:r>
          </a:p>
          <a:p>
            <a:r>
              <a:rPr lang="en-US" dirty="0"/>
              <a:t>Topic:  </a:t>
            </a:r>
            <a:r>
              <a:rPr lang="en-US" dirty="0" err="1"/>
              <a:t>Denormalizing</a:t>
            </a:r>
            <a:r>
              <a:rPr lang="en-US" dirty="0"/>
              <a:t> and Partitioning Data</a:t>
            </a:r>
          </a:p>
          <a:p>
            <a:r>
              <a:rPr lang="en-US" dirty="0"/>
              <a:t>AACSB:  Analytic Skills, Use of Information Technology</a:t>
            </a:r>
          </a:p>
          <a:p>
            <a:r>
              <a:rPr lang="en-US" dirty="0"/>
              <a:t>Subtopic:  Partitioning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EFDEE-0665-477F-B437-79ED91B2B4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28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 D</a:t>
            </a:r>
          </a:p>
          <a:p>
            <a:r>
              <a:rPr lang="en-US" dirty="0"/>
              <a:t>Diff: 1      Page Ref:230</a:t>
            </a:r>
          </a:p>
          <a:p>
            <a:r>
              <a:rPr lang="en-US" dirty="0"/>
              <a:t>Topic:  Using and Selecting Indexes</a:t>
            </a:r>
          </a:p>
          <a:p>
            <a:r>
              <a:rPr lang="en-US" dirty="0"/>
              <a:t>AACSB:  Analytic Skills, Use of Information Technology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EFDEE-0665-477F-B437-79ED91B2B4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6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 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Diff: 1      Page Ref:157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Topic:  The Relational Data Model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AACSB:  Analytic Skills, Use of Information Technology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Subtopic:  Relational Data 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EFDEE-0665-477F-B437-79ED91B2B4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8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 B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Diff: 2      Page Ref:157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Topic:  The Relational Data Model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AACSB:  Use of Information Technology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Subtopic:  Relational Keys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EFDEE-0665-477F-B437-79ED91B2B4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42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 B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Diff: 2      Page Ref:161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Topic:  The Relational Data Model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AACSB:  Analytic Skills, Reflective Thinking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Subtopic:  Entity Integrity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EFDEE-0665-477F-B437-79ED91B2B4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12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 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Diff: 1      Page Ref:164, 165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Topic:  Integrity Constraints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AACSB:  Analytic Skills, Use of Information Technology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Subtopic:  Well-Structured Relations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EFDEE-0665-477F-B437-79ED91B2B4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11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 TRUE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Diff: 2      Page Ref:162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Topic:  Integrity Constraints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AACSB:  Use of Information Technology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Subtopic:  Referential Integrity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EFDEE-0665-477F-B437-79ED91B2B4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04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 FALSE… An employee may have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manager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Diff: 2      Page Ref:173.174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Topic:  Transforming EER Diagrams into Relations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AACSB:  Analytic Skills, Use of Information Technology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Subtopic:  Step 5: Map Unary Relationships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EFDEE-0665-477F-B437-79ED91B2B4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97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 A</a:t>
            </a:r>
          </a:p>
          <a:p>
            <a:r>
              <a:rPr lang="en-US" dirty="0"/>
              <a:t>Diff: 2      Page Ref:125</a:t>
            </a:r>
          </a:p>
          <a:p>
            <a:r>
              <a:rPr lang="en-US" dirty="0"/>
              <a:t>Topic:  Specifying Constraints in Supertype/Subtype Relationships</a:t>
            </a:r>
          </a:p>
          <a:p>
            <a:r>
              <a:rPr lang="en-US" dirty="0"/>
              <a:t>AACSB:  Analytic Skills, Use of Information Technology</a:t>
            </a:r>
          </a:p>
          <a:p>
            <a:r>
              <a:rPr lang="en-US" dirty="0"/>
              <a:t>Subtopic:  Defining Subtype/Supertype Hierarchies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EFDEE-0665-477F-B437-79ED91B2B4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8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 B</a:t>
            </a:r>
          </a:p>
          <a:p>
            <a:r>
              <a:rPr lang="en-US" dirty="0"/>
              <a:t>Diff: 2      Page Ref:127</a:t>
            </a:r>
          </a:p>
          <a:p>
            <a:r>
              <a:rPr lang="en-US" dirty="0"/>
              <a:t>Topic:  Supertype/Subtype Hierarchies</a:t>
            </a:r>
          </a:p>
          <a:p>
            <a:r>
              <a:rPr lang="en-US" dirty="0"/>
              <a:t>AACSB:  Reflective Thinking</a:t>
            </a:r>
          </a:p>
          <a:p>
            <a:r>
              <a:rPr lang="en-US" dirty="0"/>
              <a:t>Subtopic:  Summary of Supertype/Subtype Hierarchies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EFDEE-0665-477F-B437-79ED91B2B4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87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722D-FBD0-4BCF-9FC8-4EDAC18E9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C534C-1799-4F09-A475-CA6E2A70A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94121-448F-4545-B26C-246911B8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F8EE-1FAB-4277-B462-B891503C502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5DDAE-1786-432F-8E80-57CF5DB5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0A06D-2AFD-460D-B658-AC5ABB37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A6D-7546-4001-A128-62415CA2D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7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1211-E920-417F-BF2F-4BD997F0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510EF-986E-4AA1-A801-725688685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7214C-15D0-483A-8D38-CF8159FA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F8EE-1FAB-4277-B462-B891503C502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4D73D-730D-4BF1-AF34-1971352F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DABC1-47AF-4CD5-A652-6E4FA248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A6D-7546-4001-A128-62415CA2D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4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58AF8-623E-49B2-B121-391541F79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28811-29B2-4562-BC3B-D229B84E0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8DB1C-1959-49EB-AF91-34877E8A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F8EE-1FAB-4277-B462-B891503C502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0CEE3-02C0-4734-A8C1-4BC86FA2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FB579-5054-41C6-B61F-0BAD4C5B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A6D-7546-4001-A128-62415CA2D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2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F1A4-2B21-41C3-96D2-42B5F8CD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3869-D6C2-4830-ADD8-2251F208F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2010C-A59C-40AC-A9E5-7066AF2E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F8EE-1FAB-4277-B462-B891503C502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1358B-C3C7-410B-8D2A-51A7E0FF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A5E65-6F8E-4156-8DEF-096BA7E5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A6D-7546-4001-A128-62415CA2D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2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E7FB-B3C7-4B09-9CCD-CE9AF379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46CEC-9E20-4641-8DB8-6B3300E3A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DF396-23DD-4D52-93C9-0786CB6C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F8EE-1FAB-4277-B462-B891503C502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BBABA-4AA4-4D8D-92EF-62A29918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5D4C9-150C-420C-A33B-7A17BA26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A6D-7546-4001-A128-62415CA2D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6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7ADD-67E0-46D2-89C0-2E0609FC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45364-53F9-49D4-9CF9-9E1E58B6B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14778-1413-478A-A8F7-9BA20E63D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A5B8D-2582-4A71-A81A-6815C81B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F8EE-1FAB-4277-B462-B891503C502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1FB17-824D-413D-852A-22C5B12A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5A48C-BEFA-454C-8753-D87405AC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A6D-7546-4001-A128-62415CA2D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2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283B-9DA7-492F-AF57-47B43DB14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18B28-0B80-4E5B-8025-85FF9BF7E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B15DC-ACCB-4430-9A65-EC49847C3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A56E8-4F4B-4F9A-95BE-821CC556A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67F52-0854-4F59-AEF1-E7B9C8614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B303D-E9CF-45C6-823D-88EE5D5D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F8EE-1FAB-4277-B462-B891503C502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9E5756-5BAE-494F-A04A-F993CD59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6AB32-5959-438C-8C2E-257ECC9F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A6D-7546-4001-A128-62415CA2D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53FE-B8DE-47EC-983F-2CAA7D4E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51DBC-11FA-4CE6-8F2B-DB584A59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F8EE-1FAB-4277-B462-B891503C502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EC7E8-266C-4283-A327-34B54DCD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97F1E-6A10-40D4-8B58-DE2DDDA7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A6D-7546-4001-A128-62415CA2D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8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DF4E9-581E-4801-8C76-AB7BD17B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F8EE-1FAB-4277-B462-B891503C502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5B848-40AF-4880-BB20-70980542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5B04A-EDBF-4D4A-8CD2-326AE15C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A6D-7546-4001-A128-62415CA2D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1F98-6EA0-427D-84F0-E1776E15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636F9-1E46-42CC-8EBE-2F8FC3748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38869-48A6-46A1-8792-BD9AA79C2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DD72E-AF30-413D-9E95-C599127D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F8EE-1FAB-4277-B462-B891503C502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E5790-ED44-417B-B63F-D5F00D86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9CAFF-4168-49EB-9575-FF4CA4A0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A6D-7546-4001-A128-62415CA2D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4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60AE-C0C1-4D1F-BE29-032DCC14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0945A-5996-40FC-9141-42B05E9A9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6D846-F632-4295-AFFE-92CB91CD1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163CF-0739-4B76-8CBE-DEBF6FDD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F8EE-1FAB-4277-B462-B891503C502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B6D9A-CD53-46D4-A821-B2CA3573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6B0EC-04DA-4358-94B5-B84C48A7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A6D-7546-4001-A128-62415CA2D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3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F747E-5D15-4F69-A8A0-3B2A77356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D4B5D-5A05-4628-8CB5-20C338DB3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B02CB-1340-47FA-A5C6-4356F9CBF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3F8EE-1FAB-4277-B462-B891503C502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E7E95-2543-40AA-BD34-C2EB11B9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16DEF-3C08-4C22-A5D5-4832CE044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BFA6D-7546-4001-A128-62415CA2D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2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7671-99F3-455C-B4CD-F2710FADD8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F9530D-FD8F-4CEB-BE34-235F65F1C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40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BFB0-A63B-451C-9E3D-EACA4F48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644D-43E5-4EE3-959E-6B11A3EAF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20) In a supertype/subtype hierarchy, subtypes that are lower in the hierarchy inherit attributes from not only their immediate supertype but from all ________ in the hierarchy.</a:t>
            </a:r>
          </a:p>
          <a:p>
            <a:r>
              <a:rPr lang="en-US" dirty="0"/>
              <a:t>A) subtypes</a:t>
            </a:r>
          </a:p>
          <a:p>
            <a:r>
              <a:rPr lang="en-US" dirty="0"/>
              <a:t>B) supertypes</a:t>
            </a:r>
          </a:p>
          <a:p>
            <a:r>
              <a:rPr lang="en-US" dirty="0"/>
              <a:t>C) constraints</a:t>
            </a:r>
          </a:p>
          <a:p>
            <a:r>
              <a:rPr lang="en-US" dirty="0"/>
              <a:t>D) dimensions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80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4844-21F8-455D-8B5F-7DEC2D2C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DF47-3470-4323-8BA5-53FF8B67D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36) A completeness constraint may specify that each entity of the supertype must be a member of some subtype in the relationship.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2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AB85-FF00-4458-BF89-CB8DABDD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836E-F1E6-464E-8D14-614BE4530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10) In which data model would a code table appear? </a:t>
            </a:r>
          </a:p>
          <a:p>
            <a:r>
              <a:rPr lang="en-US" dirty="0"/>
              <a:t>A) Conceptual </a:t>
            </a:r>
          </a:p>
          <a:p>
            <a:r>
              <a:rPr lang="en-US" dirty="0"/>
              <a:t>B) Logical </a:t>
            </a:r>
          </a:p>
          <a:p>
            <a:r>
              <a:rPr lang="en-US" dirty="0"/>
              <a:t>C) Physical </a:t>
            </a:r>
          </a:p>
          <a:p>
            <a:r>
              <a:rPr lang="en-US" dirty="0"/>
              <a:t>D) Data layout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0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483A-2C82-4912-BAE2-8E7369DE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3C3F-518E-4147-A3FF-67A4FDE79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16) Distributing the rows of data into separate files is called: </a:t>
            </a:r>
          </a:p>
          <a:p>
            <a:r>
              <a:rPr lang="en-US" dirty="0"/>
              <a:t>A) normalization. </a:t>
            </a:r>
          </a:p>
          <a:p>
            <a:r>
              <a:rPr lang="en-US" dirty="0"/>
              <a:t>B) horizontal partitioning. </a:t>
            </a:r>
          </a:p>
          <a:p>
            <a:r>
              <a:rPr lang="en-US" dirty="0"/>
              <a:t>C) vertical partitioning. </a:t>
            </a:r>
          </a:p>
          <a:p>
            <a:r>
              <a:rPr lang="en-US" dirty="0"/>
              <a:t>D) file allocation.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03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7F6C-A75D-4F62-8407-58A8C144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55A17-ED4D-446D-8C19-181E96FAD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37) A rule of thumb for choosing indexes is to: </a:t>
            </a:r>
          </a:p>
          <a:p>
            <a:r>
              <a:rPr lang="en-US" dirty="0"/>
              <a:t>A) be careful indexing attributes that may be null. </a:t>
            </a:r>
          </a:p>
          <a:p>
            <a:r>
              <a:rPr lang="en-US" dirty="0"/>
              <a:t>B) index each primary key of each table. </a:t>
            </a:r>
          </a:p>
          <a:p>
            <a:r>
              <a:rPr lang="en-US" dirty="0"/>
              <a:t>C) use an index when there is variety in attribute values. </a:t>
            </a:r>
          </a:p>
          <a:p>
            <a:r>
              <a:rPr lang="en-US" dirty="0"/>
              <a:t>D) all of the above.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4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73A1-7DF9-4F8F-A21A-609C173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8D96D-72A2-479E-8878-90B8A8DC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3) The relational data model consists of which components? </a:t>
            </a:r>
          </a:p>
          <a:p>
            <a:r>
              <a:rPr lang="en-US" dirty="0"/>
              <a:t>A) Data structure </a:t>
            </a:r>
          </a:p>
          <a:p>
            <a:r>
              <a:rPr lang="en-US" dirty="0"/>
              <a:t>B) Data manipulation </a:t>
            </a:r>
          </a:p>
          <a:p>
            <a:r>
              <a:rPr lang="en-US" dirty="0"/>
              <a:t>C) Data integrity </a:t>
            </a:r>
          </a:p>
          <a:p>
            <a:r>
              <a:rPr lang="en-US" dirty="0"/>
              <a:t>D) All of the above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5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D712-6700-49E9-B467-BEB7A3B9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10EB-463E-47C5-8F3E-0A2BF17BA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4) A two-dimensional table of data is called a: </a:t>
            </a:r>
          </a:p>
          <a:p>
            <a:r>
              <a:rPr lang="en-US" dirty="0"/>
              <a:t>A) group. </a:t>
            </a:r>
          </a:p>
          <a:p>
            <a:r>
              <a:rPr lang="en-US" dirty="0"/>
              <a:t>B) set. </a:t>
            </a:r>
          </a:p>
          <a:p>
            <a:r>
              <a:rPr lang="en-US" dirty="0"/>
              <a:t>C) declaration. </a:t>
            </a:r>
          </a:p>
          <a:p>
            <a:r>
              <a:rPr lang="en-US" dirty="0"/>
              <a:t>D) relation. </a:t>
            </a:r>
          </a:p>
        </p:txBody>
      </p:sp>
    </p:spTree>
    <p:extLst>
      <p:ext uri="{BB962C8B-B14F-4D97-AF65-F5344CB8AC3E}">
        <p14:creationId xmlns:p14="http://schemas.microsoft.com/office/powerpoint/2010/main" val="348367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E472-B6FB-44BE-B153-93006AD3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DBFB-C873-4A70-9998-6563091D3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8) A primary key that consists of more than one attribute is called a: </a:t>
            </a:r>
          </a:p>
          <a:p>
            <a:r>
              <a:rPr lang="en-US" dirty="0"/>
              <a:t>A) foreign key. </a:t>
            </a:r>
          </a:p>
          <a:p>
            <a:r>
              <a:rPr lang="en-US" dirty="0"/>
              <a:t>B) composite key. </a:t>
            </a:r>
          </a:p>
          <a:p>
            <a:r>
              <a:rPr lang="en-US" dirty="0"/>
              <a:t>C) multivalued key. </a:t>
            </a:r>
          </a:p>
          <a:p>
            <a:r>
              <a:rPr lang="en-US" dirty="0"/>
              <a:t>D) cardinal key.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0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B8CB-A0F0-4861-97E3-22069978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05807-2DBB-434A-A1EC-5715F269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14) The ________ states that no primary key attribute may be null.</a:t>
            </a:r>
          </a:p>
          <a:p>
            <a:r>
              <a:rPr lang="en-US" dirty="0"/>
              <a:t>A) referential integrity constraint</a:t>
            </a:r>
          </a:p>
          <a:p>
            <a:r>
              <a:rPr lang="en-US" dirty="0"/>
              <a:t>B) entity integrity rule</a:t>
            </a:r>
          </a:p>
          <a:p>
            <a:r>
              <a:rPr lang="en-US" dirty="0"/>
              <a:t>C) partial specialization rule</a:t>
            </a:r>
          </a:p>
          <a:p>
            <a:r>
              <a:rPr lang="en-US" dirty="0"/>
              <a:t>D) range domain rule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0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2F1D-533E-4A61-9AB5-4325F560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825A5-F30C-4232-8B83-80B586697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17) Which of the following are anomalies that can be caused by redundancies in tables? </a:t>
            </a:r>
          </a:p>
          <a:p>
            <a:r>
              <a:rPr lang="en-US" dirty="0"/>
              <a:t>A) Insertion </a:t>
            </a:r>
          </a:p>
          <a:p>
            <a:r>
              <a:rPr lang="en-US" dirty="0"/>
              <a:t>B) Deletion </a:t>
            </a:r>
          </a:p>
          <a:p>
            <a:r>
              <a:rPr lang="en-US" dirty="0"/>
              <a:t>C) Modification </a:t>
            </a:r>
          </a:p>
          <a:p>
            <a:r>
              <a:rPr lang="en-US" dirty="0"/>
              <a:t>D) All of the above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9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8CE3-C3AB-46BA-B534-6FC8B560E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of False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685C-A986-4D6C-8C9F-4545DBD94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59) A cascading delete removes all records in other tables associated with the record to be deleted.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5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ED86-81AB-43FA-964E-193B7D83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7E5E1-5215-455D-BE0A-1BA4D937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r>
              <a:rPr lang="en-US" dirty="0"/>
              <a:t>70) In the figure below, each employee has exactly one manager.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14C86C1-AFBB-4224-9B80-DC3298AC2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7" y="2825750"/>
            <a:ext cx="6399711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99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15F5-98EB-4F71-A6C8-0E0FEDCC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177BD-C011-4284-9822-7B2FEE7C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18) The subtype discriminator is a composite attribute when there is a(n):</a:t>
            </a:r>
          </a:p>
          <a:p>
            <a:r>
              <a:rPr lang="en-US" dirty="0"/>
              <a:t>A) overlap rule.</a:t>
            </a:r>
          </a:p>
          <a:p>
            <a:r>
              <a:rPr lang="en-US" dirty="0"/>
              <a:t>B) disjoint rule.</a:t>
            </a:r>
          </a:p>
          <a:p>
            <a:r>
              <a:rPr lang="en-US" dirty="0"/>
              <a:t>C) partial specialization.</a:t>
            </a:r>
          </a:p>
          <a:p>
            <a:r>
              <a:rPr lang="en-US" dirty="0"/>
              <a:t>D) full specialization.</a:t>
            </a:r>
          </a:p>
        </p:txBody>
      </p:sp>
    </p:spTree>
    <p:extLst>
      <p:ext uri="{BB962C8B-B14F-4D97-AF65-F5344CB8AC3E}">
        <p14:creationId xmlns:p14="http://schemas.microsoft.com/office/powerpoint/2010/main" val="129314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798</Words>
  <Application>Microsoft Office PowerPoint</Application>
  <PresentationFormat>Widescreen</PresentationFormat>
  <Paragraphs>134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Review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True of False</vt:lpstr>
      <vt:lpstr>True or False</vt:lpstr>
      <vt:lpstr>PowerPoint Presentation</vt:lpstr>
      <vt:lpstr>PowerPoint Presentation</vt:lpstr>
      <vt:lpstr>True or False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</dc:title>
  <dc:creator>Manuel Montrond</dc:creator>
  <cp:lastModifiedBy>Manuel Montrond</cp:lastModifiedBy>
  <cp:revision>1</cp:revision>
  <dcterms:created xsi:type="dcterms:W3CDTF">2019-02-11T20:46:02Z</dcterms:created>
  <dcterms:modified xsi:type="dcterms:W3CDTF">2019-02-12T15:12:54Z</dcterms:modified>
</cp:coreProperties>
</file>