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BD89-B5C7-4F6B-A3B6-2BAB8158C8C7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B347-32D1-4687-9462-398BE93B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 Problems and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1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</a:t>
            </a:r>
            <a:r>
              <a:rPr lang="en-US" dirty="0"/>
              <a:t>For each of the following pairs of related entities, indicate</a:t>
            </a:r>
          </a:p>
          <a:p>
            <a:pPr marL="0" indent="0">
              <a:buNone/>
            </a:pPr>
            <a:r>
              <a:rPr lang="en-US" dirty="0"/>
              <a:t>whether (under typical circumstances) there is a </a:t>
            </a:r>
            <a:r>
              <a:rPr lang="en-US" dirty="0" smtClean="0"/>
              <a:t>one-to -many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 a many-to-many relationship. Then, using </a:t>
            </a:r>
            <a:r>
              <a:rPr lang="en-US" dirty="0" smtClean="0"/>
              <a:t>the shorthand </a:t>
            </a:r>
            <a:r>
              <a:rPr lang="en-US" dirty="0"/>
              <a:t>notation introduced in the text, draw a diagram</a:t>
            </a:r>
          </a:p>
          <a:p>
            <a:pPr marL="0" indent="0">
              <a:buNone/>
            </a:pPr>
            <a:r>
              <a:rPr lang="en-US" dirty="0"/>
              <a:t>for each of the relationships.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STUDENT </a:t>
            </a:r>
            <a:r>
              <a:rPr lang="en-US" dirty="0"/>
              <a:t>and COURSE (students register for courses)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BOOK </a:t>
            </a:r>
            <a:r>
              <a:rPr lang="en-US" dirty="0"/>
              <a:t>and BOOK COPY (books have copies)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COURSE </a:t>
            </a:r>
            <a:r>
              <a:rPr lang="en-US" dirty="0"/>
              <a:t>and SECTION (courses have sections)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SECTION </a:t>
            </a:r>
            <a:r>
              <a:rPr lang="en-US" dirty="0"/>
              <a:t>and ROOM (sections are scheduled in rooms)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INSTRUCTOR </a:t>
            </a:r>
            <a:r>
              <a:rPr lang="en-US" dirty="0"/>
              <a:t>and COURSE</a:t>
            </a:r>
          </a:p>
        </p:txBody>
      </p:sp>
    </p:spTree>
    <p:extLst>
      <p:ext uri="{BB962C8B-B14F-4D97-AF65-F5344CB8AC3E}">
        <p14:creationId xmlns:p14="http://schemas.microsoft.com/office/powerpoint/2010/main" val="156896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Consider a student club or organization in which you are a</a:t>
            </a:r>
          </a:p>
          <a:p>
            <a:pPr marL="0" indent="0">
              <a:buNone/>
            </a:pPr>
            <a:r>
              <a:rPr lang="en-US" dirty="0" smtClean="0"/>
              <a:t>member. What are the data entities of this enterprise? List</a:t>
            </a:r>
          </a:p>
          <a:p>
            <a:pPr marL="0" indent="0">
              <a:buNone/>
            </a:pPr>
            <a:r>
              <a:rPr lang="en-US" dirty="0" smtClean="0"/>
              <a:t>and define each entity. Then, develop an enterprise data</a:t>
            </a:r>
          </a:p>
          <a:p>
            <a:pPr marL="0" indent="0">
              <a:buNone/>
            </a:pPr>
            <a:r>
              <a:rPr lang="en-US" dirty="0" smtClean="0"/>
              <a:t>model (such as Figure 1-3a) showing these entities and important</a:t>
            </a:r>
          </a:p>
          <a:p>
            <a:pPr marL="0" indent="0">
              <a:buNone/>
            </a:pPr>
            <a:r>
              <a:rPr lang="en-US" dirty="0" smtClean="0"/>
              <a:t>relationships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41" y="1454656"/>
            <a:ext cx="5578186" cy="361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577" y="5174601"/>
            <a:ext cx="1032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1-21 shows an enterprise data model for a pet store.</a:t>
            </a:r>
          </a:p>
          <a:p>
            <a:r>
              <a:rPr lang="en-US" dirty="0"/>
              <a:t>a. What is the relationship between Pet and Store (</a:t>
            </a:r>
            <a:r>
              <a:rPr lang="en-US" dirty="0" smtClean="0"/>
              <a:t>one-to-one, many-to-many</a:t>
            </a:r>
            <a:r>
              <a:rPr lang="en-US" dirty="0"/>
              <a:t>, or </a:t>
            </a:r>
            <a:r>
              <a:rPr lang="en-US" dirty="0" smtClean="0"/>
              <a:t>one-to-many</a:t>
            </a:r>
            <a:r>
              <a:rPr lang="en-US" dirty="0"/>
              <a:t>)?</a:t>
            </a:r>
          </a:p>
          <a:p>
            <a:r>
              <a:rPr lang="en-US" dirty="0"/>
              <a:t>b. What is the relationship between Customer and Pet?</a:t>
            </a:r>
          </a:p>
          <a:p>
            <a:r>
              <a:rPr lang="en-US" dirty="0"/>
              <a:t>c. Do you think there should be a relationship </a:t>
            </a:r>
            <a:r>
              <a:rPr lang="en-US" dirty="0" smtClean="0"/>
              <a:t>between Customer </a:t>
            </a:r>
            <a:r>
              <a:rPr lang="en-US" dirty="0"/>
              <a:t>and Store?</a:t>
            </a:r>
          </a:p>
        </p:txBody>
      </p:sp>
    </p:spTree>
    <p:extLst>
      <p:ext uri="{BB962C8B-B14F-4D97-AF65-F5344CB8AC3E}">
        <p14:creationId xmlns:p14="http://schemas.microsoft.com/office/powerpoint/2010/main" val="419767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12. Consider your business school or other academic unit as a business enterprise.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Define several major data entity types and draw a preliminary enterprise data model (similar in notation to Figure 1-3a).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Would your business school or academic unit benefit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a multiple-tiered architecture for data?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4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Figure 1.3 (a) </a:t>
            </a:r>
            <a:r>
              <a:rPr lang="en-US" sz="2800" dirty="0"/>
              <a:t>Comparison </a:t>
            </a:r>
            <a:r>
              <a:rPr lang="en-US" sz="2800" dirty="0" smtClean="0"/>
              <a:t>of enterprise </a:t>
            </a:r>
            <a:r>
              <a:rPr lang="en-US" sz="2800" dirty="0"/>
              <a:t>and project </a:t>
            </a:r>
            <a:r>
              <a:rPr lang="en-US" sz="2800" dirty="0" smtClean="0"/>
              <a:t>level data models -Segment </a:t>
            </a:r>
            <a:r>
              <a:rPr lang="en-US" sz="2800" dirty="0"/>
              <a:t>of an </a:t>
            </a:r>
            <a:r>
              <a:rPr lang="en-US" sz="2800" dirty="0" smtClean="0"/>
              <a:t>enterprise data </a:t>
            </a:r>
            <a:r>
              <a:rPr lang="en-US" sz="2800" dirty="0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569" y="1825625"/>
            <a:ext cx="51568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Chapter 1 Problems and Exercises</vt:lpstr>
      <vt:lpstr>Problem 1</vt:lpstr>
      <vt:lpstr>Problem 5</vt:lpstr>
      <vt:lpstr>Problem8</vt:lpstr>
      <vt:lpstr>Problem 12</vt:lpstr>
      <vt:lpstr>Figure 1.3 (a) Comparison of enterprise and project level data models -Segment of an enterprise data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Problems and Exercises</dc:title>
  <dc:creator>Manuel Montrond</dc:creator>
  <cp:lastModifiedBy>Manuel Montrond</cp:lastModifiedBy>
  <cp:revision>5</cp:revision>
  <dcterms:created xsi:type="dcterms:W3CDTF">2019-01-10T20:39:17Z</dcterms:created>
  <dcterms:modified xsi:type="dcterms:W3CDTF">2019-01-17T18:39:40Z</dcterms:modified>
</cp:coreProperties>
</file>