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6"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5C2612-9421-4793-ADC7-E0B9BC1C22CC}">
          <p14:sldIdLst>
            <p14:sldId id="257"/>
            <p14:sldId id="258"/>
            <p14:sldId id="256"/>
            <p14:sldId id="259"/>
            <p14:sldId id="260"/>
            <p14:sldId id="261"/>
            <p14:sldId id="262"/>
            <p14:sldId id="263"/>
          </p14:sldIdLst>
        </p14:section>
        <p14:section name="Untitled Section" id="{03C8B6EA-A7AF-48B1-9173-B5C5008124C3}">
          <p14:sldIdLst>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98" d="100"/>
          <a:sy n="98" d="100"/>
        </p:scale>
        <p:origin x="114"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E-Commerce</a:t>
            </a:r>
          </a:p>
        </p:txBody>
      </p:sp>
      <p:sp>
        <p:nvSpPr>
          <p:cNvPr id="3" name="Content Placeholder 2"/>
          <p:cNvSpPr>
            <a:spLocks noGrp="1"/>
          </p:cNvSpPr>
          <p:nvPr>
            <p:ph idx="1"/>
          </p:nvPr>
        </p:nvSpPr>
        <p:spPr/>
        <p:txBody>
          <a:bodyPr/>
          <a:lstStyle/>
          <a:p>
            <a:r>
              <a:rPr lang="en-US" dirty="0"/>
              <a:t> Dealing in goods and services through the electronic media and internet is called as E-commerce. </a:t>
            </a:r>
          </a:p>
          <a:p>
            <a:r>
              <a:rPr lang="en-US" dirty="0" smtClean="0"/>
              <a:t>E-Commerce </a:t>
            </a:r>
            <a:r>
              <a:rPr lang="en-US" dirty="0"/>
              <a:t>or E-business involves carrying on a business with the help of the internet and by using information technology like Electronic Data Interchange (EDI</a:t>
            </a:r>
            <a:r>
              <a:rPr lang="en-US" dirty="0" smtClean="0"/>
              <a:t>).</a:t>
            </a:r>
          </a:p>
          <a:p>
            <a:r>
              <a:rPr lang="en-US" dirty="0"/>
              <a:t>With the evolution of technology and increase in consumerism all over India, e-commerce is riding the high tide in online business</a:t>
            </a:r>
            <a:r>
              <a:rPr lang="en-US" dirty="0" smtClean="0"/>
              <a:t>.</a:t>
            </a:r>
          </a:p>
          <a:p>
            <a:r>
              <a:rPr lang="en-US" dirty="0" smtClean="0"/>
              <a:t> </a:t>
            </a:r>
            <a:r>
              <a:rPr lang="en-US" dirty="0"/>
              <a:t>Today, the total number of internet users in the world is close to 3 billion, out of this India has a total of 259.14 million internet and broadband subscribers. </a:t>
            </a:r>
          </a:p>
        </p:txBody>
      </p:sp>
    </p:spTree>
    <p:extLst>
      <p:ext uri="{BB962C8B-B14F-4D97-AF65-F5344CB8AC3E}">
        <p14:creationId xmlns:p14="http://schemas.microsoft.com/office/powerpoint/2010/main" val="1731337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 COMMERCE IN INDIA</a:t>
            </a:r>
            <a:endParaRPr lang="en-US" dirty="0"/>
          </a:p>
        </p:txBody>
      </p:sp>
      <p:sp>
        <p:nvSpPr>
          <p:cNvPr id="3" name="Content Placeholder 2"/>
          <p:cNvSpPr>
            <a:spLocks noGrp="1"/>
          </p:cNvSpPr>
          <p:nvPr>
            <p:ph idx="1"/>
          </p:nvPr>
        </p:nvSpPr>
        <p:spPr/>
        <p:txBody>
          <a:bodyPr/>
          <a:lstStyle/>
          <a:p>
            <a:r>
              <a:rPr lang="en-US" dirty="0"/>
              <a:t>According to a research, Indian E-commerce revenues will increase by more than five times by 2016, jumping from U.S. Dollar 1.6 billion in 2012 to U.S. Dollar 8.8 billion in 2016</a:t>
            </a:r>
            <a:r>
              <a:rPr lang="en-US" dirty="0" smtClean="0"/>
              <a:t>.</a:t>
            </a:r>
          </a:p>
          <a:p>
            <a:r>
              <a:rPr lang="en-US" dirty="0"/>
              <a:t>A survey by the Associated Chambers of Commerce concluded that, India’s E-commerce market, which stood at $ 2.5 billion in 2009, reached $8.5 billion in 2012 and rose 88% to touch $ 16 billion. </a:t>
            </a:r>
            <a:endParaRPr lang="en-US" dirty="0" smtClean="0"/>
          </a:p>
          <a:p>
            <a:r>
              <a:rPr lang="en-US" dirty="0"/>
              <a:t> The gradual increase in literate population and the internet penetration driven by some of the cheap and most basic cell phones providing access to internet is helping this substantial growth</a:t>
            </a:r>
            <a:r>
              <a:rPr lang="en-US" dirty="0" smtClean="0"/>
              <a:t>.</a:t>
            </a:r>
          </a:p>
          <a:p>
            <a:r>
              <a:rPr lang="en-US" dirty="0"/>
              <a:t> More importantly, e-commerce creates more opportunities for business and also opens up opportunities for education and academics, which seems to have tremendous potential in the future of e-commerce in India.</a:t>
            </a:r>
          </a:p>
        </p:txBody>
      </p:sp>
    </p:spTree>
    <p:extLst>
      <p:ext uri="{BB962C8B-B14F-4D97-AF65-F5344CB8AC3E}">
        <p14:creationId xmlns:p14="http://schemas.microsoft.com/office/powerpoint/2010/main" val="3341703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INTERNET USER IN INDIA</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5140" y="2091447"/>
            <a:ext cx="7949593" cy="3949430"/>
          </a:xfrm>
        </p:spPr>
      </p:pic>
    </p:spTree>
    <p:extLst>
      <p:ext uri="{BB962C8B-B14F-4D97-AF65-F5344CB8AC3E}">
        <p14:creationId xmlns:p14="http://schemas.microsoft.com/office/powerpoint/2010/main" val="3605147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USER  IN RURAL AND URBAN AREAS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6231" y="2160588"/>
            <a:ext cx="7645940" cy="4395855"/>
          </a:xfrm>
        </p:spPr>
      </p:pic>
    </p:spTree>
    <p:extLst>
      <p:ext uri="{BB962C8B-B14F-4D97-AF65-F5344CB8AC3E}">
        <p14:creationId xmlns:p14="http://schemas.microsoft.com/office/powerpoint/2010/main" val="3708272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ONLINE SHOPPING</a:t>
            </a:r>
            <a:endParaRPr lang="en-US" dirty="0"/>
          </a:p>
        </p:txBody>
      </p:sp>
      <p:sp>
        <p:nvSpPr>
          <p:cNvPr id="3" name="Content Placeholder 2"/>
          <p:cNvSpPr>
            <a:spLocks noGrp="1"/>
          </p:cNvSpPr>
          <p:nvPr>
            <p:ph idx="1"/>
          </p:nvPr>
        </p:nvSpPr>
        <p:spPr/>
        <p:txBody>
          <a:bodyPr>
            <a:normAutofit/>
          </a:bodyPr>
          <a:lstStyle/>
          <a:p>
            <a:r>
              <a:rPr lang="en-US" dirty="0"/>
              <a:t>The physical store, through payment gateways and digital catalogs, is moving online. </a:t>
            </a:r>
            <a:endParaRPr lang="en-US" dirty="0" smtClean="0"/>
          </a:p>
          <a:p>
            <a:r>
              <a:rPr lang="en-US" dirty="0" smtClean="0"/>
              <a:t>Mobile </a:t>
            </a:r>
            <a:r>
              <a:rPr lang="en-US" dirty="0"/>
              <a:t>technology and the use of apps improve access to online stores and can even build brand loyalty- one reason so many online stores ask consumers to install their apps.</a:t>
            </a:r>
          </a:p>
          <a:p>
            <a:r>
              <a:rPr lang="en-US" dirty="0"/>
              <a:t>Social media is a game-changer when it comes to advertising. With diverse platforms, you can now use text, visuals, audio, and just great pictures to promote your products.</a:t>
            </a:r>
          </a:p>
          <a:p>
            <a:r>
              <a:rPr lang="en-US" dirty="0"/>
              <a:t>Online sales patterns vary across age groups. The 18-24 age group prefers to shop more online compared to their older counterparts. This can possibly be attributed to this being the first generation that grew up alongside the internet</a:t>
            </a:r>
            <a:r>
              <a:rPr lang="en-US" dirty="0" smtClean="0"/>
              <a:t>.</a:t>
            </a:r>
          </a:p>
          <a:p>
            <a:endParaRPr lang="en-US" dirty="0"/>
          </a:p>
        </p:txBody>
      </p:sp>
    </p:spTree>
    <p:extLst>
      <p:ext uri="{BB962C8B-B14F-4D97-AF65-F5344CB8AC3E}">
        <p14:creationId xmlns:p14="http://schemas.microsoft.com/office/powerpoint/2010/main" val="428831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Advantages Of Online Retail</a:t>
            </a:r>
          </a:p>
        </p:txBody>
      </p:sp>
      <p:sp>
        <p:nvSpPr>
          <p:cNvPr id="3" name="Content Placeholder 2"/>
          <p:cNvSpPr>
            <a:spLocks noGrp="1"/>
          </p:cNvSpPr>
          <p:nvPr>
            <p:ph idx="1"/>
          </p:nvPr>
        </p:nvSpPr>
        <p:spPr/>
        <p:txBody>
          <a:bodyPr/>
          <a:lstStyle/>
          <a:p>
            <a:r>
              <a:rPr lang="en-US" dirty="0" smtClean="0"/>
              <a:t>But </a:t>
            </a:r>
            <a:r>
              <a:rPr lang="en-US" dirty="0"/>
              <a:t>as instinct, why do people prefer to shop online? Wouldn’t a physical store experience just be more fulfilling? Moreover, wouldn’t we have the goods in possession immediately after purchase?</a:t>
            </a:r>
          </a:p>
          <a:p>
            <a:r>
              <a:rPr lang="en-US" dirty="0"/>
              <a:t>The main reasons for increasing online sales are undoubtedly high discounts and greater convenience of buying online.</a:t>
            </a:r>
          </a:p>
          <a:p>
            <a:r>
              <a:rPr lang="en-US" dirty="0"/>
              <a:t>The wide variety of choices all visible at your convenience, the option to pay through digital wallets and the good logistics services all stand as reasons for the increasing popularity of online shopping.</a:t>
            </a:r>
          </a:p>
          <a:p>
            <a:r>
              <a:rPr lang="en-US" dirty="0"/>
              <a:t>Developing countries are adding internet users with each passing minute. This means more people have access to online stores with each passing day.</a:t>
            </a:r>
          </a:p>
          <a:p>
            <a:endParaRPr lang="en-US" dirty="0"/>
          </a:p>
        </p:txBody>
      </p:sp>
    </p:spTree>
    <p:extLst>
      <p:ext uri="{BB962C8B-B14F-4D97-AF65-F5344CB8AC3E}">
        <p14:creationId xmlns:p14="http://schemas.microsoft.com/office/powerpoint/2010/main" val="2361458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Offline Retail Going To Thrive?</a:t>
            </a:r>
          </a:p>
        </p:txBody>
      </p:sp>
      <p:sp>
        <p:nvSpPr>
          <p:cNvPr id="3" name="Content Placeholder 2"/>
          <p:cNvSpPr>
            <a:spLocks noGrp="1"/>
          </p:cNvSpPr>
          <p:nvPr>
            <p:ph idx="1"/>
          </p:nvPr>
        </p:nvSpPr>
        <p:spPr/>
        <p:txBody>
          <a:bodyPr/>
          <a:lstStyle/>
          <a:p>
            <a:r>
              <a:rPr lang="en-US" dirty="0"/>
              <a:t>In spite of such impressive growth in the online retail sector, about 36% of all shoppers who see a product online prefer to buy it from a physical store. This would be even more relevant for products of high value, such as jewelry.</a:t>
            </a:r>
          </a:p>
          <a:p>
            <a:r>
              <a:rPr lang="en-US" dirty="0"/>
              <a:t>Beyond this, there is the unorganized offline retail sector that includes everyone from your neighborhood grocer to Walmart. And one look at Walmart will tell you they </a:t>
            </a:r>
            <a:r>
              <a:rPr lang="en-US" dirty="0" err="1"/>
              <a:t>ain’t</a:t>
            </a:r>
            <a:r>
              <a:rPr lang="en-US" dirty="0"/>
              <a:t> shutting shop anytime soon.</a:t>
            </a:r>
          </a:p>
          <a:p>
            <a:endParaRPr lang="en-US" dirty="0"/>
          </a:p>
        </p:txBody>
      </p:sp>
    </p:spTree>
    <p:extLst>
      <p:ext uri="{BB962C8B-B14F-4D97-AF65-F5344CB8AC3E}">
        <p14:creationId xmlns:p14="http://schemas.microsoft.com/office/powerpoint/2010/main" val="570324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Advantages Of Offline Retail</a:t>
            </a:r>
            <a:br>
              <a:rPr lang="en-US" dirty="0"/>
            </a:br>
            <a:endParaRPr lang="en-US" dirty="0"/>
          </a:p>
        </p:txBody>
      </p:sp>
      <p:sp>
        <p:nvSpPr>
          <p:cNvPr id="3" name="Content Placeholder 2"/>
          <p:cNvSpPr>
            <a:spLocks noGrp="1"/>
          </p:cNvSpPr>
          <p:nvPr>
            <p:ph idx="1"/>
          </p:nvPr>
        </p:nvSpPr>
        <p:spPr/>
        <p:txBody>
          <a:bodyPr/>
          <a:lstStyle/>
          <a:p>
            <a:r>
              <a:rPr lang="en-US" dirty="0"/>
              <a:t>Consumers, especially those in older demographics, may have trust issues buying online. They may still want to buy products after experiencing them firsthand.</a:t>
            </a:r>
          </a:p>
          <a:p>
            <a:r>
              <a:rPr lang="en-US" dirty="0"/>
              <a:t>Going to a physical store is an opportunity to interact with society. Moreover, people may prefer to shop in groups and the option to do so is effectively non-existent in online stores.</a:t>
            </a:r>
          </a:p>
          <a:p>
            <a:r>
              <a:rPr lang="en-US" dirty="0"/>
              <a:t>Establishing a brand exclusively online can be daunting, considering the largest gateway for discovering these products is Google. Even online retail giants such as Amazon have seen the benefit of opening up a few physical bookstores.</a:t>
            </a:r>
          </a:p>
          <a:p>
            <a:endParaRPr lang="en-US" dirty="0"/>
          </a:p>
        </p:txBody>
      </p:sp>
    </p:spTree>
    <p:extLst>
      <p:ext uri="{BB962C8B-B14F-4D97-AF65-F5344CB8AC3E}">
        <p14:creationId xmlns:p14="http://schemas.microsoft.com/office/powerpoint/2010/main" val="2282389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67328" y="3035030"/>
            <a:ext cx="6225702" cy="830997"/>
          </a:xfrm>
          <a:prstGeom prst="rect">
            <a:avLst/>
          </a:prstGeom>
          <a:noFill/>
        </p:spPr>
        <p:txBody>
          <a:bodyPr wrap="square" rtlCol="0">
            <a:spAutoFit/>
          </a:bodyPr>
          <a:lstStyle/>
          <a:p>
            <a:r>
              <a:rPr lang="en-US" sz="4800" dirty="0" smtClean="0"/>
              <a:t>THANK YOU</a:t>
            </a:r>
            <a:endParaRPr lang="en-US" sz="4800" dirty="0"/>
          </a:p>
        </p:txBody>
      </p:sp>
    </p:spTree>
    <p:extLst>
      <p:ext uri="{BB962C8B-B14F-4D97-AF65-F5344CB8AC3E}">
        <p14:creationId xmlns:p14="http://schemas.microsoft.com/office/powerpoint/2010/main" val="2693773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92</TotalTime>
  <Words>483</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E-Commerce</vt:lpstr>
      <vt:lpstr>E COMMERCE IN INDIA</vt:lpstr>
      <vt:lpstr>INTERNET USER IN INDIA</vt:lpstr>
      <vt:lpstr>INTERNET USER  IN RURAL AND URBAN AREAS</vt:lpstr>
      <vt:lpstr>WHY ONLINE SHOPPING</vt:lpstr>
      <vt:lpstr>The Advantages Of Online Retail</vt:lpstr>
      <vt:lpstr>Is Offline Retail Going To Thrive?</vt:lpstr>
      <vt:lpstr>The Advantages Of Offline Retail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USER IN INDIA</dc:title>
  <dc:creator>Anikesh gupta</dc:creator>
  <cp:lastModifiedBy>Anikesh gupta</cp:lastModifiedBy>
  <cp:revision>8</cp:revision>
  <dcterms:created xsi:type="dcterms:W3CDTF">2020-01-09T03:55:12Z</dcterms:created>
  <dcterms:modified xsi:type="dcterms:W3CDTF">2020-01-13T05:07:48Z</dcterms:modified>
</cp:coreProperties>
</file>