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58" r:id="rId6"/>
    <p:sldId id="257"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4660"/>
  </p:normalViewPr>
  <p:slideViewPr>
    <p:cSldViewPr snapToGrid="0">
      <p:cViewPr varScale="1">
        <p:scale>
          <a:sx n="86" d="100"/>
          <a:sy n="86" d="100"/>
        </p:scale>
        <p:origin x="5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81CB3-C1AD-470A-B7F0-A007660E2C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D8775A-B2E0-43F2-BDB0-F67BA671F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40BB8B-9FB0-47A7-82C8-C80444CED8E7}"/>
              </a:ext>
            </a:extLst>
          </p:cNvPr>
          <p:cNvSpPr>
            <a:spLocks noGrp="1"/>
          </p:cNvSpPr>
          <p:nvPr>
            <p:ph type="dt" sz="half" idx="10"/>
          </p:nvPr>
        </p:nvSpPr>
        <p:spPr/>
        <p:txBody>
          <a:bodyPr/>
          <a:lstStyle/>
          <a:p>
            <a:fld id="{153AF40E-4A64-4202-89A7-15665F60037E}" type="datetimeFigureOut">
              <a:rPr lang="en-US" smtClean="0"/>
              <a:t>7/8/2021</a:t>
            </a:fld>
            <a:endParaRPr lang="en-US"/>
          </a:p>
        </p:txBody>
      </p:sp>
      <p:sp>
        <p:nvSpPr>
          <p:cNvPr id="5" name="Footer Placeholder 4">
            <a:extLst>
              <a:ext uri="{FF2B5EF4-FFF2-40B4-BE49-F238E27FC236}">
                <a16:creationId xmlns:a16="http://schemas.microsoft.com/office/drawing/2014/main" id="{15EF69F9-02F1-4B96-8C82-98D16A0CC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11F3D-F9BF-4484-B04D-DA98B2C9438C}"/>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387350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AEB85-CF3E-41AF-90CA-635BCF7D8D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448160-2888-41B5-BC67-B060247813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3118A-03B2-40B9-A3F2-91EC94A27D1A}"/>
              </a:ext>
            </a:extLst>
          </p:cNvPr>
          <p:cNvSpPr>
            <a:spLocks noGrp="1"/>
          </p:cNvSpPr>
          <p:nvPr>
            <p:ph type="dt" sz="half" idx="10"/>
          </p:nvPr>
        </p:nvSpPr>
        <p:spPr/>
        <p:txBody>
          <a:bodyPr/>
          <a:lstStyle/>
          <a:p>
            <a:fld id="{153AF40E-4A64-4202-89A7-15665F60037E}" type="datetimeFigureOut">
              <a:rPr lang="en-US" smtClean="0"/>
              <a:t>7/8/2021</a:t>
            </a:fld>
            <a:endParaRPr lang="en-US"/>
          </a:p>
        </p:txBody>
      </p:sp>
      <p:sp>
        <p:nvSpPr>
          <p:cNvPr id="5" name="Footer Placeholder 4">
            <a:extLst>
              <a:ext uri="{FF2B5EF4-FFF2-40B4-BE49-F238E27FC236}">
                <a16:creationId xmlns:a16="http://schemas.microsoft.com/office/drawing/2014/main" id="{29961E96-4759-40A4-A163-83CCA7382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0FCCD-9656-42D8-9A1D-D7F37BCCDAE2}"/>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245607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BA7F8-09FE-4466-A1C8-925F61E4FE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6CB303-C584-414A-B39B-27710E8C7E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1B4D2-2CDE-4A5E-B4C0-CCF7861D2CB6}"/>
              </a:ext>
            </a:extLst>
          </p:cNvPr>
          <p:cNvSpPr>
            <a:spLocks noGrp="1"/>
          </p:cNvSpPr>
          <p:nvPr>
            <p:ph type="dt" sz="half" idx="10"/>
          </p:nvPr>
        </p:nvSpPr>
        <p:spPr/>
        <p:txBody>
          <a:bodyPr/>
          <a:lstStyle/>
          <a:p>
            <a:fld id="{153AF40E-4A64-4202-89A7-15665F60037E}" type="datetimeFigureOut">
              <a:rPr lang="en-US" smtClean="0"/>
              <a:t>7/8/2021</a:t>
            </a:fld>
            <a:endParaRPr lang="en-US"/>
          </a:p>
        </p:txBody>
      </p:sp>
      <p:sp>
        <p:nvSpPr>
          <p:cNvPr id="5" name="Footer Placeholder 4">
            <a:extLst>
              <a:ext uri="{FF2B5EF4-FFF2-40B4-BE49-F238E27FC236}">
                <a16:creationId xmlns:a16="http://schemas.microsoft.com/office/drawing/2014/main" id="{3049C44E-1929-4C7E-973F-07E9A6330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8E8F4-ED43-49AF-AFAA-1C123B1F7B47}"/>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2634693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5922-A486-4069-AFAD-744CED0550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A9AB2-575A-4E44-B0F9-BBE9CA091E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90582-9090-4DA6-BA29-B5A5E9E786D0}"/>
              </a:ext>
            </a:extLst>
          </p:cNvPr>
          <p:cNvSpPr>
            <a:spLocks noGrp="1"/>
          </p:cNvSpPr>
          <p:nvPr>
            <p:ph type="dt" sz="half" idx="10"/>
          </p:nvPr>
        </p:nvSpPr>
        <p:spPr/>
        <p:txBody>
          <a:bodyPr/>
          <a:lstStyle/>
          <a:p>
            <a:fld id="{153AF40E-4A64-4202-89A7-15665F60037E}" type="datetimeFigureOut">
              <a:rPr lang="en-US" smtClean="0"/>
              <a:t>7/8/2021</a:t>
            </a:fld>
            <a:endParaRPr lang="en-US"/>
          </a:p>
        </p:txBody>
      </p:sp>
      <p:sp>
        <p:nvSpPr>
          <p:cNvPr id="5" name="Footer Placeholder 4">
            <a:extLst>
              <a:ext uri="{FF2B5EF4-FFF2-40B4-BE49-F238E27FC236}">
                <a16:creationId xmlns:a16="http://schemas.microsoft.com/office/drawing/2014/main" id="{85F5AFB5-979C-41DF-8F44-9CD136E20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67776-299C-4916-AE41-32EF73E83AC4}"/>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305972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B964-D73A-4224-9261-FE3CFED0F4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85088C-1FE0-4506-B044-8616060DD1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42949-79DC-46B4-80E9-A8E1964B5FB9}"/>
              </a:ext>
            </a:extLst>
          </p:cNvPr>
          <p:cNvSpPr>
            <a:spLocks noGrp="1"/>
          </p:cNvSpPr>
          <p:nvPr>
            <p:ph type="dt" sz="half" idx="10"/>
          </p:nvPr>
        </p:nvSpPr>
        <p:spPr/>
        <p:txBody>
          <a:bodyPr/>
          <a:lstStyle/>
          <a:p>
            <a:fld id="{153AF40E-4A64-4202-89A7-15665F60037E}" type="datetimeFigureOut">
              <a:rPr lang="en-US" smtClean="0"/>
              <a:t>7/8/2021</a:t>
            </a:fld>
            <a:endParaRPr lang="en-US"/>
          </a:p>
        </p:txBody>
      </p:sp>
      <p:sp>
        <p:nvSpPr>
          <p:cNvPr id="5" name="Footer Placeholder 4">
            <a:extLst>
              <a:ext uri="{FF2B5EF4-FFF2-40B4-BE49-F238E27FC236}">
                <a16:creationId xmlns:a16="http://schemas.microsoft.com/office/drawing/2014/main" id="{C00D3494-076F-4434-B5F1-740F8292C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758A4-A60A-40EE-A5EF-E2C86B1E257B}"/>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76327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5BEC-C263-4360-A590-85FB830C28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D2A8F9-E085-4DE7-8997-038B16DE8E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3B6165-09A0-4323-B22F-F237E5575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48637-07E2-4391-B58B-25DE40A7422A}"/>
              </a:ext>
            </a:extLst>
          </p:cNvPr>
          <p:cNvSpPr>
            <a:spLocks noGrp="1"/>
          </p:cNvSpPr>
          <p:nvPr>
            <p:ph type="dt" sz="half" idx="10"/>
          </p:nvPr>
        </p:nvSpPr>
        <p:spPr/>
        <p:txBody>
          <a:bodyPr/>
          <a:lstStyle/>
          <a:p>
            <a:fld id="{153AF40E-4A64-4202-89A7-15665F60037E}" type="datetimeFigureOut">
              <a:rPr lang="en-US" smtClean="0"/>
              <a:t>7/8/2021</a:t>
            </a:fld>
            <a:endParaRPr lang="en-US"/>
          </a:p>
        </p:txBody>
      </p:sp>
      <p:sp>
        <p:nvSpPr>
          <p:cNvPr id="6" name="Footer Placeholder 5">
            <a:extLst>
              <a:ext uri="{FF2B5EF4-FFF2-40B4-BE49-F238E27FC236}">
                <a16:creationId xmlns:a16="http://schemas.microsoft.com/office/drawing/2014/main" id="{8291A370-DD18-464C-B14C-4B57B7C3E0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3A3707-661E-4995-82F4-50BFAD65580A}"/>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232425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9510-A513-4C8B-A052-B4A53EB189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AC1118-663C-4BEB-9543-4AA034428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2C8A34-E8D4-410E-9319-69B1D5B797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35B02E-385E-4337-A68A-F5329E6472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C01F8F-B1AD-470D-92D3-175A9A1835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7E2BC0-5A31-4194-8790-14CD2C100C31}"/>
              </a:ext>
            </a:extLst>
          </p:cNvPr>
          <p:cNvSpPr>
            <a:spLocks noGrp="1"/>
          </p:cNvSpPr>
          <p:nvPr>
            <p:ph type="dt" sz="half" idx="10"/>
          </p:nvPr>
        </p:nvSpPr>
        <p:spPr/>
        <p:txBody>
          <a:bodyPr/>
          <a:lstStyle/>
          <a:p>
            <a:fld id="{153AF40E-4A64-4202-89A7-15665F60037E}" type="datetimeFigureOut">
              <a:rPr lang="en-US" smtClean="0"/>
              <a:t>7/8/2021</a:t>
            </a:fld>
            <a:endParaRPr lang="en-US"/>
          </a:p>
        </p:txBody>
      </p:sp>
      <p:sp>
        <p:nvSpPr>
          <p:cNvPr id="8" name="Footer Placeholder 7">
            <a:extLst>
              <a:ext uri="{FF2B5EF4-FFF2-40B4-BE49-F238E27FC236}">
                <a16:creationId xmlns:a16="http://schemas.microsoft.com/office/drawing/2014/main" id="{7035D99B-49C8-4AD6-8B91-B2D0E16E95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AD0B0A-AA92-46D2-96BD-6132DB8E8D8A}"/>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201100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387BC-94EB-4222-921C-04858C3B24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C18B81-64DD-422D-9E17-4080518E1690}"/>
              </a:ext>
            </a:extLst>
          </p:cNvPr>
          <p:cNvSpPr>
            <a:spLocks noGrp="1"/>
          </p:cNvSpPr>
          <p:nvPr>
            <p:ph type="dt" sz="half" idx="10"/>
          </p:nvPr>
        </p:nvSpPr>
        <p:spPr/>
        <p:txBody>
          <a:bodyPr/>
          <a:lstStyle/>
          <a:p>
            <a:fld id="{153AF40E-4A64-4202-89A7-15665F60037E}" type="datetimeFigureOut">
              <a:rPr lang="en-US" smtClean="0"/>
              <a:t>7/8/2021</a:t>
            </a:fld>
            <a:endParaRPr lang="en-US"/>
          </a:p>
        </p:txBody>
      </p:sp>
      <p:sp>
        <p:nvSpPr>
          <p:cNvPr id="4" name="Footer Placeholder 3">
            <a:extLst>
              <a:ext uri="{FF2B5EF4-FFF2-40B4-BE49-F238E27FC236}">
                <a16:creationId xmlns:a16="http://schemas.microsoft.com/office/drawing/2014/main" id="{666E7114-9A78-4E18-B5A2-76299F530B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0D6278-B5EA-4376-873A-FE57DF4433C4}"/>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120648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05A6B8-8A28-41C8-8933-1485C9AC466B}"/>
              </a:ext>
            </a:extLst>
          </p:cNvPr>
          <p:cNvSpPr>
            <a:spLocks noGrp="1"/>
          </p:cNvSpPr>
          <p:nvPr>
            <p:ph type="dt" sz="half" idx="10"/>
          </p:nvPr>
        </p:nvSpPr>
        <p:spPr/>
        <p:txBody>
          <a:bodyPr/>
          <a:lstStyle/>
          <a:p>
            <a:fld id="{153AF40E-4A64-4202-89A7-15665F60037E}" type="datetimeFigureOut">
              <a:rPr lang="en-US" smtClean="0"/>
              <a:t>7/8/2021</a:t>
            </a:fld>
            <a:endParaRPr lang="en-US"/>
          </a:p>
        </p:txBody>
      </p:sp>
      <p:sp>
        <p:nvSpPr>
          <p:cNvPr id="3" name="Footer Placeholder 2">
            <a:extLst>
              <a:ext uri="{FF2B5EF4-FFF2-40B4-BE49-F238E27FC236}">
                <a16:creationId xmlns:a16="http://schemas.microsoft.com/office/drawing/2014/main" id="{C0124CFA-BD99-4A3C-8A3E-3260395E2F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508343-42A6-4B51-BBEE-07984B111341}"/>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126279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264-6D9E-4F43-8F25-AB1DFB7663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19106B-8EAA-4D4D-82BB-5EB4ACA1F4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5049AB-C7E6-4207-8E7D-0F4FC4237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C5D89-152B-4E2D-BBD5-0F1B57398C12}"/>
              </a:ext>
            </a:extLst>
          </p:cNvPr>
          <p:cNvSpPr>
            <a:spLocks noGrp="1"/>
          </p:cNvSpPr>
          <p:nvPr>
            <p:ph type="dt" sz="half" idx="10"/>
          </p:nvPr>
        </p:nvSpPr>
        <p:spPr/>
        <p:txBody>
          <a:bodyPr/>
          <a:lstStyle/>
          <a:p>
            <a:fld id="{153AF40E-4A64-4202-89A7-15665F60037E}" type="datetimeFigureOut">
              <a:rPr lang="en-US" smtClean="0"/>
              <a:t>7/8/2021</a:t>
            </a:fld>
            <a:endParaRPr lang="en-US"/>
          </a:p>
        </p:txBody>
      </p:sp>
      <p:sp>
        <p:nvSpPr>
          <p:cNvPr id="6" name="Footer Placeholder 5">
            <a:extLst>
              <a:ext uri="{FF2B5EF4-FFF2-40B4-BE49-F238E27FC236}">
                <a16:creationId xmlns:a16="http://schemas.microsoft.com/office/drawing/2014/main" id="{05091868-C4BF-447F-80B9-F968ACF1EC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CD9C13-952D-4B27-8B8C-26AFDC0971E7}"/>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1831857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900A-FDE6-4870-BDFF-2DBD20B8B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5B7945-146D-4069-86D5-57F6282329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F7FA95-DCC5-4373-A0E1-B9DEA6E80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BE225B-55EF-4EA6-B3FA-0F4396AA62F6}"/>
              </a:ext>
            </a:extLst>
          </p:cNvPr>
          <p:cNvSpPr>
            <a:spLocks noGrp="1"/>
          </p:cNvSpPr>
          <p:nvPr>
            <p:ph type="dt" sz="half" idx="10"/>
          </p:nvPr>
        </p:nvSpPr>
        <p:spPr/>
        <p:txBody>
          <a:bodyPr/>
          <a:lstStyle/>
          <a:p>
            <a:fld id="{153AF40E-4A64-4202-89A7-15665F60037E}" type="datetimeFigureOut">
              <a:rPr lang="en-US" smtClean="0"/>
              <a:t>7/8/2021</a:t>
            </a:fld>
            <a:endParaRPr lang="en-US"/>
          </a:p>
        </p:txBody>
      </p:sp>
      <p:sp>
        <p:nvSpPr>
          <p:cNvPr id="6" name="Footer Placeholder 5">
            <a:extLst>
              <a:ext uri="{FF2B5EF4-FFF2-40B4-BE49-F238E27FC236}">
                <a16:creationId xmlns:a16="http://schemas.microsoft.com/office/drawing/2014/main" id="{3BE7FA48-B980-4248-A28C-1E9653117E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28721E-A782-4585-9D83-8536FC57D6F9}"/>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24688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828C7D-9008-46CB-A626-658A6070F4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FA7848-2562-4F1A-BEB2-8407D55419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AE164-23DF-4FBA-A80E-03A12D7B7F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3AF40E-4A64-4202-89A7-15665F60037E}" type="datetimeFigureOut">
              <a:rPr lang="en-US" smtClean="0"/>
              <a:t>7/8/2021</a:t>
            </a:fld>
            <a:endParaRPr lang="en-US"/>
          </a:p>
        </p:txBody>
      </p:sp>
      <p:sp>
        <p:nvSpPr>
          <p:cNvPr id="5" name="Footer Placeholder 4">
            <a:extLst>
              <a:ext uri="{FF2B5EF4-FFF2-40B4-BE49-F238E27FC236}">
                <a16:creationId xmlns:a16="http://schemas.microsoft.com/office/drawing/2014/main" id="{E4895535-2591-4C77-9543-A4433F74E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37F8C7-01F7-40CE-B5C2-B345854FC4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D5E5D-FAD5-4FD1-834A-2960171A2090}" type="slidenum">
              <a:rPr lang="en-US" smtClean="0"/>
              <a:t>‹#›</a:t>
            </a:fld>
            <a:endParaRPr lang="en-US"/>
          </a:p>
        </p:txBody>
      </p:sp>
    </p:spTree>
    <p:extLst>
      <p:ext uri="{BB962C8B-B14F-4D97-AF65-F5344CB8AC3E}">
        <p14:creationId xmlns:p14="http://schemas.microsoft.com/office/powerpoint/2010/main" val="640339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penweathermap.org/" TargetMode="External"/><Relationship Id="rId7" Type="http://schemas.openxmlformats.org/officeDocument/2006/relationships/image" Target="../media/image5.png"/><Relationship Id="rId2" Type="http://schemas.openxmlformats.org/officeDocument/2006/relationships/hyperlink" Target="https://test.mosquitto.org/"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B73F7AF5-BB9A-41EB-A4DF-BAAFF0481046}"/>
              </a:ext>
            </a:extLst>
          </p:cNvPr>
          <p:cNvSpPr txBox="1"/>
          <p:nvPr/>
        </p:nvSpPr>
        <p:spPr>
          <a:xfrm>
            <a:off x="763167" y="456633"/>
            <a:ext cx="10665666" cy="178510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Problem</a:t>
            </a:r>
          </a:p>
          <a:p>
            <a:endParaRPr lang="en-US" sz="2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Most of the plats needed to be watered and maintained a proper moisture level in the soil to be grown up well. </a:t>
            </a:r>
          </a:p>
          <a:p>
            <a:pPr marL="28575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rPr>
              <a:t>P</a:t>
            </a:r>
            <a:r>
              <a:rPr lang="en-US" sz="1800" dirty="0">
                <a:effectLst/>
                <a:latin typeface="Times New Roman" panose="02020603050405020304" pitchFamily="18" charset="0"/>
                <a:ea typeface="Calibri" panose="020F0502020204030204" pitchFamily="34" charset="0"/>
              </a:rPr>
              <a:t>eople can’t spend considerable amount of time to treat their gardens. Because of that, home gardens are looking less attractive day by day and it eliminates another way to relax their minds.</a:t>
            </a:r>
            <a:endParaRPr lang="en-US" b="1" dirty="0">
              <a:latin typeface="Times New Roman" panose="02020603050405020304" pitchFamily="18" charset="0"/>
              <a:cs typeface="Times New Roman" panose="02020603050405020304" pitchFamily="18" charset="0"/>
            </a:endParaRPr>
          </a:p>
        </p:txBody>
      </p:sp>
      <p:sp>
        <p:nvSpPr>
          <p:cNvPr id="17" name="Arrow: Striped Right 16">
            <a:extLst>
              <a:ext uri="{FF2B5EF4-FFF2-40B4-BE49-F238E27FC236}">
                <a16:creationId xmlns:a16="http://schemas.microsoft.com/office/drawing/2014/main" id="{260C6FA1-D033-433D-AE0C-3FC6F1ECE458}"/>
              </a:ext>
            </a:extLst>
          </p:cNvPr>
          <p:cNvSpPr/>
          <p:nvPr/>
        </p:nvSpPr>
        <p:spPr>
          <a:xfrm rot="10800000">
            <a:off x="8206865" y="3150110"/>
            <a:ext cx="349886" cy="228052"/>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Arrow: Striped Right 17">
            <a:extLst>
              <a:ext uri="{FF2B5EF4-FFF2-40B4-BE49-F238E27FC236}">
                <a16:creationId xmlns:a16="http://schemas.microsoft.com/office/drawing/2014/main" id="{66EC2ECD-E921-4CC4-83DC-B2AD62F10CC9}"/>
              </a:ext>
            </a:extLst>
          </p:cNvPr>
          <p:cNvSpPr/>
          <p:nvPr/>
        </p:nvSpPr>
        <p:spPr>
          <a:xfrm rot="11517810">
            <a:off x="5204466" y="2857238"/>
            <a:ext cx="349886" cy="228052"/>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14DFB6B-25AB-414F-9F88-96D4212C9C3B}"/>
              </a:ext>
            </a:extLst>
          </p:cNvPr>
          <p:cNvSpPr txBox="1"/>
          <p:nvPr/>
        </p:nvSpPr>
        <p:spPr>
          <a:xfrm>
            <a:off x="7769226" y="2601936"/>
            <a:ext cx="1982318" cy="369332"/>
          </a:xfrm>
          <a:prstGeom prst="rect">
            <a:avLst/>
          </a:prstGeom>
          <a:noFill/>
        </p:spPr>
        <p:txBody>
          <a:bodyPr wrap="square" rtlCol="0">
            <a:spAutoFit/>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Custom Location!</a:t>
            </a:r>
          </a:p>
        </p:txBody>
      </p:sp>
      <p:grpSp>
        <p:nvGrpSpPr>
          <p:cNvPr id="26" name="Group 25">
            <a:extLst>
              <a:ext uri="{FF2B5EF4-FFF2-40B4-BE49-F238E27FC236}">
                <a16:creationId xmlns:a16="http://schemas.microsoft.com/office/drawing/2014/main" id="{BD838828-7042-4048-B5B7-BD5D167A4828}"/>
              </a:ext>
            </a:extLst>
          </p:cNvPr>
          <p:cNvGrpSpPr/>
          <p:nvPr/>
        </p:nvGrpSpPr>
        <p:grpSpPr>
          <a:xfrm>
            <a:off x="1414365" y="2756745"/>
            <a:ext cx="9187570" cy="3023731"/>
            <a:chOff x="761221" y="2756745"/>
            <a:chExt cx="9187570" cy="3023731"/>
          </a:xfrm>
        </p:grpSpPr>
        <p:grpSp>
          <p:nvGrpSpPr>
            <p:cNvPr id="23" name="Group 22">
              <a:extLst>
                <a:ext uri="{FF2B5EF4-FFF2-40B4-BE49-F238E27FC236}">
                  <a16:creationId xmlns:a16="http://schemas.microsoft.com/office/drawing/2014/main" id="{24A9C6E6-AC31-4AFD-9081-1BF1879B85E4}"/>
                </a:ext>
              </a:extLst>
            </p:cNvPr>
            <p:cNvGrpSpPr/>
            <p:nvPr/>
          </p:nvGrpSpPr>
          <p:grpSpPr>
            <a:xfrm>
              <a:off x="761221" y="2756745"/>
              <a:ext cx="9187570" cy="3023731"/>
              <a:chOff x="761221" y="2756745"/>
              <a:chExt cx="9187570" cy="3023731"/>
            </a:xfrm>
          </p:grpSpPr>
          <p:grpSp>
            <p:nvGrpSpPr>
              <p:cNvPr id="4" name="Group 3">
                <a:extLst>
                  <a:ext uri="{FF2B5EF4-FFF2-40B4-BE49-F238E27FC236}">
                    <a16:creationId xmlns:a16="http://schemas.microsoft.com/office/drawing/2014/main" id="{11CAA9E1-6FD9-4EBE-A0AD-A8839A153108}"/>
                  </a:ext>
                </a:extLst>
              </p:cNvPr>
              <p:cNvGrpSpPr/>
              <p:nvPr/>
            </p:nvGrpSpPr>
            <p:grpSpPr>
              <a:xfrm>
                <a:off x="2554718" y="2756745"/>
                <a:ext cx="7394073" cy="3023731"/>
                <a:chOff x="211624" y="3168"/>
                <a:chExt cx="5023316" cy="2054232"/>
              </a:xfrm>
            </p:grpSpPr>
            <p:sp>
              <p:nvSpPr>
                <p:cNvPr id="5" name="Rectangle: Rounded Corners 4">
                  <a:extLst>
                    <a:ext uri="{FF2B5EF4-FFF2-40B4-BE49-F238E27FC236}">
                      <a16:creationId xmlns:a16="http://schemas.microsoft.com/office/drawing/2014/main" id="{15D284EE-4151-43B1-ADA2-F2F0FCCEBA45}"/>
                    </a:ext>
                  </a:extLst>
                </p:cNvPr>
                <p:cNvSpPr/>
                <p:nvPr/>
              </p:nvSpPr>
              <p:spPr>
                <a:xfrm>
                  <a:off x="2175934" y="8467"/>
                  <a:ext cx="1043940" cy="102108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dirty="0">
                      <a:effectLst/>
                      <a:latin typeface="Cambria Math" panose="02040503050406030204" pitchFamily="18" charset="0"/>
                      <a:ea typeface="Calibri" panose="020F0502020204030204" pitchFamily="34" charset="0"/>
                      <a:cs typeface="Times New Roman" panose="02020603050405020304" pitchFamily="18" charset="0"/>
                    </a:rPr>
                    <a:t>Node MCU</a:t>
                  </a:r>
                  <a:endParaRPr lang="en-US" sz="1400" b="1" dirty="0">
                    <a:effectLst/>
                    <a:ea typeface="Calibri" panose="020F0502020204030204" pitchFamily="34" charset="0"/>
                    <a:cs typeface="Iskoola Pota" panose="020B0502040204020203" pitchFamily="34" charset="0"/>
                  </a:endParaRPr>
                </a:p>
                <a:p>
                  <a:pPr algn="ctr">
                    <a:lnSpc>
                      <a:spcPct val="107000"/>
                    </a:lnSpc>
                    <a:spcAft>
                      <a:spcPts val="800"/>
                    </a:spcAft>
                  </a:pPr>
                  <a:r>
                    <a:rPr lang="en-US" sz="1400" b="1" dirty="0">
                      <a:effectLst/>
                      <a:latin typeface="Cambria Math" panose="02040503050406030204" pitchFamily="18" charset="0"/>
                      <a:ea typeface="Calibri" panose="020F0502020204030204" pitchFamily="34" charset="0"/>
                      <a:cs typeface="Times New Roman" panose="02020603050405020304" pitchFamily="18" charset="0"/>
                    </a:rPr>
                    <a:t>(Server + Micro controlling)</a:t>
                  </a:r>
                  <a:endParaRPr lang="en-US" sz="1400" b="1" dirty="0">
                    <a:effectLst/>
                    <a:ea typeface="Calibri" panose="020F0502020204030204" pitchFamily="34" charset="0"/>
                    <a:cs typeface="Iskoola Pota" panose="020B0502040204020203" pitchFamily="34" charset="0"/>
                  </a:endParaRPr>
                </a:p>
              </p:txBody>
            </p:sp>
            <p:sp>
              <p:nvSpPr>
                <p:cNvPr id="6" name="Rectangle: Rounded Corners 5">
                  <a:extLst>
                    <a:ext uri="{FF2B5EF4-FFF2-40B4-BE49-F238E27FC236}">
                      <a16:creationId xmlns:a16="http://schemas.microsoft.com/office/drawing/2014/main" id="{0C131CCB-EE5C-4390-8DE4-FB5DAC8F5879}"/>
                    </a:ext>
                  </a:extLst>
                </p:cNvPr>
                <p:cNvSpPr/>
                <p:nvPr/>
              </p:nvSpPr>
              <p:spPr>
                <a:xfrm>
                  <a:off x="211624" y="3168"/>
                  <a:ext cx="1005840" cy="45720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dirty="0">
                      <a:effectLst/>
                      <a:latin typeface="Cambria Math" panose="02040503050406030204" pitchFamily="18" charset="0"/>
                      <a:ea typeface="Calibri" panose="020F0502020204030204" pitchFamily="34" charset="0"/>
                      <a:cs typeface="Times New Roman" panose="02020603050405020304" pitchFamily="18" charset="0"/>
                    </a:rPr>
                    <a:t>MQTT Server</a:t>
                  </a:r>
                  <a:endParaRPr lang="en-US" sz="1400" b="1" dirty="0">
                    <a:effectLst/>
                    <a:ea typeface="Calibri" panose="020F0502020204030204" pitchFamily="34" charset="0"/>
                    <a:cs typeface="Iskoola Pota" panose="020B0502040204020203" pitchFamily="34" charset="0"/>
                  </a:endParaRPr>
                </a:p>
              </p:txBody>
            </p:sp>
            <p:sp>
              <p:nvSpPr>
                <p:cNvPr id="7" name="Rectangle: Rounded Corners 6">
                  <a:extLst>
                    <a:ext uri="{FF2B5EF4-FFF2-40B4-BE49-F238E27FC236}">
                      <a16:creationId xmlns:a16="http://schemas.microsoft.com/office/drawing/2014/main" id="{E1EE306D-339F-40F3-BB1E-D8D46B410152}"/>
                    </a:ext>
                  </a:extLst>
                </p:cNvPr>
                <p:cNvSpPr/>
                <p:nvPr/>
              </p:nvSpPr>
              <p:spPr>
                <a:xfrm>
                  <a:off x="4267200" y="237067"/>
                  <a:ext cx="967740" cy="52578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dirty="0">
                      <a:effectLst/>
                      <a:latin typeface="Cambria Math" panose="02040503050406030204" pitchFamily="18" charset="0"/>
                      <a:ea typeface="Calibri" panose="020F0502020204030204" pitchFamily="34" charset="0"/>
                      <a:cs typeface="Times New Roman" panose="02020603050405020304" pitchFamily="18" charset="0"/>
                    </a:rPr>
                    <a:t>Web Application</a:t>
                  </a:r>
                  <a:endParaRPr lang="en-US" sz="1400" b="1" dirty="0">
                    <a:effectLst/>
                    <a:ea typeface="Calibri" panose="020F0502020204030204" pitchFamily="34" charset="0"/>
                    <a:cs typeface="Iskoola Pota" panose="020B0502040204020203" pitchFamily="34" charset="0"/>
                  </a:endParaRPr>
                </a:p>
              </p:txBody>
            </p:sp>
            <p:cxnSp>
              <p:nvCxnSpPr>
                <p:cNvPr id="8" name="Straight Arrow Connector 7">
                  <a:extLst>
                    <a:ext uri="{FF2B5EF4-FFF2-40B4-BE49-F238E27FC236}">
                      <a16:creationId xmlns:a16="http://schemas.microsoft.com/office/drawing/2014/main" id="{3A2B614A-C668-454F-96B7-65FDE714829F}"/>
                    </a:ext>
                  </a:extLst>
                </p:cNvPr>
                <p:cNvCxnSpPr>
                  <a:cxnSpLocks/>
                </p:cNvCxnSpPr>
                <p:nvPr/>
              </p:nvCxnSpPr>
              <p:spPr>
                <a:xfrm>
                  <a:off x="1323215" y="231769"/>
                  <a:ext cx="717251" cy="12975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B70702AA-C3B2-4783-A9EC-3F2055333DD9}"/>
                    </a:ext>
                  </a:extLst>
                </p:cNvPr>
                <p:cNvCxnSpPr/>
                <p:nvPr/>
              </p:nvCxnSpPr>
              <p:spPr>
                <a:xfrm>
                  <a:off x="3272367" y="516467"/>
                  <a:ext cx="87630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0" name="Rectangle: Rounded Corners 9">
                  <a:extLst>
                    <a:ext uri="{FF2B5EF4-FFF2-40B4-BE49-F238E27FC236}">
                      <a16:creationId xmlns:a16="http://schemas.microsoft.com/office/drawing/2014/main" id="{DEFECDA3-E5F1-4A4D-8478-3A8577FFFC01}"/>
                    </a:ext>
                  </a:extLst>
                </p:cNvPr>
                <p:cNvSpPr/>
                <p:nvPr/>
              </p:nvSpPr>
              <p:spPr>
                <a:xfrm>
                  <a:off x="217119" y="762847"/>
                  <a:ext cx="1005840" cy="33147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dirty="0">
                      <a:effectLst/>
                      <a:latin typeface="Cambria Math" panose="02040503050406030204" pitchFamily="18" charset="0"/>
                      <a:ea typeface="Calibri" panose="020F0502020204030204" pitchFamily="34" charset="0"/>
                      <a:cs typeface="Times New Roman" panose="02020603050405020304" pitchFamily="18" charset="0"/>
                    </a:rPr>
                    <a:t>NTP Server</a:t>
                  </a:r>
                  <a:endParaRPr lang="en-US" sz="1400" b="1" dirty="0">
                    <a:effectLst/>
                    <a:ea typeface="Calibri" panose="020F0502020204030204" pitchFamily="34" charset="0"/>
                    <a:cs typeface="Iskoola Pota" panose="020B0502040204020203" pitchFamily="34" charset="0"/>
                  </a:endParaRPr>
                </a:p>
              </p:txBody>
            </p:sp>
            <p:sp>
              <p:nvSpPr>
                <p:cNvPr id="11" name="Rectangle: Rounded Corners 10">
                  <a:extLst>
                    <a:ext uri="{FF2B5EF4-FFF2-40B4-BE49-F238E27FC236}">
                      <a16:creationId xmlns:a16="http://schemas.microsoft.com/office/drawing/2014/main" id="{C5FF8CEE-A297-4902-A371-8E243D85D73E}"/>
                    </a:ext>
                  </a:extLst>
                </p:cNvPr>
                <p:cNvSpPr/>
                <p:nvPr/>
              </p:nvSpPr>
              <p:spPr>
                <a:xfrm>
                  <a:off x="2175934" y="1600200"/>
                  <a:ext cx="1005840" cy="45720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dirty="0">
                      <a:effectLst/>
                      <a:latin typeface="Cambria Math" panose="02040503050406030204" pitchFamily="18" charset="0"/>
                      <a:ea typeface="Calibri" panose="020F0502020204030204" pitchFamily="34" charset="0"/>
                      <a:cs typeface="Times New Roman" panose="02020603050405020304" pitchFamily="18" charset="0"/>
                    </a:rPr>
                    <a:t>Motor Controller</a:t>
                  </a:r>
                  <a:endParaRPr lang="en-US" sz="1400" b="1" dirty="0">
                    <a:effectLst/>
                    <a:ea typeface="Calibri" panose="020F0502020204030204" pitchFamily="34" charset="0"/>
                    <a:cs typeface="Iskoola Pota" panose="020B0502040204020203" pitchFamily="34" charset="0"/>
                  </a:endParaRPr>
                </a:p>
              </p:txBody>
            </p:sp>
            <p:cxnSp>
              <p:nvCxnSpPr>
                <p:cNvPr id="12" name="Straight Arrow Connector 11">
                  <a:extLst>
                    <a:ext uri="{FF2B5EF4-FFF2-40B4-BE49-F238E27FC236}">
                      <a16:creationId xmlns:a16="http://schemas.microsoft.com/office/drawing/2014/main" id="{9EC19184-F85B-4BBE-A6E1-571A86BFF504}"/>
                    </a:ext>
                  </a:extLst>
                </p:cNvPr>
                <p:cNvCxnSpPr>
                  <a:cxnSpLocks/>
                </p:cNvCxnSpPr>
                <p:nvPr/>
              </p:nvCxnSpPr>
              <p:spPr>
                <a:xfrm flipV="1">
                  <a:off x="1377314" y="769905"/>
                  <a:ext cx="663152" cy="1061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CCAA6A0-ADC5-452C-9CC8-DA963D0E4611}"/>
                    </a:ext>
                  </a:extLst>
                </p:cNvPr>
                <p:cNvCxnSpPr/>
                <p:nvPr/>
              </p:nvCxnSpPr>
              <p:spPr>
                <a:xfrm>
                  <a:off x="2658534" y="1100667"/>
                  <a:ext cx="0" cy="4152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Rounded Corners 13">
                  <a:extLst>
                    <a:ext uri="{FF2B5EF4-FFF2-40B4-BE49-F238E27FC236}">
                      <a16:creationId xmlns:a16="http://schemas.microsoft.com/office/drawing/2014/main" id="{26CC157C-3DCE-4124-97C8-38C2441DD1BA}"/>
                    </a:ext>
                  </a:extLst>
                </p:cNvPr>
                <p:cNvSpPr/>
                <p:nvPr/>
              </p:nvSpPr>
              <p:spPr>
                <a:xfrm>
                  <a:off x="3852334" y="1617134"/>
                  <a:ext cx="1005840" cy="440266"/>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dirty="0">
                      <a:effectLst/>
                      <a:latin typeface="Times New Roman" panose="02020603050405020304" pitchFamily="18" charset="0"/>
                      <a:ea typeface="Calibri" panose="020F0502020204030204" pitchFamily="34" charset="0"/>
                      <a:cs typeface="Iskoola Pota" panose="020B0502040204020203" pitchFamily="34" charset="0"/>
                    </a:rPr>
                    <a:t>DC Valve</a:t>
                  </a:r>
                  <a:endParaRPr lang="en-US" sz="1400" b="1" dirty="0">
                    <a:effectLst/>
                    <a:ea typeface="Calibri" panose="020F0502020204030204" pitchFamily="34" charset="0"/>
                    <a:cs typeface="Iskoola Pota" panose="020B0502040204020203" pitchFamily="34" charset="0"/>
                  </a:endParaRPr>
                </a:p>
              </p:txBody>
            </p:sp>
            <p:cxnSp>
              <p:nvCxnSpPr>
                <p:cNvPr id="15" name="Straight Arrow Connector 14">
                  <a:extLst>
                    <a:ext uri="{FF2B5EF4-FFF2-40B4-BE49-F238E27FC236}">
                      <a16:creationId xmlns:a16="http://schemas.microsoft.com/office/drawing/2014/main" id="{2F333A1D-33A1-4EA2-AA8D-204290A77469}"/>
                    </a:ext>
                  </a:extLst>
                </p:cNvPr>
                <p:cNvCxnSpPr/>
                <p:nvPr/>
              </p:nvCxnSpPr>
              <p:spPr>
                <a:xfrm>
                  <a:off x="3293534" y="1845734"/>
                  <a:ext cx="41486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0" name="Rectangle: Rounded Corners 19">
                <a:extLst>
                  <a:ext uri="{FF2B5EF4-FFF2-40B4-BE49-F238E27FC236}">
                    <a16:creationId xmlns:a16="http://schemas.microsoft.com/office/drawing/2014/main" id="{2A0FCE41-2E02-4848-A69A-4DCC7F4890D5}"/>
                  </a:ext>
                </a:extLst>
              </p:cNvPr>
              <p:cNvSpPr/>
              <p:nvPr/>
            </p:nvSpPr>
            <p:spPr>
              <a:xfrm>
                <a:off x="761221" y="2821556"/>
                <a:ext cx="1133466" cy="487908"/>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dirty="0">
                    <a:effectLst/>
                    <a:latin typeface="Cambria Math" panose="02040503050406030204" pitchFamily="18" charset="0"/>
                    <a:ea typeface="Calibri" panose="020F0502020204030204" pitchFamily="34" charset="0"/>
                    <a:cs typeface="Times New Roman" panose="02020603050405020304" pitchFamily="18" charset="0"/>
                  </a:rPr>
                  <a:t>Node-Red</a:t>
                </a:r>
                <a:endParaRPr lang="en-US" sz="1400" b="1" dirty="0">
                  <a:effectLst/>
                  <a:ea typeface="Calibri" panose="020F0502020204030204" pitchFamily="34" charset="0"/>
                  <a:cs typeface="Iskoola Pota" panose="020B0502040204020203" pitchFamily="34" charset="0"/>
                </a:endParaRPr>
              </a:p>
            </p:txBody>
          </p:sp>
        </p:grpSp>
        <p:cxnSp>
          <p:nvCxnSpPr>
            <p:cNvPr id="25" name="Straight Arrow Connector 24">
              <a:extLst>
                <a:ext uri="{FF2B5EF4-FFF2-40B4-BE49-F238E27FC236}">
                  <a16:creationId xmlns:a16="http://schemas.microsoft.com/office/drawing/2014/main" id="{005FD6C0-AAEB-4AAE-A40B-E3C03E49B502}"/>
                </a:ext>
              </a:extLst>
            </p:cNvPr>
            <p:cNvCxnSpPr/>
            <p:nvPr/>
          </p:nvCxnSpPr>
          <p:spPr>
            <a:xfrm flipH="1">
              <a:off x="2013848" y="3093235"/>
              <a:ext cx="437639"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055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grpId="1" nodeType="afterEffect">
                                  <p:stCondLst>
                                    <p:cond delay="1000"/>
                                  </p:stCondLst>
                                  <p:childTnLst>
                                    <p:animClr clrSpc="rgb" dir="cw">
                                      <p:cBhvr override="childStyle">
                                        <p:cTn id="9" dur="375" autoRev="1" fill="remove"/>
                                        <p:tgtEl>
                                          <p:spTgt spid="19"/>
                                        </p:tgtEl>
                                        <p:attrNameLst>
                                          <p:attrName>style.color</p:attrName>
                                        </p:attrNameLst>
                                      </p:cBhvr>
                                      <p:to>
                                        <a:schemeClr val="bg1"/>
                                      </p:to>
                                    </p:animClr>
                                    <p:animClr clrSpc="rgb" dir="cw">
                                      <p:cBhvr>
                                        <p:cTn id="10" dur="375" autoRev="1" fill="remove"/>
                                        <p:tgtEl>
                                          <p:spTgt spid="19"/>
                                        </p:tgtEl>
                                        <p:attrNameLst>
                                          <p:attrName>fillcolor</p:attrName>
                                        </p:attrNameLst>
                                      </p:cBhvr>
                                      <p:to>
                                        <a:schemeClr val="bg1"/>
                                      </p:to>
                                    </p:animClr>
                                    <p:set>
                                      <p:cBhvr>
                                        <p:cTn id="11" dur="375" autoRev="1" fill="remove"/>
                                        <p:tgtEl>
                                          <p:spTgt spid="19"/>
                                        </p:tgtEl>
                                        <p:attrNameLst>
                                          <p:attrName>fill.type</p:attrName>
                                        </p:attrNameLst>
                                      </p:cBhvr>
                                      <p:to>
                                        <p:strVal val="solid"/>
                                      </p:to>
                                    </p:set>
                                    <p:set>
                                      <p:cBhvr>
                                        <p:cTn id="12" dur="375" autoRev="1" fill="remove"/>
                                        <p:tgtEl>
                                          <p:spTgt spid="19"/>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p:bldP spid="1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0D29BFC0-7C12-45AD-906F-926A265E2877}"/>
              </a:ext>
            </a:extLst>
          </p:cNvPr>
          <p:cNvGrpSpPr/>
          <p:nvPr/>
        </p:nvGrpSpPr>
        <p:grpSpPr>
          <a:xfrm>
            <a:off x="2870790" y="1380680"/>
            <a:ext cx="6194833" cy="1065923"/>
            <a:chOff x="-1905" y="0"/>
            <a:chExt cx="5981065" cy="1064260"/>
          </a:xfrm>
        </p:grpSpPr>
        <p:sp>
          <p:nvSpPr>
            <p:cNvPr id="56" name="Rectangle: Rounded Corners 55">
              <a:extLst>
                <a:ext uri="{FF2B5EF4-FFF2-40B4-BE49-F238E27FC236}">
                  <a16:creationId xmlns:a16="http://schemas.microsoft.com/office/drawing/2014/main" id="{F08457EB-12B9-4997-95A0-1D8996B587EA}"/>
                </a:ext>
              </a:extLst>
            </p:cNvPr>
            <p:cNvSpPr/>
            <p:nvPr/>
          </p:nvSpPr>
          <p:spPr>
            <a:xfrm>
              <a:off x="-1905" y="50800"/>
              <a:ext cx="2118360" cy="1013460"/>
            </a:xfrm>
            <a:prstGeom prst="round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600" b="1" dirty="0">
                  <a:solidFill>
                    <a:schemeClr val="dk1"/>
                  </a:solidFill>
                  <a:latin typeface="Adobe Heiti Std R" panose="020B0400000000000000" pitchFamily="34" charset="-128"/>
                  <a:ea typeface="Adobe Heiti Std R" panose="020B0400000000000000" pitchFamily="34" charset="-128"/>
                  <a:cs typeface="Iskoola Pota" panose="020B0502040204020203" pitchFamily="34" charset="0"/>
                </a:rPr>
                <a:t>Webserver</a:t>
              </a:r>
            </a:p>
            <a:p>
              <a:pPr marL="0" marR="0" algn="ctr">
                <a:spcBef>
                  <a:spcPts val="0"/>
                </a:spcBef>
                <a:spcAft>
                  <a:spcPts val="0"/>
                </a:spcAft>
              </a:pPr>
              <a:r>
                <a:rPr lang="en-US" sz="1600" b="1" dirty="0">
                  <a:solidFill>
                    <a:schemeClr val="dk1"/>
                  </a:solidFill>
                  <a:latin typeface="Adobe Heiti Std R" panose="020B0400000000000000" pitchFamily="34" charset="-128"/>
                  <a:ea typeface="Adobe Heiti Std R" panose="020B0400000000000000" pitchFamily="34" charset="-128"/>
                  <a:cs typeface="Iskoola Pota" panose="020B0502040204020203" pitchFamily="34" charset="0"/>
                </a:rPr>
                <a:t>(Node MCU)</a:t>
              </a:r>
            </a:p>
          </p:txBody>
        </p:sp>
        <p:sp>
          <p:nvSpPr>
            <p:cNvPr id="57" name="Rectangle: Rounded Corners 56">
              <a:extLst>
                <a:ext uri="{FF2B5EF4-FFF2-40B4-BE49-F238E27FC236}">
                  <a16:creationId xmlns:a16="http://schemas.microsoft.com/office/drawing/2014/main" id="{8E168871-E278-4164-A228-2B40363DC685}"/>
                </a:ext>
              </a:extLst>
            </p:cNvPr>
            <p:cNvSpPr/>
            <p:nvPr/>
          </p:nvSpPr>
          <p:spPr>
            <a:xfrm>
              <a:off x="3860800" y="0"/>
              <a:ext cx="2118360" cy="1013460"/>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dk1"/>
                  </a:solidFill>
                  <a:latin typeface="Adobe Heiti Std R" panose="020B0400000000000000" pitchFamily="34" charset="-128"/>
                  <a:ea typeface="Adobe Heiti Std R" panose="020B0400000000000000" pitchFamily="34" charset="-128"/>
                  <a:cs typeface="Iskoola Pota" panose="020B0502040204020203" pitchFamily="34" charset="0"/>
                </a:rPr>
                <a:t>Webpage</a:t>
              </a:r>
            </a:p>
            <a:p>
              <a:pPr algn="ctr"/>
              <a:r>
                <a:rPr lang="en-US" sz="1600" b="1" dirty="0">
                  <a:solidFill>
                    <a:schemeClr val="dk1"/>
                  </a:solidFill>
                  <a:latin typeface="Adobe Heiti Std R" panose="020B0400000000000000" pitchFamily="34" charset="-128"/>
                  <a:ea typeface="Adobe Heiti Std R" panose="020B0400000000000000" pitchFamily="34" charset="-128"/>
                  <a:cs typeface="Iskoola Pota" panose="020B0502040204020203" pitchFamily="34" charset="0"/>
                </a:rPr>
                <a:t>(User)</a:t>
              </a:r>
            </a:p>
          </p:txBody>
        </p:sp>
        <p:cxnSp>
          <p:nvCxnSpPr>
            <p:cNvPr id="58" name="Straight Arrow Connector 57">
              <a:extLst>
                <a:ext uri="{FF2B5EF4-FFF2-40B4-BE49-F238E27FC236}">
                  <a16:creationId xmlns:a16="http://schemas.microsoft.com/office/drawing/2014/main" id="{75543F4F-3834-46B5-8356-BFC411FE7B2B}"/>
                </a:ext>
              </a:extLst>
            </p:cNvPr>
            <p:cNvCxnSpPr/>
            <p:nvPr/>
          </p:nvCxnSpPr>
          <p:spPr>
            <a:xfrm>
              <a:off x="2243666" y="829733"/>
              <a:ext cx="15011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86C9B858-1323-4C9E-857A-B9D2ACFB26F3}"/>
                </a:ext>
              </a:extLst>
            </p:cNvPr>
            <p:cNvCxnSpPr/>
            <p:nvPr/>
          </p:nvCxnSpPr>
          <p:spPr>
            <a:xfrm flipH="1">
              <a:off x="2239433" y="304800"/>
              <a:ext cx="1447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Text Box 7">
              <a:extLst>
                <a:ext uri="{FF2B5EF4-FFF2-40B4-BE49-F238E27FC236}">
                  <a16:creationId xmlns:a16="http://schemas.microsoft.com/office/drawing/2014/main" id="{DFCD98F9-78C3-42BE-BC24-F306C6505A1F}"/>
                </a:ext>
              </a:extLst>
            </p:cNvPr>
            <p:cNvSpPr txBox="1"/>
            <p:nvPr/>
          </p:nvSpPr>
          <p:spPr>
            <a:xfrm>
              <a:off x="2417669" y="25545"/>
              <a:ext cx="1356347" cy="44574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Iskoola Pota" panose="020B0502040204020203" pitchFamily="34" charset="0"/>
                </a:rPr>
                <a:t>HTTP request</a:t>
              </a:r>
            </a:p>
          </p:txBody>
        </p:sp>
        <p:sp>
          <p:nvSpPr>
            <p:cNvPr id="61" name="Text Box 8">
              <a:extLst>
                <a:ext uri="{FF2B5EF4-FFF2-40B4-BE49-F238E27FC236}">
                  <a16:creationId xmlns:a16="http://schemas.microsoft.com/office/drawing/2014/main" id="{D227C3C9-E28D-48D8-B0EB-0CDCC54B230F}"/>
                </a:ext>
              </a:extLst>
            </p:cNvPr>
            <p:cNvSpPr txBox="1"/>
            <p:nvPr/>
          </p:nvSpPr>
          <p:spPr>
            <a:xfrm>
              <a:off x="2445285" y="530507"/>
              <a:ext cx="1372123" cy="50959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Iskoola Pota" panose="020B0502040204020203" pitchFamily="34" charset="0"/>
                </a:rPr>
                <a:t>HTTP reply</a:t>
              </a:r>
            </a:p>
          </p:txBody>
        </p:sp>
      </p:grpSp>
      <p:sp>
        <p:nvSpPr>
          <p:cNvPr id="62" name="Text Box 2">
            <a:extLst>
              <a:ext uri="{FF2B5EF4-FFF2-40B4-BE49-F238E27FC236}">
                <a16:creationId xmlns:a16="http://schemas.microsoft.com/office/drawing/2014/main" id="{21ACF875-49EA-4CA8-8A5C-F3AC82B83718}"/>
              </a:ext>
            </a:extLst>
          </p:cNvPr>
          <p:cNvSpPr txBox="1">
            <a:spLocks noChangeArrowheads="1"/>
          </p:cNvSpPr>
          <p:nvPr/>
        </p:nvSpPr>
        <p:spPr bwMode="auto">
          <a:xfrm>
            <a:off x="1608028" y="2845418"/>
            <a:ext cx="4454695" cy="3180352"/>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2000" dirty="0">
                <a:solidFill>
                  <a:srgbClr val="000000"/>
                </a:solidFill>
                <a:cs typeface="Iskoola Pota" panose="020B0502040204020203" pitchFamily="34" charset="0"/>
              </a:rPr>
              <a:t>Webserver is implemented in the Node MCU.</a:t>
            </a:r>
          </a:p>
          <a:p>
            <a:pPr marL="0" marR="0">
              <a:lnSpc>
                <a:spcPct val="107000"/>
              </a:lnSpc>
              <a:spcBef>
                <a:spcPts val="0"/>
              </a:spcBef>
              <a:spcAft>
                <a:spcPts val="800"/>
              </a:spcAft>
            </a:pPr>
            <a:r>
              <a:rPr lang="en-US" sz="2000" dirty="0">
                <a:solidFill>
                  <a:srgbClr val="000000"/>
                </a:solidFill>
                <a:cs typeface="Iskoola Pota" panose="020B0502040204020203" pitchFamily="34" charset="0"/>
              </a:rPr>
              <a:t>According to the HTTP requests sent by the user, operations are carried out.</a:t>
            </a:r>
          </a:p>
          <a:p>
            <a:pPr marL="342900" marR="0" lvl="0" indent="-342900">
              <a:lnSpc>
                <a:spcPct val="107000"/>
              </a:lnSpc>
              <a:spcBef>
                <a:spcPts val="0"/>
              </a:spcBef>
              <a:spcAft>
                <a:spcPts val="0"/>
              </a:spcAft>
              <a:buFont typeface="Symbol" panose="05050102010706020507" pitchFamily="18" charset="2"/>
              <a:buChar char=""/>
            </a:pPr>
            <a:r>
              <a:rPr lang="en-US" sz="2000" dirty="0">
                <a:solidFill>
                  <a:srgbClr val="000000"/>
                </a:solidFill>
                <a:cs typeface="Iskoola Pota" panose="020B0502040204020203" pitchFamily="34" charset="0"/>
              </a:rPr>
              <a:t>Location set up data sent by the user is sent to the Node RED and receive the weather details.</a:t>
            </a:r>
          </a:p>
          <a:p>
            <a:pPr marL="342900" marR="0" lvl="0" indent="-342900">
              <a:lnSpc>
                <a:spcPct val="107000"/>
              </a:lnSpc>
              <a:spcBef>
                <a:spcPts val="0"/>
              </a:spcBef>
              <a:spcAft>
                <a:spcPts val="0"/>
              </a:spcAft>
              <a:buFont typeface="Symbol" panose="05050102010706020507" pitchFamily="18" charset="2"/>
              <a:buChar char=""/>
            </a:pPr>
            <a:r>
              <a:rPr lang="en-US" sz="2000" dirty="0">
                <a:solidFill>
                  <a:srgbClr val="000000"/>
                </a:solidFill>
                <a:cs typeface="Iskoola Pota" panose="020B0502040204020203" pitchFamily="34" charset="0"/>
              </a:rPr>
              <a:t>Received weather data sent to the webpage.</a:t>
            </a:r>
          </a:p>
          <a:p>
            <a:pPr marL="342900" marR="0" lvl="0" indent="-342900">
              <a:lnSpc>
                <a:spcPct val="107000"/>
              </a:lnSpc>
              <a:spcBef>
                <a:spcPts val="0"/>
              </a:spcBef>
              <a:spcAft>
                <a:spcPts val="800"/>
              </a:spcAft>
              <a:buFont typeface="Symbol" panose="05050102010706020507" pitchFamily="18" charset="2"/>
              <a:buChar char=""/>
            </a:pPr>
            <a:r>
              <a:rPr lang="en-US" sz="2000" dirty="0">
                <a:solidFill>
                  <a:srgbClr val="000000"/>
                </a:solidFill>
                <a:cs typeface="Iskoola Pota" panose="020B0502040204020203" pitchFamily="34" charset="0"/>
              </a:rPr>
              <a:t>According to the selected method, watering is done.</a:t>
            </a:r>
          </a:p>
        </p:txBody>
      </p:sp>
      <p:sp>
        <p:nvSpPr>
          <p:cNvPr id="63" name="Text Box 2">
            <a:extLst>
              <a:ext uri="{FF2B5EF4-FFF2-40B4-BE49-F238E27FC236}">
                <a16:creationId xmlns:a16="http://schemas.microsoft.com/office/drawing/2014/main" id="{09B7D8A0-C7D6-40C7-AE84-A8FC88823BE8}"/>
              </a:ext>
            </a:extLst>
          </p:cNvPr>
          <p:cNvSpPr txBox="1">
            <a:spLocks noChangeArrowheads="1"/>
          </p:cNvSpPr>
          <p:nvPr/>
        </p:nvSpPr>
        <p:spPr bwMode="auto">
          <a:xfrm>
            <a:off x="6691781" y="2737464"/>
            <a:ext cx="4215520" cy="2337828"/>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US" sz="2000" dirty="0">
                <a:solidFill>
                  <a:srgbClr val="000000"/>
                </a:solidFill>
                <a:cs typeface="Iskoola Pota" panose="020B0502040204020203" pitchFamily="34" charset="0"/>
              </a:rPr>
              <a:t>Designed using HTML, CSS and JavaScript.</a:t>
            </a:r>
          </a:p>
          <a:p>
            <a:pPr marL="0" marR="0">
              <a:spcBef>
                <a:spcPts val="0"/>
              </a:spcBef>
              <a:spcAft>
                <a:spcPts val="0"/>
              </a:spcAft>
            </a:pPr>
            <a:endParaRPr lang="en-US" sz="2000" dirty="0">
              <a:solidFill>
                <a:srgbClr val="000000"/>
              </a:solidFill>
              <a:cs typeface="Iskoola Pota" panose="020B0502040204020203" pitchFamily="34" charset="0"/>
            </a:endParaRPr>
          </a:p>
          <a:p>
            <a:pPr marL="0" marR="0">
              <a:spcBef>
                <a:spcPts val="0"/>
              </a:spcBef>
              <a:spcAft>
                <a:spcPts val="0"/>
              </a:spcAft>
            </a:pPr>
            <a:r>
              <a:rPr lang="en-US" sz="2000" dirty="0">
                <a:solidFill>
                  <a:srgbClr val="000000"/>
                </a:solidFill>
                <a:cs typeface="Iskoola Pota" panose="020B0502040204020203" pitchFamily="34" charset="0"/>
              </a:rPr>
              <a:t>User commands is sent to the Node MCU as HTTP requests.</a:t>
            </a:r>
          </a:p>
          <a:p>
            <a:pPr marL="342900" marR="0" lvl="0" indent="-342900">
              <a:lnSpc>
                <a:spcPct val="107000"/>
              </a:lnSpc>
              <a:spcBef>
                <a:spcPts val="0"/>
              </a:spcBef>
              <a:spcAft>
                <a:spcPts val="0"/>
              </a:spcAft>
              <a:buFont typeface="Symbol" panose="05050102010706020507" pitchFamily="18" charset="2"/>
              <a:buChar char=""/>
            </a:pPr>
            <a:r>
              <a:rPr lang="en-US" sz="2000" dirty="0">
                <a:solidFill>
                  <a:srgbClr val="000000"/>
                </a:solidFill>
                <a:cs typeface="Iskoola Pota" panose="020B0502040204020203" pitchFamily="34" charset="0"/>
              </a:rPr>
              <a:t>Location Setup</a:t>
            </a:r>
          </a:p>
          <a:p>
            <a:pPr marL="342900" marR="0" lvl="0" indent="-342900">
              <a:lnSpc>
                <a:spcPct val="107000"/>
              </a:lnSpc>
              <a:spcBef>
                <a:spcPts val="0"/>
              </a:spcBef>
              <a:spcAft>
                <a:spcPts val="800"/>
              </a:spcAft>
              <a:buFont typeface="Symbol" panose="05050102010706020507" pitchFamily="18" charset="2"/>
              <a:buChar char=""/>
            </a:pPr>
            <a:r>
              <a:rPr lang="en-US" sz="2000" dirty="0">
                <a:solidFill>
                  <a:srgbClr val="000000"/>
                </a:solidFill>
                <a:cs typeface="Iskoola Pota" panose="020B0502040204020203" pitchFamily="34" charset="0"/>
              </a:rPr>
              <a:t>Mode Selection</a:t>
            </a:r>
          </a:p>
          <a:p>
            <a:pPr marL="342900" marR="0" lvl="0" indent="-342900">
              <a:lnSpc>
                <a:spcPct val="107000"/>
              </a:lnSpc>
              <a:spcBef>
                <a:spcPts val="0"/>
              </a:spcBef>
              <a:spcAft>
                <a:spcPts val="800"/>
              </a:spcAft>
              <a:buFont typeface="Symbol" panose="05050102010706020507" pitchFamily="18" charset="2"/>
              <a:buChar char=""/>
            </a:pPr>
            <a:r>
              <a:rPr lang="en-US" sz="2000" dirty="0">
                <a:solidFill>
                  <a:srgbClr val="000000"/>
                </a:solidFill>
                <a:cs typeface="Iskoola Pota" panose="020B0502040204020203" pitchFamily="34" charset="0"/>
              </a:rPr>
              <a:t>Watering</a:t>
            </a:r>
          </a:p>
          <a:p>
            <a:pPr marL="0" marR="0">
              <a:spcBef>
                <a:spcPts val="0"/>
              </a:spcBef>
              <a:spcAft>
                <a:spcPts val="0"/>
              </a:spcAft>
            </a:pPr>
            <a:r>
              <a:rPr lang="en-US" sz="2000" dirty="0">
                <a:solidFill>
                  <a:srgbClr val="000000"/>
                </a:solidFill>
                <a:cs typeface="Iskoola Pota" panose="020B0502040204020203" pitchFamily="34" charset="0"/>
              </a:rPr>
              <a:t>A Clock will be running in order to synchronize the sleeping schedule with the Node MCU. This will be further discussed later.</a:t>
            </a:r>
          </a:p>
        </p:txBody>
      </p:sp>
      <p:sp>
        <p:nvSpPr>
          <p:cNvPr id="2" name="TextBox 1">
            <a:extLst>
              <a:ext uri="{FF2B5EF4-FFF2-40B4-BE49-F238E27FC236}">
                <a16:creationId xmlns:a16="http://schemas.microsoft.com/office/drawing/2014/main" id="{B1D8D9AB-1F5D-45AC-8EF6-BA66A44E0C99}"/>
              </a:ext>
            </a:extLst>
          </p:cNvPr>
          <p:cNvSpPr txBox="1"/>
          <p:nvPr/>
        </p:nvSpPr>
        <p:spPr>
          <a:xfrm>
            <a:off x="911637" y="322217"/>
            <a:ext cx="4280598" cy="646331"/>
          </a:xfrm>
          <a:prstGeom prst="rect">
            <a:avLst/>
          </a:prstGeom>
          <a:noFill/>
        </p:spPr>
        <p:txBody>
          <a:bodyPr wrap="square" rtlCol="0">
            <a:spAutoFit/>
          </a:bodyPr>
          <a:lstStyle/>
          <a:p>
            <a:r>
              <a:rPr lang="en-US" sz="3600" b="1" dirty="0">
                <a:latin typeface="Cambria Math" panose="02040503050406030204" pitchFamily="18" charset="0"/>
                <a:ea typeface="Cambria Math" panose="02040503050406030204" pitchFamily="18" charset="0"/>
                <a:cs typeface="Times New Roman" panose="02020603050405020304" pitchFamily="18" charset="0"/>
              </a:rPr>
              <a:t>Web Server</a:t>
            </a:r>
          </a:p>
        </p:txBody>
      </p:sp>
    </p:spTree>
    <p:extLst>
      <p:ext uri="{BB962C8B-B14F-4D97-AF65-F5344CB8AC3E}">
        <p14:creationId xmlns:p14="http://schemas.microsoft.com/office/powerpoint/2010/main" val="3784235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D375405-66A7-43E7-BF17-8812E632F1A5}"/>
              </a:ext>
            </a:extLst>
          </p:cNvPr>
          <p:cNvGrpSpPr/>
          <p:nvPr/>
        </p:nvGrpSpPr>
        <p:grpSpPr>
          <a:xfrm>
            <a:off x="3024808" y="84482"/>
            <a:ext cx="6142383" cy="6689035"/>
            <a:chOff x="0" y="0"/>
            <a:chExt cx="5534429" cy="6007100"/>
          </a:xfrm>
        </p:grpSpPr>
        <p:pic>
          <p:nvPicPr>
            <p:cNvPr id="6" name="Picture 5" descr="Graphical user interface, application&#10;&#10;Description automatically generated">
              <a:extLst>
                <a:ext uri="{FF2B5EF4-FFF2-40B4-BE49-F238E27FC236}">
                  <a16:creationId xmlns:a16="http://schemas.microsoft.com/office/drawing/2014/main" id="{92EA3BBD-FE4E-4556-A369-71E45685F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05120" cy="6007100"/>
            </a:xfrm>
            <a:prstGeom prst="rect">
              <a:avLst/>
            </a:prstGeom>
          </p:spPr>
        </p:pic>
        <p:cxnSp>
          <p:nvCxnSpPr>
            <p:cNvPr id="7" name="Straight Arrow Connector 6">
              <a:extLst>
                <a:ext uri="{FF2B5EF4-FFF2-40B4-BE49-F238E27FC236}">
                  <a16:creationId xmlns:a16="http://schemas.microsoft.com/office/drawing/2014/main" id="{35DE5608-FEFD-42E6-B372-C08B9CCAE9D9}"/>
                </a:ext>
              </a:extLst>
            </p:cNvPr>
            <p:cNvCxnSpPr/>
            <p:nvPr/>
          </p:nvCxnSpPr>
          <p:spPr>
            <a:xfrm flipH="1">
              <a:off x="2892136" y="2244437"/>
              <a:ext cx="70866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747BAED4-BFBC-41B7-A685-5B8504896B7D}"/>
                </a:ext>
              </a:extLst>
            </p:cNvPr>
            <p:cNvCxnSpPr/>
            <p:nvPr/>
          </p:nvCxnSpPr>
          <p:spPr>
            <a:xfrm flipH="1">
              <a:off x="2317173" y="2819400"/>
              <a:ext cx="949061"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538BC030-338E-49DF-8776-9C525197D730}"/>
                </a:ext>
              </a:extLst>
            </p:cNvPr>
            <p:cNvCxnSpPr/>
            <p:nvPr/>
          </p:nvCxnSpPr>
          <p:spPr>
            <a:xfrm flipH="1">
              <a:off x="3390900" y="5036128"/>
              <a:ext cx="576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11B292C2-EDC5-403E-86D6-AD2DF9C83B0D}"/>
                </a:ext>
              </a:extLst>
            </p:cNvPr>
            <p:cNvCxnSpPr/>
            <p:nvPr/>
          </p:nvCxnSpPr>
          <p:spPr>
            <a:xfrm>
              <a:off x="1842655" y="5424055"/>
              <a:ext cx="432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1" name="Text Box 2">
              <a:extLst>
                <a:ext uri="{FF2B5EF4-FFF2-40B4-BE49-F238E27FC236}">
                  <a16:creationId xmlns:a16="http://schemas.microsoft.com/office/drawing/2014/main" id="{79268250-B1CB-4891-9253-903BF7EB6A2E}"/>
                </a:ext>
              </a:extLst>
            </p:cNvPr>
            <p:cNvSpPr txBox="1">
              <a:spLocks noChangeArrowheads="1"/>
            </p:cNvSpPr>
            <p:nvPr/>
          </p:nvSpPr>
          <p:spPr bwMode="auto">
            <a:xfrm>
              <a:off x="3608978" y="2078211"/>
              <a:ext cx="1845733" cy="574668"/>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b="1" dirty="0">
                  <a:solidFill>
                    <a:srgbClr val="FFFFFF"/>
                  </a:solidFill>
                  <a:effectLst/>
                  <a:latin typeface="Calibri" panose="020F0502020204030204" pitchFamily="34" charset="0"/>
                  <a:ea typeface="Calibri" panose="020F0502020204030204" pitchFamily="34" charset="0"/>
                  <a:cs typeface="Iskoola Pota" panose="020B0502040204020203" pitchFamily="34" charset="0"/>
                </a:rPr>
                <a:t>To set up the location</a:t>
              </a:r>
              <a:endParaRPr lang="en-US" sz="1100" dirty="0">
                <a:effectLst/>
                <a:latin typeface="Calibri" panose="020F0502020204030204" pitchFamily="34" charset="0"/>
                <a:ea typeface="Calibri" panose="020F0502020204030204" pitchFamily="34" charset="0"/>
                <a:cs typeface="Iskoola Pota" panose="020B0502040204020203" pitchFamily="34" charset="0"/>
              </a:endParaRPr>
            </a:p>
          </p:txBody>
        </p:sp>
        <p:sp>
          <p:nvSpPr>
            <p:cNvPr id="12" name="Text Box 2">
              <a:extLst>
                <a:ext uri="{FF2B5EF4-FFF2-40B4-BE49-F238E27FC236}">
                  <a16:creationId xmlns:a16="http://schemas.microsoft.com/office/drawing/2014/main" id="{DEAF87FF-3E8F-4032-980B-EE7204145EA9}"/>
                </a:ext>
              </a:extLst>
            </p:cNvPr>
            <p:cNvSpPr txBox="1">
              <a:spLocks noChangeArrowheads="1"/>
            </p:cNvSpPr>
            <p:nvPr/>
          </p:nvSpPr>
          <p:spPr bwMode="auto">
            <a:xfrm>
              <a:off x="3228109" y="2652879"/>
              <a:ext cx="2306320" cy="622466"/>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b="1">
                  <a:solidFill>
                    <a:srgbClr val="FFFFFF"/>
                  </a:solidFill>
                  <a:effectLst/>
                  <a:latin typeface="Calibri" panose="020F0502020204030204" pitchFamily="34" charset="0"/>
                  <a:ea typeface="Calibri" panose="020F0502020204030204" pitchFamily="34" charset="0"/>
                  <a:cs typeface="Iskoola Pota" panose="020B0502040204020203" pitchFamily="34" charset="0"/>
                </a:rPr>
                <a:t>Current Location Weather Details</a:t>
              </a:r>
              <a:endParaRPr lang="en-US" sz="1100">
                <a:effectLst/>
                <a:latin typeface="Calibri" panose="020F0502020204030204" pitchFamily="34" charset="0"/>
                <a:ea typeface="Calibri" panose="020F0502020204030204" pitchFamily="34" charset="0"/>
                <a:cs typeface="Iskoola Pota" panose="020B0502040204020203" pitchFamily="34" charset="0"/>
              </a:endParaRPr>
            </a:p>
          </p:txBody>
        </p:sp>
        <p:sp>
          <p:nvSpPr>
            <p:cNvPr id="13" name="Text Box 2">
              <a:extLst>
                <a:ext uri="{FF2B5EF4-FFF2-40B4-BE49-F238E27FC236}">
                  <a16:creationId xmlns:a16="http://schemas.microsoft.com/office/drawing/2014/main" id="{9FFE9E7D-E629-4AAB-A2A8-8DB82EDDE264}"/>
                </a:ext>
              </a:extLst>
            </p:cNvPr>
            <p:cNvSpPr txBox="1">
              <a:spLocks noChangeArrowheads="1"/>
            </p:cNvSpPr>
            <p:nvPr/>
          </p:nvSpPr>
          <p:spPr bwMode="auto">
            <a:xfrm>
              <a:off x="3948545" y="4793190"/>
              <a:ext cx="1557867" cy="857679"/>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a:solidFill>
                    <a:srgbClr val="FFFFFF"/>
                  </a:solidFill>
                  <a:effectLst/>
                  <a:latin typeface="Calibri" panose="020F0502020204030204" pitchFamily="34" charset="0"/>
                  <a:ea typeface="Calibri" panose="020F0502020204030204" pitchFamily="34" charset="0"/>
                  <a:cs typeface="Iskoola Pota" panose="020B0502040204020203" pitchFamily="34" charset="0"/>
                </a:rPr>
                <a:t>Toggle between AUTO and MANUAL</a:t>
              </a:r>
              <a:endParaRPr lang="en-US" sz="1100">
                <a:effectLst/>
                <a:latin typeface="Calibri" panose="020F0502020204030204" pitchFamily="34" charset="0"/>
                <a:ea typeface="Calibri" panose="020F0502020204030204" pitchFamily="34" charset="0"/>
                <a:cs typeface="Iskoola Pota" panose="020B0502040204020203" pitchFamily="34" charset="0"/>
              </a:endParaRPr>
            </a:p>
          </p:txBody>
        </p:sp>
        <p:sp>
          <p:nvSpPr>
            <p:cNvPr id="14" name="Text Box 2">
              <a:extLst>
                <a:ext uri="{FF2B5EF4-FFF2-40B4-BE49-F238E27FC236}">
                  <a16:creationId xmlns:a16="http://schemas.microsoft.com/office/drawing/2014/main" id="{2E0D4DAF-5CEB-496D-B308-6A803C675697}"/>
                </a:ext>
              </a:extLst>
            </p:cNvPr>
            <p:cNvSpPr txBox="1">
              <a:spLocks noChangeArrowheads="1"/>
            </p:cNvSpPr>
            <p:nvPr/>
          </p:nvSpPr>
          <p:spPr bwMode="auto">
            <a:xfrm>
              <a:off x="0" y="5036128"/>
              <a:ext cx="1989667" cy="846667"/>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b="1" dirty="0">
                  <a:solidFill>
                    <a:srgbClr val="FFFFFF"/>
                  </a:solidFill>
                  <a:effectLst/>
                  <a:latin typeface="Calibri" panose="020F0502020204030204" pitchFamily="34" charset="0"/>
                  <a:ea typeface="Calibri" panose="020F0502020204030204" pitchFamily="34" charset="0"/>
                  <a:cs typeface="Iskoola Pota" panose="020B0502040204020203" pitchFamily="34" charset="0"/>
                </a:rPr>
                <a:t>When set to MANUAL, this can be used to manually water the plants</a:t>
              </a:r>
              <a:endParaRPr lang="en-US" sz="1100" dirty="0">
                <a:effectLst/>
                <a:latin typeface="Calibri" panose="020F0502020204030204" pitchFamily="34" charset="0"/>
                <a:ea typeface="Calibri" panose="020F0502020204030204" pitchFamily="34" charset="0"/>
                <a:cs typeface="Iskoola Pota" panose="020B0502040204020203" pitchFamily="34" charset="0"/>
              </a:endParaRPr>
            </a:p>
          </p:txBody>
        </p:sp>
      </p:grpSp>
    </p:spTree>
    <p:extLst>
      <p:ext uri="{BB962C8B-B14F-4D97-AF65-F5344CB8AC3E}">
        <p14:creationId xmlns:p14="http://schemas.microsoft.com/office/powerpoint/2010/main" val="181205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AF10B62-1825-4D9F-88E5-47319FD57FCF}"/>
              </a:ext>
            </a:extLst>
          </p:cNvPr>
          <p:cNvGrpSpPr/>
          <p:nvPr/>
        </p:nvGrpSpPr>
        <p:grpSpPr>
          <a:xfrm>
            <a:off x="1891931" y="1122189"/>
            <a:ext cx="8691274" cy="2368241"/>
            <a:chOff x="0" y="109120"/>
            <a:chExt cx="6456486" cy="1281824"/>
          </a:xfrm>
        </p:grpSpPr>
        <p:sp>
          <p:nvSpPr>
            <p:cNvPr id="5" name="Text Box 2">
              <a:extLst>
                <a:ext uri="{FF2B5EF4-FFF2-40B4-BE49-F238E27FC236}">
                  <a16:creationId xmlns:a16="http://schemas.microsoft.com/office/drawing/2014/main" id="{CB54A1E7-B8B0-4A85-B189-E7FBA466D8E7}"/>
                </a:ext>
              </a:extLst>
            </p:cNvPr>
            <p:cNvSpPr txBox="1">
              <a:spLocks noChangeArrowheads="1"/>
            </p:cNvSpPr>
            <p:nvPr/>
          </p:nvSpPr>
          <p:spPr bwMode="auto">
            <a:xfrm>
              <a:off x="2482662" y="109120"/>
              <a:ext cx="1257300" cy="457200"/>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Iskoola Pota" panose="020B0502040204020203" pitchFamily="34" charset="0"/>
                </a:rPr>
                <a:t>Location set data</a:t>
              </a:r>
            </a:p>
            <a:p>
              <a:pPr marL="0" marR="0" algn="ctr">
                <a:lnSpc>
                  <a:spcPct val="107000"/>
                </a:lnSpc>
                <a:spcBef>
                  <a:spcPts val="0"/>
                </a:spcBef>
                <a:spcAft>
                  <a:spcPts val="800"/>
                </a:spcAft>
              </a:pPr>
              <a:r>
                <a:rPr lang="en-US" sz="1100" b="1" dirty="0">
                  <a:effectLst/>
                  <a:latin typeface="Calibri" panose="020F0502020204030204" pitchFamily="34" charset="0"/>
                  <a:ea typeface="Calibri" panose="020F0502020204030204" pitchFamily="34" charset="0"/>
                  <a:cs typeface="Iskoola Pota" panose="020B0502040204020203" pitchFamily="34" charset="0"/>
                </a:rPr>
                <a:t>sent via MQTT</a:t>
              </a:r>
            </a:p>
          </p:txBody>
        </p:sp>
        <p:sp>
          <p:nvSpPr>
            <p:cNvPr id="6" name="Rectangle: Rounded Corners 5">
              <a:extLst>
                <a:ext uri="{FF2B5EF4-FFF2-40B4-BE49-F238E27FC236}">
                  <a16:creationId xmlns:a16="http://schemas.microsoft.com/office/drawing/2014/main" id="{710CC0CC-0121-402A-8A7B-28BA7755417B}"/>
                </a:ext>
              </a:extLst>
            </p:cNvPr>
            <p:cNvSpPr/>
            <p:nvPr/>
          </p:nvSpPr>
          <p:spPr>
            <a:xfrm>
              <a:off x="0" y="386862"/>
              <a:ext cx="1143000" cy="403860"/>
            </a:xfrm>
            <a:prstGeom prst="roundRect">
              <a:avLst/>
            </a:prstGeom>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b="1" dirty="0">
                  <a:effectLst/>
                  <a:latin typeface="Adobe Heiti Std R" panose="020B0400000000000000" pitchFamily="34" charset="-128"/>
                  <a:ea typeface="Adobe Heiti Std R" panose="020B0400000000000000" pitchFamily="34" charset="-128"/>
                  <a:cs typeface="Iskoola Pota" panose="020B0502040204020203" pitchFamily="34" charset="0"/>
                </a:rPr>
                <a:t>Node RED</a:t>
              </a:r>
              <a:endParaRPr lang="en-US" sz="1600" dirty="0">
                <a:effectLst/>
                <a:latin typeface="Adobe Heiti Std R" panose="020B0400000000000000" pitchFamily="34" charset="-128"/>
                <a:ea typeface="Adobe Heiti Std R" panose="020B0400000000000000" pitchFamily="34" charset="-128"/>
                <a:cs typeface="Iskoola Pota" panose="020B0502040204020203" pitchFamily="34" charset="0"/>
              </a:endParaRPr>
            </a:p>
          </p:txBody>
        </p:sp>
        <p:sp>
          <p:nvSpPr>
            <p:cNvPr id="7" name="Rectangle: Rounded Corners 6">
              <a:extLst>
                <a:ext uri="{FF2B5EF4-FFF2-40B4-BE49-F238E27FC236}">
                  <a16:creationId xmlns:a16="http://schemas.microsoft.com/office/drawing/2014/main" id="{84198F59-5507-4D94-B04C-D15D1CEB3858}"/>
                </a:ext>
              </a:extLst>
            </p:cNvPr>
            <p:cNvSpPr/>
            <p:nvPr/>
          </p:nvSpPr>
          <p:spPr>
            <a:xfrm>
              <a:off x="2570138" y="386477"/>
              <a:ext cx="1143000" cy="403860"/>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b="1" dirty="0">
                  <a:latin typeface="Adobe Heiti Std R" panose="020B0400000000000000" pitchFamily="34" charset="-128"/>
                  <a:ea typeface="Adobe Heiti Std R" panose="020B0400000000000000" pitchFamily="34" charset="-128"/>
                  <a:cs typeface="Iskoola Pota" panose="020B0502040204020203" pitchFamily="34" charset="0"/>
                </a:rPr>
                <a:t>Node MCU</a:t>
              </a:r>
            </a:p>
          </p:txBody>
        </p:sp>
        <p:sp>
          <p:nvSpPr>
            <p:cNvPr id="8" name="Rectangle: Rounded Corners 7">
              <a:extLst>
                <a:ext uri="{FF2B5EF4-FFF2-40B4-BE49-F238E27FC236}">
                  <a16:creationId xmlns:a16="http://schemas.microsoft.com/office/drawing/2014/main" id="{A85B69DF-281B-41BE-AB8A-C898DA45E12F}"/>
                </a:ext>
              </a:extLst>
            </p:cNvPr>
            <p:cNvSpPr/>
            <p:nvPr/>
          </p:nvSpPr>
          <p:spPr>
            <a:xfrm>
              <a:off x="5313486" y="386477"/>
              <a:ext cx="1143000" cy="403860"/>
            </a:xfrm>
            <a:prstGeom prst="roundRect">
              <a:avLst/>
            </a:prstGeom>
            <a:solidFill>
              <a:schemeClr val="accent5">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endParaRPr lang="en-US" sz="1400" b="1" dirty="0">
                <a:effectLst/>
                <a:latin typeface="Adobe Heiti Std R" panose="020B0400000000000000" pitchFamily="34" charset="-128"/>
                <a:ea typeface="Adobe Heiti Std R" panose="020B0400000000000000" pitchFamily="34" charset="-128"/>
                <a:cs typeface="Iskoola Pota" panose="020B0502040204020203" pitchFamily="34" charset="0"/>
              </a:endParaRPr>
            </a:p>
            <a:p>
              <a:pPr marL="0" marR="0" algn="ctr">
                <a:lnSpc>
                  <a:spcPct val="107000"/>
                </a:lnSpc>
                <a:spcBef>
                  <a:spcPts val="0"/>
                </a:spcBef>
                <a:spcAft>
                  <a:spcPts val="800"/>
                </a:spcAft>
              </a:pPr>
              <a:r>
                <a:rPr lang="en-US" sz="1400" b="1" dirty="0">
                  <a:effectLst/>
                  <a:latin typeface="Adobe Heiti Std R" panose="020B0400000000000000" pitchFamily="34" charset="-128"/>
                  <a:ea typeface="Adobe Heiti Std R" panose="020B0400000000000000" pitchFamily="34" charset="-128"/>
                  <a:cs typeface="Iskoola Pota" panose="020B0502040204020203" pitchFamily="34" charset="0"/>
                </a:rPr>
                <a:t>Webpage</a:t>
              </a:r>
              <a:endParaRPr lang="en-US" sz="1400" dirty="0">
                <a:effectLst/>
                <a:latin typeface="Adobe Heiti Std R" panose="020B0400000000000000" pitchFamily="34" charset="-128"/>
                <a:ea typeface="Adobe Heiti Std R" panose="020B0400000000000000" pitchFamily="34" charset="-128"/>
                <a:cs typeface="Iskoola Pota" panose="020B0502040204020203" pitchFamily="34" charset="0"/>
              </a:endParaRPr>
            </a:p>
            <a:p>
              <a:pPr marL="0" marR="0" algn="ctr">
                <a:lnSpc>
                  <a:spcPct val="107000"/>
                </a:lnSpc>
                <a:spcBef>
                  <a:spcPts val="0"/>
                </a:spcBef>
                <a:spcAft>
                  <a:spcPts val="800"/>
                </a:spcAft>
              </a:pPr>
              <a:r>
                <a:rPr lang="en-US" sz="1100" b="1" dirty="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dirty="0">
                <a:effectLst/>
                <a:ea typeface="Calibri" panose="020F0502020204030204" pitchFamily="34" charset="0"/>
                <a:cs typeface="Iskoola Pota" panose="020B0502040204020203" pitchFamily="34" charset="0"/>
              </a:endParaRPr>
            </a:p>
          </p:txBody>
        </p:sp>
        <p:cxnSp>
          <p:nvCxnSpPr>
            <p:cNvPr id="9" name="Straight Arrow Connector 8">
              <a:extLst>
                <a:ext uri="{FF2B5EF4-FFF2-40B4-BE49-F238E27FC236}">
                  <a16:creationId xmlns:a16="http://schemas.microsoft.com/office/drawing/2014/main" id="{0DB0D344-5497-47DE-8C93-CC9574099F2F}"/>
                </a:ext>
              </a:extLst>
            </p:cNvPr>
            <p:cNvCxnSpPr/>
            <p:nvPr/>
          </p:nvCxnSpPr>
          <p:spPr>
            <a:xfrm flipH="1">
              <a:off x="3689839" y="504093"/>
              <a:ext cx="15621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3490D903-C930-4033-A7A7-F5F584C65AD5}"/>
                </a:ext>
              </a:extLst>
            </p:cNvPr>
            <p:cNvCxnSpPr/>
            <p:nvPr/>
          </p:nvCxnSpPr>
          <p:spPr>
            <a:xfrm flipH="1">
              <a:off x="1145931" y="504093"/>
              <a:ext cx="14097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C13F200E-88E6-45D3-AF2B-AE2DA603B761}"/>
                </a:ext>
              </a:extLst>
            </p:cNvPr>
            <p:cNvCxnSpPr/>
            <p:nvPr/>
          </p:nvCxnSpPr>
          <p:spPr>
            <a:xfrm>
              <a:off x="1143000" y="668216"/>
              <a:ext cx="14097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29A17074-863F-4CF6-A982-D53485083C3C}"/>
                </a:ext>
              </a:extLst>
            </p:cNvPr>
            <p:cNvCxnSpPr/>
            <p:nvPr/>
          </p:nvCxnSpPr>
          <p:spPr>
            <a:xfrm>
              <a:off x="3698631" y="668216"/>
              <a:ext cx="15544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 Box 2">
              <a:extLst>
                <a:ext uri="{FF2B5EF4-FFF2-40B4-BE49-F238E27FC236}">
                  <a16:creationId xmlns:a16="http://schemas.microsoft.com/office/drawing/2014/main" id="{DB191F5B-FDCB-4266-8015-212849CD60D1}"/>
                </a:ext>
              </a:extLst>
            </p:cNvPr>
            <p:cNvSpPr txBox="1">
              <a:spLocks noChangeArrowheads="1"/>
            </p:cNvSpPr>
            <p:nvPr/>
          </p:nvSpPr>
          <p:spPr bwMode="auto">
            <a:xfrm>
              <a:off x="4042275" y="335996"/>
              <a:ext cx="1257300" cy="32004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b="1" i="1" dirty="0">
                  <a:effectLst/>
                  <a:latin typeface="Calibri" panose="020F0502020204030204" pitchFamily="34" charset="0"/>
                  <a:ea typeface="Calibri" panose="020F0502020204030204" pitchFamily="34" charset="0"/>
                  <a:cs typeface="Iskoola Pota" panose="020B0502040204020203" pitchFamily="34" charset="0"/>
                </a:rPr>
                <a:t>Location Set data</a:t>
              </a:r>
              <a:endParaRPr lang="en-US" sz="1100" b="1" dirty="0">
                <a:effectLst/>
                <a:latin typeface="Calibri" panose="020F0502020204030204" pitchFamily="34" charset="0"/>
                <a:ea typeface="Calibri" panose="020F0502020204030204" pitchFamily="34" charset="0"/>
                <a:cs typeface="Iskoola Pota" panose="020B0502040204020203" pitchFamily="34" charset="0"/>
              </a:endParaRPr>
            </a:p>
          </p:txBody>
        </p:sp>
        <p:sp>
          <p:nvSpPr>
            <p:cNvPr id="14" name="Text Box 2">
              <a:extLst>
                <a:ext uri="{FF2B5EF4-FFF2-40B4-BE49-F238E27FC236}">
                  <a16:creationId xmlns:a16="http://schemas.microsoft.com/office/drawing/2014/main" id="{9FB5C743-032C-4D04-8B25-94E1648AC2C3}"/>
                </a:ext>
              </a:extLst>
            </p:cNvPr>
            <p:cNvSpPr txBox="1">
              <a:spLocks noChangeArrowheads="1"/>
            </p:cNvSpPr>
            <p:nvPr/>
          </p:nvSpPr>
          <p:spPr bwMode="auto">
            <a:xfrm>
              <a:off x="1344476" y="365857"/>
              <a:ext cx="1257300" cy="32004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b="1" i="1" dirty="0">
                  <a:effectLst/>
                  <a:latin typeface="Calibri" panose="020F0502020204030204" pitchFamily="34" charset="0"/>
                  <a:ea typeface="Calibri" panose="020F0502020204030204" pitchFamily="34" charset="0"/>
                  <a:cs typeface="Iskoola Pota" panose="020B0502040204020203" pitchFamily="34" charset="0"/>
                </a:rPr>
                <a:t>Location Set data</a:t>
              </a:r>
              <a:endParaRPr lang="en-US" sz="1100" b="1" dirty="0">
                <a:effectLst/>
                <a:latin typeface="Calibri" panose="020F0502020204030204" pitchFamily="34" charset="0"/>
                <a:ea typeface="Calibri" panose="020F0502020204030204" pitchFamily="34" charset="0"/>
                <a:cs typeface="Iskoola Pota" panose="020B0502040204020203" pitchFamily="34" charset="0"/>
              </a:endParaRPr>
            </a:p>
          </p:txBody>
        </p:sp>
        <p:sp>
          <p:nvSpPr>
            <p:cNvPr id="15" name="Text Box 2">
              <a:extLst>
                <a:ext uri="{FF2B5EF4-FFF2-40B4-BE49-F238E27FC236}">
                  <a16:creationId xmlns:a16="http://schemas.microsoft.com/office/drawing/2014/main" id="{3FDB6BDE-7989-4C85-BB6B-56B555C3E552}"/>
                </a:ext>
              </a:extLst>
            </p:cNvPr>
            <p:cNvSpPr txBox="1">
              <a:spLocks noChangeArrowheads="1"/>
            </p:cNvSpPr>
            <p:nvPr/>
          </p:nvSpPr>
          <p:spPr bwMode="auto">
            <a:xfrm>
              <a:off x="1376568" y="677689"/>
              <a:ext cx="1028700" cy="28194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b="1" i="1" dirty="0">
                  <a:effectLst/>
                  <a:latin typeface="Calibri" panose="020F0502020204030204" pitchFamily="34" charset="0"/>
                  <a:ea typeface="Calibri" panose="020F0502020204030204" pitchFamily="34" charset="0"/>
                  <a:cs typeface="Iskoola Pota" panose="020B0502040204020203" pitchFamily="34" charset="0"/>
                </a:rPr>
                <a:t>Weather Data </a:t>
              </a:r>
              <a:endParaRPr lang="en-US" sz="1100" b="1" dirty="0">
                <a:effectLst/>
                <a:latin typeface="Calibri" panose="020F0502020204030204" pitchFamily="34" charset="0"/>
                <a:ea typeface="Calibri" panose="020F0502020204030204" pitchFamily="34" charset="0"/>
                <a:cs typeface="Iskoola Pota" panose="020B0502040204020203" pitchFamily="34" charset="0"/>
              </a:endParaRPr>
            </a:p>
          </p:txBody>
        </p:sp>
        <p:sp>
          <p:nvSpPr>
            <p:cNvPr id="16" name="Text Box 2">
              <a:extLst>
                <a:ext uri="{FF2B5EF4-FFF2-40B4-BE49-F238E27FC236}">
                  <a16:creationId xmlns:a16="http://schemas.microsoft.com/office/drawing/2014/main" id="{4869B9D5-FC15-4B45-9E84-33C8A1B2B782}"/>
                </a:ext>
              </a:extLst>
            </p:cNvPr>
            <p:cNvSpPr txBox="1">
              <a:spLocks noChangeArrowheads="1"/>
            </p:cNvSpPr>
            <p:nvPr/>
          </p:nvSpPr>
          <p:spPr bwMode="auto">
            <a:xfrm>
              <a:off x="4072185" y="683163"/>
              <a:ext cx="1028700" cy="28194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b="1" i="1" dirty="0">
                  <a:effectLst/>
                  <a:latin typeface="Calibri" panose="020F0502020204030204" pitchFamily="34" charset="0"/>
                  <a:ea typeface="Calibri" panose="020F0502020204030204" pitchFamily="34" charset="0"/>
                  <a:cs typeface="Iskoola Pota" panose="020B0502040204020203" pitchFamily="34" charset="0"/>
                </a:rPr>
                <a:t>Weather Data </a:t>
              </a:r>
              <a:endParaRPr lang="en-US" sz="1100" b="1" dirty="0">
                <a:effectLst/>
                <a:latin typeface="Calibri" panose="020F0502020204030204" pitchFamily="34" charset="0"/>
                <a:ea typeface="Calibri" panose="020F0502020204030204" pitchFamily="34" charset="0"/>
                <a:cs typeface="Iskoola Pota" panose="020B0502040204020203" pitchFamily="34" charset="0"/>
              </a:endParaRPr>
            </a:p>
          </p:txBody>
        </p:sp>
        <p:sp>
          <p:nvSpPr>
            <p:cNvPr id="17" name="Text Box 2">
              <a:extLst>
                <a:ext uri="{FF2B5EF4-FFF2-40B4-BE49-F238E27FC236}">
                  <a16:creationId xmlns:a16="http://schemas.microsoft.com/office/drawing/2014/main" id="{D468F361-A28D-4FB1-8F2A-CE9E907DE502}"/>
                </a:ext>
              </a:extLst>
            </p:cNvPr>
            <p:cNvSpPr txBox="1">
              <a:spLocks noChangeArrowheads="1"/>
            </p:cNvSpPr>
            <p:nvPr/>
          </p:nvSpPr>
          <p:spPr bwMode="auto">
            <a:xfrm>
              <a:off x="2397370" y="849924"/>
              <a:ext cx="1551940" cy="541020"/>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b="1" dirty="0">
                  <a:effectLst/>
                  <a:latin typeface="Calibri" panose="020F0502020204030204" pitchFamily="34" charset="0"/>
                  <a:ea typeface="Calibri" panose="020F0502020204030204" pitchFamily="34" charset="0"/>
                  <a:cs typeface="Iskoola Pota" panose="020B0502040204020203" pitchFamily="34" charset="0"/>
                </a:rPr>
                <a:t>Weather Data is used to adjust the watering.</a:t>
              </a:r>
            </a:p>
          </p:txBody>
        </p:sp>
      </p:grpSp>
      <p:sp>
        <p:nvSpPr>
          <p:cNvPr id="48" name="TextBox 47">
            <a:extLst>
              <a:ext uri="{FF2B5EF4-FFF2-40B4-BE49-F238E27FC236}">
                <a16:creationId xmlns:a16="http://schemas.microsoft.com/office/drawing/2014/main" id="{8ADC17A7-F333-463C-B6D7-C7977319D784}"/>
              </a:ext>
            </a:extLst>
          </p:cNvPr>
          <p:cNvSpPr txBox="1"/>
          <p:nvPr/>
        </p:nvSpPr>
        <p:spPr>
          <a:xfrm>
            <a:off x="1819565" y="783538"/>
            <a:ext cx="6093822" cy="374077"/>
          </a:xfrm>
          <a:prstGeom prst="rect">
            <a:avLst/>
          </a:prstGeom>
          <a:noFill/>
        </p:spPr>
        <p:txBody>
          <a:bodyPr wrap="square">
            <a:spAutoFit/>
          </a:bodyPr>
          <a:lstStyle/>
          <a:p>
            <a:pPr marL="0" marR="0" algn="just">
              <a:lnSpc>
                <a:spcPct val="107000"/>
              </a:lnSpc>
              <a:spcBef>
                <a:spcPts val="0"/>
              </a:spcBef>
              <a:spcAft>
                <a:spcPts val="800"/>
              </a:spcAft>
              <a:tabLst>
                <a:tab pos="1150620" algn="l"/>
              </a:tabLst>
            </a:pPr>
            <a:r>
              <a:rPr lang="en-US" sz="1800" b="1" dirty="0">
                <a:effectLst/>
                <a:latin typeface="Abadi" panose="020B0604020104020204" pitchFamily="34" charset="0"/>
                <a:ea typeface="Calibri" panose="020F0502020204030204" pitchFamily="34" charset="0"/>
                <a:cs typeface="Iskoola Pota" panose="020B0502040204020203" pitchFamily="34" charset="0"/>
              </a:rPr>
              <a:t>Location setup</a:t>
            </a:r>
            <a:endParaRPr lang="en-US" sz="1600" dirty="0">
              <a:effectLst/>
              <a:latin typeface="Abadi" panose="020B0604020104020204" pitchFamily="34" charset="0"/>
              <a:ea typeface="Calibri" panose="020F0502020204030204" pitchFamily="34" charset="0"/>
              <a:cs typeface="Iskoola Pota" panose="020B0502040204020203" pitchFamily="34" charset="0"/>
            </a:endParaRPr>
          </a:p>
        </p:txBody>
      </p:sp>
      <p:sp>
        <p:nvSpPr>
          <p:cNvPr id="50" name="TextBox 49">
            <a:extLst>
              <a:ext uri="{FF2B5EF4-FFF2-40B4-BE49-F238E27FC236}">
                <a16:creationId xmlns:a16="http://schemas.microsoft.com/office/drawing/2014/main" id="{1CBA4051-274C-45B8-B14E-BE8DAC4D1269}"/>
              </a:ext>
            </a:extLst>
          </p:cNvPr>
          <p:cNvSpPr txBox="1"/>
          <p:nvPr/>
        </p:nvSpPr>
        <p:spPr>
          <a:xfrm>
            <a:off x="2124097" y="2943372"/>
            <a:ext cx="1538627" cy="400110"/>
          </a:xfrm>
          <a:prstGeom prst="rect">
            <a:avLst/>
          </a:prstGeom>
          <a:noFill/>
        </p:spPr>
        <p:txBody>
          <a:bodyPr wrap="square">
            <a:spAutoFit/>
          </a:bodyPr>
          <a:lstStyle/>
          <a:p>
            <a:r>
              <a:rPr lang="en-US" sz="1800" b="1" i="1" dirty="0">
                <a:effectLst/>
                <a:latin typeface="Times New Roman" panose="02020603050405020304" pitchFamily="18" charset="0"/>
                <a:ea typeface="Calibri" panose="020F0502020204030204" pitchFamily="34" charset="0"/>
              </a:rPr>
              <a:t>AUTO</a:t>
            </a:r>
            <a:r>
              <a:rPr lang="en-US" sz="2000" dirty="0">
                <a:effectLst/>
                <a:latin typeface="Times New Roman" panose="02020603050405020304" pitchFamily="18" charset="0"/>
                <a:ea typeface="Calibri" panose="020F0502020204030204" pitchFamily="34" charset="0"/>
              </a:rPr>
              <a:t> </a:t>
            </a:r>
            <a:endParaRPr lang="en-US" dirty="0"/>
          </a:p>
        </p:txBody>
      </p:sp>
      <p:sp>
        <p:nvSpPr>
          <p:cNvPr id="52" name="TextBox 51">
            <a:extLst>
              <a:ext uri="{FF2B5EF4-FFF2-40B4-BE49-F238E27FC236}">
                <a16:creationId xmlns:a16="http://schemas.microsoft.com/office/drawing/2014/main" id="{64195F52-6003-42B2-9D1B-4ABE1944E38E}"/>
              </a:ext>
            </a:extLst>
          </p:cNvPr>
          <p:cNvSpPr txBox="1"/>
          <p:nvPr/>
        </p:nvSpPr>
        <p:spPr>
          <a:xfrm>
            <a:off x="1942098" y="4714109"/>
            <a:ext cx="1384765" cy="374077"/>
          </a:xfrm>
          <a:prstGeom prst="rect">
            <a:avLst/>
          </a:prstGeom>
          <a:noFill/>
        </p:spPr>
        <p:txBody>
          <a:bodyPr wrap="square">
            <a:spAutoFit/>
          </a:bodyPr>
          <a:lstStyle/>
          <a:p>
            <a:pPr marL="0" marR="0">
              <a:lnSpc>
                <a:spcPct val="107000"/>
              </a:lnSpc>
              <a:spcBef>
                <a:spcPts val="0"/>
              </a:spcBef>
              <a:spcAft>
                <a:spcPts val="800"/>
              </a:spcAft>
              <a:tabLst>
                <a:tab pos="1150620" algn="l"/>
              </a:tabLst>
            </a:pPr>
            <a:r>
              <a:rPr lang="en-US" sz="1800" b="1" i="1" dirty="0">
                <a:effectLst/>
                <a:latin typeface="Times New Roman" panose="02020603050405020304" pitchFamily="18" charset="0"/>
                <a:ea typeface="Calibri" panose="020F0502020204030204" pitchFamily="34" charset="0"/>
                <a:cs typeface="Iskoola Pota" panose="020B0502040204020203" pitchFamily="34" charset="0"/>
              </a:rPr>
              <a:t>MANUAL</a:t>
            </a:r>
            <a:endParaRPr lang="en-US" sz="1600" dirty="0">
              <a:effectLst/>
              <a:latin typeface="Calibri" panose="020F0502020204030204" pitchFamily="34" charset="0"/>
              <a:ea typeface="Calibri" panose="020F0502020204030204" pitchFamily="34" charset="0"/>
              <a:cs typeface="Iskoola Pota" panose="020B0502040204020203" pitchFamily="34" charset="0"/>
            </a:endParaRPr>
          </a:p>
        </p:txBody>
      </p:sp>
      <p:grpSp>
        <p:nvGrpSpPr>
          <p:cNvPr id="55" name="Group 54">
            <a:extLst>
              <a:ext uri="{FF2B5EF4-FFF2-40B4-BE49-F238E27FC236}">
                <a16:creationId xmlns:a16="http://schemas.microsoft.com/office/drawing/2014/main" id="{7D916D6B-35FB-4EAB-8855-82D9BBF06AF1}"/>
              </a:ext>
            </a:extLst>
          </p:cNvPr>
          <p:cNvGrpSpPr/>
          <p:nvPr/>
        </p:nvGrpSpPr>
        <p:grpSpPr>
          <a:xfrm>
            <a:off x="4067910" y="3351106"/>
            <a:ext cx="4056179" cy="1538319"/>
            <a:chOff x="4035786" y="3543513"/>
            <a:chExt cx="4056179" cy="1538319"/>
          </a:xfrm>
        </p:grpSpPr>
        <p:grpSp>
          <p:nvGrpSpPr>
            <p:cNvPr id="18" name="Group 17">
              <a:extLst>
                <a:ext uri="{FF2B5EF4-FFF2-40B4-BE49-F238E27FC236}">
                  <a16:creationId xmlns:a16="http://schemas.microsoft.com/office/drawing/2014/main" id="{A7EAE746-2A65-410B-ABE6-75171F31408B}"/>
                </a:ext>
              </a:extLst>
            </p:cNvPr>
            <p:cNvGrpSpPr/>
            <p:nvPr/>
          </p:nvGrpSpPr>
          <p:grpSpPr>
            <a:xfrm>
              <a:off x="4035786" y="3543513"/>
              <a:ext cx="2576931" cy="1538319"/>
              <a:chOff x="-314066" y="0"/>
              <a:chExt cx="2661026" cy="1494369"/>
            </a:xfrm>
          </p:grpSpPr>
          <p:cxnSp>
            <p:nvCxnSpPr>
              <p:cNvPr id="21" name="Straight Arrow Connector 20">
                <a:extLst>
                  <a:ext uri="{FF2B5EF4-FFF2-40B4-BE49-F238E27FC236}">
                    <a16:creationId xmlns:a16="http://schemas.microsoft.com/office/drawing/2014/main" id="{76111FC2-379F-4158-915F-0C568F42B307}"/>
                  </a:ext>
                </a:extLst>
              </p:cNvPr>
              <p:cNvCxnSpPr/>
              <p:nvPr/>
            </p:nvCxnSpPr>
            <p:spPr>
              <a:xfrm flipH="1">
                <a:off x="1341120" y="281940"/>
                <a:ext cx="89154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623A82DE-9F1B-4FAA-B5A8-32C06F3CEF0C}"/>
                  </a:ext>
                </a:extLst>
              </p:cNvPr>
              <p:cNvCxnSpPr/>
              <p:nvPr/>
            </p:nvCxnSpPr>
            <p:spPr>
              <a:xfrm>
                <a:off x="1363980" y="464820"/>
                <a:ext cx="8686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Text Box 2">
                <a:extLst>
                  <a:ext uri="{FF2B5EF4-FFF2-40B4-BE49-F238E27FC236}">
                    <a16:creationId xmlns:a16="http://schemas.microsoft.com/office/drawing/2014/main" id="{BF8A00F4-711E-481D-9A3F-9B93DAEE27F4}"/>
                  </a:ext>
                </a:extLst>
              </p:cNvPr>
              <p:cNvSpPr txBox="1">
                <a:spLocks noChangeArrowheads="1"/>
              </p:cNvSpPr>
              <p:nvPr/>
            </p:nvSpPr>
            <p:spPr bwMode="auto">
              <a:xfrm>
                <a:off x="1318260" y="0"/>
                <a:ext cx="1028700" cy="28194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b="1" i="1" dirty="0">
                    <a:effectLst/>
                    <a:latin typeface="Times New Roman" panose="02020603050405020304" pitchFamily="18" charset="0"/>
                    <a:ea typeface="Calibri" panose="020F0502020204030204" pitchFamily="34" charset="0"/>
                    <a:cs typeface="Iskoola Pota" panose="020B0502040204020203" pitchFamily="34" charset="0"/>
                  </a:rPr>
                  <a:t>AUTO enable </a:t>
                </a:r>
                <a:endParaRPr lang="en-US" sz="1100" b="1" dirty="0">
                  <a:effectLst/>
                  <a:latin typeface="Calibri" panose="020F0502020204030204" pitchFamily="34" charset="0"/>
                  <a:ea typeface="Calibri" panose="020F0502020204030204" pitchFamily="34" charset="0"/>
                  <a:cs typeface="Iskoola Pota" panose="020B0502040204020203" pitchFamily="34" charset="0"/>
                </a:endParaRPr>
              </a:p>
            </p:txBody>
          </p:sp>
          <p:sp>
            <p:nvSpPr>
              <p:cNvPr id="24" name="Text Box 2">
                <a:extLst>
                  <a:ext uri="{FF2B5EF4-FFF2-40B4-BE49-F238E27FC236}">
                    <a16:creationId xmlns:a16="http://schemas.microsoft.com/office/drawing/2014/main" id="{5EB230DF-D334-4C84-84A9-B56FC9FCD13B}"/>
                  </a:ext>
                </a:extLst>
              </p:cNvPr>
              <p:cNvSpPr txBox="1">
                <a:spLocks noChangeArrowheads="1"/>
              </p:cNvSpPr>
              <p:nvPr/>
            </p:nvSpPr>
            <p:spPr bwMode="auto">
              <a:xfrm>
                <a:off x="1318260" y="548640"/>
                <a:ext cx="1028700" cy="426720"/>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000" b="1" i="1" dirty="0">
                    <a:effectLst/>
                    <a:latin typeface="Times New Roman" panose="02020603050405020304" pitchFamily="18" charset="0"/>
                    <a:ea typeface="Calibri" panose="020F0502020204030204" pitchFamily="34" charset="0"/>
                    <a:cs typeface="Iskoola Pota" panose="020B0502040204020203" pitchFamily="34" charset="0"/>
                  </a:rPr>
                  <a:t>AUTO enable confirm</a:t>
                </a:r>
                <a:endParaRPr lang="en-US" sz="1100" b="1" dirty="0">
                  <a:effectLst/>
                  <a:latin typeface="Calibri" panose="020F0502020204030204" pitchFamily="34" charset="0"/>
                  <a:ea typeface="Calibri" panose="020F0502020204030204" pitchFamily="34" charset="0"/>
                  <a:cs typeface="Iskoola Pota" panose="020B0502040204020203" pitchFamily="34" charset="0"/>
                </a:endParaRPr>
              </a:p>
            </p:txBody>
          </p:sp>
          <p:sp>
            <p:nvSpPr>
              <p:cNvPr id="25" name="Text Box 2">
                <a:extLst>
                  <a:ext uri="{FF2B5EF4-FFF2-40B4-BE49-F238E27FC236}">
                    <a16:creationId xmlns:a16="http://schemas.microsoft.com/office/drawing/2014/main" id="{200FB15D-3CC4-438A-B1ED-4B47ED4D5D57}"/>
                  </a:ext>
                </a:extLst>
              </p:cNvPr>
              <p:cNvSpPr txBox="1">
                <a:spLocks noChangeArrowheads="1"/>
              </p:cNvSpPr>
              <p:nvPr/>
            </p:nvSpPr>
            <p:spPr bwMode="auto">
              <a:xfrm>
                <a:off x="-314066" y="755229"/>
                <a:ext cx="1551940" cy="739140"/>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AUTO watering happens as programmed.</a:t>
                </a:r>
              </a:p>
            </p:txBody>
          </p:sp>
        </p:grpSp>
        <p:sp>
          <p:nvSpPr>
            <p:cNvPr id="53" name="Rectangle: Rounded Corners 52">
              <a:extLst>
                <a:ext uri="{FF2B5EF4-FFF2-40B4-BE49-F238E27FC236}">
                  <a16:creationId xmlns:a16="http://schemas.microsoft.com/office/drawing/2014/main" id="{06D9EB9D-05E3-48D4-A5E8-C0D74E447F37}"/>
                </a:ext>
              </a:extLst>
            </p:cNvPr>
            <p:cNvSpPr/>
            <p:nvPr/>
          </p:nvSpPr>
          <p:spPr>
            <a:xfrm>
              <a:off x="6553338" y="3605237"/>
              <a:ext cx="1538627" cy="746154"/>
            </a:xfrm>
            <a:prstGeom prst="roundRect">
              <a:avLst/>
            </a:prstGeom>
            <a:solidFill>
              <a:schemeClr val="accent5">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endParaRPr lang="en-US" sz="1400" b="1" dirty="0">
                <a:effectLst/>
                <a:latin typeface="Adobe Heiti Std R" panose="020B0400000000000000" pitchFamily="34" charset="-128"/>
                <a:ea typeface="Adobe Heiti Std R" panose="020B0400000000000000" pitchFamily="34" charset="-128"/>
                <a:cs typeface="Iskoola Pota" panose="020B0502040204020203" pitchFamily="34" charset="0"/>
              </a:endParaRPr>
            </a:p>
            <a:p>
              <a:pPr marL="0" marR="0" algn="ctr">
                <a:lnSpc>
                  <a:spcPct val="107000"/>
                </a:lnSpc>
                <a:spcBef>
                  <a:spcPts val="0"/>
                </a:spcBef>
                <a:spcAft>
                  <a:spcPts val="800"/>
                </a:spcAft>
              </a:pPr>
              <a:r>
                <a:rPr lang="en-US" sz="1400" b="1" dirty="0">
                  <a:effectLst/>
                  <a:latin typeface="Adobe Heiti Std R" panose="020B0400000000000000" pitchFamily="34" charset="-128"/>
                  <a:ea typeface="Adobe Heiti Std R" panose="020B0400000000000000" pitchFamily="34" charset="-128"/>
                  <a:cs typeface="Iskoola Pota" panose="020B0502040204020203" pitchFamily="34" charset="0"/>
                </a:rPr>
                <a:t>Webpage</a:t>
              </a:r>
              <a:endParaRPr lang="en-US" sz="1400" dirty="0">
                <a:effectLst/>
                <a:latin typeface="Adobe Heiti Std R" panose="020B0400000000000000" pitchFamily="34" charset="-128"/>
                <a:ea typeface="Adobe Heiti Std R" panose="020B0400000000000000" pitchFamily="34" charset="-128"/>
                <a:cs typeface="Iskoola Pota" panose="020B0502040204020203" pitchFamily="34" charset="0"/>
              </a:endParaRPr>
            </a:p>
            <a:p>
              <a:pPr marL="0" marR="0" algn="ctr">
                <a:lnSpc>
                  <a:spcPct val="107000"/>
                </a:lnSpc>
                <a:spcBef>
                  <a:spcPts val="0"/>
                </a:spcBef>
                <a:spcAft>
                  <a:spcPts val="800"/>
                </a:spcAft>
              </a:pPr>
              <a:r>
                <a:rPr lang="en-US" sz="1100" b="1" dirty="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dirty="0">
                <a:effectLst/>
                <a:ea typeface="Calibri" panose="020F0502020204030204" pitchFamily="34" charset="0"/>
                <a:cs typeface="Iskoola Pota" panose="020B0502040204020203" pitchFamily="34" charset="0"/>
              </a:endParaRPr>
            </a:p>
          </p:txBody>
        </p:sp>
        <p:sp>
          <p:nvSpPr>
            <p:cNvPr id="54" name="Rectangle: Rounded Corners 53">
              <a:extLst>
                <a:ext uri="{FF2B5EF4-FFF2-40B4-BE49-F238E27FC236}">
                  <a16:creationId xmlns:a16="http://schemas.microsoft.com/office/drawing/2014/main" id="{374B0520-1640-4CD2-A780-6F4DDB04518A}"/>
                </a:ext>
              </a:extLst>
            </p:cNvPr>
            <p:cNvSpPr/>
            <p:nvPr/>
          </p:nvSpPr>
          <p:spPr>
            <a:xfrm>
              <a:off x="4065039" y="3569690"/>
              <a:ext cx="1538627" cy="746154"/>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b="1" dirty="0">
                  <a:latin typeface="Adobe Heiti Std R" panose="020B0400000000000000" pitchFamily="34" charset="-128"/>
                  <a:ea typeface="Adobe Heiti Std R" panose="020B0400000000000000" pitchFamily="34" charset="-128"/>
                  <a:cs typeface="Iskoola Pota" panose="020B0502040204020203" pitchFamily="34" charset="0"/>
                </a:rPr>
                <a:t>Node MCU</a:t>
              </a:r>
            </a:p>
          </p:txBody>
        </p:sp>
      </p:grpSp>
      <p:grpSp>
        <p:nvGrpSpPr>
          <p:cNvPr id="58" name="Group 57">
            <a:extLst>
              <a:ext uri="{FF2B5EF4-FFF2-40B4-BE49-F238E27FC236}">
                <a16:creationId xmlns:a16="http://schemas.microsoft.com/office/drawing/2014/main" id="{E8DE0B14-6B7E-4261-A15D-AF10AFF39F5D}"/>
              </a:ext>
            </a:extLst>
          </p:cNvPr>
          <p:cNvGrpSpPr/>
          <p:nvPr/>
        </p:nvGrpSpPr>
        <p:grpSpPr>
          <a:xfrm>
            <a:off x="3907123" y="5067619"/>
            <a:ext cx="4309108" cy="1544499"/>
            <a:chOff x="4051543" y="5060381"/>
            <a:chExt cx="4309108" cy="1544499"/>
          </a:xfrm>
        </p:grpSpPr>
        <p:grpSp>
          <p:nvGrpSpPr>
            <p:cNvPr id="34" name="Group 33">
              <a:extLst>
                <a:ext uri="{FF2B5EF4-FFF2-40B4-BE49-F238E27FC236}">
                  <a16:creationId xmlns:a16="http://schemas.microsoft.com/office/drawing/2014/main" id="{7BA23EAD-681F-4F61-985F-BF40DFC11F74}"/>
                </a:ext>
              </a:extLst>
            </p:cNvPr>
            <p:cNvGrpSpPr/>
            <p:nvPr/>
          </p:nvGrpSpPr>
          <p:grpSpPr>
            <a:xfrm>
              <a:off x="4051543" y="5060381"/>
              <a:ext cx="2996780" cy="1544499"/>
              <a:chOff x="-252944" y="-1"/>
              <a:chExt cx="2996780" cy="1544499"/>
            </a:xfrm>
          </p:grpSpPr>
          <p:grpSp>
            <p:nvGrpSpPr>
              <p:cNvPr id="35" name="Group 34">
                <a:extLst>
                  <a:ext uri="{FF2B5EF4-FFF2-40B4-BE49-F238E27FC236}">
                    <a16:creationId xmlns:a16="http://schemas.microsoft.com/office/drawing/2014/main" id="{9099AEEE-BA14-4206-BCF4-0B02AC21A94A}"/>
                  </a:ext>
                </a:extLst>
              </p:cNvPr>
              <p:cNvGrpSpPr/>
              <p:nvPr/>
            </p:nvGrpSpPr>
            <p:grpSpPr>
              <a:xfrm>
                <a:off x="-252944" y="-1"/>
                <a:ext cx="2802063" cy="1544499"/>
                <a:chOff x="-245199" y="8663"/>
                <a:chExt cx="2716268" cy="1383365"/>
              </a:xfrm>
            </p:grpSpPr>
            <p:cxnSp>
              <p:nvCxnSpPr>
                <p:cNvPr id="42" name="Straight Arrow Connector 41">
                  <a:extLst>
                    <a:ext uri="{FF2B5EF4-FFF2-40B4-BE49-F238E27FC236}">
                      <a16:creationId xmlns:a16="http://schemas.microsoft.com/office/drawing/2014/main" id="{B2C5F07D-0CB2-4DA0-A7BE-6F97680ABB6C}"/>
                    </a:ext>
                  </a:extLst>
                </p:cNvPr>
                <p:cNvCxnSpPr/>
                <p:nvPr/>
              </p:nvCxnSpPr>
              <p:spPr>
                <a:xfrm flipH="1">
                  <a:off x="1363483" y="259681"/>
                  <a:ext cx="98262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27C4F75D-0CAC-4F29-BA79-D22C00907311}"/>
                    </a:ext>
                  </a:extLst>
                </p:cNvPr>
                <p:cNvCxnSpPr/>
                <p:nvPr/>
              </p:nvCxnSpPr>
              <p:spPr>
                <a:xfrm>
                  <a:off x="1363731" y="432092"/>
                  <a:ext cx="98280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Text Box 2">
                  <a:extLst>
                    <a:ext uri="{FF2B5EF4-FFF2-40B4-BE49-F238E27FC236}">
                      <a16:creationId xmlns:a16="http://schemas.microsoft.com/office/drawing/2014/main" id="{B0D8496E-FCC3-4124-B119-9F628044B342}"/>
                    </a:ext>
                  </a:extLst>
                </p:cNvPr>
                <p:cNvSpPr txBox="1">
                  <a:spLocks noChangeArrowheads="1"/>
                </p:cNvSpPr>
                <p:nvPr/>
              </p:nvSpPr>
              <p:spPr bwMode="auto">
                <a:xfrm>
                  <a:off x="1307444" y="8663"/>
                  <a:ext cx="1163625" cy="259681"/>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b="1" i="1" dirty="0">
                      <a:effectLst/>
                      <a:latin typeface="Times New Roman" panose="02020603050405020304" pitchFamily="18" charset="0"/>
                      <a:ea typeface="Calibri" panose="020F0502020204030204" pitchFamily="34" charset="0"/>
                      <a:cs typeface="Iskoola Pota" panose="020B0502040204020203" pitchFamily="34" charset="0"/>
                    </a:rPr>
                    <a:t>MANUAL enable </a:t>
                  </a:r>
                  <a:endParaRPr lang="en-US" sz="1100" b="1" dirty="0">
                    <a:effectLst/>
                    <a:latin typeface="Calibri" panose="020F0502020204030204" pitchFamily="34" charset="0"/>
                    <a:ea typeface="Calibri" panose="020F0502020204030204" pitchFamily="34" charset="0"/>
                    <a:cs typeface="Iskoola Pota" panose="020B0502040204020203" pitchFamily="34" charset="0"/>
                  </a:endParaRPr>
                </a:p>
              </p:txBody>
            </p:sp>
            <p:sp>
              <p:nvSpPr>
                <p:cNvPr id="45" name="Text Box 2">
                  <a:extLst>
                    <a:ext uri="{FF2B5EF4-FFF2-40B4-BE49-F238E27FC236}">
                      <a16:creationId xmlns:a16="http://schemas.microsoft.com/office/drawing/2014/main" id="{4EB90618-1806-456D-B78F-83DC889475A1}"/>
                    </a:ext>
                  </a:extLst>
                </p:cNvPr>
                <p:cNvSpPr txBox="1">
                  <a:spLocks noChangeArrowheads="1"/>
                </p:cNvSpPr>
                <p:nvPr/>
              </p:nvSpPr>
              <p:spPr bwMode="auto">
                <a:xfrm>
                  <a:off x="1196405" y="257708"/>
                  <a:ext cx="1274664" cy="373256"/>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0"/>
                    </a:spcAft>
                  </a:pPr>
                  <a:r>
                    <a:rPr lang="en-US" sz="1000" b="1" i="1" dirty="0">
                      <a:effectLst/>
                      <a:latin typeface="Times New Roman" panose="02020603050405020304" pitchFamily="18" charset="0"/>
                      <a:ea typeface="Calibri" panose="020F0502020204030204" pitchFamily="34" charset="0"/>
                      <a:cs typeface="Iskoola Pota" panose="020B0502040204020203" pitchFamily="34" charset="0"/>
                    </a:rPr>
                    <a:t>MANUAL enable confirm</a:t>
                  </a:r>
                  <a:endParaRPr lang="en-US" sz="1100" b="1" dirty="0">
                    <a:effectLst/>
                    <a:latin typeface="Calibri" panose="020F0502020204030204" pitchFamily="34" charset="0"/>
                    <a:ea typeface="Calibri" panose="020F0502020204030204" pitchFamily="34" charset="0"/>
                    <a:cs typeface="Iskoola Pota" panose="020B0502040204020203" pitchFamily="34" charset="0"/>
                  </a:endParaRPr>
                </a:p>
              </p:txBody>
            </p:sp>
            <p:sp>
              <p:nvSpPr>
                <p:cNvPr id="46" name="Text Box 2">
                  <a:extLst>
                    <a:ext uri="{FF2B5EF4-FFF2-40B4-BE49-F238E27FC236}">
                      <a16:creationId xmlns:a16="http://schemas.microsoft.com/office/drawing/2014/main" id="{608958D3-836E-406B-B6A4-478D8D8A23AE}"/>
                    </a:ext>
                  </a:extLst>
                </p:cNvPr>
                <p:cNvSpPr txBox="1">
                  <a:spLocks noChangeArrowheads="1"/>
                </p:cNvSpPr>
                <p:nvPr/>
              </p:nvSpPr>
              <p:spPr bwMode="auto">
                <a:xfrm>
                  <a:off x="-245199" y="1165039"/>
                  <a:ext cx="1551940" cy="226989"/>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Manual Watering</a:t>
                  </a:r>
                </a:p>
              </p:txBody>
            </p:sp>
          </p:grpSp>
          <p:cxnSp>
            <p:nvCxnSpPr>
              <p:cNvPr id="36" name="Straight Arrow Connector 35">
                <a:extLst>
                  <a:ext uri="{FF2B5EF4-FFF2-40B4-BE49-F238E27FC236}">
                    <a16:creationId xmlns:a16="http://schemas.microsoft.com/office/drawing/2014/main" id="{84A3A445-31E6-490D-AEDB-DDC15A793E62}"/>
                  </a:ext>
                </a:extLst>
              </p:cNvPr>
              <p:cNvCxnSpPr/>
              <p:nvPr/>
            </p:nvCxnSpPr>
            <p:spPr>
              <a:xfrm>
                <a:off x="1407886" y="1045029"/>
                <a:ext cx="101346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4F6451AD-972A-438F-97BA-0235BBA248FC}"/>
                  </a:ext>
                </a:extLst>
              </p:cNvPr>
              <p:cNvCxnSpPr/>
              <p:nvPr/>
            </p:nvCxnSpPr>
            <p:spPr>
              <a:xfrm flipH="1">
                <a:off x="1348015" y="932543"/>
                <a:ext cx="101346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8" name="Text Box 2">
                <a:extLst>
                  <a:ext uri="{FF2B5EF4-FFF2-40B4-BE49-F238E27FC236}">
                    <a16:creationId xmlns:a16="http://schemas.microsoft.com/office/drawing/2014/main" id="{8FB02E27-447B-4EB9-802D-97F43748D110}"/>
                  </a:ext>
                </a:extLst>
              </p:cNvPr>
              <p:cNvSpPr txBox="1">
                <a:spLocks noChangeArrowheads="1"/>
              </p:cNvSpPr>
              <p:nvPr/>
            </p:nvSpPr>
            <p:spPr bwMode="auto">
              <a:xfrm>
                <a:off x="1143001" y="694785"/>
                <a:ext cx="1600835" cy="260804"/>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000" b="1" i="1" dirty="0">
                    <a:effectLst/>
                    <a:latin typeface="Times New Roman" panose="02020603050405020304" pitchFamily="18" charset="0"/>
                    <a:ea typeface="Calibri" panose="020F0502020204030204" pitchFamily="34" charset="0"/>
                    <a:cs typeface="Iskoola Pota" panose="020B0502040204020203" pitchFamily="34" charset="0"/>
                  </a:rPr>
                  <a:t>Manual Watering</a:t>
                </a:r>
                <a:endParaRPr lang="en-US" sz="1100" b="1" dirty="0">
                  <a:effectLst/>
                  <a:latin typeface="Calibri" panose="020F0502020204030204" pitchFamily="34" charset="0"/>
                  <a:ea typeface="Calibri" panose="020F0502020204030204" pitchFamily="34" charset="0"/>
                  <a:cs typeface="Iskoola Pota" panose="020B0502040204020203" pitchFamily="34" charset="0"/>
                </a:endParaRPr>
              </a:p>
            </p:txBody>
          </p:sp>
          <p:sp>
            <p:nvSpPr>
              <p:cNvPr id="39" name="Text Box 2">
                <a:extLst>
                  <a:ext uri="{FF2B5EF4-FFF2-40B4-BE49-F238E27FC236}">
                    <a16:creationId xmlns:a16="http://schemas.microsoft.com/office/drawing/2014/main" id="{144280A2-C4F0-48C9-838C-DCCDC7E4D616}"/>
                  </a:ext>
                </a:extLst>
              </p:cNvPr>
              <p:cNvSpPr txBox="1">
                <a:spLocks noChangeArrowheads="1"/>
              </p:cNvSpPr>
              <p:nvPr/>
            </p:nvSpPr>
            <p:spPr bwMode="auto">
              <a:xfrm>
                <a:off x="1172029" y="1048658"/>
                <a:ext cx="1443990" cy="402771"/>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0"/>
                  </a:spcAft>
                </a:pPr>
                <a:r>
                  <a:rPr lang="en-US" sz="1000" b="1" i="1" dirty="0">
                    <a:effectLst/>
                    <a:latin typeface="Times New Roman" panose="02020603050405020304" pitchFamily="18" charset="0"/>
                    <a:ea typeface="Calibri" panose="020F0502020204030204" pitchFamily="34" charset="0"/>
                    <a:cs typeface="Iskoola Pota" panose="020B0502040204020203" pitchFamily="34" charset="0"/>
                  </a:rPr>
                  <a:t>Manual Watering Confirm</a:t>
                </a:r>
                <a:endParaRPr lang="en-US" sz="1100" b="1" dirty="0">
                  <a:effectLst/>
                  <a:latin typeface="Calibri" panose="020F0502020204030204" pitchFamily="34" charset="0"/>
                  <a:ea typeface="Calibri" panose="020F0502020204030204" pitchFamily="34" charset="0"/>
                  <a:cs typeface="Iskoola Pota" panose="020B0502040204020203" pitchFamily="34" charset="0"/>
                </a:endParaRPr>
              </a:p>
            </p:txBody>
          </p:sp>
        </p:grpSp>
        <p:sp>
          <p:nvSpPr>
            <p:cNvPr id="56" name="Rectangle: Rounded Corners 55">
              <a:extLst>
                <a:ext uri="{FF2B5EF4-FFF2-40B4-BE49-F238E27FC236}">
                  <a16:creationId xmlns:a16="http://schemas.microsoft.com/office/drawing/2014/main" id="{B3E0DE1C-FEE9-4C9B-A872-EB2DC714C831}"/>
                </a:ext>
              </a:extLst>
            </p:cNvPr>
            <p:cNvSpPr/>
            <p:nvPr/>
          </p:nvSpPr>
          <p:spPr>
            <a:xfrm>
              <a:off x="4120189" y="5139414"/>
              <a:ext cx="1538627" cy="1150263"/>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b="1" dirty="0">
                  <a:latin typeface="Adobe Heiti Std R" panose="020B0400000000000000" pitchFamily="34" charset="-128"/>
                  <a:ea typeface="Adobe Heiti Std R" panose="020B0400000000000000" pitchFamily="34" charset="-128"/>
                  <a:cs typeface="Iskoola Pota" panose="020B0502040204020203" pitchFamily="34" charset="0"/>
                </a:rPr>
                <a:t>Node MCU</a:t>
              </a:r>
            </a:p>
          </p:txBody>
        </p:sp>
        <p:sp>
          <p:nvSpPr>
            <p:cNvPr id="57" name="Rectangle: Rounded Corners 56">
              <a:extLst>
                <a:ext uri="{FF2B5EF4-FFF2-40B4-BE49-F238E27FC236}">
                  <a16:creationId xmlns:a16="http://schemas.microsoft.com/office/drawing/2014/main" id="{7D4B1888-D970-4E8B-887E-DF44B351B6BE}"/>
                </a:ext>
              </a:extLst>
            </p:cNvPr>
            <p:cNvSpPr/>
            <p:nvPr/>
          </p:nvSpPr>
          <p:spPr>
            <a:xfrm>
              <a:off x="6822024" y="5080948"/>
              <a:ext cx="1538627" cy="1208727"/>
            </a:xfrm>
            <a:prstGeom prst="roundRect">
              <a:avLst/>
            </a:prstGeom>
            <a:solidFill>
              <a:schemeClr val="accent5">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endParaRPr lang="en-US" sz="1400" b="1" dirty="0">
                <a:effectLst/>
                <a:latin typeface="Adobe Heiti Std R" panose="020B0400000000000000" pitchFamily="34" charset="-128"/>
                <a:ea typeface="Adobe Heiti Std R" panose="020B0400000000000000" pitchFamily="34" charset="-128"/>
                <a:cs typeface="Iskoola Pota" panose="020B0502040204020203" pitchFamily="34" charset="0"/>
              </a:endParaRPr>
            </a:p>
            <a:p>
              <a:pPr marL="0" marR="0" algn="ctr">
                <a:lnSpc>
                  <a:spcPct val="107000"/>
                </a:lnSpc>
                <a:spcBef>
                  <a:spcPts val="0"/>
                </a:spcBef>
                <a:spcAft>
                  <a:spcPts val="800"/>
                </a:spcAft>
              </a:pPr>
              <a:r>
                <a:rPr lang="en-US" sz="1400" b="1" dirty="0">
                  <a:effectLst/>
                  <a:latin typeface="Adobe Heiti Std R" panose="020B0400000000000000" pitchFamily="34" charset="-128"/>
                  <a:ea typeface="Adobe Heiti Std R" panose="020B0400000000000000" pitchFamily="34" charset="-128"/>
                  <a:cs typeface="Iskoola Pota" panose="020B0502040204020203" pitchFamily="34" charset="0"/>
                </a:rPr>
                <a:t>Webpage</a:t>
              </a:r>
              <a:endParaRPr lang="en-US" sz="1400" dirty="0">
                <a:effectLst/>
                <a:latin typeface="Adobe Heiti Std R" panose="020B0400000000000000" pitchFamily="34" charset="-128"/>
                <a:ea typeface="Adobe Heiti Std R" panose="020B0400000000000000" pitchFamily="34" charset="-128"/>
                <a:cs typeface="Iskoola Pota" panose="020B0502040204020203" pitchFamily="34" charset="0"/>
              </a:endParaRPr>
            </a:p>
            <a:p>
              <a:pPr marL="0" marR="0" algn="ctr">
                <a:lnSpc>
                  <a:spcPct val="107000"/>
                </a:lnSpc>
                <a:spcBef>
                  <a:spcPts val="0"/>
                </a:spcBef>
                <a:spcAft>
                  <a:spcPts val="800"/>
                </a:spcAft>
              </a:pPr>
              <a:r>
                <a:rPr lang="en-US" sz="1100" b="1" dirty="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dirty="0">
                <a:effectLst/>
                <a:ea typeface="Calibri" panose="020F0502020204030204" pitchFamily="34" charset="0"/>
                <a:cs typeface="Iskoola Pota" panose="020B0502040204020203" pitchFamily="34" charset="0"/>
              </a:endParaRPr>
            </a:p>
          </p:txBody>
        </p:sp>
      </p:grpSp>
    </p:spTree>
    <p:extLst>
      <p:ext uri="{BB962C8B-B14F-4D97-AF65-F5344CB8AC3E}">
        <p14:creationId xmlns:p14="http://schemas.microsoft.com/office/powerpoint/2010/main" val="18668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E26D-1C83-4E75-AC7F-11CBDDA0AA37}"/>
              </a:ext>
            </a:extLst>
          </p:cNvPr>
          <p:cNvSpPr>
            <a:spLocks noGrp="1"/>
          </p:cNvSpPr>
          <p:nvPr>
            <p:ph type="ctrTitle"/>
          </p:nvPr>
        </p:nvSpPr>
        <p:spPr>
          <a:xfrm>
            <a:off x="4718479" y="280005"/>
            <a:ext cx="2755037" cy="784517"/>
          </a:xfrm>
        </p:spPr>
        <p:txBody>
          <a:bodyPr/>
          <a:lstStyle/>
          <a:p>
            <a:r>
              <a:rPr lang="en-US" sz="4400" b="1" u="sng" dirty="0"/>
              <a:t>Node-RED</a:t>
            </a:r>
            <a:endParaRPr lang="en-US" b="1" u="sng" dirty="0"/>
          </a:p>
        </p:txBody>
      </p:sp>
      <p:sp>
        <p:nvSpPr>
          <p:cNvPr id="4" name="Rectangle: Rounded Corners 3">
            <a:extLst>
              <a:ext uri="{FF2B5EF4-FFF2-40B4-BE49-F238E27FC236}">
                <a16:creationId xmlns:a16="http://schemas.microsoft.com/office/drawing/2014/main" id="{5FE0DFCF-8545-46C4-93E5-5F39CDE7D270}"/>
              </a:ext>
            </a:extLst>
          </p:cNvPr>
          <p:cNvSpPr/>
          <p:nvPr/>
        </p:nvSpPr>
        <p:spPr>
          <a:xfrm>
            <a:off x="1755677" y="1776714"/>
            <a:ext cx="1797939" cy="701504"/>
          </a:xfrm>
          <a:prstGeom prst="roundRect">
            <a:avLst/>
          </a:prstGeom>
          <a:ln/>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Iskoola Pota" panose="020B0502040204020203" pitchFamily="34" charset="0"/>
              </a:rPr>
              <a:t>Get the garden location</a:t>
            </a:r>
            <a:endParaRPr lang="en-US" sz="1600" dirty="0">
              <a:effectLst/>
              <a:ea typeface="Calibri" panose="020F0502020204030204" pitchFamily="34" charset="0"/>
              <a:cs typeface="Iskoola Pota" panose="020B0502040204020203" pitchFamily="34" charset="0"/>
            </a:endParaRPr>
          </a:p>
        </p:txBody>
      </p:sp>
      <p:sp>
        <p:nvSpPr>
          <p:cNvPr id="5" name="Rectangle: Rounded Corners 4">
            <a:extLst>
              <a:ext uri="{FF2B5EF4-FFF2-40B4-BE49-F238E27FC236}">
                <a16:creationId xmlns:a16="http://schemas.microsoft.com/office/drawing/2014/main" id="{124811A9-0FD9-4299-8737-F22781DFE2E9}"/>
              </a:ext>
            </a:extLst>
          </p:cNvPr>
          <p:cNvSpPr/>
          <p:nvPr/>
        </p:nvSpPr>
        <p:spPr>
          <a:xfrm>
            <a:off x="5300757" y="1584906"/>
            <a:ext cx="1590485" cy="997318"/>
          </a:xfrm>
          <a:prstGeom prst="roundRect">
            <a:avLst/>
          </a:prstGeom>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Iskoola Pota" panose="020B0502040204020203" pitchFamily="34" charset="0"/>
              </a:rPr>
              <a:t>Get the weather condition of the location</a:t>
            </a:r>
            <a:endParaRPr lang="en-US" sz="1600" dirty="0">
              <a:effectLst/>
              <a:ea typeface="Calibri" panose="020F0502020204030204" pitchFamily="34" charset="0"/>
              <a:cs typeface="Iskoola Pota" panose="020B0502040204020203" pitchFamily="34" charset="0"/>
            </a:endParaRPr>
          </a:p>
        </p:txBody>
      </p:sp>
      <p:sp>
        <p:nvSpPr>
          <p:cNvPr id="6" name="Rectangle: Rounded Corners 5">
            <a:extLst>
              <a:ext uri="{FF2B5EF4-FFF2-40B4-BE49-F238E27FC236}">
                <a16:creationId xmlns:a16="http://schemas.microsoft.com/office/drawing/2014/main" id="{AEA33B76-3A66-4795-A806-1E7E690351A0}"/>
              </a:ext>
            </a:extLst>
          </p:cNvPr>
          <p:cNvSpPr/>
          <p:nvPr/>
        </p:nvSpPr>
        <p:spPr>
          <a:xfrm>
            <a:off x="8638384" y="1732813"/>
            <a:ext cx="1797939" cy="701504"/>
          </a:xfrm>
          <a:prstGeom prst="roundRect">
            <a:avLst/>
          </a:prstGeom>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Iskoola Pota" panose="020B0502040204020203" pitchFamily="34" charset="0"/>
              </a:rPr>
              <a:t>Send weather data to the </a:t>
            </a:r>
            <a:r>
              <a:rPr lang="en-US" sz="1600" dirty="0" err="1">
                <a:effectLst/>
                <a:latin typeface="Times New Roman" panose="02020603050405020304" pitchFamily="18" charset="0"/>
                <a:ea typeface="Calibri" panose="020F0502020204030204" pitchFamily="34" charset="0"/>
                <a:cs typeface="Iskoola Pota" panose="020B0502040204020203" pitchFamily="34" charset="0"/>
              </a:rPr>
              <a:t>NodeMCU</a:t>
            </a:r>
            <a:endParaRPr lang="en-US" sz="1600" dirty="0">
              <a:effectLst/>
              <a:ea typeface="Calibri" panose="020F0502020204030204" pitchFamily="34" charset="0"/>
              <a:cs typeface="Iskoola Pota" panose="020B0502040204020203" pitchFamily="34" charset="0"/>
            </a:endParaRPr>
          </a:p>
        </p:txBody>
      </p:sp>
      <p:cxnSp>
        <p:nvCxnSpPr>
          <p:cNvPr id="7" name="Straight Arrow Connector 6">
            <a:extLst>
              <a:ext uri="{FF2B5EF4-FFF2-40B4-BE49-F238E27FC236}">
                <a16:creationId xmlns:a16="http://schemas.microsoft.com/office/drawing/2014/main" id="{FDFCE951-7E44-4086-9FF3-5EF280FAC792}"/>
              </a:ext>
            </a:extLst>
          </p:cNvPr>
          <p:cNvCxnSpPr>
            <a:cxnSpLocks/>
          </p:cNvCxnSpPr>
          <p:nvPr/>
        </p:nvCxnSpPr>
        <p:spPr>
          <a:xfrm flipV="1">
            <a:off x="3953738" y="2133169"/>
            <a:ext cx="946897" cy="468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FC46261-CD6F-46BE-8570-D755A515888B}"/>
              </a:ext>
            </a:extLst>
          </p:cNvPr>
          <p:cNvCxnSpPr>
            <a:cxnSpLocks/>
          </p:cNvCxnSpPr>
          <p:nvPr/>
        </p:nvCxnSpPr>
        <p:spPr>
          <a:xfrm flipV="1">
            <a:off x="7291364" y="2127466"/>
            <a:ext cx="946897" cy="468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3" name="Text Box 63">
            <a:extLst>
              <a:ext uri="{FF2B5EF4-FFF2-40B4-BE49-F238E27FC236}">
                <a16:creationId xmlns:a16="http://schemas.microsoft.com/office/drawing/2014/main" id="{1B38784C-54F9-49B9-A906-3EB8DB9F158A}"/>
              </a:ext>
            </a:extLst>
          </p:cNvPr>
          <p:cNvSpPr txBox="1"/>
          <p:nvPr/>
        </p:nvSpPr>
        <p:spPr>
          <a:xfrm>
            <a:off x="1188341" y="3923596"/>
            <a:ext cx="2907696" cy="232591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Iskoola Pota" panose="020B0502040204020203" pitchFamily="34" charset="0"/>
              </a:rPr>
              <a:t>Using MQTT In node, we get the garden location from the MQTT broker.</a:t>
            </a:r>
          </a:p>
          <a:p>
            <a:pPr marR="0" lvl="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Iskoola Pota" panose="020B0502040204020203"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Iskoola Pota" panose="020B0502040204020203" pitchFamily="34" charset="0"/>
              </a:rPr>
              <a:t>We use </a:t>
            </a:r>
            <a:r>
              <a:rPr lang="en-US" sz="1400" u="sng" dirty="0">
                <a:solidFill>
                  <a:srgbClr val="0563C1"/>
                </a:solidFill>
                <a:effectLst/>
                <a:latin typeface="Calibri" panose="020F0502020204030204" pitchFamily="34" charset="0"/>
                <a:ea typeface="Calibri" panose="020F0502020204030204" pitchFamily="34" charset="0"/>
                <a:cs typeface="Iskoola Pota" panose="020B0502040204020203" pitchFamily="34" charset="0"/>
                <a:hlinkClick r:id="rId2"/>
              </a:rPr>
              <a:t>https://test.mosquitto.org/</a:t>
            </a:r>
            <a:r>
              <a:rPr lang="en-US" sz="1400" dirty="0">
                <a:effectLst/>
                <a:latin typeface="Calibri" panose="020F0502020204030204" pitchFamily="34" charset="0"/>
                <a:ea typeface="Calibri" panose="020F0502020204030204" pitchFamily="34" charset="0"/>
                <a:cs typeface="Iskoola Pota" panose="020B0502040204020203" pitchFamily="34" charset="0"/>
              </a:rPr>
              <a:t> as our MQTT broker.</a:t>
            </a:r>
          </a:p>
        </p:txBody>
      </p:sp>
      <p:sp>
        <p:nvSpPr>
          <p:cNvPr id="14" name="Text Box 192">
            <a:extLst>
              <a:ext uri="{FF2B5EF4-FFF2-40B4-BE49-F238E27FC236}">
                <a16:creationId xmlns:a16="http://schemas.microsoft.com/office/drawing/2014/main" id="{D6A2C3E8-D371-4113-98D9-D1E11E3E6923}"/>
              </a:ext>
            </a:extLst>
          </p:cNvPr>
          <p:cNvSpPr txBox="1"/>
          <p:nvPr/>
        </p:nvSpPr>
        <p:spPr>
          <a:xfrm>
            <a:off x="4589456" y="3923595"/>
            <a:ext cx="2907696" cy="232592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Iskoola Pota" panose="020B0502040204020203" pitchFamily="34" charset="0"/>
              </a:rPr>
              <a:t>To get weather information at the given location, we use the </a:t>
            </a:r>
            <a:r>
              <a:rPr lang="en-US" sz="1400" dirty="0" err="1">
                <a:effectLst/>
                <a:latin typeface="Calibri" panose="020F0502020204030204" pitchFamily="34" charset="0"/>
                <a:ea typeface="Calibri" panose="020F0502020204030204" pitchFamily="34" charset="0"/>
                <a:cs typeface="Iskoola Pota" panose="020B0502040204020203" pitchFamily="34" charset="0"/>
              </a:rPr>
              <a:t>OpenWeatherMap</a:t>
            </a:r>
            <a:r>
              <a:rPr lang="en-US" sz="1400" dirty="0">
                <a:effectLst/>
                <a:latin typeface="Calibri" panose="020F0502020204030204" pitchFamily="34" charset="0"/>
                <a:ea typeface="Calibri" panose="020F0502020204030204" pitchFamily="34" charset="0"/>
                <a:cs typeface="Iskoola Pota" panose="020B0502040204020203" pitchFamily="34" charset="0"/>
              </a:rPr>
              <a:t> node.</a:t>
            </a:r>
          </a:p>
          <a:p>
            <a:pPr marR="0" lvl="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Iskoola Pota" panose="020B0502040204020203"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400" u="sng" dirty="0">
                <a:solidFill>
                  <a:srgbClr val="0563C1"/>
                </a:solidFill>
                <a:effectLst/>
                <a:latin typeface="Calibri" panose="020F0502020204030204" pitchFamily="34" charset="0"/>
                <a:ea typeface="Calibri" panose="020F0502020204030204" pitchFamily="34" charset="0"/>
                <a:cs typeface="Iskoola Pota" panose="020B0502040204020203" pitchFamily="34" charset="0"/>
                <a:hlinkClick r:id="rId3"/>
              </a:rPr>
              <a:t>https://openweathermap.org/</a:t>
            </a:r>
            <a:r>
              <a:rPr lang="en-US" sz="1400" dirty="0">
                <a:effectLst/>
                <a:latin typeface="Calibri" panose="020F0502020204030204" pitchFamily="34" charset="0"/>
                <a:ea typeface="Calibri" panose="020F0502020204030204" pitchFamily="34" charset="0"/>
                <a:cs typeface="Iskoola Pota" panose="020B0502040204020203" pitchFamily="34" charset="0"/>
              </a:rPr>
              <a:t> Provides real-time weather details to the </a:t>
            </a:r>
            <a:r>
              <a:rPr lang="en-US" sz="1400" dirty="0" err="1">
                <a:effectLst/>
                <a:latin typeface="Calibri" panose="020F0502020204030204" pitchFamily="34" charset="0"/>
                <a:ea typeface="Calibri" panose="020F0502020204030204" pitchFamily="34" charset="0"/>
                <a:cs typeface="Iskoola Pota" panose="020B0502040204020203" pitchFamily="34" charset="0"/>
              </a:rPr>
              <a:t>OpenWeatheMap</a:t>
            </a:r>
            <a:r>
              <a:rPr lang="en-US" sz="1400" dirty="0">
                <a:effectLst/>
                <a:latin typeface="Calibri" panose="020F0502020204030204" pitchFamily="34" charset="0"/>
                <a:ea typeface="Calibri" panose="020F0502020204030204" pitchFamily="34" charset="0"/>
                <a:cs typeface="Iskoola Pota" panose="020B0502040204020203" pitchFamily="34" charset="0"/>
              </a:rPr>
              <a:t> node.</a:t>
            </a:r>
          </a:p>
        </p:txBody>
      </p:sp>
      <p:sp>
        <p:nvSpPr>
          <p:cNvPr id="15" name="Text Box 193">
            <a:extLst>
              <a:ext uri="{FF2B5EF4-FFF2-40B4-BE49-F238E27FC236}">
                <a16:creationId xmlns:a16="http://schemas.microsoft.com/office/drawing/2014/main" id="{9A1372D7-518C-48D1-BEA4-2EF84B3165F6}"/>
              </a:ext>
            </a:extLst>
          </p:cNvPr>
          <p:cNvSpPr txBox="1"/>
          <p:nvPr/>
        </p:nvSpPr>
        <p:spPr>
          <a:xfrm>
            <a:off x="8089399" y="3928279"/>
            <a:ext cx="2907696" cy="2321236"/>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Iskoola Pota" panose="020B0502040204020203" pitchFamily="34" charset="0"/>
              </a:rPr>
              <a:t>Using the MQTT Out node, we send the weather details of the given location to the MQTT broker.</a:t>
            </a:r>
          </a:p>
          <a:p>
            <a:pPr marR="0" lvl="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Iskoola Pota" panose="020B0502040204020203"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400" dirty="0" err="1">
                <a:effectLst/>
                <a:latin typeface="Calibri" panose="020F0502020204030204" pitchFamily="34" charset="0"/>
                <a:ea typeface="Calibri" panose="020F0502020204030204" pitchFamily="34" charset="0"/>
                <a:cs typeface="Iskoola Pota" panose="020B0502040204020203" pitchFamily="34" charset="0"/>
              </a:rPr>
              <a:t>NodeMCU</a:t>
            </a:r>
            <a:r>
              <a:rPr lang="en-US" sz="1400" dirty="0">
                <a:effectLst/>
                <a:latin typeface="Calibri" panose="020F0502020204030204" pitchFamily="34" charset="0"/>
                <a:ea typeface="Calibri" panose="020F0502020204030204" pitchFamily="34" charset="0"/>
                <a:cs typeface="Iskoola Pota" panose="020B0502040204020203" pitchFamily="34" charset="0"/>
              </a:rPr>
              <a:t> then retrieves the weather details from the MQTT broker.</a:t>
            </a:r>
          </a:p>
        </p:txBody>
      </p:sp>
      <p:cxnSp>
        <p:nvCxnSpPr>
          <p:cNvPr id="16" name="Straight Connector 15">
            <a:extLst>
              <a:ext uri="{FF2B5EF4-FFF2-40B4-BE49-F238E27FC236}">
                <a16:creationId xmlns:a16="http://schemas.microsoft.com/office/drawing/2014/main" id="{EFA0EB5D-AE9A-4F40-9191-9F1D85587E09}"/>
              </a:ext>
            </a:extLst>
          </p:cNvPr>
          <p:cNvCxnSpPr>
            <a:cxnSpLocks/>
          </p:cNvCxnSpPr>
          <p:nvPr/>
        </p:nvCxnSpPr>
        <p:spPr>
          <a:xfrm>
            <a:off x="4348428" y="3690723"/>
            <a:ext cx="0" cy="2325919"/>
          </a:xfrm>
          <a:prstGeom prst="line">
            <a:avLst/>
          </a:prstGeom>
          <a:ln w="28575"/>
        </p:spPr>
        <p:style>
          <a:lnRef idx="2">
            <a:schemeClr val="accent3"/>
          </a:lnRef>
          <a:fillRef idx="0">
            <a:schemeClr val="accent3"/>
          </a:fillRef>
          <a:effectRef idx="1">
            <a:schemeClr val="accent3"/>
          </a:effectRef>
          <a:fontRef idx="minor">
            <a:schemeClr val="tx1"/>
          </a:fontRef>
        </p:style>
      </p:cxnSp>
      <p:cxnSp>
        <p:nvCxnSpPr>
          <p:cNvPr id="19" name="Straight Connector 18">
            <a:extLst>
              <a:ext uri="{FF2B5EF4-FFF2-40B4-BE49-F238E27FC236}">
                <a16:creationId xmlns:a16="http://schemas.microsoft.com/office/drawing/2014/main" id="{880A62B9-7103-44CB-8449-63FEE9BF909D}"/>
              </a:ext>
            </a:extLst>
          </p:cNvPr>
          <p:cNvCxnSpPr>
            <a:cxnSpLocks/>
          </p:cNvCxnSpPr>
          <p:nvPr/>
        </p:nvCxnSpPr>
        <p:spPr>
          <a:xfrm>
            <a:off x="7764812" y="3676086"/>
            <a:ext cx="0" cy="2325919"/>
          </a:xfrm>
          <a:prstGeom prst="line">
            <a:avLst/>
          </a:prstGeom>
          <a:ln w="28575"/>
        </p:spPr>
        <p:style>
          <a:lnRef idx="2">
            <a:schemeClr val="accent3"/>
          </a:lnRef>
          <a:fillRef idx="0">
            <a:schemeClr val="accent3"/>
          </a:fillRef>
          <a:effectRef idx="1">
            <a:schemeClr val="accent3"/>
          </a:effectRef>
          <a:fontRef idx="minor">
            <a:schemeClr val="tx1"/>
          </a:fontRef>
        </p:style>
      </p:cxnSp>
      <p:pic>
        <p:nvPicPr>
          <p:cNvPr id="21" name="Picture 20" descr="Logo&#10;&#10;Description automatically generated">
            <a:extLst>
              <a:ext uri="{FF2B5EF4-FFF2-40B4-BE49-F238E27FC236}">
                <a16:creationId xmlns:a16="http://schemas.microsoft.com/office/drawing/2014/main" id="{85DABF87-A9D6-4E1D-A2B4-B2A1EC000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00587" y="60304"/>
            <a:ext cx="1226957" cy="1226957"/>
          </a:xfrm>
          <a:prstGeom prst="rect">
            <a:avLst/>
          </a:prstGeom>
        </p:spPr>
      </p:pic>
      <p:pic>
        <p:nvPicPr>
          <p:cNvPr id="23" name="Picture 22" descr="A picture containing text, clipart&#10;&#10;Description automatically generated">
            <a:extLst>
              <a:ext uri="{FF2B5EF4-FFF2-40B4-BE49-F238E27FC236}">
                <a16:creationId xmlns:a16="http://schemas.microsoft.com/office/drawing/2014/main" id="{84593438-82B1-4D27-8921-E55BBCD149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2771" y="2721534"/>
            <a:ext cx="1058836" cy="963430"/>
          </a:xfrm>
          <a:prstGeom prst="rect">
            <a:avLst/>
          </a:prstGeom>
        </p:spPr>
      </p:pic>
      <p:pic>
        <p:nvPicPr>
          <p:cNvPr id="25" name="Picture 24">
            <a:extLst>
              <a:ext uri="{FF2B5EF4-FFF2-40B4-BE49-F238E27FC236}">
                <a16:creationId xmlns:a16="http://schemas.microsoft.com/office/drawing/2014/main" id="{87126F3D-DE44-4BCC-BF5F-878E02E6A3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27200" y="2634450"/>
            <a:ext cx="1137597" cy="1137597"/>
          </a:xfrm>
          <a:prstGeom prst="rect">
            <a:avLst/>
          </a:prstGeom>
        </p:spPr>
      </p:pic>
      <p:pic>
        <p:nvPicPr>
          <p:cNvPr id="27" name="Picture 26" descr="Icon&#10;&#10;Description automatically generated">
            <a:extLst>
              <a:ext uri="{FF2B5EF4-FFF2-40B4-BE49-F238E27FC236}">
                <a16:creationId xmlns:a16="http://schemas.microsoft.com/office/drawing/2014/main" id="{2FA36D49-B0F7-4DE1-A799-2A7F9B87A0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68554" y="2634450"/>
            <a:ext cx="1137598" cy="1137598"/>
          </a:xfrm>
          <a:prstGeom prst="rect">
            <a:avLst/>
          </a:prstGeom>
        </p:spPr>
      </p:pic>
    </p:spTree>
    <p:extLst>
      <p:ext uri="{BB962C8B-B14F-4D97-AF65-F5344CB8AC3E}">
        <p14:creationId xmlns:p14="http://schemas.microsoft.com/office/powerpoint/2010/main" val="199588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62059A6C-492A-4968-9E02-C78A17C929BA}"/>
              </a:ext>
            </a:extLst>
          </p:cNvPr>
          <p:cNvGrpSpPr/>
          <p:nvPr/>
        </p:nvGrpSpPr>
        <p:grpSpPr>
          <a:xfrm>
            <a:off x="992250" y="1311824"/>
            <a:ext cx="4804872" cy="2335989"/>
            <a:chOff x="859084" y="1001108"/>
            <a:chExt cx="4298112" cy="2089617"/>
          </a:xfrm>
        </p:grpSpPr>
        <p:sp>
          <p:nvSpPr>
            <p:cNvPr id="24" name="Rectangle: Rounded Corners 23">
              <a:extLst>
                <a:ext uri="{FF2B5EF4-FFF2-40B4-BE49-F238E27FC236}">
                  <a16:creationId xmlns:a16="http://schemas.microsoft.com/office/drawing/2014/main" id="{3042F118-6A31-4203-A61E-75C6B76A264E}"/>
                </a:ext>
              </a:extLst>
            </p:cNvPr>
            <p:cNvSpPr/>
            <p:nvPr/>
          </p:nvSpPr>
          <p:spPr>
            <a:xfrm>
              <a:off x="859084" y="2602817"/>
              <a:ext cx="1480547" cy="487908"/>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b="1" dirty="0">
                  <a:effectLst/>
                  <a:latin typeface="Cambria Math" panose="02040503050406030204" pitchFamily="18" charset="0"/>
                  <a:ea typeface="Calibri" panose="020F0502020204030204" pitchFamily="34" charset="0"/>
                  <a:cs typeface="Times New Roman" panose="02020603050405020304" pitchFamily="18" charset="0"/>
                </a:rPr>
                <a:t>NTP Server</a:t>
              </a:r>
              <a:endParaRPr lang="en-US" b="1" dirty="0">
                <a:effectLst/>
                <a:ea typeface="Calibri" panose="020F0502020204030204" pitchFamily="34" charset="0"/>
                <a:cs typeface="Iskoola Pota" panose="020B0502040204020203" pitchFamily="34" charset="0"/>
              </a:endParaRPr>
            </a:p>
          </p:txBody>
        </p:sp>
        <p:sp>
          <p:nvSpPr>
            <p:cNvPr id="27" name="Rectangle: Rounded Corners 26">
              <a:extLst>
                <a:ext uri="{FF2B5EF4-FFF2-40B4-BE49-F238E27FC236}">
                  <a16:creationId xmlns:a16="http://schemas.microsoft.com/office/drawing/2014/main" id="{2E8A48D6-77E0-49EE-884C-00E23B6AD5A0}"/>
                </a:ext>
              </a:extLst>
            </p:cNvPr>
            <p:cNvSpPr/>
            <p:nvPr/>
          </p:nvSpPr>
          <p:spPr>
            <a:xfrm>
              <a:off x="1145949" y="1380742"/>
              <a:ext cx="1133466" cy="487908"/>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b="1" dirty="0">
                  <a:effectLst/>
                  <a:latin typeface="Cambria Math" panose="02040503050406030204" pitchFamily="18" charset="0"/>
                  <a:ea typeface="Calibri" panose="020F0502020204030204" pitchFamily="34" charset="0"/>
                  <a:cs typeface="Times New Roman" panose="02020603050405020304" pitchFamily="18" charset="0"/>
                </a:rPr>
                <a:t>Node-Red</a:t>
              </a:r>
              <a:endParaRPr lang="en-US" b="1" dirty="0">
                <a:effectLst/>
                <a:ea typeface="Calibri" panose="020F0502020204030204" pitchFamily="34" charset="0"/>
                <a:cs typeface="Iskoola Pota" panose="020B0502040204020203" pitchFamily="34" charset="0"/>
              </a:endParaRPr>
            </a:p>
          </p:txBody>
        </p:sp>
        <p:sp>
          <p:nvSpPr>
            <p:cNvPr id="28" name="Rectangle: Rounded Corners 27">
              <a:extLst>
                <a:ext uri="{FF2B5EF4-FFF2-40B4-BE49-F238E27FC236}">
                  <a16:creationId xmlns:a16="http://schemas.microsoft.com/office/drawing/2014/main" id="{E06F31B3-019B-4AB3-9F05-DE68C92F6E29}"/>
                </a:ext>
              </a:extLst>
            </p:cNvPr>
            <p:cNvSpPr/>
            <p:nvPr/>
          </p:nvSpPr>
          <p:spPr>
            <a:xfrm>
              <a:off x="4023730" y="1868650"/>
              <a:ext cx="1133466" cy="487908"/>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b="1" dirty="0" err="1">
                  <a:effectLst/>
                  <a:latin typeface="Cambria Math" panose="02040503050406030204" pitchFamily="18" charset="0"/>
                  <a:ea typeface="Calibri" panose="020F0502020204030204" pitchFamily="34" charset="0"/>
                  <a:cs typeface="Times New Roman" panose="02020603050405020304" pitchFamily="18" charset="0"/>
                </a:rPr>
                <a:t>NodeMCU</a:t>
              </a:r>
              <a:endParaRPr lang="en-US" b="1" dirty="0">
                <a:effectLst/>
                <a:ea typeface="Calibri" panose="020F0502020204030204" pitchFamily="34" charset="0"/>
                <a:cs typeface="Iskoola Pota" panose="020B0502040204020203" pitchFamily="34" charset="0"/>
              </a:endParaRPr>
            </a:p>
          </p:txBody>
        </p:sp>
        <p:cxnSp>
          <p:nvCxnSpPr>
            <p:cNvPr id="21" name="Connector: Elbow 20">
              <a:extLst>
                <a:ext uri="{FF2B5EF4-FFF2-40B4-BE49-F238E27FC236}">
                  <a16:creationId xmlns:a16="http://schemas.microsoft.com/office/drawing/2014/main" id="{D7A305D6-827D-4A2C-A3F1-ED7D91E09B9C}"/>
                </a:ext>
              </a:extLst>
            </p:cNvPr>
            <p:cNvCxnSpPr>
              <a:cxnSpLocks/>
            </p:cNvCxnSpPr>
            <p:nvPr/>
          </p:nvCxnSpPr>
          <p:spPr>
            <a:xfrm flipV="1">
              <a:off x="2466788" y="2270052"/>
              <a:ext cx="1421631" cy="57671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9" name="Connector: Elbow 28">
              <a:extLst>
                <a:ext uri="{FF2B5EF4-FFF2-40B4-BE49-F238E27FC236}">
                  <a16:creationId xmlns:a16="http://schemas.microsoft.com/office/drawing/2014/main" id="{6800AE37-C336-4936-A40F-2209627E7DDD}"/>
                </a:ext>
              </a:extLst>
            </p:cNvPr>
            <p:cNvCxnSpPr>
              <a:cxnSpLocks/>
            </p:cNvCxnSpPr>
            <p:nvPr/>
          </p:nvCxnSpPr>
          <p:spPr>
            <a:xfrm>
              <a:off x="2414726" y="1524328"/>
              <a:ext cx="1464816" cy="58827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7C8FE7FB-9F19-475B-86B0-D3735C90186F}"/>
                </a:ext>
              </a:extLst>
            </p:cNvPr>
            <p:cNvSpPr txBox="1"/>
            <p:nvPr/>
          </p:nvSpPr>
          <p:spPr>
            <a:xfrm>
              <a:off x="2466788" y="2829507"/>
              <a:ext cx="1133466" cy="22740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UTC time</a:t>
              </a:r>
              <a:endParaRPr lang="en-US" sz="20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EE087A0F-D9A0-4EA5-B042-8D75E95D13D0}"/>
                </a:ext>
              </a:extLst>
            </p:cNvPr>
            <p:cNvSpPr txBox="1"/>
            <p:nvPr/>
          </p:nvSpPr>
          <p:spPr>
            <a:xfrm>
              <a:off x="2414726" y="1001108"/>
              <a:ext cx="2178632" cy="52310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Temperature/ Humidity/ Time Zone</a:t>
              </a:r>
              <a:endParaRPr lang="en-US" sz="2000" b="1" dirty="0">
                <a:latin typeface="Times New Roman" panose="02020603050405020304" pitchFamily="18" charset="0"/>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4EF56EE1-4E9B-4B4F-94A2-3132A54C17E1}"/>
                  </a:ext>
                </a:extLst>
              </p:cNvPr>
              <p:cNvSpPr txBox="1"/>
              <p:nvPr/>
            </p:nvSpPr>
            <p:spPr>
              <a:xfrm>
                <a:off x="6613165" y="1303269"/>
                <a:ext cx="4708824" cy="1915589"/>
              </a:xfrm>
              <a:prstGeom prst="rect">
                <a:avLst/>
              </a:prstGeom>
              <a:noFill/>
            </p:spPr>
            <p:txBody>
              <a:bodyPr wrap="square" rtlCol="0">
                <a:spAutoFit/>
              </a:bodyPr>
              <a:lstStyle/>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Local Time</a:t>
                </a:r>
              </a:p>
              <a:p>
                <a:r>
                  <a:rPr lang="en-US" b="1" dirty="0">
                    <a:latin typeface="Times New Roman" panose="02020603050405020304" pitchFamily="18" charset="0"/>
                    <a:cs typeface="Times New Roman" panose="02020603050405020304" pitchFamily="18" charset="0"/>
                  </a:rPr>
                  <a:t>	L</a:t>
                </a:r>
                <a14:m>
                  <m:oMath xmlns:m="http://schemas.openxmlformats.org/officeDocument/2006/math">
                    <m:r>
                      <a:rPr lang="en-US" sz="1800" b="1" i="1" smtClean="0">
                        <a:effectLst/>
                        <a:latin typeface="Cambria Math" panose="02040503050406030204" pitchFamily="18" charset="0"/>
                        <a:ea typeface="Calibri" panose="020F0502020204030204" pitchFamily="34" charset="0"/>
                        <a:cs typeface="Iskoola Pota" panose="020B0502040204020203" pitchFamily="34" charset="0"/>
                      </a:rPr>
                      <m:t>𝑻</m:t>
                    </m:r>
                    <m:r>
                      <a:rPr lang="en-US" sz="1800" b="1" i="1" smtClean="0">
                        <a:effectLst/>
                        <a:latin typeface="Cambria Math" panose="02040503050406030204" pitchFamily="18" charset="0"/>
                        <a:ea typeface="Calibri" panose="020F0502020204030204" pitchFamily="34" charset="0"/>
                        <a:cs typeface="Iskoola Pota" panose="020B0502040204020203" pitchFamily="34" charset="0"/>
                      </a:rPr>
                      <m:t>=</m:t>
                    </m:r>
                    <m:r>
                      <a:rPr lang="en-US" sz="1800" b="1" i="1" smtClean="0">
                        <a:effectLst/>
                        <a:latin typeface="Cambria Math" panose="02040503050406030204" pitchFamily="18" charset="0"/>
                      </a:rPr>
                      <m:t>𝑼𝑻𝑪</m:t>
                    </m:r>
                    <m:r>
                      <a:rPr lang="en-US" sz="1800" b="1" i="1" smtClean="0">
                        <a:effectLst/>
                        <a:latin typeface="Cambria Math" panose="02040503050406030204" pitchFamily="18" charset="0"/>
                      </a:rPr>
                      <m:t>+</m:t>
                    </m:r>
                    <m:r>
                      <a:rPr lang="en-US" sz="1800" b="1" i="1" smtClean="0">
                        <a:effectLst/>
                        <a:latin typeface="Cambria Math" panose="02040503050406030204" pitchFamily="18" charset="0"/>
                      </a:rPr>
                      <m:t>𝑻𝒊𝒎𝒆</m:t>
                    </m:r>
                    <m:r>
                      <a:rPr lang="en-US" sz="1800" b="1" i="1" smtClean="0">
                        <a:effectLst/>
                        <a:latin typeface="Cambria Math" panose="02040503050406030204" pitchFamily="18" charset="0"/>
                      </a:rPr>
                      <m:t> </m:t>
                    </m:r>
                    <m:r>
                      <a:rPr lang="en-US" sz="1800" b="1" i="1" smtClean="0">
                        <a:effectLst/>
                        <a:latin typeface="Cambria Math" panose="02040503050406030204" pitchFamily="18" charset="0"/>
                      </a:rPr>
                      <m:t>𝒁𝒐𝒏𝒆</m:t>
                    </m:r>
                  </m:oMath>
                </a14:m>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Auto Watering Time Interval</a:t>
                </a:r>
              </a:p>
              <a:p>
                <a:endParaRPr lang="en-US" sz="1600" b="1"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𝑻</m:t>
                      </m:r>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m:t>
                      </m:r>
                      <m:f>
                        <m:fPr>
                          <m:ctrlPr>
                            <a:rPr lang="en-US" sz="1600" b="1" i="1">
                              <a:effectLst/>
                              <a:latin typeface="Cambria Math" panose="02040503050406030204" pitchFamily="18" charset="0"/>
                            </a:rPr>
                          </m:ctrlPr>
                        </m:fPr>
                        <m:num>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𝒕𝒆𝒎𝒑</m:t>
                          </m:r>
                        </m:num>
                        <m:den>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𝟏𝟎</m:t>
                          </m:r>
                        </m:den>
                      </m:f>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m:t>
                      </m:r>
                      <m:f>
                        <m:fPr>
                          <m:ctrlPr>
                            <a:rPr lang="en-US" sz="1600" b="1" i="1">
                              <a:effectLst/>
                              <a:latin typeface="Cambria Math" panose="02040503050406030204" pitchFamily="18" charset="0"/>
                            </a:rPr>
                          </m:ctrlPr>
                        </m:fPr>
                        <m:num>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m:t>
                          </m:r>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𝟏𝟎𝟎</m:t>
                          </m:r>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m:t>
                          </m:r>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𝒉𝒖𝒎</m:t>
                          </m:r>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m:t>
                          </m:r>
                        </m:num>
                        <m:den>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𝟑𝟎</m:t>
                          </m:r>
                        </m:den>
                      </m:f>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  </m:t>
                      </m:r>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𝒎𝒊𝒏𝒔</m:t>
                      </m:r>
                    </m:oMath>
                  </m:oMathPara>
                </a14:m>
                <a:endParaRPr lang="en-US" sz="1600" b="1" dirty="0">
                  <a:latin typeface="Times New Roman" panose="02020603050405020304" pitchFamily="18" charset="0"/>
                  <a:cs typeface="Times New Roman" panose="02020603050405020304" pitchFamily="18" charset="0"/>
                </a:endParaRPr>
              </a:p>
            </p:txBody>
          </p:sp>
        </mc:Choice>
        <mc:Fallback>
          <p:sp>
            <p:nvSpPr>
              <p:cNvPr id="34" name="TextBox 33">
                <a:extLst>
                  <a:ext uri="{FF2B5EF4-FFF2-40B4-BE49-F238E27FC236}">
                    <a16:creationId xmlns:a16="http://schemas.microsoft.com/office/drawing/2014/main" id="{4EF56EE1-4E9B-4B4F-94A2-3132A54C17E1}"/>
                  </a:ext>
                </a:extLst>
              </p:cNvPr>
              <p:cNvSpPr txBox="1">
                <a:spLocks noRot="1" noChangeAspect="1" noMove="1" noResize="1" noEditPoints="1" noAdjustHandles="1" noChangeArrowheads="1" noChangeShapeType="1" noTextEdit="1"/>
              </p:cNvSpPr>
              <p:nvPr/>
            </p:nvSpPr>
            <p:spPr>
              <a:xfrm>
                <a:off x="6613165" y="1303269"/>
                <a:ext cx="4708824" cy="1915589"/>
              </a:xfrm>
              <a:prstGeom prst="rect">
                <a:avLst/>
              </a:prstGeom>
              <a:blipFill>
                <a:blip r:embed="rId2"/>
                <a:stretch>
                  <a:fillRect l="-1166" t="-1911"/>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3326D36-DF6D-4D95-949D-A20CFD1143BA}"/>
              </a:ext>
            </a:extLst>
          </p:cNvPr>
          <p:cNvSpPr txBox="1"/>
          <p:nvPr/>
        </p:nvSpPr>
        <p:spPr>
          <a:xfrm>
            <a:off x="958171" y="511505"/>
            <a:ext cx="3187867" cy="400110"/>
          </a:xfrm>
          <a:prstGeom prst="rect">
            <a:avLst/>
          </a:prstGeom>
          <a:noFill/>
        </p:spPr>
        <p:txBody>
          <a:bodyPr wrap="square" rtlCol="0">
            <a:spAutoFit/>
          </a:bodyPr>
          <a:lstStyle/>
          <a:p>
            <a:r>
              <a:rPr lang="en-US" sz="2000" b="1" dirty="0" err="1">
                <a:solidFill>
                  <a:srgbClr val="0070C0"/>
                </a:solidFill>
                <a:latin typeface="Abadi" panose="020B0604020104020204" pitchFamily="34" charset="0"/>
                <a:cs typeface="Arial" panose="020B0604020202020204" pitchFamily="34" charset="0"/>
              </a:rPr>
              <a:t>NodeMCU</a:t>
            </a:r>
            <a:r>
              <a:rPr lang="en-US" sz="2000" b="1" dirty="0">
                <a:solidFill>
                  <a:srgbClr val="0070C0"/>
                </a:solidFill>
                <a:latin typeface="Abadi" panose="020B0604020104020204" pitchFamily="34" charset="0"/>
                <a:cs typeface="Arial" panose="020B0604020202020204" pitchFamily="34" charset="0"/>
              </a:rPr>
              <a:t> Functionality</a:t>
            </a:r>
          </a:p>
        </p:txBody>
      </p:sp>
      <p:sp>
        <p:nvSpPr>
          <p:cNvPr id="38" name="TextBox 37">
            <a:extLst>
              <a:ext uri="{FF2B5EF4-FFF2-40B4-BE49-F238E27FC236}">
                <a16:creationId xmlns:a16="http://schemas.microsoft.com/office/drawing/2014/main" id="{46513648-B9AA-456D-A208-DA945C61CAA1}"/>
              </a:ext>
            </a:extLst>
          </p:cNvPr>
          <p:cNvSpPr txBox="1"/>
          <p:nvPr/>
        </p:nvSpPr>
        <p:spPr>
          <a:xfrm>
            <a:off x="916686" y="3978714"/>
            <a:ext cx="1267105" cy="400110"/>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Watering</a:t>
            </a:r>
            <a:endParaRPr lang="en-US" sz="2800" b="1" dirty="0">
              <a:solidFill>
                <a:srgbClr val="0070C0"/>
              </a:solidFill>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83C12BD5-75D8-4877-BC6C-313F9434E166}"/>
              </a:ext>
            </a:extLst>
          </p:cNvPr>
          <p:cNvSpPr txBox="1"/>
          <p:nvPr/>
        </p:nvSpPr>
        <p:spPr>
          <a:xfrm>
            <a:off x="1198718" y="4482694"/>
            <a:ext cx="2978391" cy="138499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Manual Mode</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User has the full control</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One press </a:t>
            </a:r>
            <a:r>
              <a:rPr lang="en-US" sz="1600" dirty="0">
                <a:latin typeface="Times New Roman" panose="02020603050405020304" pitchFamily="18" charset="0"/>
                <a:cs typeface="Times New Roman" panose="02020603050405020304" pitchFamily="18" charset="0"/>
                <a:sym typeface="Symbol" panose="05050102010706020507" pitchFamily="18" charset="2"/>
              </a:rPr>
              <a:t> 5 mins water</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Symbol" panose="05050102010706020507" pitchFamily="18" charset="2"/>
              </a:rPr>
              <a:t>No sleeping schedule</a:t>
            </a:r>
            <a:endParaRPr lang="en-US" sz="16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AF0DA024-7163-474C-B35B-AC4C937066C1}"/>
              </a:ext>
            </a:extLst>
          </p:cNvPr>
          <p:cNvSpPr txBox="1"/>
          <p:nvPr/>
        </p:nvSpPr>
        <p:spPr>
          <a:xfrm>
            <a:off x="4203744" y="4482694"/>
            <a:ext cx="4099766" cy="163121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Auto Mode</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Waters twice a day for a calculated time period  </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(9 – 10 am &amp; 4- 5 pm)</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Symbol" panose="05050102010706020507" pitchFamily="18" charset="2"/>
              </a:rPr>
              <a:t>Light Sleeping schedule with a 6 minutes time cycle.</a:t>
            </a:r>
            <a:endParaRPr lang="en-US" sz="1600" dirty="0">
              <a:latin typeface="Times New Roman" panose="02020603050405020304" pitchFamily="18" charset="0"/>
              <a:cs typeface="Times New Roman" panose="02020603050405020304" pitchFamily="18" charset="0"/>
            </a:endParaRPr>
          </a:p>
        </p:txBody>
      </p:sp>
      <p:grpSp>
        <p:nvGrpSpPr>
          <p:cNvPr id="50" name="Group 49">
            <a:extLst>
              <a:ext uri="{FF2B5EF4-FFF2-40B4-BE49-F238E27FC236}">
                <a16:creationId xmlns:a16="http://schemas.microsoft.com/office/drawing/2014/main" id="{0D1762F9-965D-4D81-AA77-B9B3A10C07EB}"/>
              </a:ext>
            </a:extLst>
          </p:cNvPr>
          <p:cNvGrpSpPr/>
          <p:nvPr/>
        </p:nvGrpSpPr>
        <p:grpSpPr>
          <a:xfrm>
            <a:off x="8325739" y="4371612"/>
            <a:ext cx="3126455" cy="509899"/>
            <a:chOff x="8325739" y="5055190"/>
            <a:chExt cx="3126455" cy="509899"/>
          </a:xfrm>
        </p:grpSpPr>
        <p:sp>
          <p:nvSpPr>
            <p:cNvPr id="42" name="Rectangle 41">
              <a:extLst>
                <a:ext uri="{FF2B5EF4-FFF2-40B4-BE49-F238E27FC236}">
                  <a16:creationId xmlns:a16="http://schemas.microsoft.com/office/drawing/2014/main" id="{EB9FBB9C-12E0-481F-917A-610A42E59A47}"/>
                </a:ext>
              </a:extLst>
            </p:cNvPr>
            <p:cNvSpPr/>
            <p:nvPr/>
          </p:nvSpPr>
          <p:spPr>
            <a:xfrm>
              <a:off x="8423400" y="5421566"/>
              <a:ext cx="559293" cy="1331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5C72D7C-7BC2-4CD1-B841-43FF1DAAE400}"/>
                </a:ext>
              </a:extLst>
            </p:cNvPr>
            <p:cNvSpPr/>
            <p:nvPr/>
          </p:nvSpPr>
          <p:spPr>
            <a:xfrm>
              <a:off x="9090705" y="5431924"/>
              <a:ext cx="559293" cy="1331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ECEF74B-81E9-4238-8DF8-797CA9758FB6}"/>
                </a:ext>
              </a:extLst>
            </p:cNvPr>
            <p:cNvSpPr/>
            <p:nvPr/>
          </p:nvSpPr>
          <p:spPr>
            <a:xfrm>
              <a:off x="9746171" y="5421566"/>
              <a:ext cx="559293" cy="1331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CE01620-955C-4313-A906-0BB92A2D1752}"/>
                </a:ext>
              </a:extLst>
            </p:cNvPr>
            <p:cNvSpPr/>
            <p:nvPr/>
          </p:nvSpPr>
          <p:spPr>
            <a:xfrm>
              <a:off x="10406108" y="5431924"/>
              <a:ext cx="559293" cy="1331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3FEC8721-58F3-432D-B8F9-015143542C7D}"/>
                </a:ext>
              </a:extLst>
            </p:cNvPr>
            <p:cNvSpPr txBox="1"/>
            <p:nvPr/>
          </p:nvSpPr>
          <p:spPr>
            <a:xfrm>
              <a:off x="8325739" y="5062592"/>
              <a:ext cx="239696" cy="369332"/>
            </a:xfrm>
            <a:prstGeom prst="rect">
              <a:avLst/>
            </a:prstGeom>
            <a:noFill/>
          </p:spPr>
          <p:txBody>
            <a:bodyPr wrap="square" rtlCol="0">
              <a:spAutoFit/>
            </a:bodyPr>
            <a:lstStyle/>
            <a:p>
              <a:r>
                <a:rPr lang="en-US" dirty="0"/>
                <a:t>0</a:t>
              </a:r>
            </a:p>
          </p:txBody>
        </p:sp>
        <p:sp>
          <p:nvSpPr>
            <p:cNvPr id="47" name="TextBox 46">
              <a:extLst>
                <a:ext uri="{FF2B5EF4-FFF2-40B4-BE49-F238E27FC236}">
                  <a16:creationId xmlns:a16="http://schemas.microsoft.com/office/drawing/2014/main" id="{2FC1C0C4-DED1-44B1-95AE-2AF45A8CF6FB}"/>
                </a:ext>
              </a:extLst>
            </p:cNvPr>
            <p:cNvSpPr txBox="1"/>
            <p:nvPr/>
          </p:nvSpPr>
          <p:spPr>
            <a:xfrm>
              <a:off x="9019683" y="5055194"/>
              <a:ext cx="239696" cy="369332"/>
            </a:xfrm>
            <a:prstGeom prst="rect">
              <a:avLst/>
            </a:prstGeom>
            <a:noFill/>
          </p:spPr>
          <p:txBody>
            <a:bodyPr wrap="square" rtlCol="0">
              <a:spAutoFit/>
            </a:bodyPr>
            <a:lstStyle/>
            <a:p>
              <a:r>
                <a:rPr lang="en-US" dirty="0"/>
                <a:t>3</a:t>
              </a:r>
            </a:p>
          </p:txBody>
        </p:sp>
        <p:sp>
          <p:nvSpPr>
            <p:cNvPr id="48" name="TextBox 47">
              <a:extLst>
                <a:ext uri="{FF2B5EF4-FFF2-40B4-BE49-F238E27FC236}">
                  <a16:creationId xmlns:a16="http://schemas.microsoft.com/office/drawing/2014/main" id="{670E4173-B9F3-4F9A-BBC6-7B129093ADFB}"/>
                </a:ext>
              </a:extLst>
            </p:cNvPr>
            <p:cNvSpPr txBox="1"/>
            <p:nvPr/>
          </p:nvSpPr>
          <p:spPr>
            <a:xfrm>
              <a:off x="9660357" y="5055190"/>
              <a:ext cx="239696" cy="369332"/>
            </a:xfrm>
            <a:prstGeom prst="rect">
              <a:avLst/>
            </a:prstGeom>
            <a:noFill/>
          </p:spPr>
          <p:txBody>
            <a:bodyPr wrap="square" rtlCol="0">
              <a:spAutoFit/>
            </a:bodyPr>
            <a:lstStyle/>
            <a:p>
              <a:r>
                <a:rPr lang="en-US" dirty="0"/>
                <a:t>6</a:t>
              </a:r>
            </a:p>
          </p:txBody>
        </p:sp>
        <p:sp>
          <p:nvSpPr>
            <p:cNvPr id="49" name="TextBox 48">
              <a:extLst>
                <a:ext uri="{FF2B5EF4-FFF2-40B4-BE49-F238E27FC236}">
                  <a16:creationId xmlns:a16="http://schemas.microsoft.com/office/drawing/2014/main" id="{2FD3B548-F4E2-491D-94E3-CEBBEAD4152F}"/>
                </a:ext>
              </a:extLst>
            </p:cNvPr>
            <p:cNvSpPr txBox="1"/>
            <p:nvPr/>
          </p:nvSpPr>
          <p:spPr>
            <a:xfrm>
              <a:off x="10327694" y="5055194"/>
              <a:ext cx="1124500" cy="369332"/>
            </a:xfrm>
            <a:prstGeom prst="rect">
              <a:avLst/>
            </a:prstGeom>
            <a:noFill/>
          </p:spPr>
          <p:txBody>
            <a:bodyPr wrap="square" rtlCol="0">
              <a:spAutoFit/>
            </a:bodyPr>
            <a:lstStyle/>
            <a:p>
              <a:r>
                <a:rPr lang="en-US" dirty="0"/>
                <a:t>9      mins</a:t>
              </a:r>
            </a:p>
          </p:txBody>
        </p:sp>
      </p:grpSp>
      <p:sp>
        <p:nvSpPr>
          <p:cNvPr id="52" name="TextBox 51">
            <a:extLst>
              <a:ext uri="{FF2B5EF4-FFF2-40B4-BE49-F238E27FC236}">
                <a16:creationId xmlns:a16="http://schemas.microsoft.com/office/drawing/2014/main" id="{0E792F90-922E-4070-9015-8D3A1F2FC781}"/>
              </a:ext>
            </a:extLst>
          </p:cNvPr>
          <p:cNvSpPr txBox="1"/>
          <p:nvPr/>
        </p:nvSpPr>
        <p:spPr>
          <a:xfrm>
            <a:off x="8328687" y="5175191"/>
            <a:ext cx="3394260"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User can access the server/web page and do changes</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Eg</a:t>
            </a:r>
            <a:r>
              <a:rPr lang="en-US" sz="1600" dirty="0">
                <a:latin typeface="Times New Roman" panose="02020603050405020304" pitchFamily="18" charset="0"/>
                <a:cs typeface="Times New Roman" panose="02020603050405020304" pitchFamily="18" charset="0"/>
              </a:rPr>
              <a:t>: Switch to Manual mode</a:t>
            </a:r>
          </a:p>
        </p:txBody>
      </p:sp>
      <p:cxnSp>
        <p:nvCxnSpPr>
          <p:cNvPr id="58" name="Straight Arrow Connector 57">
            <a:extLst>
              <a:ext uri="{FF2B5EF4-FFF2-40B4-BE49-F238E27FC236}">
                <a16:creationId xmlns:a16="http://schemas.microsoft.com/office/drawing/2014/main" id="{2F203686-709D-427B-8367-78FD613CEA84}"/>
              </a:ext>
            </a:extLst>
          </p:cNvPr>
          <p:cNvCxnSpPr/>
          <p:nvPr/>
        </p:nvCxnSpPr>
        <p:spPr>
          <a:xfrm>
            <a:off x="8703046" y="4962617"/>
            <a:ext cx="0" cy="21257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58092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6B66A58-3C62-4494-8CC9-2F5D20325B78}"/>
              </a:ext>
            </a:extLst>
          </p:cNvPr>
          <p:cNvGrpSpPr/>
          <p:nvPr/>
        </p:nvGrpSpPr>
        <p:grpSpPr>
          <a:xfrm>
            <a:off x="3322932" y="825715"/>
            <a:ext cx="5546135" cy="1304952"/>
            <a:chOff x="2674583" y="825715"/>
            <a:chExt cx="5546135" cy="1304952"/>
          </a:xfrm>
        </p:grpSpPr>
        <p:grpSp>
          <p:nvGrpSpPr>
            <p:cNvPr id="10" name="Group 9">
              <a:extLst>
                <a:ext uri="{FF2B5EF4-FFF2-40B4-BE49-F238E27FC236}">
                  <a16:creationId xmlns:a16="http://schemas.microsoft.com/office/drawing/2014/main" id="{7F15FED6-ECB5-48A2-A22E-82C4F0F287F4}"/>
                </a:ext>
              </a:extLst>
            </p:cNvPr>
            <p:cNvGrpSpPr/>
            <p:nvPr/>
          </p:nvGrpSpPr>
          <p:grpSpPr>
            <a:xfrm>
              <a:off x="2674583" y="825715"/>
              <a:ext cx="5374506" cy="545434"/>
              <a:chOff x="952316" y="799081"/>
              <a:chExt cx="5374506" cy="545434"/>
            </a:xfrm>
          </p:grpSpPr>
          <p:sp>
            <p:nvSpPr>
              <p:cNvPr id="4" name="Rectangle: Rounded Corners 3">
                <a:extLst>
                  <a:ext uri="{FF2B5EF4-FFF2-40B4-BE49-F238E27FC236}">
                    <a16:creationId xmlns:a16="http://schemas.microsoft.com/office/drawing/2014/main" id="{A0D58783-596A-4A8E-A8D7-18BF8459256A}"/>
                  </a:ext>
                </a:extLst>
              </p:cNvPr>
              <p:cNvSpPr/>
              <p:nvPr/>
            </p:nvSpPr>
            <p:spPr>
              <a:xfrm>
                <a:off x="952316" y="799081"/>
                <a:ext cx="1267105" cy="545434"/>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b="1" dirty="0" err="1">
                    <a:effectLst/>
                    <a:latin typeface="Cambria Math" panose="02040503050406030204" pitchFamily="18" charset="0"/>
                    <a:ea typeface="Calibri" panose="020F0502020204030204" pitchFamily="34" charset="0"/>
                    <a:cs typeface="Times New Roman" panose="02020603050405020304" pitchFamily="18" charset="0"/>
                  </a:rPr>
                  <a:t>NodeMCU</a:t>
                </a:r>
                <a:endParaRPr lang="en-US" b="1" dirty="0">
                  <a:effectLst/>
                  <a:ea typeface="Calibri" panose="020F0502020204030204" pitchFamily="34" charset="0"/>
                  <a:cs typeface="Iskoola Pota" panose="020B0502040204020203" pitchFamily="34" charset="0"/>
                </a:endParaRPr>
              </a:p>
            </p:txBody>
          </p:sp>
          <p:sp>
            <p:nvSpPr>
              <p:cNvPr id="5" name="Rectangle: Rounded Corners 4">
                <a:extLst>
                  <a:ext uri="{FF2B5EF4-FFF2-40B4-BE49-F238E27FC236}">
                    <a16:creationId xmlns:a16="http://schemas.microsoft.com/office/drawing/2014/main" id="{15585D8E-64B5-4C12-B5CC-5EC232E7B6E8}"/>
                  </a:ext>
                </a:extLst>
              </p:cNvPr>
              <p:cNvSpPr/>
              <p:nvPr/>
            </p:nvSpPr>
            <p:spPr>
              <a:xfrm>
                <a:off x="3020813" y="799081"/>
                <a:ext cx="1267105" cy="545434"/>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b="1" dirty="0">
                    <a:effectLst/>
                    <a:latin typeface="Cambria Math" panose="02040503050406030204" pitchFamily="18" charset="0"/>
                    <a:ea typeface="Calibri" panose="020F0502020204030204" pitchFamily="34" charset="0"/>
                    <a:cs typeface="Times New Roman" panose="02020603050405020304" pitchFamily="18" charset="0"/>
                  </a:rPr>
                  <a:t>Motor Controller</a:t>
                </a:r>
                <a:endParaRPr lang="en-US" b="1" dirty="0">
                  <a:effectLst/>
                  <a:ea typeface="Calibri" panose="020F0502020204030204" pitchFamily="34" charset="0"/>
                  <a:cs typeface="Iskoola Pota" panose="020B0502040204020203" pitchFamily="34" charset="0"/>
                </a:endParaRPr>
              </a:p>
            </p:txBody>
          </p:sp>
          <p:sp>
            <p:nvSpPr>
              <p:cNvPr id="6" name="Rectangle: Rounded Corners 5">
                <a:extLst>
                  <a:ext uri="{FF2B5EF4-FFF2-40B4-BE49-F238E27FC236}">
                    <a16:creationId xmlns:a16="http://schemas.microsoft.com/office/drawing/2014/main" id="{9185ABEF-9380-469A-A7FF-38AA4CD578E0}"/>
                  </a:ext>
                </a:extLst>
              </p:cNvPr>
              <p:cNvSpPr/>
              <p:nvPr/>
            </p:nvSpPr>
            <p:spPr>
              <a:xfrm>
                <a:off x="5059717" y="799081"/>
                <a:ext cx="1267105" cy="545434"/>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b="1" dirty="0">
                    <a:effectLst/>
                    <a:latin typeface="Cambria Math" panose="02040503050406030204" pitchFamily="18" charset="0"/>
                    <a:ea typeface="Calibri" panose="020F0502020204030204" pitchFamily="34" charset="0"/>
                    <a:cs typeface="Times New Roman" panose="02020603050405020304" pitchFamily="18" charset="0"/>
                  </a:rPr>
                  <a:t>DC Valve</a:t>
                </a:r>
                <a:endParaRPr lang="en-US" b="1" dirty="0">
                  <a:effectLst/>
                  <a:ea typeface="Calibri" panose="020F0502020204030204" pitchFamily="34" charset="0"/>
                  <a:cs typeface="Iskoola Pota" panose="020B0502040204020203" pitchFamily="34" charset="0"/>
                </a:endParaRPr>
              </a:p>
            </p:txBody>
          </p:sp>
          <p:cxnSp>
            <p:nvCxnSpPr>
              <p:cNvPr id="8" name="Straight Arrow Connector 7">
                <a:extLst>
                  <a:ext uri="{FF2B5EF4-FFF2-40B4-BE49-F238E27FC236}">
                    <a16:creationId xmlns:a16="http://schemas.microsoft.com/office/drawing/2014/main" id="{AB13F803-231B-436E-B5AE-8C322CEE2156}"/>
                  </a:ext>
                </a:extLst>
              </p:cNvPr>
              <p:cNvCxnSpPr/>
              <p:nvPr/>
            </p:nvCxnSpPr>
            <p:spPr>
              <a:xfrm>
                <a:off x="2352583" y="1071798"/>
                <a:ext cx="50602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7603860C-48BA-4523-89AA-8E2268B5F4DF}"/>
                  </a:ext>
                </a:extLst>
              </p:cNvPr>
              <p:cNvCxnSpPr/>
              <p:nvPr/>
            </p:nvCxnSpPr>
            <p:spPr>
              <a:xfrm>
                <a:off x="4431438" y="1073278"/>
                <a:ext cx="50602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1" name="TextBox 10">
              <a:extLst>
                <a:ext uri="{FF2B5EF4-FFF2-40B4-BE49-F238E27FC236}">
                  <a16:creationId xmlns:a16="http://schemas.microsoft.com/office/drawing/2014/main" id="{BFE16365-8574-4F54-8D22-459DD0B6217F}"/>
                </a:ext>
              </a:extLst>
            </p:cNvPr>
            <p:cNvSpPr txBox="1"/>
            <p:nvPr/>
          </p:nvSpPr>
          <p:spPr>
            <a:xfrm>
              <a:off x="4805781" y="1502092"/>
              <a:ext cx="1204404" cy="369332"/>
            </a:xfrm>
            <a:prstGeom prst="rect">
              <a:avLst/>
            </a:prstGeom>
            <a:noFill/>
          </p:spPr>
          <p:txBody>
            <a:bodyPr wrap="square" rtlCol="0">
              <a:spAutoFit/>
            </a:bodyPr>
            <a:lstStyle/>
            <a:p>
              <a:r>
                <a:rPr lang="en-US" dirty="0"/>
                <a:t>LM298n</a:t>
              </a:r>
            </a:p>
          </p:txBody>
        </p:sp>
        <p:sp>
          <p:nvSpPr>
            <p:cNvPr id="12" name="TextBox 11">
              <a:extLst>
                <a:ext uri="{FF2B5EF4-FFF2-40B4-BE49-F238E27FC236}">
                  <a16:creationId xmlns:a16="http://schemas.microsoft.com/office/drawing/2014/main" id="{810E006E-AED0-43ED-A385-C0C49A112235}"/>
                </a:ext>
              </a:extLst>
            </p:cNvPr>
            <p:cNvSpPr txBox="1"/>
            <p:nvPr/>
          </p:nvSpPr>
          <p:spPr>
            <a:xfrm>
              <a:off x="6702081" y="1484336"/>
              <a:ext cx="1518637" cy="646331"/>
            </a:xfrm>
            <a:prstGeom prst="rect">
              <a:avLst/>
            </a:prstGeom>
            <a:noFill/>
          </p:spPr>
          <p:txBody>
            <a:bodyPr wrap="square" rtlCol="0">
              <a:spAutoFit/>
            </a:bodyPr>
            <a:lstStyle/>
            <a:p>
              <a:r>
                <a:rPr lang="en-US" dirty="0"/>
                <a:t>12V DC water valve</a:t>
              </a:r>
            </a:p>
          </p:txBody>
        </p:sp>
      </p:grpSp>
      <p:sp>
        <p:nvSpPr>
          <p:cNvPr id="14" name="TextBox 13">
            <a:extLst>
              <a:ext uri="{FF2B5EF4-FFF2-40B4-BE49-F238E27FC236}">
                <a16:creationId xmlns:a16="http://schemas.microsoft.com/office/drawing/2014/main" id="{A7498A64-58E4-4FCF-8FA3-1E4A75EE5394}"/>
              </a:ext>
            </a:extLst>
          </p:cNvPr>
          <p:cNvSpPr txBox="1"/>
          <p:nvPr/>
        </p:nvSpPr>
        <p:spPr>
          <a:xfrm>
            <a:off x="1003176" y="2246048"/>
            <a:ext cx="190870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Hardware Setup</a:t>
            </a:r>
          </a:p>
        </p:txBody>
      </p:sp>
      <p:pic>
        <p:nvPicPr>
          <p:cNvPr id="16" name="Picture 15">
            <a:extLst>
              <a:ext uri="{FF2B5EF4-FFF2-40B4-BE49-F238E27FC236}">
                <a16:creationId xmlns:a16="http://schemas.microsoft.com/office/drawing/2014/main" id="{4EDE009A-1927-4730-922E-EFC5474D3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249446" y="2094668"/>
            <a:ext cx="3551069" cy="47347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61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530C-0DEA-4B4C-8026-C2511892B320}"/>
              </a:ext>
            </a:extLst>
          </p:cNvPr>
          <p:cNvSpPr>
            <a:spLocks noGrp="1"/>
          </p:cNvSpPr>
          <p:nvPr>
            <p:ph type="title"/>
          </p:nvPr>
        </p:nvSpPr>
        <p:spPr>
          <a:xfrm>
            <a:off x="4279961" y="2423034"/>
            <a:ext cx="3632077" cy="1325563"/>
          </a:xfrm>
        </p:spPr>
        <p:txBody>
          <a:bodyPr/>
          <a:lstStyle/>
          <a:p>
            <a:pPr algn="ctr"/>
            <a:r>
              <a:rPr lang="en-US" dirty="0">
                <a:latin typeface="Abadi" panose="020B0604020104020204" pitchFamily="34" charset="0"/>
              </a:rPr>
              <a:t>Thank you!</a:t>
            </a:r>
          </a:p>
        </p:txBody>
      </p:sp>
    </p:spTree>
    <p:extLst>
      <p:ext uri="{BB962C8B-B14F-4D97-AF65-F5344CB8AC3E}">
        <p14:creationId xmlns:p14="http://schemas.microsoft.com/office/powerpoint/2010/main" val="150864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531</Words>
  <Application>Microsoft Office PowerPoint</Application>
  <PresentationFormat>Widescreen</PresentationFormat>
  <Paragraphs>115</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Adobe Heiti Std R</vt:lpstr>
      <vt:lpstr>Abadi</vt:lpstr>
      <vt:lpstr>Arial</vt:lpstr>
      <vt:lpstr>Calibri</vt:lpstr>
      <vt:lpstr>Calibri Light</vt:lpstr>
      <vt:lpstr>Cambria Math</vt:lpstr>
      <vt:lpstr>Symbol</vt:lpstr>
      <vt:lpstr>Times New Roman</vt:lpstr>
      <vt:lpstr>Office Theme</vt:lpstr>
      <vt:lpstr>PowerPoint Presentation</vt:lpstr>
      <vt:lpstr>PowerPoint Presentation</vt:lpstr>
      <vt:lpstr>PowerPoint Presentation</vt:lpstr>
      <vt:lpstr>PowerPoint Presentation</vt:lpstr>
      <vt:lpstr>Node-RED</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Yasod</dc:creator>
  <cp:lastModifiedBy>Yasod</cp:lastModifiedBy>
  <cp:revision>21</cp:revision>
  <dcterms:created xsi:type="dcterms:W3CDTF">2021-07-08T13:00:34Z</dcterms:created>
  <dcterms:modified xsi:type="dcterms:W3CDTF">2021-07-08T18:29:05Z</dcterms:modified>
</cp:coreProperties>
</file>