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8" r:id="rId2"/>
    <p:sldId id="260" r:id="rId3"/>
    <p:sldId id="261" r:id="rId4"/>
    <p:sldId id="257"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49" autoAdjust="0"/>
    <p:restoredTop sz="94660"/>
  </p:normalViewPr>
  <p:slideViewPr>
    <p:cSldViewPr snapToGrid="0">
      <p:cViewPr varScale="1">
        <p:scale>
          <a:sx n="86" d="100"/>
          <a:sy n="86" d="100"/>
        </p:scale>
        <p:origin x="5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6AD97-BD04-4B22-B2F3-DF3770868149}"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01D65-A805-467E-BFBE-7E4E94CC0544}" type="slidenum">
              <a:rPr lang="en-US" smtClean="0"/>
              <a:t>‹#›</a:t>
            </a:fld>
            <a:endParaRPr lang="en-US"/>
          </a:p>
        </p:txBody>
      </p:sp>
    </p:spTree>
    <p:extLst>
      <p:ext uri="{BB962C8B-B14F-4D97-AF65-F5344CB8AC3E}">
        <p14:creationId xmlns:p14="http://schemas.microsoft.com/office/powerpoint/2010/main" val="402914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4E2D-618E-4271-8FBE-4DCEE4A41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301895-1BC7-4944-9955-EC4F55EB1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C9F7AB-E780-4785-9096-63D4C93ACE0D}"/>
              </a:ext>
            </a:extLst>
          </p:cNvPr>
          <p:cNvSpPr>
            <a:spLocks noGrp="1"/>
          </p:cNvSpPr>
          <p:nvPr>
            <p:ph type="dt" sz="half" idx="10"/>
          </p:nvPr>
        </p:nvSpPr>
        <p:spPr/>
        <p:txBody>
          <a:bodyPr/>
          <a:lstStyle/>
          <a:p>
            <a:fld id="{D720A53D-D11C-454F-9401-1C3CEA2EE3DA}" type="datetime1">
              <a:rPr lang="en-US" smtClean="0"/>
              <a:t>9/8/2021</a:t>
            </a:fld>
            <a:endParaRPr lang="en-US"/>
          </a:p>
        </p:txBody>
      </p:sp>
      <p:sp>
        <p:nvSpPr>
          <p:cNvPr id="5" name="Footer Placeholder 4">
            <a:extLst>
              <a:ext uri="{FF2B5EF4-FFF2-40B4-BE49-F238E27FC236}">
                <a16:creationId xmlns:a16="http://schemas.microsoft.com/office/drawing/2014/main" id="{4E99BFD1-7DD6-48FA-9886-CA7E2F014538}"/>
              </a:ext>
            </a:extLst>
          </p:cNvPr>
          <p:cNvSpPr>
            <a:spLocks noGrp="1"/>
          </p:cNvSpPr>
          <p:nvPr>
            <p:ph type="ftr" sz="quarter" idx="11"/>
          </p:nvPr>
        </p:nvSpPr>
        <p:spPr/>
        <p:txBody>
          <a:bodyPr/>
          <a:lstStyle/>
          <a:p>
            <a:r>
              <a:rPr lang="en-US"/>
              <a:t>Introduction to Git Ransingh Satyajit Ray</a:t>
            </a:r>
          </a:p>
        </p:txBody>
      </p:sp>
      <p:sp>
        <p:nvSpPr>
          <p:cNvPr id="6" name="Slide Number Placeholder 5">
            <a:extLst>
              <a:ext uri="{FF2B5EF4-FFF2-40B4-BE49-F238E27FC236}">
                <a16:creationId xmlns:a16="http://schemas.microsoft.com/office/drawing/2014/main" id="{E1F96EFC-B3D6-48C9-97D1-E1FE51CE6D6C}"/>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104115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853B-0D3D-4C6E-9F39-7910855F2C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33F25F-471D-48FB-A50E-849CEB211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56446-753C-4425-B369-C45027A63EE9}"/>
              </a:ext>
            </a:extLst>
          </p:cNvPr>
          <p:cNvSpPr>
            <a:spLocks noGrp="1"/>
          </p:cNvSpPr>
          <p:nvPr>
            <p:ph type="dt" sz="half" idx="10"/>
          </p:nvPr>
        </p:nvSpPr>
        <p:spPr/>
        <p:txBody>
          <a:bodyPr/>
          <a:lstStyle/>
          <a:p>
            <a:fld id="{841F1967-3B84-4C28-8356-C4D9322C61D4}" type="datetime1">
              <a:rPr lang="en-US" smtClean="0"/>
              <a:t>9/8/2021</a:t>
            </a:fld>
            <a:endParaRPr lang="en-US"/>
          </a:p>
        </p:txBody>
      </p:sp>
      <p:sp>
        <p:nvSpPr>
          <p:cNvPr id="5" name="Footer Placeholder 4">
            <a:extLst>
              <a:ext uri="{FF2B5EF4-FFF2-40B4-BE49-F238E27FC236}">
                <a16:creationId xmlns:a16="http://schemas.microsoft.com/office/drawing/2014/main" id="{D3C18AA0-8012-4903-9ED5-AAA43D4B6CBB}"/>
              </a:ext>
            </a:extLst>
          </p:cNvPr>
          <p:cNvSpPr>
            <a:spLocks noGrp="1"/>
          </p:cNvSpPr>
          <p:nvPr>
            <p:ph type="ftr" sz="quarter" idx="11"/>
          </p:nvPr>
        </p:nvSpPr>
        <p:spPr/>
        <p:txBody>
          <a:bodyPr/>
          <a:lstStyle/>
          <a:p>
            <a:r>
              <a:rPr lang="en-US"/>
              <a:t>Introduction to Git Ransingh Satyajit Ray</a:t>
            </a:r>
          </a:p>
        </p:txBody>
      </p:sp>
      <p:sp>
        <p:nvSpPr>
          <p:cNvPr id="6" name="Slide Number Placeholder 5">
            <a:extLst>
              <a:ext uri="{FF2B5EF4-FFF2-40B4-BE49-F238E27FC236}">
                <a16:creationId xmlns:a16="http://schemas.microsoft.com/office/drawing/2014/main" id="{2E80B225-198B-4A78-96DB-05A3ECBEC2E4}"/>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418764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E5E57C-28D9-477D-8D12-12BB9DA027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FB5819-B19F-4F39-A5FA-BB3F5DACE5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D2ACA-8255-4079-8777-F922C161EEA0}"/>
              </a:ext>
            </a:extLst>
          </p:cNvPr>
          <p:cNvSpPr>
            <a:spLocks noGrp="1"/>
          </p:cNvSpPr>
          <p:nvPr>
            <p:ph type="dt" sz="half" idx="10"/>
          </p:nvPr>
        </p:nvSpPr>
        <p:spPr/>
        <p:txBody>
          <a:bodyPr/>
          <a:lstStyle/>
          <a:p>
            <a:fld id="{EA1CA0F2-90F1-4C6A-80ED-DE71D3BCC34B}" type="datetime1">
              <a:rPr lang="en-US" smtClean="0"/>
              <a:t>9/8/2021</a:t>
            </a:fld>
            <a:endParaRPr lang="en-US"/>
          </a:p>
        </p:txBody>
      </p:sp>
      <p:sp>
        <p:nvSpPr>
          <p:cNvPr id="5" name="Footer Placeholder 4">
            <a:extLst>
              <a:ext uri="{FF2B5EF4-FFF2-40B4-BE49-F238E27FC236}">
                <a16:creationId xmlns:a16="http://schemas.microsoft.com/office/drawing/2014/main" id="{1FC18194-5600-4CD3-B669-AD72E0BE9128}"/>
              </a:ext>
            </a:extLst>
          </p:cNvPr>
          <p:cNvSpPr>
            <a:spLocks noGrp="1"/>
          </p:cNvSpPr>
          <p:nvPr>
            <p:ph type="ftr" sz="quarter" idx="11"/>
          </p:nvPr>
        </p:nvSpPr>
        <p:spPr/>
        <p:txBody>
          <a:bodyPr/>
          <a:lstStyle/>
          <a:p>
            <a:r>
              <a:rPr lang="en-US"/>
              <a:t>Introduction to Git Ransingh Satyajit Ray</a:t>
            </a:r>
          </a:p>
        </p:txBody>
      </p:sp>
      <p:sp>
        <p:nvSpPr>
          <p:cNvPr id="6" name="Slide Number Placeholder 5">
            <a:extLst>
              <a:ext uri="{FF2B5EF4-FFF2-40B4-BE49-F238E27FC236}">
                <a16:creationId xmlns:a16="http://schemas.microsoft.com/office/drawing/2014/main" id="{9BD447CE-A16A-459C-858B-676E0DBDAE32}"/>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342220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0057-0242-4674-BE1D-5D1553B42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3A089B-53ED-4D00-BAC9-00DFE5A59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BB1A7-7CEF-4EDE-9D39-EF6D9A9590FF}"/>
              </a:ext>
            </a:extLst>
          </p:cNvPr>
          <p:cNvSpPr>
            <a:spLocks noGrp="1"/>
          </p:cNvSpPr>
          <p:nvPr>
            <p:ph type="dt" sz="half" idx="10"/>
          </p:nvPr>
        </p:nvSpPr>
        <p:spPr/>
        <p:txBody>
          <a:bodyPr/>
          <a:lstStyle/>
          <a:p>
            <a:fld id="{1EBAF8F2-2542-4B04-87A2-427F62E35354}" type="datetime1">
              <a:rPr lang="en-US" smtClean="0"/>
              <a:t>9/8/2021</a:t>
            </a:fld>
            <a:endParaRPr lang="en-US"/>
          </a:p>
        </p:txBody>
      </p:sp>
      <p:sp>
        <p:nvSpPr>
          <p:cNvPr id="5" name="Footer Placeholder 4">
            <a:extLst>
              <a:ext uri="{FF2B5EF4-FFF2-40B4-BE49-F238E27FC236}">
                <a16:creationId xmlns:a16="http://schemas.microsoft.com/office/drawing/2014/main" id="{85CFEE0A-236A-4C26-B380-BBE457047D55}"/>
              </a:ext>
            </a:extLst>
          </p:cNvPr>
          <p:cNvSpPr>
            <a:spLocks noGrp="1"/>
          </p:cNvSpPr>
          <p:nvPr>
            <p:ph type="ftr" sz="quarter" idx="11"/>
          </p:nvPr>
        </p:nvSpPr>
        <p:spPr/>
        <p:txBody>
          <a:bodyPr/>
          <a:lstStyle/>
          <a:p>
            <a:r>
              <a:rPr lang="en-US"/>
              <a:t>Introduction to Git Ransingh Satyajit Ray</a:t>
            </a:r>
          </a:p>
        </p:txBody>
      </p:sp>
      <p:sp>
        <p:nvSpPr>
          <p:cNvPr id="6" name="Slide Number Placeholder 5">
            <a:extLst>
              <a:ext uri="{FF2B5EF4-FFF2-40B4-BE49-F238E27FC236}">
                <a16:creationId xmlns:a16="http://schemas.microsoft.com/office/drawing/2014/main" id="{58A45858-899F-420A-ACBB-1F14A40B17E2}"/>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11128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AB4C-F7B7-4685-A70E-01922BB00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B92461-1E64-4DE3-8925-819C1270C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0C2C1-5ECE-43FD-A75E-4E7431B88B12}"/>
              </a:ext>
            </a:extLst>
          </p:cNvPr>
          <p:cNvSpPr>
            <a:spLocks noGrp="1"/>
          </p:cNvSpPr>
          <p:nvPr>
            <p:ph type="dt" sz="half" idx="10"/>
          </p:nvPr>
        </p:nvSpPr>
        <p:spPr/>
        <p:txBody>
          <a:bodyPr/>
          <a:lstStyle/>
          <a:p>
            <a:fld id="{8F3FDF92-378A-45A8-B618-B135DC5EDFB5}" type="datetime1">
              <a:rPr lang="en-US" smtClean="0"/>
              <a:t>9/8/2021</a:t>
            </a:fld>
            <a:endParaRPr lang="en-US"/>
          </a:p>
        </p:txBody>
      </p:sp>
      <p:sp>
        <p:nvSpPr>
          <p:cNvPr id="5" name="Footer Placeholder 4">
            <a:extLst>
              <a:ext uri="{FF2B5EF4-FFF2-40B4-BE49-F238E27FC236}">
                <a16:creationId xmlns:a16="http://schemas.microsoft.com/office/drawing/2014/main" id="{2793169C-8FE7-4C8B-A71E-4D8C42510B86}"/>
              </a:ext>
            </a:extLst>
          </p:cNvPr>
          <p:cNvSpPr>
            <a:spLocks noGrp="1"/>
          </p:cNvSpPr>
          <p:nvPr>
            <p:ph type="ftr" sz="quarter" idx="11"/>
          </p:nvPr>
        </p:nvSpPr>
        <p:spPr/>
        <p:txBody>
          <a:bodyPr/>
          <a:lstStyle/>
          <a:p>
            <a:r>
              <a:rPr lang="en-US"/>
              <a:t>Introduction to Git Ransingh Satyajit Ray</a:t>
            </a:r>
          </a:p>
        </p:txBody>
      </p:sp>
      <p:sp>
        <p:nvSpPr>
          <p:cNvPr id="6" name="Slide Number Placeholder 5">
            <a:extLst>
              <a:ext uri="{FF2B5EF4-FFF2-40B4-BE49-F238E27FC236}">
                <a16:creationId xmlns:a16="http://schemas.microsoft.com/office/drawing/2014/main" id="{7A92025B-384E-46FC-896B-24692D3E525C}"/>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306946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343F-C42E-42FD-A71F-3D8EE80CB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B86077-14E7-40AB-A364-60BCD9864B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820D62-DF5A-44E0-BFCD-0B586EA431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12499A-2B23-4FC3-B906-E81F4866FA61}"/>
              </a:ext>
            </a:extLst>
          </p:cNvPr>
          <p:cNvSpPr>
            <a:spLocks noGrp="1"/>
          </p:cNvSpPr>
          <p:nvPr>
            <p:ph type="dt" sz="half" idx="10"/>
          </p:nvPr>
        </p:nvSpPr>
        <p:spPr/>
        <p:txBody>
          <a:bodyPr/>
          <a:lstStyle/>
          <a:p>
            <a:fld id="{DF89285B-E9A1-4AAB-8A13-B741A4F4A0C5}" type="datetime1">
              <a:rPr lang="en-US" smtClean="0"/>
              <a:t>9/8/2021</a:t>
            </a:fld>
            <a:endParaRPr lang="en-US"/>
          </a:p>
        </p:txBody>
      </p:sp>
      <p:sp>
        <p:nvSpPr>
          <p:cNvPr id="6" name="Footer Placeholder 5">
            <a:extLst>
              <a:ext uri="{FF2B5EF4-FFF2-40B4-BE49-F238E27FC236}">
                <a16:creationId xmlns:a16="http://schemas.microsoft.com/office/drawing/2014/main" id="{BA1D945C-9241-46BA-BF1E-0DEB44919EC0}"/>
              </a:ext>
            </a:extLst>
          </p:cNvPr>
          <p:cNvSpPr>
            <a:spLocks noGrp="1"/>
          </p:cNvSpPr>
          <p:nvPr>
            <p:ph type="ftr" sz="quarter" idx="11"/>
          </p:nvPr>
        </p:nvSpPr>
        <p:spPr/>
        <p:txBody>
          <a:bodyPr/>
          <a:lstStyle/>
          <a:p>
            <a:r>
              <a:rPr lang="en-US"/>
              <a:t>Introduction to Git Ransingh Satyajit Ray</a:t>
            </a:r>
          </a:p>
        </p:txBody>
      </p:sp>
      <p:sp>
        <p:nvSpPr>
          <p:cNvPr id="7" name="Slide Number Placeholder 6">
            <a:extLst>
              <a:ext uri="{FF2B5EF4-FFF2-40B4-BE49-F238E27FC236}">
                <a16:creationId xmlns:a16="http://schemas.microsoft.com/office/drawing/2014/main" id="{30EBEA0E-8D9C-44C4-94BF-40FDB14D534D}"/>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75707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25ED-9BE0-46FE-BDCB-F8C30C045F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10BAA-DD44-4904-AE6F-28CDF7D2C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A70F3D-95A9-46EC-9471-03B2B7236C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F914CE-ABA6-4A8C-9892-1968B41F9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5265A4-376A-48FA-8DCF-2642382AA3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8F9577-25CC-4019-821B-3FCFBC4722C5}"/>
              </a:ext>
            </a:extLst>
          </p:cNvPr>
          <p:cNvSpPr>
            <a:spLocks noGrp="1"/>
          </p:cNvSpPr>
          <p:nvPr>
            <p:ph type="dt" sz="half" idx="10"/>
          </p:nvPr>
        </p:nvSpPr>
        <p:spPr/>
        <p:txBody>
          <a:bodyPr/>
          <a:lstStyle/>
          <a:p>
            <a:fld id="{9469585F-3623-45E0-AFF5-E79857E87872}" type="datetime1">
              <a:rPr lang="en-US" smtClean="0"/>
              <a:t>9/8/2021</a:t>
            </a:fld>
            <a:endParaRPr lang="en-US"/>
          </a:p>
        </p:txBody>
      </p:sp>
      <p:sp>
        <p:nvSpPr>
          <p:cNvPr id="8" name="Footer Placeholder 7">
            <a:extLst>
              <a:ext uri="{FF2B5EF4-FFF2-40B4-BE49-F238E27FC236}">
                <a16:creationId xmlns:a16="http://schemas.microsoft.com/office/drawing/2014/main" id="{4B9D077A-82EE-4C0F-B668-E98C6810CB9A}"/>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F74497E2-04C6-4E9E-8A15-812FB075D3C4}"/>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17625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98BB-0E11-48B0-B690-E49E97C80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DDD71D-9857-4BB5-86D4-9BFDF7EDB1A5}"/>
              </a:ext>
            </a:extLst>
          </p:cNvPr>
          <p:cNvSpPr>
            <a:spLocks noGrp="1"/>
          </p:cNvSpPr>
          <p:nvPr>
            <p:ph type="dt" sz="half" idx="10"/>
          </p:nvPr>
        </p:nvSpPr>
        <p:spPr/>
        <p:txBody>
          <a:bodyPr/>
          <a:lstStyle/>
          <a:p>
            <a:fld id="{604F61C7-BE43-44C5-9496-00C21E97EFD6}" type="datetime1">
              <a:rPr lang="en-US" smtClean="0"/>
              <a:t>9/8/2021</a:t>
            </a:fld>
            <a:endParaRPr lang="en-US"/>
          </a:p>
        </p:txBody>
      </p:sp>
      <p:sp>
        <p:nvSpPr>
          <p:cNvPr id="4" name="Footer Placeholder 3">
            <a:extLst>
              <a:ext uri="{FF2B5EF4-FFF2-40B4-BE49-F238E27FC236}">
                <a16:creationId xmlns:a16="http://schemas.microsoft.com/office/drawing/2014/main" id="{470843A6-0254-4D81-BFE1-28056B4650E2}"/>
              </a:ext>
            </a:extLst>
          </p:cNvPr>
          <p:cNvSpPr>
            <a:spLocks noGrp="1"/>
          </p:cNvSpPr>
          <p:nvPr>
            <p:ph type="ftr" sz="quarter" idx="11"/>
          </p:nvPr>
        </p:nvSpPr>
        <p:spPr/>
        <p:txBody>
          <a:bodyPr/>
          <a:lstStyle/>
          <a:p>
            <a:r>
              <a:rPr lang="en-US"/>
              <a:t>Introduction to Git Ransingh Satyajit Ray</a:t>
            </a:r>
          </a:p>
        </p:txBody>
      </p:sp>
      <p:sp>
        <p:nvSpPr>
          <p:cNvPr id="5" name="Slide Number Placeholder 4">
            <a:extLst>
              <a:ext uri="{FF2B5EF4-FFF2-40B4-BE49-F238E27FC236}">
                <a16:creationId xmlns:a16="http://schemas.microsoft.com/office/drawing/2014/main" id="{1162FA16-1799-4DF8-AEFA-05F21E858902}"/>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112283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69EB9-6DAA-4C30-AB7C-4082180940F4}"/>
              </a:ext>
            </a:extLst>
          </p:cNvPr>
          <p:cNvSpPr>
            <a:spLocks noGrp="1"/>
          </p:cNvSpPr>
          <p:nvPr>
            <p:ph type="dt" sz="half" idx="10"/>
          </p:nvPr>
        </p:nvSpPr>
        <p:spPr/>
        <p:txBody>
          <a:bodyPr/>
          <a:lstStyle/>
          <a:p>
            <a:fld id="{6C9BBC34-2E11-4F06-A5A5-CA44DEA988F8}" type="datetime1">
              <a:rPr lang="en-US" smtClean="0"/>
              <a:t>9/8/2021</a:t>
            </a:fld>
            <a:endParaRPr lang="en-US"/>
          </a:p>
        </p:txBody>
      </p:sp>
      <p:sp>
        <p:nvSpPr>
          <p:cNvPr id="3" name="Footer Placeholder 2">
            <a:extLst>
              <a:ext uri="{FF2B5EF4-FFF2-40B4-BE49-F238E27FC236}">
                <a16:creationId xmlns:a16="http://schemas.microsoft.com/office/drawing/2014/main" id="{9680B3B0-A61B-4745-9D70-A09BA9B6C491}"/>
              </a:ext>
            </a:extLst>
          </p:cNvPr>
          <p:cNvSpPr>
            <a:spLocks noGrp="1"/>
          </p:cNvSpPr>
          <p:nvPr>
            <p:ph type="ftr" sz="quarter" idx="11"/>
          </p:nvPr>
        </p:nvSpPr>
        <p:spPr/>
        <p:txBody>
          <a:bodyPr/>
          <a:lstStyle/>
          <a:p>
            <a:r>
              <a:rPr lang="en-US"/>
              <a:t>Introduction to Git Ransingh Satyajit Ray</a:t>
            </a:r>
          </a:p>
        </p:txBody>
      </p:sp>
      <p:sp>
        <p:nvSpPr>
          <p:cNvPr id="4" name="Slide Number Placeholder 3">
            <a:extLst>
              <a:ext uri="{FF2B5EF4-FFF2-40B4-BE49-F238E27FC236}">
                <a16:creationId xmlns:a16="http://schemas.microsoft.com/office/drawing/2014/main" id="{224CDEAE-CF0D-4155-8DFC-1DAACACE9B9D}"/>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198880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B2FF-C8A7-4FD0-8EBB-12341AF06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B87606-C239-475E-BDC4-8693A9CFE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FEA6CD-7909-45E0-A2E5-78158741D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81FF0-830F-4328-BCB5-4A65C61341AE}"/>
              </a:ext>
            </a:extLst>
          </p:cNvPr>
          <p:cNvSpPr>
            <a:spLocks noGrp="1"/>
          </p:cNvSpPr>
          <p:nvPr>
            <p:ph type="dt" sz="half" idx="10"/>
          </p:nvPr>
        </p:nvSpPr>
        <p:spPr/>
        <p:txBody>
          <a:bodyPr/>
          <a:lstStyle/>
          <a:p>
            <a:fld id="{DD20F425-34AF-45F9-8615-301E9D821FD9}" type="datetime1">
              <a:rPr lang="en-US" smtClean="0"/>
              <a:t>9/8/2021</a:t>
            </a:fld>
            <a:endParaRPr lang="en-US"/>
          </a:p>
        </p:txBody>
      </p:sp>
      <p:sp>
        <p:nvSpPr>
          <p:cNvPr id="6" name="Footer Placeholder 5">
            <a:extLst>
              <a:ext uri="{FF2B5EF4-FFF2-40B4-BE49-F238E27FC236}">
                <a16:creationId xmlns:a16="http://schemas.microsoft.com/office/drawing/2014/main" id="{330AF125-3EE1-43D8-B95A-C0632231749D}"/>
              </a:ext>
            </a:extLst>
          </p:cNvPr>
          <p:cNvSpPr>
            <a:spLocks noGrp="1"/>
          </p:cNvSpPr>
          <p:nvPr>
            <p:ph type="ftr" sz="quarter" idx="11"/>
          </p:nvPr>
        </p:nvSpPr>
        <p:spPr/>
        <p:txBody>
          <a:bodyPr/>
          <a:lstStyle/>
          <a:p>
            <a:r>
              <a:rPr lang="en-US"/>
              <a:t>Introduction to Git Ransingh Satyajit Ray</a:t>
            </a:r>
          </a:p>
        </p:txBody>
      </p:sp>
      <p:sp>
        <p:nvSpPr>
          <p:cNvPr id="7" name="Slide Number Placeholder 6">
            <a:extLst>
              <a:ext uri="{FF2B5EF4-FFF2-40B4-BE49-F238E27FC236}">
                <a16:creationId xmlns:a16="http://schemas.microsoft.com/office/drawing/2014/main" id="{377B53E6-070C-4DC0-92DC-B64AB06B0F70}"/>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133638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F891-85CD-4A4A-B54E-667EB0C59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75418-D6FA-4204-A768-AE50868D8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40EAD5-46FF-4BD0-8A2E-752BBA233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6CAC6-12E8-4DE1-9460-ABF9147BB131}"/>
              </a:ext>
            </a:extLst>
          </p:cNvPr>
          <p:cNvSpPr>
            <a:spLocks noGrp="1"/>
          </p:cNvSpPr>
          <p:nvPr>
            <p:ph type="dt" sz="half" idx="10"/>
          </p:nvPr>
        </p:nvSpPr>
        <p:spPr/>
        <p:txBody>
          <a:bodyPr/>
          <a:lstStyle/>
          <a:p>
            <a:fld id="{241A093E-1659-460F-9284-E05E58BB86A2}" type="datetime1">
              <a:rPr lang="en-US" smtClean="0"/>
              <a:t>9/8/2021</a:t>
            </a:fld>
            <a:endParaRPr lang="en-US"/>
          </a:p>
        </p:txBody>
      </p:sp>
      <p:sp>
        <p:nvSpPr>
          <p:cNvPr id="6" name="Footer Placeholder 5">
            <a:extLst>
              <a:ext uri="{FF2B5EF4-FFF2-40B4-BE49-F238E27FC236}">
                <a16:creationId xmlns:a16="http://schemas.microsoft.com/office/drawing/2014/main" id="{3BDE590A-7FC1-4AEC-8A20-A71C84AE0F3A}"/>
              </a:ext>
            </a:extLst>
          </p:cNvPr>
          <p:cNvSpPr>
            <a:spLocks noGrp="1"/>
          </p:cNvSpPr>
          <p:nvPr>
            <p:ph type="ftr" sz="quarter" idx="11"/>
          </p:nvPr>
        </p:nvSpPr>
        <p:spPr/>
        <p:txBody>
          <a:bodyPr/>
          <a:lstStyle/>
          <a:p>
            <a:r>
              <a:rPr lang="en-US"/>
              <a:t>Introduction to Git Ransingh Satyajit Ray</a:t>
            </a:r>
          </a:p>
        </p:txBody>
      </p:sp>
      <p:sp>
        <p:nvSpPr>
          <p:cNvPr id="7" name="Slide Number Placeholder 6">
            <a:extLst>
              <a:ext uri="{FF2B5EF4-FFF2-40B4-BE49-F238E27FC236}">
                <a16:creationId xmlns:a16="http://schemas.microsoft.com/office/drawing/2014/main" id="{5EC92C08-55C7-437B-BDC9-CB72AFC295A5}"/>
              </a:ext>
            </a:extLst>
          </p:cNvPr>
          <p:cNvSpPr>
            <a:spLocks noGrp="1"/>
          </p:cNvSpPr>
          <p:nvPr>
            <p:ph type="sldNum" sz="quarter" idx="12"/>
          </p:nvPr>
        </p:nvSpPr>
        <p:spPr/>
        <p:txBody>
          <a:bodyPr/>
          <a:lstStyle/>
          <a:p>
            <a:fld id="{A72A44EE-F2A3-4CB1-AE67-31033DE842CD}" type="slidenum">
              <a:rPr lang="en-US" smtClean="0"/>
              <a:t>‹#›</a:t>
            </a:fld>
            <a:endParaRPr lang="en-US"/>
          </a:p>
        </p:txBody>
      </p:sp>
    </p:spTree>
    <p:extLst>
      <p:ext uri="{BB962C8B-B14F-4D97-AF65-F5344CB8AC3E}">
        <p14:creationId xmlns:p14="http://schemas.microsoft.com/office/powerpoint/2010/main" val="415725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81376-C53D-4FC3-A996-C595FBBEA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B457B-62DE-4E76-A0A2-58A405B2C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DBA60-BE9C-4D2A-9254-B1DC1EC24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1D94A-6D45-4027-AA95-1A10E02343AA}" type="datetime1">
              <a:rPr lang="en-US" smtClean="0"/>
              <a:t>9/8/2021</a:t>
            </a:fld>
            <a:endParaRPr lang="en-US"/>
          </a:p>
        </p:txBody>
      </p:sp>
      <p:sp>
        <p:nvSpPr>
          <p:cNvPr id="5" name="Footer Placeholder 4">
            <a:extLst>
              <a:ext uri="{FF2B5EF4-FFF2-40B4-BE49-F238E27FC236}">
                <a16:creationId xmlns:a16="http://schemas.microsoft.com/office/drawing/2014/main" id="{7DC997D6-164A-4462-B601-A8ED1EF2D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Git Ransingh Satyajit Ray</a:t>
            </a:r>
          </a:p>
        </p:txBody>
      </p:sp>
      <p:sp>
        <p:nvSpPr>
          <p:cNvPr id="6" name="Slide Number Placeholder 5">
            <a:extLst>
              <a:ext uri="{FF2B5EF4-FFF2-40B4-BE49-F238E27FC236}">
                <a16:creationId xmlns:a16="http://schemas.microsoft.com/office/drawing/2014/main" id="{A25D480D-F355-40FF-A55F-D2A47A156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A44EE-F2A3-4CB1-AE67-31033DE842CD}" type="slidenum">
              <a:rPr lang="en-US" smtClean="0"/>
              <a:t>‹#›</a:t>
            </a:fld>
            <a:endParaRPr lang="en-US"/>
          </a:p>
        </p:txBody>
      </p:sp>
    </p:spTree>
    <p:extLst>
      <p:ext uri="{BB962C8B-B14F-4D97-AF65-F5344CB8AC3E}">
        <p14:creationId xmlns:p14="http://schemas.microsoft.com/office/powerpoint/2010/main" val="564155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B8849-0547-4696-A8C4-D20A8AD46782}"/>
              </a:ext>
            </a:extLst>
          </p:cNvPr>
          <p:cNvSpPr txBox="1"/>
          <p:nvPr/>
        </p:nvSpPr>
        <p:spPr>
          <a:xfrm>
            <a:off x="6385264" y="4027788"/>
            <a:ext cx="4933765" cy="1077218"/>
          </a:xfrm>
          <a:prstGeom prst="rect">
            <a:avLst/>
          </a:prstGeom>
          <a:noFill/>
        </p:spPr>
        <p:txBody>
          <a:bodyPr wrap="square">
            <a:spAutoFit/>
          </a:bodyPr>
          <a:lstStyle/>
          <a:p>
            <a:r>
              <a:rPr lang="en-US" sz="3600" b="1" dirty="0">
                <a:solidFill>
                  <a:srgbClr val="FF0000"/>
                </a:solidFill>
              </a:rPr>
              <a:t>Introduction to Git</a:t>
            </a:r>
          </a:p>
          <a:p>
            <a:r>
              <a:rPr lang="en-US" sz="2800" b="1" dirty="0"/>
              <a:t>Ransingh Satyajit Ray</a:t>
            </a:r>
          </a:p>
        </p:txBody>
      </p:sp>
      <p:sp>
        <p:nvSpPr>
          <p:cNvPr id="6" name="Date Placeholder 5">
            <a:extLst>
              <a:ext uri="{FF2B5EF4-FFF2-40B4-BE49-F238E27FC236}">
                <a16:creationId xmlns:a16="http://schemas.microsoft.com/office/drawing/2014/main" id="{91F79741-DAD2-46DB-BF5E-36A4B22827AE}"/>
              </a:ext>
            </a:extLst>
          </p:cNvPr>
          <p:cNvSpPr>
            <a:spLocks noGrp="1"/>
          </p:cNvSpPr>
          <p:nvPr>
            <p:ph type="dt" sz="half" idx="10"/>
          </p:nvPr>
        </p:nvSpPr>
        <p:spPr/>
        <p:txBody>
          <a:bodyPr/>
          <a:lstStyle/>
          <a:p>
            <a:fld id="{807A1641-8C1E-433E-B90B-DF51DD49CACD}" type="datetime1">
              <a:rPr lang="en-US" smtClean="0"/>
              <a:t>9/8/2021</a:t>
            </a:fld>
            <a:endParaRPr lang="en-US"/>
          </a:p>
        </p:txBody>
      </p:sp>
      <p:sp>
        <p:nvSpPr>
          <p:cNvPr id="7" name="Footer Placeholder 6">
            <a:extLst>
              <a:ext uri="{FF2B5EF4-FFF2-40B4-BE49-F238E27FC236}">
                <a16:creationId xmlns:a16="http://schemas.microsoft.com/office/drawing/2014/main" id="{67BAAEC7-026F-4BB4-812A-98CA4C74D76F}"/>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206E36DF-85B3-45B1-91AA-9A82BD38646F}"/>
              </a:ext>
            </a:extLst>
          </p:cNvPr>
          <p:cNvSpPr>
            <a:spLocks noGrp="1"/>
          </p:cNvSpPr>
          <p:nvPr>
            <p:ph type="sldNum" sz="quarter" idx="12"/>
          </p:nvPr>
        </p:nvSpPr>
        <p:spPr/>
        <p:txBody>
          <a:bodyPr/>
          <a:lstStyle/>
          <a:p>
            <a:fld id="{A72A44EE-F2A3-4CB1-AE67-31033DE842CD}" type="slidenum">
              <a:rPr lang="en-US" smtClean="0"/>
              <a:t>1</a:t>
            </a:fld>
            <a:endParaRPr lang="en-US"/>
          </a:p>
        </p:txBody>
      </p:sp>
    </p:spTree>
    <p:extLst>
      <p:ext uri="{BB962C8B-B14F-4D97-AF65-F5344CB8AC3E}">
        <p14:creationId xmlns:p14="http://schemas.microsoft.com/office/powerpoint/2010/main" val="3288005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1C72-ED16-4F07-AEBD-4F1CDCEFE1FF}"/>
              </a:ext>
            </a:extLst>
          </p:cNvPr>
          <p:cNvSpPr>
            <a:spLocks noGrp="1"/>
          </p:cNvSpPr>
          <p:nvPr>
            <p:ph type="title"/>
          </p:nvPr>
        </p:nvSpPr>
        <p:spPr/>
        <p:txBody>
          <a:bodyPr/>
          <a:lstStyle/>
          <a:p>
            <a:r>
              <a:rPr lang="en-US" b="1" i="0" dirty="0">
                <a:solidFill>
                  <a:srgbClr val="05192D"/>
                </a:solidFill>
                <a:effectLst/>
                <a:latin typeface="Studio-Feixen-Sans"/>
              </a:rPr>
              <a:t>Interlude: how can I edit a file?</a:t>
            </a:r>
            <a:endParaRPr lang="en-US" dirty="0"/>
          </a:p>
        </p:txBody>
      </p:sp>
      <p:sp>
        <p:nvSpPr>
          <p:cNvPr id="3" name="Content Placeholder 2">
            <a:extLst>
              <a:ext uri="{FF2B5EF4-FFF2-40B4-BE49-F238E27FC236}">
                <a16:creationId xmlns:a16="http://schemas.microsoft.com/office/drawing/2014/main" id="{C471E620-D0B4-4CEF-8677-B2B76ED0BEB9}"/>
              </a:ext>
            </a:extLst>
          </p:cNvPr>
          <p:cNvSpPr>
            <a:spLocks noGrp="1"/>
          </p:cNvSpPr>
          <p:nvPr>
            <p:ph idx="1"/>
          </p:nvPr>
        </p:nvSpPr>
        <p:spPr/>
        <p:txBody>
          <a:bodyPr/>
          <a:lstStyle/>
          <a:p>
            <a:r>
              <a:rPr lang="en-US" dirty="0"/>
              <a:t>If you type nano filename, it will open filename for editing (or create it if it doesn't already exist). You can then move around with the arrow keys, delete characters with the backspace key, and so on. </a:t>
            </a:r>
          </a:p>
          <a:p>
            <a:pPr algn="l">
              <a:buFont typeface="Arial" panose="020B0604020202020204" pitchFamily="34" charset="0"/>
              <a:buChar char="•"/>
            </a:pPr>
            <a:r>
              <a:rPr lang="en-US" b="0" i="0" dirty="0">
                <a:solidFill>
                  <a:srgbClr val="05192D"/>
                </a:solidFill>
                <a:effectLst/>
                <a:latin typeface="Studio-Feixen-Sans"/>
              </a:rPr>
              <a:t>Ctrl-K: delete a line.</a:t>
            </a:r>
          </a:p>
          <a:p>
            <a:pPr algn="l">
              <a:buFont typeface="Arial" panose="020B0604020202020204" pitchFamily="34" charset="0"/>
              <a:buChar char="•"/>
            </a:pPr>
            <a:r>
              <a:rPr lang="en-US" b="0" i="0" dirty="0">
                <a:solidFill>
                  <a:srgbClr val="05192D"/>
                </a:solidFill>
                <a:effectLst/>
                <a:latin typeface="Studio-Feixen-Sans"/>
              </a:rPr>
              <a:t>Ctrl-U: un-delete a line.</a:t>
            </a:r>
          </a:p>
          <a:p>
            <a:pPr algn="l">
              <a:buFont typeface="Arial" panose="020B0604020202020204" pitchFamily="34" charset="0"/>
              <a:buChar char="•"/>
            </a:pPr>
            <a:r>
              <a:rPr lang="en-US" b="0" i="0" dirty="0">
                <a:solidFill>
                  <a:srgbClr val="05192D"/>
                </a:solidFill>
                <a:effectLst/>
                <a:latin typeface="Studio-Feixen-Sans"/>
              </a:rPr>
              <a:t>Ctrl-O: save the file ('O' stands for 'output').</a:t>
            </a:r>
          </a:p>
          <a:p>
            <a:pPr algn="l">
              <a:buFont typeface="Arial" panose="020B0604020202020204" pitchFamily="34" charset="0"/>
              <a:buChar char="•"/>
            </a:pPr>
            <a:r>
              <a:rPr lang="en-US" b="0" i="0" dirty="0">
                <a:solidFill>
                  <a:srgbClr val="05192D"/>
                </a:solidFill>
                <a:effectLst/>
                <a:latin typeface="Studio-Feixen-Sans"/>
              </a:rPr>
              <a:t>Ctrl-X: exit the editor.</a:t>
            </a:r>
          </a:p>
          <a:p>
            <a:endParaRPr lang="en-US" dirty="0"/>
          </a:p>
        </p:txBody>
      </p:sp>
      <p:sp>
        <p:nvSpPr>
          <p:cNvPr id="5" name="Date Placeholder 4">
            <a:extLst>
              <a:ext uri="{FF2B5EF4-FFF2-40B4-BE49-F238E27FC236}">
                <a16:creationId xmlns:a16="http://schemas.microsoft.com/office/drawing/2014/main" id="{902046E6-6B8F-449F-A57F-BCC66B6F3195}"/>
              </a:ext>
            </a:extLst>
          </p:cNvPr>
          <p:cNvSpPr>
            <a:spLocks noGrp="1"/>
          </p:cNvSpPr>
          <p:nvPr>
            <p:ph type="dt" sz="half" idx="10"/>
          </p:nvPr>
        </p:nvSpPr>
        <p:spPr/>
        <p:txBody>
          <a:bodyPr/>
          <a:lstStyle/>
          <a:p>
            <a:fld id="{303A8651-FB88-4B2E-B42F-AC61EE7F6F9B}" type="datetime1">
              <a:rPr lang="en-US" smtClean="0"/>
              <a:t>9/8/2021</a:t>
            </a:fld>
            <a:endParaRPr lang="en-US"/>
          </a:p>
        </p:txBody>
      </p:sp>
      <p:sp>
        <p:nvSpPr>
          <p:cNvPr id="6" name="Footer Placeholder 5">
            <a:extLst>
              <a:ext uri="{FF2B5EF4-FFF2-40B4-BE49-F238E27FC236}">
                <a16:creationId xmlns:a16="http://schemas.microsoft.com/office/drawing/2014/main" id="{4729A533-6E52-4E29-8449-1536D28729DD}"/>
              </a:ext>
            </a:extLst>
          </p:cNvPr>
          <p:cNvSpPr>
            <a:spLocks noGrp="1"/>
          </p:cNvSpPr>
          <p:nvPr>
            <p:ph type="ftr" sz="quarter" idx="11"/>
          </p:nvPr>
        </p:nvSpPr>
        <p:spPr/>
        <p:txBody>
          <a:bodyPr/>
          <a:lstStyle/>
          <a:p>
            <a:r>
              <a:rPr lang="en-US"/>
              <a:t>Introduction to Git Ransingh Satyajit Ray</a:t>
            </a:r>
          </a:p>
        </p:txBody>
      </p:sp>
      <p:sp>
        <p:nvSpPr>
          <p:cNvPr id="7" name="Slide Number Placeholder 6">
            <a:extLst>
              <a:ext uri="{FF2B5EF4-FFF2-40B4-BE49-F238E27FC236}">
                <a16:creationId xmlns:a16="http://schemas.microsoft.com/office/drawing/2014/main" id="{2000EA3D-467F-466D-9B1D-FB0267A2DF5F}"/>
              </a:ext>
            </a:extLst>
          </p:cNvPr>
          <p:cNvSpPr>
            <a:spLocks noGrp="1"/>
          </p:cNvSpPr>
          <p:nvPr>
            <p:ph type="sldNum" sz="quarter" idx="12"/>
          </p:nvPr>
        </p:nvSpPr>
        <p:spPr/>
        <p:txBody>
          <a:bodyPr/>
          <a:lstStyle/>
          <a:p>
            <a:fld id="{A72A44EE-F2A3-4CB1-AE67-31033DE842CD}" type="slidenum">
              <a:rPr lang="en-US" smtClean="0"/>
              <a:t>10</a:t>
            </a:fld>
            <a:endParaRPr lang="en-US"/>
          </a:p>
        </p:txBody>
      </p:sp>
    </p:spTree>
    <p:extLst>
      <p:ext uri="{BB962C8B-B14F-4D97-AF65-F5344CB8AC3E}">
        <p14:creationId xmlns:p14="http://schemas.microsoft.com/office/powerpoint/2010/main" val="10666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98CA-D7EF-495C-9B29-6BC72A4709A8}"/>
              </a:ext>
            </a:extLst>
          </p:cNvPr>
          <p:cNvSpPr>
            <a:spLocks noGrp="1"/>
          </p:cNvSpPr>
          <p:nvPr>
            <p:ph type="title"/>
          </p:nvPr>
        </p:nvSpPr>
        <p:spPr/>
        <p:txBody>
          <a:bodyPr/>
          <a:lstStyle/>
          <a:p>
            <a:r>
              <a:rPr lang="en-US" b="1" i="0" dirty="0">
                <a:solidFill>
                  <a:srgbClr val="05192D"/>
                </a:solidFill>
                <a:effectLst/>
                <a:latin typeface="Studio-Feixen-Sans"/>
              </a:rPr>
              <a:t>Interlude: how can I edit a file?</a:t>
            </a:r>
            <a:br>
              <a:rPr lang="en-US" b="1" i="0" dirty="0">
                <a:solidFill>
                  <a:srgbClr val="05192D"/>
                </a:solidFill>
                <a:effectLst/>
                <a:latin typeface="Studio-Feixen-Sans"/>
              </a:rPr>
            </a:br>
            <a:endParaRPr lang="en-US" dirty="0"/>
          </a:p>
        </p:txBody>
      </p:sp>
      <p:pic>
        <p:nvPicPr>
          <p:cNvPr id="7" name="Picture 6">
            <a:extLst>
              <a:ext uri="{FF2B5EF4-FFF2-40B4-BE49-F238E27FC236}">
                <a16:creationId xmlns:a16="http://schemas.microsoft.com/office/drawing/2014/main" id="{E60CB428-2F04-4AE4-83E1-F5C776B03A75}"/>
              </a:ext>
            </a:extLst>
          </p:cNvPr>
          <p:cNvPicPr>
            <a:picLocks noChangeAspect="1"/>
          </p:cNvPicPr>
          <p:nvPr/>
        </p:nvPicPr>
        <p:blipFill>
          <a:blip r:embed="rId2"/>
          <a:stretch>
            <a:fillRect/>
          </a:stretch>
        </p:blipFill>
        <p:spPr>
          <a:xfrm>
            <a:off x="838200" y="1216241"/>
            <a:ext cx="2228850" cy="466725"/>
          </a:xfrm>
          <a:prstGeom prst="rect">
            <a:avLst/>
          </a:prstGeom>
        </p:spPr>
      </p:pic>
      <p:pic>
        <p:nvPicPr>
          <p:cNvPr id="9" name="Picture 8">
            <a:extLst>
              <a:ext uri="{FF2B5EF4-FFF2-40B4-BE49-F238E27FC236}">
                <a16:creationId xmlns:a16="http://schemas.microsoft.com/office/drawing/2014/main" id="{BAFE2218-254B-4A50-8E6A-EDE181738D42}"/>
              </a:ext>
            </a:extLst>
          </p:cNvPr>
          <p:cNvPicPr>
            <a:picLocks noChangeAspect="1"/>
          </p:cNvPicPr>
          <p:nvPr/>
        </p:nvPicPr>
        <p:blipFill>
          <a:blip r:embed="rId3"/>
          <a:stretch>
            <a:fillRect/>
          </a:stretch>
        </p:blipFill>
        <p:spPr>
          <a:xfrm>
            <a:off x="3209539" y="1216241"/>
            <a:ext cx="4697506" cy="3429000"/>
          </a:xfrm>
          <a:prstGeom prst="rect">
            <a:avLst/>
          </a:prstGeom>
        </p:spPr>
      </p:pic>
      <p:sp>
        <p:nvSpPr>
          <p:cNvPr id="11" name="TextBox 10">
            <a:extLst>
              <a:ext uri="{FF2B5EF4-FFF2-40B4-BE49-F238E27FC236}">
                <a16:creationId xmlns:a16="http://schemas.microsoft.com/office/drawing/2014/main" id="{00F5E8AE-901D-4A36-9F7E-54A492BFF5DB}"/>
              </a:ext>
            </a:extLst>
          </p:cNvPr>
          <p:cNvSpPr txBox="1"/>
          <p:nvPr/>
        </p:nvSpPr>
        <p:spPr>
          <a:xfrm>
            <a:off x="8373862" y="1367471"/>
            <a:ext cx="2883023" cy="1200329"/>
          </a:xfrm>
          <a:prstGeom prst="rect">
            <a:avLst/>
          </a:prstGeom>
          <a:noFill/>
        </p:spPr>
        <p:txBody>
          <a:bodyPr wrap="square">
            <a:spAutoFit/>
          </a:bodyPr>
          <a:lstStyle/>
          <a:p>
            <a:r>
              <a:rPr lang="en-US" b="0" i="0" dirty="0">
                <a:solidFill>
                  <a:srgbClr val="05192D"/>
                </a:solidFill>
                <a:effectLst/>
                <a:latin typeface="Studio-Feixen-Sans"/>
              </a:rPr>
              <a:t>type Ctrl-O to write the file out, then Enter to confirm the filename, then Ctrl-X and Enter to exit the editor.</a:t>
            </a:r>
            <a:endParaRPr lang="en-US" dirty="0"/>
          </a:p>
        </p:txBody>
      </p:sp>
      <p:sp>
        <p:nvSpPr>
          <p:cNvPr id="12" name="Date Placeholder 11">
            <a:extLst>
              <a:ext uri="{FF2B5EF4-FFF2-40B4-BE49-F238E27FC236}">
                <a16:creationId xmlns:a16="http://schemas.microsoft.com/office/drawing/2014/main" id="{B472AFB1-8346-43DD-9C3E-908AEA130CBD}"/>
              </a:ext>
            </a:extLst>
          </p:cNvPr>
          <p:cNvSpPr>
            <a:spLocks noGrp="1"/>
          </p:cNvSpPr>
          <p:nvPr>
            <p:ph type="dt" sz="half" idx="10"/>
          </p:nvPr>
        </p:nvSpPr>
        <p:spPr/>
        <p:txBody>
          <a:bodyPr/>
          <a:lstStyle/>
          <a:p>
            <a:fld id="{EDF101D0-7FED-47FA-9B0B-B4D4D0059D38}" type="datetime1">
              <a:rPr lang="en-US" smtClean="0"/>
              <a:t>9/8/2021</a:t>
            </a:fld>
            <a:endParaRPr lang="en-US"/>
          </a:p>
        </p:txBody>
      </p:sp>
      <p:sp>
        <p:nvSpPr>
          <p:cNvPr id="13" name="Footer Placeholder 12">
            <a:extLst>
              <a:ext uri="{FF2B5EF4-FFF2-40B4-BE49-F238E27FC236}">
                <a16:creationId xmlns:a16="http://schemas.microsoft.com/office/drawing/2014/main" id="{F1D069C5-E5D5-492B-97AF-3CCE43690B63}"/>
              </a:ext>
            </a:extLst>
          </p:cNvPr>
          <p:cNvSpPr>
            <a:spLocks noGrp="1"/>
          </p:cNvSpPr>
          <p:nvPr>
            <p:ph type="ftr" sz="quarter" idx="11"/>
          </p:nvPr>
        </p:nvSpPr>
        <p:spPr/>
        <p:txBody>
          <a:bodyPr/>
          <a:lstStyle/>
          <a:p>
            <a:r>
              <a:rPr lang="en-US"/>
              <a:t>Introduction to Git Ransingh Satyajit Ray</a:t>
            </a:r>
          </a:p>
        </p:txBody>
      </p:sp>
      <p:sp>
        <p:nvSpPr>
          <p:cNvPr id="14" name="Slide Number Placeholder 13">
            <a:extLst>
              <a:ext uri="{FF2B5EF4-FFF2-40B4-BE49-F238E27FC236}">
                <a16:creationId xmlns:a16="http://schemas.microsoft.com/office/drawing/2014/main" id="{C8458222-13BC-4677-8970-8DE64F9E9392}"/>
              </a:ext>
            </a:extLst>
          </p:cNvPr>
          <p:cNvSpPr>
            <a:spLocks noGrp="1"/>
          </p:cNvSpPr>
          <p:nvPr>
            <p:ph type="sldNum" sz="quarter" idx="12"/>
          </p:nvPr>
        </p:nvSpPr>
        <p:spPr/>
        <p:txBody>
          <a:bodyPr/>
          <a:lstStyle/>
          <a:p>
            <a:fld id="{A72A44EE-F2A3-4CB1-AE67-31033DE842CD}" type="slidenum">
              <a:rPr lang="en-US" smtClean="0"/>
              <a:t>11</a:t>
            </a:fld>
            <a:endParaRPr lang="en-US"/>
          </a:p>
        </p:txBody>
      </p:sp>
    </p:spTree>
    <p:extLst>
      <p:ext uri="{BB962C8B-B14F-4D97-AF65-F5344CB8AC3E}">
        <p14:creationId xmlns:p14="http://schemas.microsoft.com/office/powerpoint/2010/main" val="170343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7D7B-0F86-4528-9E3D-AD26793EE7A4}"/>
              </a:ext>
            </a:extLst>
          </p:cNvPr>
          <p:cNvSpPr>
            <a:spLocks noGrp="1"/>
          </p:cNvSpPr>
          <p:nvPr>
            <p:ph type="title"/>
          </p:nvPr>
        </p:nvSpPr>
        <p:spPr/>
        <p:txBody>
          <a:bodyPr/>
          <a:lstStyle/>
          <a:p>
            <a:r>
              <a:rPr lang="en-US" b="1" i="0" dirty="0">
                <a:solidFill>
                  <a:srgbClr val="05192D"/>
                </a:solidFill>
                <a:effectLst/>
                <a:latin typeface="Studio-Feixen-Sans"/>
              </a:rPr>
              <a:t>How do I commit changes?</a:t>
            </a:r>
            <a:endParaRPr lang="en-US" dirty="0"/>
          </a:p>
        </p:txBody>
      </p:sp>
      <p:sp>
        <p:nvSpPr>
          <p:cNvPr id="3" name="Content Placeholder 2">
            <a:extLst>
              <a:ext uri="{FF2B5EF4-FFF2-40B4-BE49-F238E27FC236}">
                <a16:creationId xmlns:a16="http://schemas.microsoft.com/office/drawing/2014/main" id="{75AF8189-FFB2-490D-8758-7EBAB474E3AD}"/>
              </a:ext>
            </a:extLst>
          </p:cNvPr>
          <p:cNvSpPr>
            <a:spLocks noGrp="1"/>
          </p:cNvSpPr>
          <p:nvPr>
            <p:ph idx="1"/>
          </p:nvPr>
        </p:nvSpPr>
        <p:spPr/>
        <p:txBody>
          <a:bodyPr/>
          <a:lstStyle/>
          <a:p>
            <a:r>
              <a:rPr lang="en-US" b="0" i="0" dirty="0">
                <a:solidFill>
                  <a:srgbClr val="05192D"/>
                </a:solidFill>
                <a:effectLst/>
                <a:latin typeface="Studio-Feixen-Sans"/>
              </a:rPr>
              <a:t>When you commit changes, Git requires you to enter a </a:t>
            </a:r>
            <a:r>
              <a:rPr lang="en-US" b="1" i="0" dirty="0">
                <a:solidFill>
                  <a:srgbClr val="05192D"/>
                </a:solidFill>
                <a:effectLst/>
                <a:latin typeface="Studio-Feixen-Sans"/>
              </a:rPr>
              <a:t>log message</a:t>
            </a:r>
            <a:r>
              <a:rPr lang="en-US" b="0" i="0" dirty="0">
                <a:solidFill>
                  <a:srgbClr val="05192D"/>
                </a:solidFill>
                <a:effectLst/>
                <a:latin typeface="Studio-Feixen-Sans"/>
              </a:rPr>
              <a:t>.</a:t>
            </a:r>
          </a:p>
          <a:p>
            <a:r>
              <a:rPr lang="en-US" dirty="0"/>
              <a:t>By default, Git launches a text editor to let you write this message. To keep things simple, you can use -m "some message in quotes" on the command line to enter a single-line message like this:</a:t>
            </a:r>
          </a:p>
          <a:p>
            <a:endParaRPr lang="en-US" dirty="0"/>
          </a:p>
          <a:p>
            <a:r>
              <a:rPr lang="en-US" dirty="0"/>
              <a:t>git commit -m "Program appears to have become self-aware."</a:t>
            </a:r>
          </a:p>
        </p:txBody>
      </p:sp>
      <p:sp>
        <p:nvSpPr>
          <p:cNvPr id="4" name="Date Placeholder 3">
            <a:extLst>
              <a:ext uri="{FF2B5EF4-FFF2-40B4-BE49-F238E27FC236}">
                <a16:creationId xmlns:a16="http://schemas.microsoft.com/office/drawing/2014/main" id="{A3443E4E-4008-4628-A143-591AFE1EC5A2}"/>
              </a:ext>
            </a:extLst>
          </p:cNvPr>
          <p:cNvSpPr>
            <a:spLocks noGrp="1"/>
          </p:cNvSpPr>
          <p:nvPr>
            <p:ph type="dt" sz="half" idx="10"/>
          </p:nvPr>
        </p:nvSpPr>
        <p:spPr/>
        <p:txBody>
          <a:bodyPr/>
          <a:lstStyle/>
          <a:p>
            <a:fld id="{B75B8A92-FC78-4038-9C1D-800314C4F50A}" type="datetime1">
              <a:rPr lang="en-US" smtClean="0"/>
              <a:t>9/8/2021</a:t>
            </a:fld>
            <a:endParaRPr lang="en-US"/>
          </a:p>
        </p:txBody>
      </p:sp>
      <p:sp>
        <p:nvSpPr>
          <p:cNvPr id="5" name="Footer Placeholder 4">
            <a:extLst>
              <a:ext uri="{FF2B5EF4-FFF2-40B4-BE49-F238E27FC236}">
                <a16:creationId xmlns:a16="http://schemas.microsoft.com/office/drawing/2014/main" id="{8C62BD90-8B3F-49D5-9550-FF17BE21A661}"/>
              </a:ext>
            </a:extLst>
          </p:cNvPr>
          <p:cNvSpPr>
            <a:spLocks noGrp="1"/>
          </p:cNvSpPr>
          <p:nvPr>
            <p:ph type="ftr" sz="quarter" idx="11"/>
          </p:nvPr>
        </p:nvSpPr>
        <p:spPr/>
        <p:txBody>
          <a:bodyPr/>
          <a:lstStyle/>
          <a:p>
            <a:r>
              <a:rPr lang="en-US"/>
              <a:t>Introduction to Git Ransingh Satyajit Ray</a:t>
            </a:r>
          </a:p>
        </p:txBody>
      </p:sp>
      <p:sp>
        <p:nvSpPr>
          <p:cNvPr id="6" name="Slide Number Placeholder 5">
            <a:extLst>
              <a:ext uri="{FF2B5EF4-FFF2-40B4-BE49-F238E27FC236}">
                <a16:creationId xmlns:a16="http://schemas.microsoft.com/office/drawing/2014/main" id="{E41827EC-7CA2-4B5F-AD0A-45290487DBAA}"/>
              </a:ext>
            </a:extLst>
          </p:cNvPr>
          <p:cNvSpPr>
            <a:spLocks noGrp="1"/>
          </p:cNvSpPr>
          <p:nvPr>
            <p:ph type="sldNum" sz="quarter" idx="12"/>
          </p:nvPr>
        </p:nvSpPr>
        <p:spPr/>
        <p:txBody>
          <a:bodyPr/>
          <a:lstStyle/>
          <a:p>
            <a:fld id="{A72A44EE-F2A3-4CB1-AE67-31033DE842CD}" type="slidenum">
              <a:rPr lang="en-US" smtClean="0"/>
              <a:t>12</a:t>
            </a:fld>
            <a:endParaRPr lang="en-US"/>
          </a:p>
        </p:txBody>
      </p:sp>
    </p:spTree>
    <p:extLst>
      <p:ext uri="{BB962C8B-B14F-4D97-AF65-F5344CB8AC3E}">
        <p14:creationId xmlns:p14="http://schemas.microsoft.com/office/powerpoint/2010/main" val="1747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D4BF-05DA-4453-A19E-4DFBEFF14F3A}"/>
              </a:ext>
            </a:extLst>
          </p:cNvPr>
          <p:cNvSpPr>
            <a:spLocks noGrp="1"/>
          </p:cNvSpPr>
          <p:nvPr>
            <p:ph type="title"/>
          </p:nvPr>
        </p:nvSpPr>
        <p:spPr/>
        <p:txBody>
          <a:bodyPr/>
          <a:lstStyle/>
          <a:p>
            <a:r>
              <a:rPr lang="en-US" b="1" i="0" dirty="0">
                <a:solidFill>
                  <a:srgbClr val="05192D"/>
                </a:solidFill>
                <a:effectLst/>
                <a:latin typeface="Studio-Feixen-Sans"/>
              </a:rPr>
              <a:t>How can I view a repository's history?</a:t>
            </a:r>
            <a:endParaRPr lang="en-US" dirty="0"/>
          </a:p>
        </p:txBody>
      </p:sp>
      <p:sp>
        <p:nvSpPr>
          <p:cNvPr id="3" name="Content Placeholder 2">
            <a:extLst>
              <a:ext uri="{FF2B5EF4-FFF2-40B4-BE49-F238E27FC236}">
                <a16:creationId xmlns:a16="http://schemas.microsoft.com/office/drawing/2014/main" id="{BA3B8468-5CF6-4CB4-A465-F35B8370645E}"/>
              </a:ext>
            </a:extLst>
          </p:cNvPr>
          <p:cNvSpPr>
            <a:spLocks noGrp="1"/>
          </p:cNvSpPr>
          <p:nvPr>
            <p:ph idx="1"/>
          </p:nvPr>
        </p:nvSpPr>
        <p:spPr/>
        <p:txBody>
          <a:bodyPr/>
          <a:lstStyle/>
          <a:p>
            <a:r>
              <a:rPr lang="en-US" dirty="0"/>
              <a:t>The command git log is used to view the log of the project's history</a:t>
            </a:r>
          </a:p>
          <a:p>
            <a:endParaRPr lang="en-US" dirty="0"/>
          </a:p>
        </p:txBody>
      </p:sp>
      <p:pic>
        <p:nvPicPr>
          <p:cNvPr id="7" name="Picture 6">
            <a:extLst>
              <a:ext uri="{FF2B5EF4-FFF2-40B4-BE49-F238E27FC236}">
                <a16:creationId xmlns:a16="http://schemas.microsoft.com/office/drawing/2014/main" id="{64CEC3D0-9100-432B-A4E3-703C05F88889}"/>
              </a:ext>
            </a:extLst>
          </p:cNvPr>
          <p:cNvPicPr>
            <a:picLocks noChangeAspect="1"/>
          </p:cNvPicPr>
          <p:nvPr/>
        </p:nvPicPr>
        <p:blipFill>
          <a:blip r:embed="rId2"/>
          <a:stretch>
            <a:fillRect/>
          </a:stretch>
        </p:blipFill>
        <p:spPr>
          <a:xfrm>
            <a:off x="1024399" y="2491127"/>
            <a:ext cx="3751787" cy="3820773"/>
          </a:xfrm>
          <a:prstGeom prst="rect">
            <a:avLst/>
          </a:prstGeom>
        </p:spPr>
      </p:pic>
      <p:sp>
        <p:nvSpPr>
          <p:cNvPr id="8" name="Date Placeholder 7">
            <a:extLst>
              <a:ext uri="{FF2B5EF4-FFF2-40B4-BE49-F238E27FC236}">
                <a16:creationId xmlns:a16="http://schemas.microsoft.com/office/drawing/2014/main" id="{CE8B895D-87F1-4761-AA21-99077202781C}"/>
              </a:ext>
            </a:extLst>
          </p:cNvPr>
          <p:cNvSpPr>
            <a:spLocks noGrp="1"/>
          </p:cNvSpPr>
          <p:nvPr>
            <p:ph type="dt" sz="half" idx="10"/>
          </p:nvPr>
        </p:nvSpPr>
        <p:spPr/>
        <p:txBody>
          <a:bodyPr/>
          <a:lstStyle/>
          <a:p>
            <a:fld id="{75372464-B4F4-4B69-813C-CE32E398A4A1}" type="datetime1">
              <a:rPr lang="en-US" smtClean="0"/>
              <a:t>9/8/2021</a:t>
            </a:fld>
            <a:endParaRPr lang="en-US"/>
          </a:p>
        </p:txBody>
      </p:sp>
      <p:sp>
        <p:nvSpPr>
          <p:cNvPr id="9" name="Footer Placeholder 8">
            <a:extLst>
              <a:ext uri="{FF2B5EF4-FFF2-40B4-BE49-F238E27FC236}">
                <a16:creationId xmlns:a16="http://schemas.microsoft.com/office/drawing/2014/main" id="{227AE863-085D-48CE-9D3C-A85232A96BDE}"/>
              </a:ext>
            </a:extLst>
          </p:cNvPr>
          <p:cNvSpPr>
            <a:spLocks noGrp="1"/>
          </p:cNvSpPr>
          <p:nvPr>
            <p:ph type="ftr" sz="quarter" idx="11"/>
          </p:nvPr>
        </p:nvSpPr>
        <p:spPr/>
        <p:txBody>
          <a:bodyPr/>
          <a:lstStyle/>
          <a:p>
            <a:r>
              <a:rPr lang="en-US"/>
              <a:t>Introduction to Git Ransingh Satyajit Ray</a:t>
            </a:r>
          </a:p>
        </p:txBody>
      </p:sp>
      <p:sp>
        <p:nvSpPr>
          <p:cNvPr id="10" name="Slide Number Placeholder 9">
            <a:extLst>
              <a:ext uri="{FF2B5EF4-FFF2-40B4-BE49-F238E27FC236}">
                <a16:creationId xmlns:a16="http://schemas.microsoft.com/office/drawing/2014/main" id="{00A0CF2E-664F-46B8-9784-7A9C9A625823}"/>
              </a:ext>
            </a:extLst>
          </p:cNvPr>
          <p:cNvSpPr>
            <a:spLocks noGrp="1"/>
          </p:cNvSpPr>
          <p:nvPr>
            <p:ph type="sldNum" sz="quarter" idx="12"/>
          </p:nvPr>
        </p:nvSpPr>
        <p:spPr/>
        <p:txBody>
          <a:bodyPr/>
          <a:lstStyle/>
          <a:p>
            <a:fld id="{A72A44EE-F2A3-4CB1-AE67-31033DE842CD}" type="slidenum">
              <a:rPr lang="en-US" smtClean="0"/>
              <a:t>13</a:t>
            </a:fld>
            <a:endParaRPr lang="en-US"/>
          </a:p>
        </p:txBody>
      </p:sp>
    </p:spTree>
    <p:extLst>
      <p:ext uri="{BB962C8B-B14F-4D97-AF65-F5344CB8AC3E}">
        <p14:creationId xmlns:p14="http://schemas.microsoft.com/office/powerpoint/2010/main" val="388107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DCE0-A694-43D8-A8B2-C50798B0EB61}"/>
              </a:ext>
            </a:extLst>
          </p:cNvPr>
          <p:cNvSpPr>
            <a:spLocks noGrp="1"/>
          </p:cNvSpPr>
          <p:nvPr>
            <p:ph type="title"/>
          </p:nvPr>
        </p:nvSpPr>
        <p:spPr/>
        <p:txBody>
          <a:bodyPr/>
          <a:lstStyle/>
          <a:p>
            <a:r>
              <a:rPr lang="en-US" b="1" i="0" dirty="0">
                <a:solidFill>
                  <a:srgbClr val="05192D"/>
                </a:solidFill>
                <a:effectLst/>
                <a:latin typeface="Studio-Feixen-Sans"/>
              </a:rPr>
              <a:t>How do I write a better log message</a:t>
            </a:r>
            <a:endParaRPr lang="en-US" dirty="0"/>
          </a:p>
        </p:txBody>
      </p:sp>
      <p:sp>
        <p:nvSpPr>
          <p:cNvPr id="3" name="Content Placeholder 2">
            <a:extLst>
              <a:ext uri="{FF2B5EF4-FFF2-40B4-BE49-F238E27FC236}">
                <a16:creationId xmlns:a16="http://schemas.microsoft.com/office/drawing/2014/main" id="{6E3EF99F-20C4-4E38-BFD7-36DA59D44BA6}"/>
              </a:ext>
            </a:extLst>
          </p:cNvPr>
          <p:cNvSpPr>
            <a:spLocks noGrp="1"/>
          </p:cNvSpPr>
          <p:nvPr>
            <p:ph idx="1"/>
          </p:nvPr>
        </p:nvSpPr>
        <p:spPr>
          <a:xfrm>
            <a:off x="838200" y="1825625"/>
            <a:ext cx="10515600" cy="890942"/>
          </a:xfrm>
        </p:spPr>
        <p:txBody>
          <a:bodyPr/>
          <a:lstStyle/>
          <a:p>
            <a:r>
              <a:rPr lang="en-US" dirty="0"/>
              <a:t>Use git commit without -m to commit the changes. The Nano editor will open up.</a:t>
            </a:r>
          </a:p>
        </p:txBody>
      </p:sp>
      <p:pic>
        <p:nvPicPr>
          <p:cNvPr id="6" name="Picture 5">
            <a:extLst>
              <a:ext uri="{FF2B5EF4-FFF2-40B4-BE49-F238E27FC236}">
                <a16:creationId xmlns:a16="http://schemas.microsoft.com/office/drawing/2014/main" id="{43D67C09-872E-41D6-9E30-225A629731CD}"/>
              </a:ext>
            </a:extLst>
          </p:cNvPr>
          <p:cNvPicPr>
            <a:picLocks noChangeAspect="1"/>
          </p:cNvPicPr>
          <p:nvPr/>
        </p:nvPicPr>
        <p:blipFill>
          <a:blip r:embed="rId2"/>
          <a:stretch>
            <a:fillRect/>
          </a:stretch>
        </p:blipFill>
        <p:spPr>
          <a:xfrm>
            <a:off x="956939" y="3001300"/>
            <a:ext cx="2057400" cy="447675"/>
          </a:xfrm>
          <a:prstGeom prst="rect">
            <a:avLst/>
          </a:prstGeom>
        </p:spPr>
      </p:pic>
      <p:pic>
        <p:nvPicPr>
          <p:cNvPr id="8" name="Picture 7">
            <a:extLst>
              <a:ext uri="{FF2B5EF4-FFF2-40B4-BE49-F238E27FC236}">
                <a16:creationId xmlns:a16="http://schemas.microsoft.com/office/drawing/2014/main" id="{9E517C4E-488F-49FE-9224-D9E15A1795D6}"/>
              </a:ext>
            </a:extLst>
          </p:cNvPr>
          <p:cNvPicPr>
            <a:picLocks noChangeAspect="1"/>
          </p:cNvPicPr>
          <p:nvPr/>
        </p:nvPicPr>
        <p:blipFill>
          <a:blip r:embed="rId3"/>
          <a:stretch>
            <a:fillRect/>
          </a:stretch>
        </p:blipFill>
        <p:spPr>
          <a:xfrm>
            <a:off x="3249815" y="2851504"/>
            <a:ext cx="3941098" cy="3283537"/>
          </a:xfrm>
          <a:prstGeom prst="rect">
            <a:avLst/>
          </a:prstGeom>
        </p:spPr>
      </p:pic>
      <p:sp>
        <p:nvSpPr>
          <p:cNvPr id="9" name="TextBox 8">
            <a:extLst>
              <a:ext uri="{FF2B5EF4-FFF2-40B4-BE49-F238E27FC236}">
                <a16:creationId xmlns:a16="http://schemas.microsoft.com/office/drawing/2014/main" id="{721850CB-D2B7-4BC3-ADE2-B39167F0EB61}"/>
              </a:ext>
            </a:extLst>
          </p:cNvPr>
          <p:cNvSpPr txBox="1"/>
          <p:nvPr/>
        </p:nvSpPr>
        <p:spPr>
          <a:xfrm>
            <a:off x="7770181" y="2828835"/>
            <a:ext cx="2883023" cy="1200329"/>
          </a:xfrm>
          <a:prstGeom prst="rect">
            <a:avLst/>
          </a:prstGeom>
          <a:noFill/>
        </p:spPr>
        <p:txBody>
          <a:bodyPr wrap="square">
            <a:spAutoFit/>
          </a:bodyPr>
          <a:lstStyle/>
          <a:p>
            <a:r>
              <a:rPr lang="en-US" b="0" i="0" dirty="0">
                <a:solidFill>
                  <a:srgbClr val="05192D"/>
                </a:solidFill>
                <a:effectLst/>
                <a:latin typeface="Studio-Feixen-Sans"/>
              </a:rPr>
              <a:t>type Ctrl-O to write the file out, then Enter to confirm the filename, then Ctrl-X and Enter to exit the editor.</a:t>
            </a:r>
            <a:endParaRPr lang="en-US" dirty="0"/>
          </a:p>
        </p:txBody>
      </p:sp>
      <p:sp>
        <p:nvSpPr>
          <p:cNvPr id="10" name="Date Placeholder 9">
            <a:extLst>
              <a:ext uri="{FF2B5EF4-FFF2-40B4-BE49-F238E27FC236}">
                <a16:creationId xmlns:a16="http://schemas.microsoft.com/office/drawing/2014/main" id="{8F2A806B-3624-49AA-8D34-3574AFC93953}"/>
              </a:ext>
            </a:extLst>
          </p:cNvPr>
          <p:cNvSpPr>
            <a:spLocks noGrp="1"/>
          </p:cNvSpPr>
          <p:nvPr>
            <p:ph type="dt" sz="half" idx="10"/>
          </p:nvPr>
        </p:nvSpPr>
        <p:spPr/>
        <p:txBody>
          <a:bodyPr/>
          <a:lstStyle/>
          <a:p>
            <a:fld id="{41CE1747-E2DD-47A5-A486-01135AD675CE}" type="datetime1">
              <a:rPr lang="en-US" smtClean="0"/>
              <a:t>9/8/2021</a:t>
            </a:fld>
            <a:endParaRPr lang="en-US"/>
          </a:p>
        </p:txBody>
      </p:sp>
      <p:sp>
        <p:nvSpPr>
          <p:cNvPr id="11" name="Footer Placeholder 10">
            <a:extLst>
              <a:ext uri="{FF2B5EF4-FFF2-40B4-BE49-F238E27FC236}">
                <a16:creationId xmlns:a16="http://schemas.microsoft.com/office/drawing/2014/main" id="{6B5E5D01-5456-403B-8E51-0D8A858B69B5}"/>
              </a:ext>
            </a:extLst>
          </p:cNvPr>
          <p:cNvSpPr>
            <a:spLocks noGrp="1"/>
          </p:cNvSpPr>
          <p:nvPr>
            <p:ph type="ftr" sz="quarter" idx="11"/>
          </p:nvPr>
        </p:nvSpPr>
        <p:spPr/>
        <p:txBody>
          <a:bodyPr/>
          <a:lstStyle/>
          <a:p>
            <a:r>
              <a:rPr lang="en-US"/>
              <a:t>Introduction to Git Ransingh Satyajit Ray</a:t>
            </a:r>
          </a:p>
        </p:txBody>
      </p:sp>
      <p:sp>
        <p:nvSpPr>
          <p:cNvPr id="12" name="Slide Number Placeholder 11">
            <a:extLst>
              <a:ext uri="{FF2B5EF4-FFF2-40B4-BE49-F238E27FC236}">
                <a16:creationId xmlns:a16="http://schemas.microsoft.com/office/drawing/2014/main" id="{84885714-ABDC-49A3-BEE1-71ECF9F968BF}"/>
              </a:ext>
            </a:extLst>
          </p:cNvPr>
          <p:cNvSpPr>
            <a:spLocks noGrp="1"/>
          </p:cNvSpPr>
          <p:nvPr>
            <p:ph type="sldNum" sz="quarter" idx="12"/>
          </p:nvPr>
        </p:nvSpPr>
        <p:spPr/>
        <p:txBody>
          <a:bodyPr/>
          <a:lstStyle/>
          <a:p>
            <a:fld id="{A72A44EE-F2A3-4CB1-AE67-31033DE842CD}" type="slidenum">
              <a:rPr lang="en-US" smtClean="0"/>
              <a:t>14</a:t>
            </a:fld>
            <a:endParaRPr lang="en-US"/>
          </a:p>
        </p:txBody>
      </p:sp>
    </p:spTree>
    <p:extLst>
      <p:ext uri="{BB962C8B-B14F-4D97-AF65-F5344CB8AC3E}">
        <p14:creationId xmlns:p14="http://schemas.microsoft.com/office/powerpoint/2010/main" val="253232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7883-80BD-4077-8F4D-697C4ADA2F8C}"/>
              </a:ext>
            </a:extLst>
          </p:cNvPr>
          <p:cNvSpPr>
            <a:spLocks noGrp="1"/>
          </p:cNvSpPr>
          <p:nvPr>
            <p:ph type="title"/>
          </p:nvPr>
        </p:nvSpPr>
        <p:spPr/>
        <p:txBody>
          <a:bodyPr/>
          <a:lstStyle/>
          <a:p>
            <a:r>
              <a:rPr lang="en-US" b="1" i="0" dirty="0">
                <a:solidFill>
                  <a:srgbClr val="05192D"/>
                </a:solidFill>
                <a:effectLst/>
                <a:latin typeface="Studio-Feixen-Sans"/>
              </a:rPr>
              <a:t>How does Git store information?</a:t>
            </a:r>
            <a:endParaRPr lang="en-US" dirty="0"/>
          </a:p>
        </p:txBody>
      </p:sp>
      <p:sp>
        <p:nvSpPr>
          <p:cNvPr id="3" name="Content Placeholder 2">
            <a:extLst>
              <a:ext uri="{FF2B5EF4-FFF2-40B4-BE49-F238E27FC236}">
                <a16:creationId xmlns:a16="http://schemas.microsoft.com/office/drawing/2014/main" id="{17B8A175-7B57-44CF-BF10-C47403661222}"/>
              </a:ext>
            </a:extLst>
          </p:cNvPr>
          <p:cNvSpPr>
            <a:spLocks noGrp="1"/>
          </p:cNvSpPr>
          <p:nvPr>
            <p:ph idx="1"/>
          </p:nvPr>
        </p:nvSpPr>
        <p:spPr>
          <a:xfrm>
            <a:off x="420949" y="1479396"/>
            <a:ext cx="7515687" cy="4351338"/>
          </a:xfrm>
        </p:spPr>
        <p:txBody>
          <a:bodyPr>
            <a:normAutofit fontScale="62500" lnSpcReduction="20000"/>
          </a:bodyPr>
          <a:lstStyle/>
          <a:p>
            <a:r>
              <a:rPr lang="en-US" dirty="0"/>
              <a:t>You may wonder what information is stored by each commit that you make. Git uses a three-level structure for this.</a:t>
            </a:r>
          </a:p>
          <a:p>
            <a:endParaRPr lang="en-US" dirty="0"/>
          </a:p>
          <a:p>
            <a:r>
              <a:rPr lang="en-US" dirty="0"/>
              <a:t>A commit contains metadata such as the author, the commit message, and the time the commit happened. In the diagram below, the most recent commit is at the bottom (feed0098), underneath its parent commits.</a:t>
            </a:r>
          </a:p>
          <a:p>
            <a:r>
              <a:rPr lang="en-US" dirty="0"/>
              <a:t>Each commit also has a tree, which tracks the names and locations in the repository when that commit happened. In the oldest (top) commit, there were two files tracked by the repository.</a:t>
            </a:r>
          </a:p>
          <a:p>
            <a:r>
              <a:rPr lang="en-US" dirty="0"/>
              <a:t>For each of the files listed in the tree, there is a blob. This contains a compressed snapshot of the contents of the file when the commit happened (blob is short for binary large object, which is a SQL database term for "may contain data of any kind"). In the middle commit, report.md and draft.md were changed, so the blobs are shown next to that commit. data/northern.csv didn't change in that commit, so the tree links to the blob from the previous commit. Reusing blobs between commits help make common operations fast and minimizes storage space.</a:t>
            </a:r>
          </a:p>
        </p:txBody>
      </p:sp>
      <p:pic>
        <p:nvPicPr>
          <p:cNvPr id="6" name="Picture 5">
            <a:extLst>
              <a:ext uri="{FF2B5EF4-FFF2-40B4-BE49-F238E27FC236}">
                <a16:creationId xmlns:a16="http://schemas.microsoft.com/office/drawing/2014/main" id="{AC32951B-C515-4A1A-A2FA-0E5F71B04081}"/>
              </a:ext>
            </a:extLst>
          </p:cNvPr>
          <p:cNvPicPr>
            <a:picLocks noChangeAspect="1"/>
          </p:cNvPicPr>
          <p:nvPr/>
        </p:nvPicPr>
        <p:blipFill>
          <a:blip r:embed="rId2"/>
          <a:stretch>
            <a:fillRect/>
          </a:stretch>
        </p:blipFill>
        <p:spPr>
          <a:xfrm>
            <a:off x="7897682" y="1690687"/>
            <a:ext cx="4119258" cy="2597227"/>
          </a:xfrm>
          <a:prstGeom prst="rect">
            <a:avLst/>
          </a:prstGeom>
        </p:spPr>
      </p:pic>
      <p:sp>
        <p:nvSpPr>
          <p:cNvPr id="7" name="Date Placeholder 6">
            <a:extLst>
              <a:ext uri="{FF2B5EF4-FFF2-40B4-BE49-F238E27FC236}">
                <a16:creationId xmlns:a16="http://schemas.microsoft.com/office/drawing/2014/main" id="{01189E38-EED0-41F3-A548-1961887A90B5}"/>
              </a:ext>
            </a:extLst>
          </p:cNvPr>
          <p:cNvSpPr>
            <a:spLocks noGrp="1"/>
          </p:cNvSpPr>
          <p:nvPr>
            <p:ph type="dt" sz="half" idx="10"/>
          </p:nvPr>
        </p:nvSpPr>
        <p:spPr/>
        <p:txBody>
          <a:bodyPr/>
          <a:lstStyle/>
          <a:p>
            <a:fld id="{B2FFA23D-53AD-478C-9A86-D0F3422A6016}" type="datetime1">
              <a:rPr lang="en-US" smtClean="0"/>
              <a:t>9/8/2021</a:t>
            </a:fld>
            <a:endParaRPr lang="en-US"/>
          </a:p>
        </p:txBody>
      </p:sp>
      <p:sp>
        <p:nvSpPr>
          <p:cNvPr id="8" name="Footer Placeholder 7">
            <a:extLst>
              <a:ext uri="{FF2B5EF4-FFF2-40B4-BE49-F238E27FC236}">
                <a16:creationId xmlns:a16="http://schemas.microsoft.com/office/drawing/2014/main" id="{E4082A4E-B310-4F83-8741-D61B64071499}"/>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0060EA2A-1AE8-4AA8-83AF-8D795DF3680B}"/>
              </a:ext>
            </a:extLst>
          </p:cNvPr>
          <p:cNvSpPr>
            <a:spLocks noGrp="1"/>
          </p:cNvSpPr>
          <p:nvPr>
            <p:ph type="sldNum" sz="quarter" idx="12"/>
          </p:nvPr>
        </p:nvSpPr>
        <p:spPr/>
        <p:txBody>
          <a:bodyPr/>
          <a:lstStyle/>
          <a:p>
            <a:fld id="{A72A44EE-F2A3-4CB1-AE67-31033DE842CD}" type="slidenum">
              <a:rPr lang="en-US" smtClean="0"/>
              <a:t>15</a:t>
            </a:fld>
            <a:endParaRPr lang="en-US"/>
          </a:p>
        </p:txBody>
      </p:sp>
    </p:spTree>
    <p:extLst>
      <p:ext uri="{BB962C8B-B14F-4D97-AF65-F5344CB8AC3E}">
        <p14:creationId xmlns:p14="http://schemas.microsoft.com/office/powerpoint/2010/main" val="146129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6583-B088-47BF-B1F8-F2E8822FC064}"/>
              </a:ext>
            </a:extLst>
          </p:cNvPr>
          <p:cNvSpPr>
            <a:spLocks noGrp="1"/>
          </p:cNvSpPr>
          <p:nvPr>
            <p:ph type="title"/>
          </p:nvPr>
        </p:nvSpPr>
        <p:spPr/>
        <p:txBody>
          <a:bodyPr/>
          <a:lstStyle/>
          <a:p>
            <a:r>
              <a:rPr lang="en-US" b="1" i="0" dirty="0">
                <a:solidFill>
                  <a:srgbClr val="05192D"/>
                </a:solidFill>
                <a:effectLst/>
                <a:latin typeface="Studio-Feixen-Sans"/>
              </a:rPr>
              <a:t>What is a hash?</a:t>
            </a:r>
            <a:endParaRPr lang="en-US" dirty="0"/>
          </a:p>
        </p:txBody>
      </p:sp>
      <p:sp>
        <p:nvSpPr>
          <p:cNvPr id="3" name="Content Placeholder 2">
            <a:extLst>
              <a:ext uri="{FF2B5EF4-FFF2-40B4-BE49-F238E27FC236}">
                <a16:creationId xmlns:a16="http://schemas.microsoft.com/office/drawing/2014/main" id="{6746EA5F-2B3B-47E1-B0BD-0FB7CFD1CAC2}"/>
              </a:ext>
            </a:extLst>
          </p:cNvPr>
          <p:cNvSpPr>
            <a:spLocks noGrp="1"/>
          </p:cNvSpPr>
          <p:nvPr>
            <p:ph idx="1"/>
          </p:nvPr>
        </p:nvSpPr>
        <p:spPr>
          <a:xfrm>
            <a:off x="838200" y="1825624"/>
            <a:ext cx="6148526" cy="4424255"/>
          </a:xfrm>
        </p:spPr>
        <p:txBody>
          <a:bodyPr>
            <a:normAutofit/>
          </a:bodyPr>
          <a:lstStyle/>
          <a:p>
            <a:pPr algn="just"/>
            <a:r>
              <a:rPr lang="en-US" sz="2000" dirty="0"/>
              <a:t>Every commit to a repository has a unique identifier called a hash (since it is generated by running the changes through a pseudo-random number generator called a hash function). This hash is normally written as a 40-character hexadecimal string like 7c35a3ce607a14953f070f0f83b5d74c2296ef93, but most of the time, you only have to give Git the first 6 or 8 characters in order to identify the commit you mean.</a:t>
            </a:r>
          </a:p>
          <a:p>
            <a:pPr algn="just"/>
            <a:r>
              <a:rPr lang="en-US" sz="2000" b="0" i="0" dirty="0">
                <a:solidFill>
                  <a:srgbClr val="05192D"/>
                </a:solidFill>
                <a:effectLst/>
              </a:rPr>
              <a:t>Hashes are what enable Git to share data efficiently between repositories. If two files are the same, their hashes are guaranteed to be the same. </a:t>
            </a:r>
            <a:endParaRPr lang="en-US" sz="3200" dirty="0"/>
          </a:p>
        </p:txBody>
      </p:sp>
      <p:pic>
        <p:nvPicPr>
          <p:cNvPr id="6" name="Picture 5">
            <a:extLst>
              <a:ext uri="{FF2B5EF4-FFF2-40B4-BE49-F238E27FC236}">
                <a16:creationId xmlns:a16="http://schemas.microsoft.com/office/drawing/2014/main" id="{855EC1D9-B714-45DF-87CE-80DC03A599E6}"/>
              </a:ext>
            </a:extLst>
          </p:cNvPr>
          <p:cNvPicPr>
            <a:picLocks noChangeAspect="1"/>
          </p:cNvPicPr>
          <p:nvPr/>
        </p:nvPicPr>
        <p:blipFill>
          <a:blip r:embed="rId2"/>
          <a:stretch>
            <a:fillRect/>
          </a:stretch>
        </p:blipFill>
        <p:spPr>
          <a:xfrm>
            <a:off x="7487336" y="874391"/>
            <a:ext cx="3778427" cy="4142815"/>
          </a:xfrm>
          <a:prstGeom prst="rect">
            <a:avLst/>
          </a:prstGeom>
        </p:spPr>
      </p:pic>
      <p:sp>
        <p:nvSpPr>
          <p:cNvPr id="7" name="Date Placeholder 6">
            <a:extLst>
              <a:ext uri="{FF2B5EF4-FFF2-40B4-BE49-F238E27FC236}">
                <a16:creationId xmlns:a16="http://schemas.microsoft.com/office/drawing/2014/main" id="{5E08D4EA-7992-41AA-934B-D71F0A37FD3D}"/>
              </a:ext>
            </a:extLst>
          </p:cNvPr>
          <p:cNvSpPr>
            <a:spLocks noGrp="1"/>
          </p:cNvSpPr>
          <p:nvPr>
            <p:ph type="dt" sz="half" idx="10"/>
          </p:nvPr>
        </p:nvSpPr>
        <p:spPr/>
        <p:txBody>
          <a:bodyPr/>
          <a:lstStyle/>
          <a:p>
            <a:fld id="{A3E7595A-D384-4332-AF56-9808AE449335}" type="datetime1">
              <a:rPr lang="en-US" smtClean="0"/>
              <a:t>9/8/2021</a:t>
            </a:fld>
            <a:endParaRPr lang="en-US"/>
          </a:p>
        </p:txBody>
      </p:sp>
      <p:sp>
        <p:nvSpPr>
          <p:cNvPr id="8" name="Footer Placeholder 7">
            <a:extLst>
              <a:ext uri="{FF2B5EF4-FFF2-40B4-BE49-F238E27FC236}">
                <a16:creationId xmlns:a16="http://schemas.microsoft.com/office/drawing/2014/main" id="{DFF9EC4F-B5AF-40E0-91B5-B54644D312E1}"/>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86EF6A92-D3E2-4907-B4F4-CC4C8FFAFDAC}"/>
              </a:ext>
            </a:extLst>
          </p:cNvPr>
          <p:cNvSpPr>
            <a:spLocks noGrp="1"/>
          </p:cNvSpPr>
          <p:nvPr>
            <p:ph type="sldNum" sz="quarter" idx="12"/>
          </p:nvPr>
        </p:nvSpPr>
        <p:spPr/>
        <p:txBody>
          <a:bodyPr/>
          <a:lstStyle/>
          <a:p>
            <a:fld id="{A72A44EE-F2A3-4CB1-AE67-31033DE842CD}" type="slidenum">
              <a:rPr lang="en-US" smtClean="0"/>
              <a:t>16</a:t>
            </a:fld>
            <a:endParaRPr lang="en-US"/>
          </a:p>
        </p:txBody>
      </p:sp>
    </p:spTree>
    <p:extLst>
      <p:ext uri="{BB962C8B-B14F-4D97-AF65-F5344CB8AC3E}">
        <p14:creationId xmlns:p14="http://schemas.microsoft.com/office/powerpoint/2010/main" val="3136963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A33F-B09E-4C94-8E74-73DAFD757A71}"/>
              </a:ext>
            </a:extLst>
          </p:cNvPr>
          <p:cNvSpPr>
            <a:spLocks noGrp="1"/>
          </p:cNvSpPr>
          <p:nvPr>
            <p:ph type="title"/>
          </p:nvPr>
        </p:nvSpPr>
        <p:spPr/>
        <p:txBody>
          <a:bodyPr/>
          <a:lstStyle/>
          <a:p>
            <a:r>
              <a:rPr lang="en-US" b="1" i="0" dirty="0">
                <a:solidFill>
                  <a:srgbClr val="05192D"/>
                </a:solidFill>
                <a:effectLst/>
                <a:latin typeface="Studio-Feixen-Sans"/>
              </a:rPr>
              <a:t>How can I view a specific commit?</a:t>
            </a:r>
            <a:endParaRPr lang="en-US" dirty="0"/>
          </a:p>
        </p:txBody>
      </p:sp>
      <p:sp>
        <p:nvSpPr>
          <p:cNvPr id="3" name="Content Placeholder 2">
            <a:extLst>
              <a:ext uri="{FF2B5EF4-FFF2-40B4-BE49-F238E27FC236}">
                <a16:creationId xmlns:a16="http://schemas.microsoft.com/office/drawing/2014/main" id="{BB856DD7-7FC6-4AD3-8367-52ABACB67064}"/>
              </a:ext>
            </a:extLst>
          </p:cNvPr>
          <p:cNvSpPr>
            <a:spLocks noGrp="1"/>
          </p:cNvSpPr>
          <p:nvPr>
            <p:ph idx="1"/>
          </p:nvPr>
        </p:nvSpPr>
        <p:spPr>
          <a:xfrm>
            <a:off x="838200" y="1825625"/>
            <a:ext cx="10515600" cy="1325563"/>
          </a:xfrm>
        </p:spPr>
        <p:txBody>
          <a:bodyPr>
            <a:normAutofit/>
          </a:bodyPr>
          <a:lstStyle/>
          <a:p>
            <a:r>
              <a:rPr lang="en-US" sz="2400" dirty="0"/>
              <a:t>To view the details of a specific commit, you use the command git show with the first few characters of the commit's hash. For example, the command git show 0da2f7 produces this:</a:t>
            </a:r>
          </a:p>
        </p:txBody>
      </p:sp>
      <p:pic>
        <p:nvPicPr>
          <p:cNvPr id="6" name="Picture 5">
            <a:extLst>
              <a:ext uri="{FF2B5EF4-FFF2-40B4-BE49-F238E27FC236}">
                <a16:creationId xmlns:a16="http://schemas.microsoft.com/office/drawing/2014/main" id="{43602133-53FC-47E9-92C0-2CAFFDA4EA3A}"/>
              </a:ext>
            </a:extLst>
          </p:cNvPr>
          <p:cNvPicPr>
            <a:picLocks noChangeAspect="1"/>
          </p:cNvPicPr>
          <p:nvPr/>
        </p:nvPicPr>
        <p:blipFill>
          <a:blip r:embed="rId2"/>
          <a:stretch>
            <a:fillRect/>
          </a:stretch>
        </p:blipFill>
        <p:spPr>
          <a:xfrm>
            <a:off x="901176" y="3002918"/>
            <a:ext cx="6298614" cy="3035046"/>
          </a:xfrm>
          <a:prstGeom prst="rect">
            <a:avLst/>
          </a:prstGeom>
        </p:spPr>
      </p:pic>
      <p:sp>
        <p:nvSpPr>
          <p:cNvPr id="7" name="Date Placeholder 6">
            <a:extLst>
              <a:ext uri="{FF2B5EF4-FFF2-40B4-BE49-F238E27FC236}">
                <a16:creationId xmlns:a16="http://schemas.microsoft.com/office/drawing/2014/main" id="{EDB3C49F-E0E7-4540-9740-FF3611BE8DD2}"/>
              </a:ext>
            </a:extLst>
          </p:cNvPr>
          <p:cNvSpPr>
            <a:spLocks noGrp="1"/>
          </p:cNvSpPr>
          <p:nvPr>
            <p:ph type="dt" sz="half" idx="10"/>
          </p:nvPr>
        </p:nvSpPr>
        <p:spPr/>
        <p:txBody>
          <a:bodyPr/>
          <a:lstStyle/>
          <a:p>
            <a:fld id="{7487F6DB-07D6-42EE-9990-526D83ADAD89}" type="datetime1">
              <a:rPr lang="en-US" smtClean="0"/>
              <a:t>9/8/2021</a:t>
            </a:fld>
            <a:endParaRPr lang="en-US"/>
          </a:p>
        </p:txBody>
      </p:sp>
      <p:sp>
        <p:nvSpPr>
          <p:cNvPr id="8" name="Footer Placeholder 7">
            <a:extLst>
              <a:ext uri="{FF2B5EF4-FFF2-40B4-BE49-F238E27FC236}">
                <a16:creationId xmlns:a16="http://schemas.microsoft.com/office/drawing/2014/main" id="{53F13DED-6BE1-4660-A441-3DE1E9FA0FED}"/>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B3D25466-E071-4B44-B58F-267C73D3230A}"/>
              </a:ext>
            </a:extLst>
          </p:cNvPr>
          <p:cNvSpPr>
            <a:spLocks noGrp="1"/>
          </p:cNvSpPr>
          <p:nvPr>
            <p:ph type="sldNum" sz="quarter" idx="12"/>
          </p:nvPr>
        </p:nvSpPr>
        <p:spPr/>
        <p:txBody>
          <a:bodyPr/>
          <a:lstStyle/>
          <a:p>
            <a:fld id="{A72A44EE-F2A3-4CB1-AE67-31033DE842CD}" type="slidenum">
              <a:rPr lang="en-US" smtClean="0"/>
              <a:t>17</a:t>
            </a:fld>
            <a:endParaRPr lang="en-US"/>
          </a:p>
        </p:txBody>
      </p:sp>
    </p:spTree>
    <p:extLst>
      <p:ext uri="{BB962C8B-B14F-4D97-AF65-F5344CB8AC3E}">
        <p14:creationId xmlns:p14="http://schemas.microsoft.com/office/powerpoint/2010/main" val="35227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7979-DE92-482F-8F6A-FE07B65C0739}"/>
              </a:ext>
            </a:extLst>
          </p:cNvPr>
          <p:cNvSpPr>
            <a:spLocks noGrp="1"/>
          </p:cNvSpPr>
          <p:nvPr>
            <p:ph type="title"/>
          </p:nvPr>
        </p:nvSpPr>
        <p:spPr/>
        <p:txBody>
          <a:bodyPr/>
          <a:lstStyle/>
          <a:p>
            <a:r>
              <a:rPr lang="en-US" b="1" i="0" dirty="0">
                <a:solidFill>
                  <a:srgbClr val="05192D"/>
                </a:solidFill>
                <a:effectLst/>
                <a:latin typeface="Studio-Feixen-Sans"/>
              </a:rPr>
              <a:t>What is Git's equivalent of a relative path?</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9B1B7432-CD04-45C0-9AF8-F16E21D684BB}"/>
              </a:ext>
            </a:extLst>
          </p:cNvPr>
          <p:cNvSpPr>
            <a:spLocks noGrp="1"/>
          </p:cNvSpPr>
          <p:nvPr>
            <p:ph idx="1"/>
          </p:nvPr>
        </p:nvSpPr>
        <p:spPr>
          <a:xfrm>
            <a:off x="838200" y="1825625"/>
            <a:ext cx="6290569" cy="4351338"/>
          </a:xfrm>
        </p:spPr>
        <p:txBody>
          <a:bodyPr>
            <a:normAutofit/>
          </a:bodyPr>
          <a:lstStyle/>
          <a:p>
            <a:r>
              <a:rPr lang="en-US" sz="2000" dirty="0"/>
              <a:t>A hash is like an absolute path: it identifies a specific commit. Another way to identify a commit is to use the equivalent of a relative path. The special label HEAD, which we saw in the previous chapter, always refers to the most recent commit. The label HEAD~1 then refers to the commit before it, while HEAD~2 refers to the commit before that, and so on.</a:t>
            </a:r>
          </a:p>
          <a:p>
            <a:endParaRPr lang="en-US" sz="2000" dirty="0"/>
          </a:p>
          <a:p>
            <a:r>
              <a:rPr lang="en-US" sz="2000" dirty="0"/>
              <a:t>Note that the symbol between HEAD and the number is a tilde ~, not a minus sign -, and that there cannot be spaces before or after the tilde.</a:t>
            </a:r>
          </a:p>
        </p:txBody>
      </p:sp>
      <p:pic>
        <p:nvPicPr>
          <p:cNvPr id="6" name="Picture 5">
            <a:extLst>
              <a:ext uri="{FF2B5EF4-FFF2-40B4-BE49-F238E27FC236}">
                <a16:creationId xmlns:a16="http://schemas.microsoft.com/office/drawing/2014/main" id="{EA6081AF-D1A8-40CD-831D-6AC237DEB5A2}"/>
              </a:ext>
            </a:extLst>
          </p:cNvPr>
          <p:cNvPicPr>
            <a:picLocks noChangeAspect="1"/>
          </p:cNvPicPr>
          <p:nvPr/>
        </p:nvPicPr>
        <p:blipFill>
          <a:blip r:embed="rId2"/>
          <a:stretch>
            <a:fillRect/>
          </a:stretch>
        </p:blipFill>
        <p:spPr>
          <a:xfrm>
            <a:off x="7058950" y="1424635"/>
            <a:ext cx="4401190" cy="4351338"/>
          </a:xfrm>
          <a:prstGeom prst="rect">
            <a:avLst/>
          </a:prstGeom>
        </p:spPr>
      </p:pic>
      <p:sp>
        <p:nvSpPr>
          <p:cNvPr id="7" name="Date Placeholder 6">
            <a:extLst>
              <a:ext uri="{FF2B5EF4-FFF2-40B4-BE49-F238E27FC236}">
                <a16:creationId xmlns:a16="http://schemas.microsoft.com/office/drawing/2014/main" id="{3EC6412C-FC52-4D60-80DF-085E048E3379}"/>
              </a:ext>
            </a:extLst>
          </p:cNvPr>
          <p:cNvSpPr>
            <a:spLocks noGrp="1"/>
          </p:cNvSpPr>
          <p:nvPr>
            <p:ph type="dt" sz="half" idx="10"/>
          </p:nvPr>
        </p:nvSpPr>
        <p:spPr/>
        <p:txBody>
          <a:bodyPr/>
          <a:lstStyle/>
          <a:p>
            <a:fld id="{A386CC99-C33C-449A-B57D-9296FFD517F2}" type="datetime1">
              <a:rPr lang="en-US" smtClean="0"/>
              <a:t>9/8/2021</a:t>
            </a:fld>
            <a:endParaRPr lang="en-US"/>
          </a:p>
        </p:txBody>
      </p:sp>
      <p:sp>
        <p:nvSpPr>
          <p:cNvPr id="8" name="Footer Placeholder 7">
            <a:extLst>
              <a:ext uri="{FF2B5EF4-FFF2-40B4-BE49-F238E27FC236}">
                <a16:creationId xmlns:a16="http://schemas.microsoft.com/office/drawing/2014/main" id="{001F2783-C274-40A9-A6F2-BC77E4528ABA}"/>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C586B710-B380-4928-96D4-005A8DA721AD}"/>
              </a:ext>
            </a:extLst>
          </p:cNvPr>
          <p:cNvSpPr>
            <a:spLocks noGrp="1"/>
          </p:cNvSpPr>
          <p:nvPr>
            <p:ph type="sldNum" sz="quarter" idx="12"/>
          </p:nvPr>
        </p:nvSpPr>
        <p:spPr/>
        <p:txBody>
          <a:bodyPr/>
          <a:lstStyle/>
          <a:p>
            <a:fld id="{A72A44EE-F2A3-4CB1-AE67-31033DE842CD}" type="slidenum">
              <a:rPr lang="en-US" smtClean="0"/>
              <a:t>18</a:t>
            </a:fld>
            <a:endParaRPr lang="en-US"/>
          </a:p>
        </p:txBody>
      </p:sp>
    </p:spTree>
    <p:extLst>
      <p:ext uri="{BB962C8B-B14F-4D97-AF65-F5344CB8AC3E}">
        <p14:creationId xmlns:p14="http://schemas.microsoft.com/office/powerpoint/2010/main" val="335769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18F-0CF5-4D8A-8785-D393B0967DD1}"/>
              </a:ext>
            </a:extLst>
          </p:cNvPr>
          <p:cNvSpPr>
            <a:spLocks noGrp="1"/>
          </p:cNvSpPr>
          <p:nvPr>
            <p:ph type="title"/>
          </p:nvPr>
        </p:nvSpPr>
        <p:spPr/>
        <p:txBody>
          <a:bodyPr/>
          <a:lstStyle/>
          <a:p>
            <a:r>
              <a:rPr lang="en-US" b="1" i="0" dirty="0">
                <a:solidFill>
                  <a:srgbClr val="05192D"/>
                </a:solidFill>
                <a:effectLst/>
                <a:latin typeface="Studio-Feixen-Sans"/>
              </a:rPr>
              <a:t>How can I see who changed what in a file?</a:t>
            </a:r>
            <a:endParaRPr lang="en-US" dirty="0"/>
          </a:p>
        </p:txBody>
      </p:sp>
      <p:sp>
        <p:nvSpPr>
          <p:cNvPr id="3" name="Content Placeholder 2">
            <a:extLst>
              <a:ext uri="{FF2B5EF4-FFF2-40B4-BE49-F238E27FC236}">
                <a16:creationId xmlns:a16="http://schemas.microsoft.com/office/drawing/2014/main" id="{B2FDE920-F12C-4DC0-A5D5-2CEDDE8AF1B4}"/>
              </a:ext>
            </a:extLst>
          </p:cNvPr>
          <p:cNvSpPr>
            <a:spLocks noGrp="1"/>
          </p:cNvSpPr>
          <p:nvPr>
            <p:ph idx="1"/>
          </p:nvPr>
        </p:nvSpPr>
        <p:spPr/>
        <p:txBody>
          <a:bodyPr>
            <a:normAutofit fontScale="55000" lnSpcReduction="20000"/>
          </a:bodyPr>
          <a:lstStyle/>
          <a:p>
            <a:r>
              <a:rPr lang="en-US" dirty="0"/>
              <a:t>git log displays the overall history of a project or file</a:t>
            </a:r>
          </a:p>
          <a:p>
            <a:r>
              <a:rPr lang="en-US" dirty="0"/>
              <a:t>The command git annotate file shows who made the last change to each line of a file and when.</a:t>
            </a:r>
          </a:p>
          <a:p>
            <a:r>
              <a:rPr lang="en-US" dirty="0"/>
              <a:t>For example, the first three lines of output from git annotate report.txt look something like this:</a:t>
            </a:r>
          </a:p>
          <a:p>
            <a:endParaRPr lang="en-US" dirty="0"/>
          </a:p>
          <a:p>
            <a:pPr marL="0" indent="0">
              <a:buNone/>
            </a:pPr>
            <a:r>
              <a:rPr lang="en-US" dirty="0"/>
              <a:t>04307054        (  Rep Loop     2017-09-20 13:42:26 +0000       1)# Seasonal Dental Surgeries (2017) 2017-18</a:t>
            </a:r>
          </a:p>
          <a:p>
            <a:pPr marL="0" indent="0">
              <a:buNone/>
            </a:pPr>
            <a:r>
              <a:rPr lang="en-US" dirty="0"/>
              <a:t>5e6f92b6        (  Rep Loop     2017-09-20 13:42:26 +0000       2)</a:t>
            </a:r>
          </a:p>
          <a:p>
            <a:pPr marL="0" indent="0">
              <a:buNone/>
            </a:pPr>
            <a:r>
              <a:rPr lang="en-US" dirty="0"/>
              <a:t>5e6f92b6        (  Rep Loop     2017-09-20 13:42:26 +0000       3)TODO: write executive summary.</a:t>
            </a:r>
          </a:p>
          <a:p>
            <a:pPr marL="0" indent="0">
              <a:buNone/>
            </a:pPr>
            <a:r>
              <a:rPr lang="en-US" dirty="0"/>
              <a:t>      Each line contains five elements, with elements two to four enclosed in parentheses. When inspecting the first line, we see:</a:t>
            </a:r>
          </a:p>
          <a:p>
            <a:endParaRPr lang="en-US" dirty="0"/>
          </a:p>
          <a:p>
            <a:r>
              <a:rPr lang="en-US" dirty="0"/>
              <a:t>The first eight digits of the hash, 04307054.</a:t>
            </a:r>
          </a:p>
          <a:p>
            <a:r>
              <a:rPr lang="en-US" dirty="0"/>
              <a:t>The author, Rep Loop.</a:t>
            </a:r>
          </a:p>
          <a:p>
            <a:r>
              <a:rPr lang="en-US" dirty="0"/>
              <a:t>The time of the commit, 2017-09-20 13:42:26 +0000.</a:t>
            </a:r>
          </a:p>
          <a:p>
            <a:r>
              <a:rPr lang="en-US" dirty="0"/>
              <a:t>The line number, 1.</a:t>
            </a:r>
          </a:p>
          <a:p>
            <a:r>
              <a:rPr lang="en-US" dirty="0"/>
              <a:t>The contents of the line, # Seasonal Dental Surgeries (2017) 2017-18.</a:t>
            </a:r>
          </a:p>
        </p:txBody>
      </p:sp>
      <p:sp>
        <p:nvSpPr>
          <p:cNvPr id="5" name="Date Placeholder 4">
            <a:extLst>
              <a:ext uri="{FF2B5EF4-FFF2-40B4-BE49-F238E27FC236}">
                <a16:creationId xmlns:a16="http://schemas.microsoft.com/office/drawing/2014/main" id="{6177D9AF-C0ED-4182-AC93-E0D18DFEC753}"/>
              </a:ext>
            </a:extLst>
          </p:cNvPr>
          <p:cNvSpPr>
            <a:spLocks noGrp="1"/>
          </p:cNvSpPr>
          <p:nvPr>
            <p:ph type="dt" sz="half" idx="10"/>
          </p:nvPr>
        </p:nvSpPr>
        <p:spPr/>
        <p:txBody>
          <a:bodyPr/>
          <a:lstStyle/>
          <a:p>
            <a:fld id="{6CF80F4B-0F01-40B4-82AA-114CF9FA42F0}" type="datetime1">
              <a:rPr lang="en-US" smtClean="0"/>
              <a:t>9/8/2021</a:t>
            </a:fld>
            <a:endParaRPr lang="en-US"/>
          </a:p>
        </p:txBody>
      </p:sp>
      <p:sp>
        <p:nvSpPr>
          <p:cNvPr id="6" name="Footer Placeholder 5">
            <a:extLst>
              <a:ext uri="{FF2B5EF4-FFF2-40B4-BE49-F238E27FC236}">
                <a16:creationId xmlns:a16="http://schemas.microsoft.com/office/drawing/2014/main" id="{EF1FA120-74EB-4A7F-BFB1-4B33F6C11FB7}"/>
              </a:ext>
            </a:extLst>
          </p:cNvPr>
          <p:cNvSpPr>
            <a:spLocks noGrp="1"/>
          </p:cNvSpPr>
          <p:nvPr>
            <p:ph type="ftr" sz="quarter" idx="11"/>
          </p:nvPr>
        </p:nvSpPr>
        <p:spPr/>
        <p:txBody>
          <a:bodyPr/>
          <a:lstStyle/>
          <a:p>
            <a:r>
              <a:rPr lang="en-US"/>
              <a:t>Introduction to Git Ransingh Satyajit Ray</a:t>
            </a:r>
          </a:p>
        </p:txBody>
      </p:sp>
      <p:sp>
        <p:nvSpPr>
          <p:cNvPr id="7" name="Slide Number Placeholder 6">
            <a:extLst>
              <a:ext uri="{FF2B5EF4-FFF2-40B4-BE49-F238E27FC236}">
                <a16:creationId xmlns:a16="http://schemas.microsoft.com/office/drawing/2014/main" id="{BA116E19-CBD1-497D-A660-EABD9FAF4FF7}"/>
              </a:ext>
            </a:extLst>
          </p:cNvPr>
          <p:cNvSpPr>
            <a:spLocks noGrp="1"/>
          </p:cNvSpPr>
          <p:nvPr>
            <p:ph type="sldNum" sz="quarter" idx="12"/>
          </p:nvPr>
        </p:nvSpPr>
        <p:spPr/>
        <p:txBody>
          <a:bodyPr/>
          <a:lstStyle/>
          <a:p>
            <a:fld id="{A72A44EE-F2A3-4CB1-AE67-31033DE842CD}" type="slidenum">
              <a:rPr lang="en-US" smtClean="0"/>
              <a:t>19</a:t>
            </a:fld>
            <a:endParaRPr lang="en-US"/>
          </a:p>
        </p:txBody>
      </p:sp>
    </p:spTree>
    <p:extLst>
      <p:ext uri="{BB962C8B-B14F-4D97-AF65-F5344CB8AC3E}">
        <p14:creationId xmlns:p14="http://schemas.microsoft.com/office/powerpoint/2010/main" val="83555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B7BD-C9D6-411E-8DD1-FE4CCA784F2D}"/>
              </a:ext>
            </a:extLst>
          </p:cNvPr>
          <p:cNvSpPr>
            <a:spLocks noGrp="1"/>
          </p:cNvSpPr>
          <p:nvPr>
            <p:ph type="title"/>
          </p:nvPr>
        </p:nvSpPr>
        <p:spPr/>
        <p:txBody>
          <a:bodyPr/>
          <a:lstStyle/>
          <a:p>
            <a:r>
              <a:rPr lang="en-US" b="1" i="0" dirty="0">
                <a:solidFill>
                  <a:srgbClr val="05192D"/>
                </a:solidFill>
                <a:effectLst/>
                <a:latin typeface="Studio-Feixen-Sans"/>
              </a:rPr>
              <a:t>What is version control?</a:t>
            </a:r>
            <a:endParaRPr lang="en-US" dirty="0"/>
          </a:p>
        </p:txBody>
      </p:sp>
      <p:sp>
        <p:nvSpPr>
          <p:cNvPr id="3" name="Content Placeholder 2">
            <a:extLst>
              <a:ext uri="{FF2B5EF4-FFF2-40B4-BE49-F238E27FC236}">
                <a16:creationId xmlns:a16="http://schemas.microsoft.com/office/drawing/2014/main" id="{3E314A2D-2AD0-4024-ABF0-8DD661301150}"/>
              </a:ext>
            </a:extLst>
          </p:cNvPr>
          <p:cNvSpPr>
            <a:spLocks noGrp="1"/>
          </p:cNvSpPr>
          <p:nvPr>
            <p:ph idx="1"/>
          </p:nvPr>
        </p:nvSpPr>
        <p:spPr/>
        <p:txBody>
          <a:bodyPr/>
          <a:lstStyle/>
          <a:p>
            <a:r>
              <a:rPr lang="en-US" b="0" i="0" dirty="0">
                <a:solidFill>
                  <a:srgbClr val="05192D"/>
                </a:solidFill>
                <a:effectLst/>
                <a:latin typeface="Studio-Feixen-Sans"/>
              </a:rPr>
              <a:t>Keep track of changes to files.</a:t>
            </a:r>
          </a:p>
          <a:p>
            <a:r>
              <a:rPr lang="en-US" b="0" i="0" dirty="0">
                <a:solidFill>
                  <a:srgbClr val="05192D"/>
                </a:solidFill>
                <a:effectLst/>
                <a:latin typeface="Studio-Feixen-Sans"/>
              </a:rPr>
              <a:t>Notice conflicts between changes made by different people.</a:t>
            </a:r>
            <a:endParaRPr lang="en-US" dirty="0">
              <a:solidFill>
                <a:srgbClr val="05192D"/>
              </a:solidFill>
              <a:latin typeface="Studio-Feixen-Sans"/>
            </a:endParaRPr>
          </a:p>
          <a:p>
            <a:r>
              <a:rPr lang="en-US" b="0" i="0" dirty="0">
                <a:solidFill>
                  <a:srgbClr val="05192D"/>
                </a:solidFill>
                <a:effectLst/>
                <a:latin typeface="Studio-Feixen-Sans"/>
              </a:rPr>
              <a:t>Synchronize files between different computers.</a:t>
            </a:r>
            <a:endParaRPr lang="en-US" dirty="0"/>
          </a:p>
        </p:txBody>
      </p:sp>
      <p:sp>
        <p:nvSpPr>
          <p:cNvPr id="4" name="Date Placeholder 3">
            <a:extLst>
              <a:ext uri="{FF2B5EF4-FFF2-40B4-BE49-F238E27FC236}">
                <a16:creationId xmlns:a16="http://schemas.microsoft.com/office/drawing/2014/main" id="{2B122542-D854-42E3-9002-016D7680D818}"/>
              </a:ext>
            </a:extLst>
          </p:cNvPr>
          <p:cNvSpPr>
            <a:spLocks noGrp="1"/>
          </p:cNvSpPr>
          <p:nvPr>
            <p:ph type="dt" sz="half" idx="10"/>
          </p:nvPr>
        </p:nvSpPr>
        <p:spPr/>
        <p:txBody>
          <a:bodyPr/>
          <a:lstStyle/>
          <a:p>
            <a:fld id="{3D3331EA-E35B-4A96-BD67-3EAB976B4F94}" type="datetime1">
              <a:rPr lang="en-US" smtClean="0"/>
              <a:t>9/8/2021</a:t>
            </a:fld>
            <a:endParaRPr lang="en-US"/>
          </a:p>
        </p:txBody>
      </p:sp>
      <p:sp>
        <p:nvSpPr>
          <p:cNvPr id="5" name="Footer Placeholder 4">
            <a:extLst>
              <a:ext uri="{FF2B5EF4-FFF2-40B4-BE49-F238E27FC236}">
                <a16:creationId xmlns:a16="http://schemas.microsoft.com/office/drawing/2014/main" id="{CD8B8078-B227-48C2-8803-48843EF4F7F4}"/>
              </a:ext>
            </a:extLst>
          </p:cNvPr>
          <p:cNvSpPr>
            <a:spLocks noGrp="1"/>
          </p:cNvSpPr>
          <p:nvPr>
            <p:ph type="ftr" sz="quarter" idx="11"/>
          </p:nvPr>
        </p:nvSpPr>
        <p:spPr/>
        <p:txBody>
          <a:bodyPr/>
          <a:lstStyle/>
          <a:p>
            <a:r>
              <a:rPr lang="en-US"/>
              <a:t>Introduction to Git Ransingh Satyajit Ray</a:t>
            </a:r>
          </a:p>
        </p:txBody>
      </p:sp>
      <p:sp>
        <p:nvSpPr>
          <p:cNvPr id="6" name="Slide Number Placeholder 5">
            <a:extLst>
              <a:ext uri="{FF2B5EF4-FFF2-40B4-BE49-F238E27FC236}">
                <a16:creationId xmlns:a16="http://schemas.microsoft.com/office/drawing/2014/main" id="{A78C82D8-7F6D-4957-82CF-653D2B26433F}"/>
              </a:ext>
            </a:extLst>
          </p:cNvPr>
          <p:cNvSpPr>
            <a:spLocks noGrp="1"/>
          </p:cNvSpPr>
          <p:nvPr>
            <p:ph type="sldNum" sz="quarter" idx="12"/>
          </p:nvPr>
        </p:nvSpPr>
        <p:spPr/>
        <p:txBody>
          <a:bodyPr/>
          <a:lstStyle/>
          <a:p>
            <a:fld id="{A72A44EE-F2A3-4CB1-AE67-31033DE842CD}" type="slidenum">
              <a:rPr lang="en-US" smtClean="0"/>
              <a:t>2</a:t>
            </a:fld>
            <a:endParaRPr lang="en-US"/>
          </a:p>
        </p:txBody>
      </p:sp>
    </p:spTree>
    <p:extLst>
      <p:ext uri="{BB962C8B-B14F-4D97-AF65-F5344CB8AC3E}">
        <p14:creationId xmlns:p14="http://schemas.microsoft.com/office/powerpoint/2010/main" val="3283276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6814-C93C-44EC-AE26-E31003659FA0}"/>
              </a:ext>
            </a:extLst>
          </p:cNvPr>
          <p:cNvSpPr>
            <a:spLocks noGrp="1"/>
          </p:cNvSpPr>
          <p:nvPr>
            <p:ph type="title"/>
          </p:nvPr>
        </p:nvSpPr>
        <p:spPr/>
        <p:txBody>
          <a:bodyPr/>
          <a:lstStyle/>
          <a:p>
            <a:r>
              <a:rPr lang="en-US" b="1" i="0" dirty="0">
                <a:solidFill>
                  <a:srgbClr val="05192D"/>
                </a:solidFill>
                <a:effectLst/>
                <a:latin typeface="Studio-Feixen-Sans"/>
              </a:rPr>
              <a:t>How can I see who changed what in a file?</a:t>
            </a:r>
            <a:endParaRPr lang="en-US" dirty="0"/>
          </a:p>
        </p:txBody>
      </p:sp>
      <p:pic>
        <p:nvPicPr>
          <p:cNvPr id="5" name="Content Placeholder 4">
            <a:extLst>
              <a:ext uri="{FF2B5EF4-FFF2-40B4-BE49-F238E27FC236}">
                <a16:creationId xmlns:a16="http://schemas.microsoft.com/office/drawing/2014/main" id="{A173CDE9-D6C2-422D-BAA9-E89D78DAFB13}"/>
              </a:ext>
            </a:extLst>
          </p:cNvPr>
          <p:cNvPicPr>
            <a:picLocks noGrp="1" noChangeAspect="1"/>
          </p:cNvPicPr>
          <p:nvPr>
            <p:ph idx="1"/>
          </p:nvPr>
        </p:nvPicPr>
        <p:blipFill>
          <a:blip r:embed="rId2"/>
          <a:stretch>
            <a:fillRect/>
          </a:stretch>
        </p:blipFill>
        <p:spPr>
          <a:xfrm>
            <a:off x="838200" y="1599693"/>
            <a:ext cx="10515600" cy="2459495"/>
          </a:xfrm>
        </p:spPr>
      </p:pic>
      <p:sp>
        <p:nvSpPr>
          <p:cNvPr id="6" name="Date Placeholder 5">
            <a:extLst>
              <a:ext uri="{FF2B5EF4-FFF2-40B4-BE49-F238E27FC236}">
                <a16:creationId xmlns:a16="http://schemas.microsoft.com/office/drawing/2014/main" id="{99DFC026-AB53-4CEF-97FC-0CD7E0535922}"/>
              </a:ext>
            </a:extLst>
          </p:cNvPr>
          <p:cNvSpPr>
            <a:spLocks noGrp="1"/>
          </p:cNvSpPr>
          <p:nvPr>
            <p:ph type="dt" sz="half" idx="10"/>
          </p:nvPr>
        </p:nvSpPr>
        <p:spPr/>
        <p:txBody>
          <a:bodyPr/>
          <a:lstStyle/>
          <a:p>
            <a:fld id="{2829F0FB-B5AD-4185-9524-CA01342BC190}" type="datetime1">
              <a:rPr lang="en-US" smtClean="0"/>
              <a:t>9/8/2021</a:t>
            </a:fld>
            <a:endParaRPr lang="en-US"/>
          </a:p>
        </p:txBody>
      </p:sp>
      <p:sp>
        <p:nvSpPr>
          <p:cNvPr id="7" name="Footer Placeholder 6">
            <a:extLst>
              <a:ext uri="{FF2B5EF4-FFF2-40B4-BE49-F238E27FC236}">
                <a16:creationId xmlns:a16="http://schemas.microsoft.com/office/drawing/2014/main" id="{42818924-BB83-46C9-9BD3-F7D2D6BAE513}"/>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9394445F-C02C-41A4-9ADF-DEA5297791A9}"/>
              </a:ext>
            </a:extLst>
          </p:cNvPr>
          <p:cNvSpPr>
            <a:spLocks noGrp="1"/>
          </p:cNvSpPr>
          <p:nvPr>
            <p:ph type="sldNum" sz="quarter" idx="12"/>
          </p:nvPr>
        </p:nvSpPr>
        <p:spPr/>
        <p:txBody>
          <a:bodyPr/>
          <a:lstStyle/>
          <a:p>
            <a:fld id="{A72A44EE-F2A3-4CB1-AE67-31033DE842CD}" type="slidenum">
              <a:rPr lang="en-US" smtClean="0"/>
              <a:t>20</a:t>
            </a:fld>
            <a:endParaRPr lang="en-US"/>
          </a:p>
        </p:txBody>
      </p:sp>
    </p:spTree>
    <p:extLst>
      <p:ext uri="{BB962C8B-B14F-4D97-AF65-F5344CB8AC3E}">
        <p14:creationId xmlns:p14="http://schemas.microsoft.com/office/powerpoint/2010/main" val="352457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9707-993C-4662-865E-A92A109A98D8}"/>
              </a:ext>
            </a:extLst>
          </p:cNvPr>
          <p:cNvSpPr>
            <a:spLocks noGrp="1"/>
          </p:cNvSpPr>
          <p:nvPr>
            <p:ph type="title"/>
          </p:nvPr>
        </p:nvSpPr>
        <p:spPr/>
        <p:txBody>
          <a:bodyPr>
            <a:normAutofit/>
          </a:bodyPr>
          <a:lstStyle/>
          <a:p>
            <a:r>
              <a:rPr lang="en-US" b="1" i="0" dirty="0">
                <a:solidFill>
                  <a:srgbClr val="05192D"/>
                </a:solidFill>
                <a:effectLst/>
                <a:latin typeface="Studio-Feixen-Sans"/>
              </a:rPr>
              <a:t>How can I see what changed between two commits?</a:t>
            </a:r>
            <a:endParaRPr lang="en-US" dirty="0"/>
          </a:p>
        </p:txBody>
      </p:sp>
      <p:sp>
        <p:nvSpPr>
          <p:cNvPr id="3" name="Content Placeholder 2">
            <a:extLst>
              <a:ext uri="{FF2B5EF4-FFF2-40B4-BE49-F238E27FC236}">
                <a16:creationId xmlns:a16="http://schemas.microsoft.com/office/drawing/2014/main" id="{F222D790-E661-4B41-BBFA-494897B88F99}"/>
              </a:ext>
            </a:extLst>
          </p:cNvPr>
          <p:cNvSpPr>
            <a:spLocks noGrp="1"/>
          </p:cNvSpPr>
          <p:nvPr>
            <p:ph idx="1"/>
          </p:nvPr>
        </p:nvSpPr>
        <p:spPr>
          <a:xfrm>
            <a:off x="625136" y="1763481"/>
            <a:ext cx="6450367" cy="4351338"/>
          </a:xfrm>
        </p:spPr>
        <p:txBody>
          <a:bodyPr/>
          <a:lstStyle/>
          <a:p>
            <a:r>
              <a:rPr lang="en-US" sz="2400" dirty="0"/>
              <a:t>git show with a commit ID shows the changes made in a particular commit. </a:t>
            </a:r>
          </a:p>
          <a:p>
            <a:r>
              <a:rPr lang="en-US" sz="2400" dirty="0"/>
              <a:t>To see the changes between two commits, you can use git diff ID1..ID2, where ID1 and ID2 identify the two commits you're interested in, and the connector .. is a pair of dots. </a:t>
            </a:r>
          </a:p>
          <a:p>
            <a:r>
              <a:rPr lang="en-US" sz="2400" dirty="0"/>
              <a:t>For example, git diff abc123..def456 shows the differences between the commits abc123 and def456, while git diff HEAD~1..HEAD~3 shows the differences between the state of the repository one commit in the past and its state three commits in the past.</a:t>
            </a:r>
          </a:p>
          <a:p>
            <a:endParaRPr lang="en-US" dirty="0"/>
          </a:p>
          <a:p>
            <a:endParaRPr lang="en-US" dirty="0"/>
          </a:p>
        </p:txBody>
      </p:sp>
      <p:pic>
        <p:nvPicPr>
          <p:cNvPr id="6" name="Picture 5">
            <a:extLst>
              <a:ext uri="{FF2B5EF4-FFF2-40B4-BE49-F238E27FC236}">
                <a16:creationId xmlns:a16="http://schemas.microsoft.com/office/drawing/2014/main" id="{D0A1EC06-075D-464B-8596-A4FE5CEA80F8}"/>
              </a:ext>
            </a:extLst>
          </p:cNvPr>
          <p:cNvPicPr>
            <a:picLocks noChangeAspect="1"/>
          </p:cNvPicPr>
          <p:nvPr/>
        </p:nvPicPr>
        <p:blipFill>
          <a:blip r:embed="rId2"/>
          <a:stretch>
            <a:fillRect/>
          </a:stretch>
        </p:blipFill>
        <p:spPr>
          <a:xfrm>
            <a:off x="7821226" y="1690688"/>
            <a:ext cx="3852909" cy="4499371"/>
          </a:xfrm>
          <a:prstGeom prst="rect">
            <a:avLst/>
          </a:prstGeom>
        </p:spPr>
      </p:pic>
      <p:sp>
        <p:nvSpPr>
          <p:cNvPr id="7" name="Date Placeholder 6">
            <a:extLst>
              <a:ext uri="{FF2B5EF4-FFF2-40B4-BE49-F238E27FC236}">
                <a16:creationId xmlns:a16="http://schemas.microsoft.com/office/drawing/2014/main" id="{A7EA2C74-8063-4438-9467-7EADB67AA096}"/>
              </a:ext>
            </a:extLst>
          </p:cNvPr>
          <p:cNvSpPr>
            <a:spLocks noGrp="1"/>
          </p:cNvSpPr>
          <p:nvPr>
            <p:ph type="dt" sz="half" idx="10"/>
          </p:nvPr>
        </p:nvSpPr>
        <p:spPr/>
        <p:txBody>
          <a:bodyPr/>
          <a:lstStyle/>
          <a:p>
            <a:fld id="{5809362D-D2F2-4098-92D6-E5C03B5AB449}" type="datetime1">
              <a:rPr lang="en-US" smtClean="0"/>
              <a:t>9/8/2021</a:t>
            </a:fld>
            <a:endParaRPr lang="en-US"/>
          </a:p>
        </p:txBody>
      </p:sp>
      <p:sp>
        <p:nvSpPr>
          <p:cNvPr id="8" name="Footer Placeholder 7">
            <a:extLst>
              <a:ext uri="{FF2B5EF4-FFF2-40B4-BE49-F238E27FC236}">
                <a16:creationId xmlns:a16="http://schemas.microsoft.com/office/drawing/2014/main" id="{E1235700-8546-4C29-B8F1-00630AD05038}"/>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818931DF-54B6-4337-873D-2BC3C3B59B93}"/>
              </a:ext>
            </a:extLst>
          </p:cNvPr>
          <p:cNvSpPr>
            <a:spLocks noGrp="1"/>
          </p:cNvSpPr>
          <p:nvPr>
            <p:ph type="sldNum" sz="quarter" idx="12"/>
          </p:nvPr>
        </p:nvSpPr>
        <p:spPr/>
        <p:txBody>
          <a:bodyPr/>
          <a:lstStyle/>
          <a:p>
            <a:fld id="{A72A44EE-F2A3-4CB1-AE67-31033DE842CD}" type="slidenum">
              <a:rPr lang="en-US" smtClean="0"/>
              <a:t>21</a:t>
            </a:fld>
            <a:endParaRPr lang="en-US"/>
          </a:p>
        </p:txBody>
      </p:sp>
    </p:spTree>
    <p:extLst>
      <p:ext uri="{BB962C8B-B14F-4D97-AF65-F5344CB8AC3E}">
        <p14:creationId xmlns:p14="http://schemas.microsoft.com/office/powerpoint/2010/main" val="2098712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73C0-FDB8-4FED-81EB-02D3D5EAB367}"/>
              </a:ext>
            </a:extLst>
          </p:cNvPr>
          <p:cNvSpPr>
            <a:spLocks noGrp="1"/>
          </p:cNvSpPr>
          <p:nvPr>
            <p:ph type="title"/>
          </p:nvPr>
        </p:nvSpPr>
        <p:spPr/>
        <p:txBody>
          <a:bodyPr/>
          <a:lstStyle/>
          <a:p>
            <a:r>
              <a:rPr lang="en-US" b="1" i="0" dirty="0">
                <a:solidFill>
                  <a:srgbClr val="05192D"/>
                </a:solidFill>
                <a:effectLst/>
                <a:latin typeface="Studio-Feixen-Sans"/>
              </a:rPr>
              <a:t>How do I tell Git to ignore certain files?</a:t>
            </a:r>
            <a:endParaRPr lang="en-US" dirty="0"/>
          </a:p>
        </p:txBody>
      </p:sp>
      <p:sp>
        <p:nvSpPr>
          <p:cNvPr id="3" name="Content Placeholder 2">
            <a:extLst>
              <a:ext uri="{FF2B5EF4-FFF2-40B4-BE49-F238E27FC236}">
                <a16:creationId xmlns:a16="http://schemas.microsoft.com/office/drawing/2014/main" id="{698F7180-1842-4833-8DF2-0DF02A14B0D8}"/>
              </a:ext>
            </a:extLst>
          </p:cNvPr>
          <p:cNvSpPr>
            <a:spLocks noGrp="1"/>
          </p:cNvSpPr>
          <p:nvPr>
            <p:ph idx="1"/>
          </p:nvPr>
        </p:nvSpPr>
        <p:spPr>
          <a:xfrm>
            <a:off x="838200" y="1417252"/>
            <a:ext cx="10515600" cy="4351338"/>
          </a:xfrm>
        </p:spPr>
        <p:txBody>
          <a:bodyPr>
            <a:normAutofit/>
          </a:bodyPr>
          <a:lstStyle/>
          <a:p>
            <a:r>
              <a:rPr lang="en-US" sz="2400" dirty="0"/>
              <a:t>Data analysis often produces temporary or intermediate files that you don't want to save. You can tell it to stop paying attention to files you don't care about by creating a file in the root directory of your repository called .</a:t>
            </a:r>
            <a:r>
              <a:rPr lang="en-US" sz="2400" dirty="0" err="1"/>
              <a:t>gitignore</a:t>
            </a:r>
            <a:r>
              <a:rPr lang="en-US" sz="2400" dirty="0"/>
              <a:t> and storing a list of wildcard patterns that specify the files you don't want Git to pay attention to. </a:t>
            </a:r>
          </a:p>
          <a:p>
            <a:r>
              <a:rPr lang="en-US" sz="2400" dirty="0"/>
              <a:t>For example, if .</a:t>
            </a:r>
            <a:r>
              <a:rPr lang="en-US" sz="2400" dirty="0" err="1"/>
              <a:t>gitignore</a:t>
            </a:r>
            <a:r>
              <a:rPr lang="en-US" sz="2400" dirty="0"/>
              <a:t> contains:</a:t>
            </a:r>
          </a:p>
          <a:p>
            <a:r>
              <a:rPr lang="en-US" sz="2400" dirty="0"/>
              <a:t>build</a:t>
            </a:r>
          </a:p>
          <a:p>
            <a:r>
              <a:rPr lang="en-US" sz="2400" dirty="0"/>
              <a:t>*.</a:t>
            </a:r>
            <a:r>
              <a:rPr lang="en-US" sz="2400" dirty="0" err="1"/>
              <a:t>mpl</a:t>
            </a:r>
            <a:endParaRPr lang="en-US" sz="2400" dirty="0"/>
          </a:p>
          <a:p>
            <a:r>
              <a:rPr lang="en-US" sz="2400" dirty="0"/>
              <a:t>then Git will ignore any file or directory called build (and, if it's a directory, anything in it), as well as any file whose name ends in .</a:t>
            </a:r>
            <a:r>
              <a:rPr lang="en-US" sz="2400" dirty="0" err="1"/>
              <a:t>mpl</a:t>
            </a:r>
            <a:r>
              <a:rPr lang="en-US" sz="2400" dirty="0"/>
              <a:t>.</a:t>
            </a:r>
          </a:p>
        </p:txBody>
      </p:sp>
      <p:sp>
        <p:nvSpPr>
          <p:cNvPr id="5" name="Date Placeholder 4">
            <a:extLst>
              <a:ext uri="{FF2B5EF4-FFF2-40B4-BE49-F238E27FC236}">
                <a16:creationId xmlns:a16="http://schemas.microsoft.com/office/drawing/2014/main" id="{D4960629-8126-4F08-B1F3-BF4262B905E6}"/>
              </a:ext>
            </a:extLst>
          </p:cNvPr>
          <p:cNvSpPr>
            <a:spLocks noGrp="1"/>
          </p:cNvSpPr>
          <p:nvPr>
            <p:ph type="dt" sz="half" idx="10"/>
          </p:nvPr>
        </p:nvSpPr>
        <p:spPr/>
        <p:txBody>
          <a:bodyPr/>
          <a:lstStyle/>
          <a:p>
            <a:fld id="{57D8094B-1621-42F6-9159-B48440103E7B}" type="datetime1">
              <a:rPr lang="en-US" smtClean="0"/>
              <a:t>9/8/2021</a:t>
            </a:fld>
            <a:endParaRPr lang="en-US"/>
          </a:p>
        </p:txBody>
      </p:sp>
      <p:sp>
        <p:nvSpPr>
          <p:cNvPr id="6" name="Footer Placeholder 5">
            <a:extLst>
              <a:ext uri="{FF2B5EF4-FFF2-40B4-BE49-F238E27FC236}">
                <a16:creationId xmlns:a16="http://schemas.microsoft.com/office/drawing/2014/main" id="{289FB156-68CC-461E-B017-5FFE4CD4D47F}"/>
              </a:ext>
            </a:extLst>
          </p:cNvPr>
          <p:cNvSpPr>
            <a:spLocks noGrp="1"/>
          </p:cNvSpPr>
          <p:nvPr>
            <p:ph type="ftr" sz="quarter" idx="11"/>
          </p:nvPr>
        </p:nvSpPr>
        <p:spPr/>
        <p:txBody>
          <a:bodyPr/>
          <a:lstStyle/>
          <a:p>
            <a:r>
              <a:rPr lang="en-US"/>
              <a:t>Introduction to Git Ransingh Satyajit Ray</a:t>
            </a:r>
          </a:p>
        </p:txBody>
      </p:sp>
      <p:sp>
        <p:nvSpPr>
          <p:cNvPr id="7" name="Slide Number Placeholder 6">
            <a:extLst>
              <a:ext uri="{FF2B5EF4-FFF2-40B4-BE49-F238E27FC236}">
                <a16:creationId xmlns:a16="http://schemas.microsoft.com/office/drawing/2014/main" id="{3B441D0B-9CAE-4580-975A-02FBFA6385F8}"/>
              </a:ext>
            </a:extLst>
          </p:cNvPr>
          <p:cNvSpPr>
            <a:spLocks noGrp="1"/>
          </p:cNvSpPr>
          <p:nvPr>
            <p:ph type="sldNum" sz="quarter" idx="12"/>
          </p:nvPr>
        </p:nvSpPr>
        <p:spPr/>
        <p:txBody>
          <a:bodyPr/>
          <a:lstStyle/>
          <a:p>
            <a:fld id="{A72A44EE-F2A3-4CB1-AE67-31033DE842CD}" type="slidenum">
              <a:rPr lang="en-US" smtClean="0"/>
              <a:t>22</a:t>
            </a:fld>
            <a:endParaRPr lang="en-US"/>
          </a:p>
        </p:txBody>
      </p:sp>
    </p:spTree>
    <p:extLst>
      <p:ext uri="{BB962C8B-B14F-4D97-AF65-F5344CB8AC3E}">
        <p14:creationId xmlns:p14="http://schemas.microsoft.com/office/powerpoint/2010/main" val="629883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8A3C-CF97-464E-935A-D5E471B5B4EF}"/>
              </a:ext>
            </a:extLst>
          </p:cNvPr>
          <p:cNvSpPr>
            <a:spLocks noGrp="1"/>
          </p:cNvSpPr>
          <p:nvPr>
            <p:ph type="title"/>
          </p:nvPr>
        </p:nvSpPr>
        <p:spPr/>
        <p:txBody>
          <a:bodyPr/>
          <a:lstStyle/>
          <a:p>
            <a:r>
              <a:rPr lang="en-US" b="1" i="0" dirty="0">
                <a:solidFill>
                  <a:srgbClr val="05192D"/>
                </a:solidFill>
                <a:effectLst/>
                <a:latin typeface="Studio-Feixen-Sans"/>
              </a:rPr>
              <a:t>How can I remove unwanted files?</a:t>
            </a:r>
            <a:endParaRPr lang="en-US" dirty="0"/>
          </a:p>
        </p:txBody>
      </p:sp>
      <p:sp>
        <p:nvSpPr>
          <p:cNvPr id="3" name="Content Placeholder 2">
            <a:extLst>
              <a:ext uri="{FF2B5EF4-FFF2-40B4-BE49-F238E27FC236}">
                <a16:creationId xmlns:a16="http://schemas.microsoft.com/office/drawing/2014/main" id="{82BCC592-D8CE-4FDF-BC36-7FBCB7D4D607}"/>
              </a:ext>
            </a:extLst>
          </p:cNvPr>
          <p:cNvSpPr>
            <a:spLocks noGrp="1"/>
          </p:cNvSpPr>
          <p:nvPr>
            <p:ph idx="1"/>
          </p:nvPr>
        </p:nvSpPr>
        <p:spPr>
          <a:xfrm>
            <a:off x="838200" y="1825625"/>
            <a:ext cx="5740153" cy="4351338"/>
          </a:xfrm>
        </p:spPr>
        <p:txBody>
          <a:bodyPr/>
          <a:lstStyle/>
          <a:p>
            <a:r>
              <a:rPr lang="en-US" dirty="0"/>
              <a:t>Git can help you clean up files that you have told it you don't want. The command </a:t>
            </a:r>
            <a:r>
              <a:rPr lang="en-US" b="1" dirty="0">
                <a:solidFill>
                  <a:srgbClr val="FF0000"/>
                </a:solidFill>
              </a:rPr>
              <a:t>git clean -n </a:t>
            </a:r>
            <a:r>
              <a:rPr lang="en-US" dirty="0"/>
              <a:t>will show you a list of files that are in the repository, but whose history Git is not currently tracking. A similar command </a:t>
            </a:r>
            <a:r>
              <a:rPr lang="en-US" b="1" dirty="0">
                <a:solidFill>
                  <a:srgbClr val="FF0000"/>
                </a:solidFill>
              </a:rPr>
              <a:t>git clean -f </a:t>
            </a:r>
            <a:r>
              <a:rPr lang="en-US" dirty="0"/>
              <a:t>will then delete those files.</a:t>
            </a:r>
          </a:p>
        </p:txBody>
      </p:sp>
      <p:pic>
        <p:nvPicPr>
          <p:cNvPr id="6" name="Picture 5">
            <a:extLst>
              <a:ext uri="{FF2B5EF4-FFF2-40B4-BE49-F238E27FC236}">
                <a16:creationId xmlns:a16="http://schemas.microsoft.com/office/drawing/2014/main" id="{E11039C1-6702-49C9-9891-7DDB62AC688A}"/>
              </a:ext>
            </a:extLst>
          </p:cNvPr>
          <p:cNvPicPr>
            <a:picLocks noChangeAspect="1"/>
          </p:cNvPicPr>
          <p:nvPr/>
        </p:nvPicPr>
        <p:blipFill>
          <a:blip r:embed="rId2"/>
          <a:stretch>
            <a:fillRect/>
          </a:stretch>
        </p:blipFill>
        <p:spPr>
          <a:xfrm>
            <a:off x="6578353" y="2003179"/>
            <a:ext cx="5195796" cy="2663058"/>
          </a:xfrm>
          <a:prstGeom prst="rect">
            <a:avLst/>
          </a:prstGeom>
        </p:spPr>
      </p:pic>
      <p:sp>
        <p:nvSpPr>
          <p:cNvPr id="7" name="Date Placeholder 6">
            <a:extLst>
              <a:ext uri="{FF2B5EF4-FFF2-40B4-BE49-F238E27FC236}">
                <a16:creationId xmlns:a16="http://schemas.microsoft.com/office/drawing/2014/main" id="{D4DE014D-EE79-401B-992D-CAC6EE18D5D2}"/>
              </a:ext>
            </a:extLst>
          </p:cNvPr>
          <p:cNvSpPr>
            <a:spLocks noGrp="1"/>
          </p:cNvSpPr>
          <p:nvPr>
            <p:ph type="dt" sz="half" idx="10"/>
          </p:nvPr>
        </p:nvSpPr>
        <p:spPr/>
        <p:txBody>
          <a:bodyPr/>
          <a:lstStyle/>
          <a:p>
            <a:fld id="{5F02757B-492E-44C3-A57A-3B13508762A7}" type="datetime1">
              <a:rPr lang="en-US" smtClean="0"/>
              <a:t>9/8/2021</a:t>
            </a:fld>
            <a:endParaRPr lang="en-US"/>
          </a:p>
        </p:txBody>
      </p:sp>
      <p:sp>
        <p:nvSpPr>
          <p:cNvPr id="8" name="Footer Placeholder 7">
            <a:extLst>
              <a:ext uri="{FF2B5EF4-FFF2-40B4-BE49-F238E27FC236}">
                <a16:creationId xmlns:a16="http://schemas.microsoft.com/office/drawing/2014/main" id="{C21F3B10-CF9B-4FF2-8180-84818268940E}"/>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46BADD1C-50E8-4067-B35A-290AB55DCB25}"/>
              </a:ext>
            </a:extLst>
          </p:cNvPr>
          <p:cNvSpPr>
            <a:spLocks noGrp="1"/>
          </p:cNvSpPr>
          <p:nvPr>
            <p:ph type="sldNum" sz="quarter" idx="12"/>
          </p:nvPr>
        </p:nvSpPr>
        <p:spPr/>
        <p:txBody>
          <a:bodyPr/>
          <a:lstStyle/>
          <a:p>
            <a:fld id="{A72A44EE-F2A3-4CB1-AE67-31033DE842CD}" type="slidenum">
              <a:rPr lang="en-US" smtClean="0"/>
              <a:t>23</a:t>
            </a:fld>
            <a:endParaRPr lang="en-US"/>
          </a:p>
        </p:txBody>
      </p:sp>
    </p:spTree>
    <p:extLst>
      <p:ext uri="{BB962C8B-B14F-4D97-AF65-F5344CB8AC3E}">
        <p14:creationId xmlns:p14="http://schemas.microsoft.com/office/powerpoint/2010/main" val="1924695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FE77-379F-4EA9-838A-37970294E531}"/>
              </a:ext>
            </a:extLst>
          </p:cNvPr>
          <p:cNvSpPr>
            <a:spLocks noGrp="1"/>
          </p:cNvSpPr>
          <p:nvPr>
            <p:ph type="title"/>
          </p:nvPr>
        </p:nvSpPr>
        <p:spPr/>
        <p:txBody>
          <a:bodyPr/>
          <a:lstStyle/>
          <a:p>
            <a:r>
              <a:rPr lang="en-US" b="1" i="0" dirty="0">
                <a:solidFill>
                  <a:srgbClr val="05192D"/>
                </a:solidFill>
                <a:effectLst/>
                <a:latin typeface="Studio-Feixen-Sans"/>
              </a:rPr>
              <a:t>How can I see how Git is configured?</a:t>
            </a:r>
            <a:endParaRPr lang="en-US" dirty="0"/>
          </a:p>
        </p:txBody>
      </p:sp>
      <p:sp>
        <p:nvSpPr>
          <p:cNvPr id="3" name="Content Placeholder 2">
            <a:extLst>
              <a:ext uri="{FF2B5EF4-FFF2-40B4-BE49-F238E27FC236}">
                <a16:creationId xmlns:a16="http://schemas.microsoft.com/office/drawing/2014/main" id="{B575A7EE-B2BF-423E-870C-EEA3F322F584}"/>
              </a:ext>
            </a:extLst>
          </p:cNvPr>
          <p:cNvSpPr>
            <a:spLocks noGrp="1"/>
          </p:cNvSpPr>
          <p:nvPr>
            <p:ph idx="1"/>
          </p:nvPr>
        </p:nvSpPr>
        <p:spPr>
          <a:xfrm>
            <a:off x="838200" y="1461640"/>
            <a:ext cx="6796596" cy="4717218"/>
          </a:xfrm>
        </p:spPr>
        <p:txBody>
          <a:bodyPr>
            <a:normAutofit fontScale="70000" lnSpcReduction="20000"/>
          </a:bodyPr>
          <a:lstStyle/>
          <a:p>
            <a:pPr algn="just"/>
            <a:r>
              <a:rPr lang="en-US" sz="2600" dirty="0"/>
              <a:t>Like most complex pieces of software, Git allows you to change its default settings. To see what the settings are, you can use the command git config --list with one of three additional options:</a:t>
            </a:r>
          </a:p>
          <a:p>
            <a:pPr algn="just"/>
            <a:endParaRPr lang="en-US" sz="2600" dirty="0"/>
          </a:p>
          <a:p>
            <a:pPr algn="just"/>
            <a:r>
              <a:rPr lang="en-US" sz="2600" dirty="0"/>
              <a:t>--system: settings for every user on this computer.</a:t>
            </a:r>
            <a:r>
              <a:rPr lang="en-US" sz="1600" b="0" i="0" dirty="0">
                <a:solidFill>
                  <a:srgbClr val="232629"/>
                </a:solidFill>
                <a:effectLst/>
                <a:latin typeface="-apple-system"/>
              </a:rPr>
              <a:t> </a:t>
            </a:r>
            <a:r>
              <a:rPr lang="en-US" sz="2500" b="0" i="0" dirty="0">
                <a:solidFill>
                  <a:srgbClr val="FF0000"/>
                </a:solidFill>
                <a:effectLst/>
                <a:latin typeface="-apple-system"/>
              </a:rPr>
              <a:t>You can edit/view the configuration set by git at system level using this command. By default it applies to </a:t>
            </a:r>
            <a:r>
              <a:rPr lang="en-US" sz="2500" b="1" i="0" dirty="0">
                <a:solidFill>
                  <a:srgbClr val="FF0000"/>
                </a:solidFill>
                <a:effectLst/>
                <a:latin typeface="-apple-system"/>
              </a:rPr>
              <a:t>every user</a:t>
            </a:r>
            <a:r>
              <a:rPr lang="en-US" sz="2500" b="0" i="0" dirty="0">
                <a:solidFill>
                  <a:srgbClr val="FF0000"/>
                </a:solidFill>
                <a:effectLst/>
                <a:latin typeface="-apple-system"/>
              </a:rPr>
              <a:t> on the system and all their repositories.</a:t>
            </a:r>
            <a:endParaRPr lang="en-US" sz="4400" dirty="0">
              <a:solidFill>
                <a:srgbClr val="FF0000"/>
              </a:solidFill>
            </a:endParaRPr>
          </a:p>
          <a:p>
            <a:pPr algn="just"/>
            <a:r>
              <a:rPr lang="en-US" sz="2600" dirty="0"/>
              <a:t>--global: settings for every one of your projects. </a:t>
            </a:r>
            <a:r>
              <a:rPr lang="en-US" sz="2500" dirty="0">
                <a:solidFill>
                  <a:srgbClr val="FF0000"/>
                </a:solidFill>
              </a:rPr>
              <a:t>I know that the --global flag could be misleading but remember this that the configuration settings applies specifically to you i.e. the current user with which you're currently logged in.</a:t>
            </a:r>
            <a:endParaRPr lang="en-US" sz="2900" dirty="0">
              <a:solidFill>
                <a:srgbClr val="FF0000"/>
              </a:solidFill>
            </a:endParaRPr>
          </a:p>
          <a:p>
            <a:pPr algn="just"/>
            <a:r>
              <a:rPr lang="en-US" sz="2600" dirty="0"/>
              <a:t>--local: settings for one specific project.</a:t>
            </a:r>
            <a:r>
              <a:rPr lang="en-US" sz="4400" dirty="0"/>
              <a:t> </a:t>
            </a:r>
            <a:r>
              <a:rPr lang="en-US" sz="2500" b="1" i="0" dirty="0">
                <a:solidFill>
                  <a:srgbClr val="FF0000"/>
                </a:solidFill>
                <a:effectLst/>
                <a:latin typeface="-apple-system"/>
              </a:rPr>
              <a:t>Anyone</a:t>
            </a:r>
            <a:r>
              <a:rPr lang="en-US" sz="2500" b="0" i="0" dirty="0">
                <a:solidFill>
                  <a:srgbClr val="FF0000"/>
                </a:solidFill>
                <a:effectLst/>
                <a:latin typeface="-apple-system"/>
              </a:rPr>
              <a:t> can view/edit these configuration settings.</a:t>
            </a:r>
            <a:endParaRPr lang="en-US" sz="2500" dirty="0">
              <a:solidFill>
                <a:srgbClr val="FF0000"/>
              </a:solidFill>
            </a:endParaRPr>
          </a:p>
          <a:p>
            <a:pPr algn="just"/>
            <a:r>
              <a:rPr lang="en-US" sz="2600" b="0" i="0" dirty="0">
                <a:solidFill>
                  <a:srgbClr val="05192D"/>
                </a:solidFill>
                <a:effectLst/>
                <a:latin typeface="Studio-Feixen-Sans"/>
              </a:rPr>
              <a:t>Each level overrides the one above it, so </a:t>
            </a:r>
            <a:r>
              <a:rPr lang="en-US" sz="2600" b="1" i="0" dirty="0">
                <a:solidFill>
                  <a:srgbClr val="05192D"/>
                </a:solidFill>
                <a:effectLst/>
                <a:latin typeface="Studio-Feixen-Sans"/>
              </a:rPr>
              <a:t>local settings</a:t>
            </a:r>
            <a:r>
              <a:rPr lang="en-US" sz="2600" b="0" i="0" dirty="0">
                <a:solidFill>
                  <a:srgbClr val="05192D"/>
                </a:solidFill>
                <a:effectLst/>
                <a:latin typeface="Studio-Feixen-Sans"/>
              </a:rPr>
              <a:t> (per-project) take precedence over </a:t>
            </a:r>
            <a:r>
              <a:rPr lang="en-US" sz="2600" b="1" i="0" dirty="0">
                <a:solidFill>
                  <a:srgbClr val="05192D"/>
                </a:solidFill>
                <a:effectLst/>
                <a:latin typeface="Studio-Feixen-Sans"/>
              </a:rPr>
              <a:t>global settings</a:t>
            </a:r>
            <a:r>
              <a:rPr lang="en-US" sz="2600" b="0" i="0" dirty="0">
                <a:solidFill>
                  <a:srgbClr val="05192D"/>
                </a:solidFill>
                <a:effectLst/>
                <a:latin typeface="Studio-Feixen-Sans"/>
              </a:rPr>
              <a:t> (per-user), which in turn take precedence over </a:t>
            </a:r>
            <a:r>
              <a:rPr lang="en-US" sz="2600" b="1" i="0" dirty="0">
                <a:solidFill>
                  <a:srgbClr val="05192D"/>
                </a:solidFill>
                <a:effectLst/>
                <a:latin typeface="Studio-Feixen-Sans"/>
              </a:rPr>
              <a:t>system settings</a:t>
            </a:r>
            <a:r>
              <a:rPr lang="en-US" sz="2600" b="0" i="0" dirty="0">
                <a:solidFill>
                  <a:srgbClr val="05192D"/>
                </a:solidFill>
                <a:effectLst/>
                <a:latin typeface="Studio-Feixen-Sans"/>
              </a:rPr>
              <a:t> (for all users on the computer).</a:t>
            </a:r>
            <a:endParaRPr lang="en-US" sz="2600" dirty="0"/>
          </a:p>
          <a:p>
            <a:endParaRPr lang="en-US" dirty="0"/>
          </a:p>
        </p:txBody>
      </p:sp>
      <p:pic>
        <p:nvPicPr>
          <p:cNvPr id="6" name="Picture 5">
            <a:extLst>
              <a:ext uri="{FF2B5EF4-FFF2-40B4-BE49-F238E27FC236}">
                <a16:creationId xmlns:a16="http://schemas.microsoft.com/office/drawing/2014/main" id="{C1498D29-12A4-49BB-A273-53967553868A}"/>
              </a:ext>
            </a:extLst>
          </p:cNvPr>
          <p:cNvPicPr>
            <a:picLocks noChangeAspect="1"/>
          </p:cNvPicPr>
          <p:nvPr/>
        </p:nvPicPr>
        <p:blipFill>
          <a:blip r:embed="rId2"/>
          <a:stretch>
            <a:fillRect/>
          </a:stretch>
        </p:blipFill>
        <p:spPr>
          <a:xfrm>
            <a:off x="8761955" y="2467992"/>
            <a:ext cx="2654729" cy="2237173"/>
          </a:xfrm>
          <a:prstGeom prst="rect">
            <a:avLst/>
          </a:prstGeom>
        </p:spPr>
      </p:pic>
      <p:pic>
        <p:nvPicPr>
          <p:cNvPr id="10" name="Picture 9">
            <a:extLst>
              <a:ext uri="{FF2B5EF4-FFF2-40B4-BE49-F238E27FC236}">
                <a16:creationId xmlns:a16="http://schemas.microsoft.com/office/drawing/2014/main" id="{BD473471-92CB-45EA-A817-CFE8CF88C37C}"/>
              </a:ext>
            </a:extLst>
          </p:cNvPr>
          <p:cNvPicPr>
            <a:picLocks noChangeAspect="1"/>
          </p:cNvPicPr>
          <p:nvPr/>
        </p:nvPicPr>
        <p:blipFill>
          <a:blip r:embed="rId3"/>
          <a:stretch>
            <a:fillRect/>
          </a:stretch>
        </p:blipFill>
        <p:spPr>
          <a:xfrm>
            <a:off x="7940023" y="4807765"/>
            <a:ext cx="3764953" cy="1911997"/>
          </a:xfrm>
          <a:prstGeom prst="rect">
            <a:avLst/>
          </a:prstGeom>
        </p:spPr>
      </p:pic>
      <p:sp>
        <p:nvSpPr>
          <p:cNvPr id="16" name="TextBox 15">
            <a:extLst>
              <a:ext uri="{FF2B5EF4-FFF2-40B4-BE49-F238E27FC236}">
                <a16:creationId xmlns:a16="http://schemas.microsoft.com/office/drawing/2014/main" id="{61BBBCAD-F79E-4D4A-BBA2-43A8382AE12F}"/>
              </a:ext>
            </a:extLst>
          </p:cNvPr>
          <p:cNvSpPr txBox="1"/>
          <p:nvPr/>
        </p:nvSpPr>
        <p:spPr>
          <a:xfrm>
            <a:off x="7940023" y="1461640"/>
            <a:ext cx="3556560" cy="923330"/>
          </a:xfrm>
          <a:prstGeom prst="rect">
            <a:avLst/>
          </a:prstGeom>
          <a:noFill/>
        </p:spPr>
        <p:txBody>
          <a:bodyPr wrap="square" rtlCol="0">
            <a:spAutoFit/>
          </a:bodyPr>
          <a:lstStyle/>
          <a:p>
            <a:r>
              <a:rPr lang="en-US"/>
              <a:t>You are in the dental repository. How many local configuration values are set in for this repository?</a:t>
            </a:r>
            <a:endParaRPr lang="en-US" dirty="0"/>
          </a:p>
        </p:txBody>
      </p:sp>
      <p:sp>
        <p:nvSpPr>
          <p:cNvPr id="17" name="Date Placeholder 16">
            <a:extLst>
              <a:ext uri="{FF2B5EF4-FFF2-40B4-BE49-F238E27FC236}">
                <a16:creationId xmlns:a16="http://schemas.microsoft.com/office/drawing/2014/main" id="{D506F683-1957-4EA2-AFD6-6B1F86E1013A}"/>
              </a:ext>
            </a:extLst>
          </p:cNvPr>
          <p:cNvSpPr>
            <a:spLocks noGrp="1"/>
          </p:cNvSpPr>
          <p:nvPr>
            <p:ph type="dt" sz="half" idx="10"/>
          </p:nvPr>
        </p:nvSpPr>
        <p:spPr/>
        <p:txBody>
          <a:bodyPr/>
          <a:lstStyle/>
          <a:p>
            <a:fld id="{B9EA47DF-8A44-4146-B633-E467F9259054}" type="datetime1">
              <a:rPr lang="en-US" smtClean="0"/>
              <a:t>9/8/2021</a:t>
            </a:fld>
            <a:endParaRPr lang="en-US"/>
          </a:p>
        </p:txBody>
      </p:sp>
      <p:sp>
        <p:nvSpPr>
          <p:cNvPr id="18" name="Footer Placeholder 17">
            <a:extLst>
              <a:ext uri="{FF2B5EF4-FFF2-40B4-BE49-F238E27FC236}">
                <a16:creationId xmlns:a16="http://schemas.microsoft.com/office/drawing/2014/main" id="{E85948C6-8F2F-4DDC-A354-7D54B48FC4AE}"/>
              </a:ext>
            </a:extLst>
          </p:cNvPr>
          <p:cNvSpPr>
            <a:spLocks noGrp="1"/>
          </p:cNvSpPr>
          <p:nvPr>
            <p:ph type="ftr" sz="quarter" idx="11"/>
          </p:nvPr>
        </p:nvSpPr>
        <p:spPr/>
        <p:txBody>
          <a:bodyPr/>
          <a:lstStyle/>
          <a:p>
            <a:r>
              <a:rPr lang="en-US"/>
              <a:t>Introduction to Git Ransingh Satyajit Ray</a:t>
            </a:r>
          </a:p>
        </p:txBody>
      </p:sp>
      <p:sp>
        <p:nvSpPr>
          <p:cNvPr id="19" name="Slide Number Placeholder 18">
            <a:extLst>
              <a:ext uri="{FF2B5EF4-FFF2-40B4-BE49-F238E27FC236}">
                <a16:creationId xmlns:a16="http://schemas.microsoft.com/office/drawing/2014/main" id="{EF8FFB62-361C-4B53-9B30-DD2721C43AEB}"/>
              </a:ext>
            </a:extLst>
          </p:cNvPr>
          <p:cNvSpPr>
            <a:spLocks noGrp="1"/>
          </p:cNvSpPr>
          <p:nvPr>
            <p:ph type="sldNum" sz="quarter" idx="12"/>
          </p:nvPr>
        </p:nvSpPr>
        <p:spPr/>
        <p:txBody>
          <a:bodyPr/>
          <a:lstStyle/>
          <a:p>
            <a:fld id="{A72A44EE-F2A3-4CB1-AE67-31033DE842CD}" type="slidenum">
              <a:rPr lang="en-US" smtClean="0"/>
              <a:t>24</a:t>
            </a:fld>
            <a:endParaRPr lang="en-US"/>
          </a:p>
        </p:txBody>
      </p:sp>
    </p:spTree>
    <p:extLst>
      <p:ext uri="{BB962C8B-B14F-4D97-AF65-F5344CB8AC3E}">
        <p14:creationId xmlns:p14="http://schemas.microsoft.com/office/powerpoint/2010/main" val="2851256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3A7A-B01B-4913-AACC-A26E03E89D6D}"/>
              </a:ext>
            </a:extLst>
          </p:cNvPr>
          <p:cNvSpPr>
            <a:spLocks noGrp="1"/>
          </p:cNvSpPr>
          <p:nvPr>
            <p:ph type="title"/>
          </p:nvPr>
        </p:nvSpPr>
        <p:spPr/>
        <p:txBody>
          <a:bodyPr/>
          <a:lstStyle/>
          <a:p>
            <a:r>
              <a:rPr lang="en-US" b="1" i="0" dirty="0">
                <a:solidFill>
                  <a:srgbClr val="05192D"/>
                </a:solidFill>
                <a:effectLst/>
                <a:latin typeface="Studio-Feixen-Sans"/>
              </a:rPr>
              <a:t>How can I change my Git configuration?</a:t>
            </a:r>
            <a:endParaRPr lang="en-US" dirty="0"/>
          </a:p>
        </p:txBody>
      </p:sp>
      <p:sp>
        <p:nvSpPr>
          <p:cNvPr id="3" name="Content Placeholder 2">
            <a:extLst>
              <a:ext uri="{FF2B5EF4-FFF2-40B4-BE49-F238E27FC236}">
                <a16:creationId xmlns:a16="http://schemas.microsoft.com/office/drawing/2014/main" id="{43F60429-503D-4CFB-96BF-CF81E84CFCA7}"/>
              </a:ext>
            </a:extLst>
          </p:cNvPr>
          <p:cNvSpPr>
            <a:spLocks noGrp="1"/>
          </p:cNvSpPr>
          <p:nvPr>
            <p:ph idx="1"/>
          </p:nvPr>
        </p:nvSpPr>
        <p:spPr>
          <a:xfrm>
            <a:off x="838200" y="1825625"/>
            <a:ext cx="5962095" cy="4351338"/>
          </a:xfrm>
        </p:spPr>
        <p:txBody>
          <a:bodyPr>
            <a:normAutofit/>
          </a:bodyPr>
          <a:lstStyle/>
          <a:p>
            <a:pPr algn="just"/>
            <a:r>
              <a:rPr lang="en-US" sz="2000" b="0" i="0" dirty="0">
                <a:solidFill>
                  <a:srgbClr val="05192D"/>
                </a:solidFill>
                <a:effectLst/>
                <a:latin typeface="Studio-Feixen-Sans"/>
              </a:rPr>
              <a:t>Most of Git's settings should be left as they are. </a:t>
            </a:r>
            <a:r>
              <a:rPr lang="en-US" sz="2000" b="1" i="0" dirty="0">
                <a:solidFill>
                  <a:srgbClr val="FF0000"/>
                </a:solidFill>
                <a:effectLst/>
                <a:latin typeface="Studio-Feixen-Sans"/>
              </a:rPr>
              <a:t>However, there are two you should set on every computer you use: your name and your email address. </a:t>
            </a:r>
            <a:r>
              <a:rPr lang="en-US" sz="2000" b="0" i="0" dirty="0">
                <a:solidFill>
                  <a:srgbClr val="05192D"/>
                </a:solidFill>
                <a:effectLst/>
                <a:latin typeface="Studio-Feixen-Sans"/>
              </a:rPr>
              <a:t>These are recorded in the log every time you commit a change, and are often used to identify the authors of a project's content in order to give credit (or assign blame, depending on the circumstances).</a:t>
            </a:r>
            <a:endParaRPr lang="en-US" sz="2000" dirty="0"/>
          </a:p>
        </p:txBody>
      </p:sp>
      <p:pic>
        <p:nvPicPr>
          <p:cNvPr id="5" name="Picture 4">
            <a:extLst>
              <a:ext uri="{FF2B5EF4-FFF2-40B4-BE49-F238E27FC236}">
                <a16:creationId xmlns:a16="http://schemas.microsoft.com/office/drawing/2014/main" id="{601B7403-CDFF-493D-B4FB-93590E23A1A1}"/>
              </a:ext>
            </a:extLst>
          </p:cNvPr>
          <p:cNvPicPr>
            <a:picLocks noChangeAspect="1"/>
          </p:cNvPicPr>
          <p:nvPr/>
        </p:nvPicPr>
        <p:blipFill>
          <a:blip r:embed="rId2"/>
          <a:stretch>
            <a:fillRect/>
          </a:stretch>
        </p:blipFill>
        <p:spPr>
          <a:xfrm>
            <a:off x="1178973" y="4213147"/>
            <a:ext cx="5621322" cy="717089"/>
          </a:xfrm>
          <a:prstGeom prst="rect">
            <a:avLst/>
          </a:prstGeom>
        </p:spPr>
      </p:pic>
      <p:sp>
        <p:nvSpPr>
          <p:cNvPr id="6" name="Date Placeholder 5">
            <a:extLst>
              <a:ext uri="{FF2B5EF4-FFF2-40B4-BE49-F238E27FC236}">
                <a16:creationId xmlns:a16="http://schemas.microsoft.com/office/drawing/2014/main" id="{71B117DE-6F39-4078-87FB-F50F95A9B612}"/>
              </a:ext>
            </a:extLst>
          </p:cNvPr>
          <p:cNvSpPr>
            <a:spLocks noGrp="1"/>
          </p:cNvSpPr>
          <p:nvPr>
            <p:ph type="dt" sz="half" idx="10"/>
          </p:nvPr>
        </p:nvSpPr>
        <p:spPr/>
        <p:txBody>
          <a:bodyPr/>
          <a:lstStyle/>
          <a:p>
            <a:fld id="{D764E042-A092-4FB2-B10B-05D9D280FDB9}" type="datetime1">
              <a:rPr lang="en-US" smtClean="0"/>
              <a:t>9/8/2021</a:t>
            </a:fld>
            <a:endParaRPr lang="en-US"/>
          </a:p>
        </p:txBody>
      </p:sp>
      <p:sp>
        <p:nvSpPr>
          <p:cNvPr id="7" name="Footer Placeholder 6">
            <a:extLst>
              <a:ext uri="{FF2B5EF4-FFF2-40B4-BE49-F238E27FC236}">
                <a16:creationId xmlns:a16="http://schemas.microsoft.com/office/drawing/2014/main" id="{8B8315CD-646D-4B39-A3A6-8250D2D018E5}"/>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1C057391-E631-49FF-81FE-D544C3EFA2C4}"/>
              </a:ext>
            </a:extLst>
          </p:cNvPr>
          <p:cNvSpPr>
            <a:spLocks noGrp="1"/>
          </p:cNvSpPr>
          <p:nvPr>
            <p:ph type="sldNum" sz="quarter" idx="12"/>
          </p:nvPr>
        </p:nvSpPr>
        <p:spPr/>
        <p:txBody>
          <a:bodyPr/>
          <a:lstStyle/>
          <a:p>
            <a:fld id="{A72A44EE-F2A3-4CB1-AE67-31033DE842CD}" type="slidenum">
              <a:rPr lang="en-US" smtClean="0"/>
              <a:t>25</a:t>
            </a:fld>
            <a:endParaRPr lang="en-US"/>
          </a:p>
        </p:txBody>
      </p:sp>
    </p:spTree>
    <p:extLst>
      <p:ext uri="{BB962C8B-B14F-4D97-AF65-F5344CB8AC3E}">
        <p14:creationId xmlns:p14="http://schemas.microsoft.com/office/powerpoint/2010/main" val="213308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475B-98E9-43EE-805D-8B8FDD672547}"/>
              </a:ext>
            </a:extLst>
          </p:cNvPr>
          <p:cNvSpPr>
            <a:spLocks noGrp="1"/>
          </p:cNvSpPr>
          <p:nvPr>
            <p:ph type="title"/>
          </p:nvPr>
        </p:nvSpPr>
        <p:spPr/>
        <p:txBody>
          <a:bodyPr/>
          <a:lstStyle/>
          <a:p>
            <a:r>
              <a:rPr lang="en-US" b="1" i="0" dirty="0">
                <a:solidFill>
                  <a:srgbClr val="05192D"/>
                </a:solidFill>
                <a:effectLst/>
                <a:latin typeface="Studio-Feixen-Sans"/>
              </a:rPr>
              <a:t>How can I undo changes to </a:t>
            </a:r>
            <a:r>
              <a:rPr lang="en-US" b="1" i="0" dirty="0" err="1">
                <a:solidFill>
                  <a:srgbClr val="05192D"/>
                </a:solidFill>
                <a:effectLst/>
                <a:latin typeface="Studio-Feixen-Sans"/>
              </a:rPr>
              <a:t>unstaged</a:t>
            </a:r>
            <a:r>
              <a:rPr lang="en-US" b="1" i="0" dirty="0">
                <a:solidFill>
                  <a:srgbClr val="05192D"/>
                </a:solidFill>
                <a:effectLst/>
                <a:latin typeface="Studio-Feixen-Sans"/>
              </a:rPr>
              <a:t> files?</a:t>
            </a:r>
            <a:endParaRPr lang="en-US" dirty="0"/>
          </a:p>
        </p:txBody>
      </p:sp>
      <p:sp>
        <p:nvSpPr>
          <p:cNvPr id="3" name="Content Placeholder 2">
            <a:extLst>
              <a:ext uri="{FF2B5EF4-FFF2-40B4-BE49-F238E27FC236}">
                <a16:creationId xmlns:a16="http://schemas.microsoft.com/office/drawing/2014/main" id="{EBB6B4CF-ABB1-4A26-B482-C80A1047B1F4}"/>
              </a:ext>
            </a:extLst>
          </p:cNvPr>
          <p:cNvSpPr>
            <a:spLocks noGrp="1"/>
          </p:cNvSpPr>
          <p:nvPr>
            <p:ph idx="1"/>
          </p:nvPr>
        </p:nvSpPr>
        <p:spPr>
          <a:xfrm>
            <a:off x="713913" y="1690688"/>
            <a:ext cx="6228425" cy="4351338"/>
          </a:xfrm>
        </p:spPr>
        <p:txBody>
          <a:bodyPr>
            <a:normAutofit/>
          </a:bodyPr>
          <a:lstStyle/>
          <a:p>
            <a:pPr algn="just"/>
            <a:r>
              <a:rPr lang="en-US" sz="2400" b="0" i="0" dirty="0">
                <a:solidFill>
                  <a:srgbClr val="05192D"/>
                </a:solidFill>
                <a:effectLst/>
                <a:latin typeface="Studio-Feixen-Sans"/>
              </a:rPr>
              <a:t>Suppose you have made changes to a file, then decide you want to </a:t>
            </a:r>
            <a:r>
              <a:rPr lang="en-US" sz="2400" b="1" i="0" dirty="0">
                <a:solidFill>
                  <a:srgbClr val="05192D"/>
                </a:solidFill>
                <a:effectLst/>
                <a:latin typeface="Studio-Feixen-Sans"/>
              </a:rPr>
              <a:t>undo</a:t>
            </a:r>
            <a:r>
              <a:rPr lang="en-US" sz="2400" b="0" i="0" dirty="0">
                <a:solidFill>
                  <a:srgbClr val="05192D"/>
                </a:solidFill>
                <a:effectLst/>
                <a:latin typeface="Studio-Feixen-Sans"/>
              </a:rPr>
              <a:t> them. Your text editor may be able to do this, but a more reliable way is to let Git do the work. The command:</a:t>
            </a:r>
          </a:p>
          <a:p>
            <a:pPr algn="just"/>
            <a:r>
              <a:rPr lang="en-US" sz="2400" dirty="0"/>
              <a:t>git checkout -- filename</a:t>
            </a:r>
          </a:p>
          <a:p>
            <a:pPr algn="just"/>
            <a:r>
              <a:rPr lang="en-US" sz="2400" b="1" i="0" dirty="0">
                <a:solidFill>
                  <a:srgbClr val="FF0000"/>
                </a:solidFill>
                <a:effectLst/>
                <a:latin typeface="Studio-Feixen-Sans"/>
              </a:rPr>
              <a:t>will discard the changes that have not yet been staged.</a:t>
            </a:r>
          </a:p>
          <a:p>
            <a:pPr algn="just"/>
            <a:r>
              <a:rPr lang="en-US" sz="2400" b="0" i="1" dirty="0">
                <a:solidFill>
                  <a:srgbClr val="05192D"/>
                </a:solidFill>
                <a:effectLst/>
                <a:latin typeface="Studio-Feixen-Sans"/>
              </a:rPr>
              <a:t>Use this command carefully:</a:t>
            </a:r>
            <a:r>
              <a:rPr lang="en-US" sz="2400" b="0" i="0" dirty="0">
                <a:solidFill>
                  <a:srgbClr val="05192D"/>
                </a:solidFill>
                <a:effectLst/>
                <a:latin typeface="Studio-Feixen-Sans"/>
              </a:rPr>
              <a:t> once you discard changes in this way, they are gone forever.</a:t>
            </a:r>
            <a:endParaRPr lang="en-US" sz="2400" dirty="0"/>
          </a:p>
        </p:txBody>
      </p:sp>
      <p:pic>
        <p:nvPicPr>
          <p:cNvPr id="6" name="Picture 5">
            <a:extLst>
              <a:ext uri="{FF2B5EF4-FFF2-40B4-BE49-F238E27FC236}">
                <a16:creationId xmlns:a16="http://schemas.microsoft.com/office/drawing/2014/main" id="{FC031960-CEFA-4B8A-AAD3-DF2387DAEE02}"/>
              </a:ext>
            </a:extLst>
          </p:cNvPr>
          <p:cNvPicPr>
            <a:picLocks noChangeAspect="1"/>
          </p:cNvPicPr>
          <p:nvPr/>
        </p:nvPicPr>
        <p:blipFill>
          <a:blip r:embed="rId2"/>
          <a:stretch>
            <a:fillRect/>
          </a:stretch>
        </p:blipFill>
        <p:spPr>
          <a:xfrm>
            <a:off x="7198080" y="2243692"/>
            <a:ext cx="4357688" cy="2614613"/>
          </a:xfrm>
          <a:prstGeom prst="rect">
            <a:avLst/>
          </a:prstGeom>
        </p:spPr>
      </p:pic>
      <p:sp>
        <p:nvSpPr>
          <p:cNvPr id="7" name="Date Placeholder 6">
            <a:extLst>
              <a:ext uri="{FF2B5EF4-FFF2-40B4-BE49-F238E27FC236}">
                <a16:creationId xmlns:a16="http://schemas.microsoft.com/office/drawing/2014/main" id="{2BF0495C-29D5-40BE-A940-B914B3A3374D}"/>
              </a:ext>
            </a:extLst>
          </p:cNvPr>
          <p:cNvSpPr>
            <a:spLocks noGrp="1"/>
          </p:cNvSpPr>
          <p:nvPr>
            <p:ph type="dt" sz="half" idx="10"/>
          </p:nvPr>
        </p:nvSpPr>
        <p:spPr/>
        <p:txBody>
          <a:bodyPr/>
          <a:lstStyle/>
          <a:p>
            <a:fld id="{2811216C-6126-4792-8B26-9B4EC62A8B44}" type="datetime1">
              <a:rPr lang="en-US" smtClean="0"/>
              <a:t>9/8/2021</a:t>
            </a:fld>
            <a:endParaRPr lang="en-US"/>
          </a:p>
        </p:txBody>
      </p:sp>
      <p:sp>
        <p:nvSpPr>
          <p:cNvPr id="8" name="Footer Placeholder 7">
            <a:extLst>
              <a:ext uri="{FF2B5EF4-FFF2-40B4-BE49-F238E27FC236}">
                <a16:creationId xmlns:a16="http://schemas.microsoft.com/office/drawing/2014/main" id="{3038F67B-41F6-468D-96D2-AD6AE39422F1}"/>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0492F936-03EE-4C7C-8CFF-474247EF49F1}"/>
              </a:ext>
            </a:extLst>
          </p:cNvPr>
          <p:cNvSpPr>
            <a:spLocks noGrp="1"/>
          </p:cNvSpPr>
          <p:nvPr>
            <p:ph type="sldNum" sz="quarter" idx="12"/>
          </p:nvPr>
        </p:nvSpPr>
        <p:spPr/>
        <p:txBody>
          <a:bodyPr/>
          <a:lstStyle/>
          <a:p>
            <a:fld id="{A72A44EE-F2A3-4CB1-AE67-31033DE842CD}" type="slidenum">
              <a:rPr lang="en-US" smtClean="0"/>
              <a:t>26</a:t>
            </a:fld>
            <a:endParaRPr lang="en-US"/>
          </a:p>
        </p:txBody>
      </p:sp>
    </p:spTree>
    <p:extLst>
      <p:ext uri="{BB962C8B-B14F-4D97-AF65-F5344CB8AC3E}">
        <p14:creationId xmlns:p14="http://schemas.microsoft.com/office/powerpoint/2010/main" val="3403527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FEF5-2A93-447E-AB96-AD7E151A3F35}"/>
              </a:ext>
            </a:extLst>
          </p:cNvPr>
          <p:cNvSpPr>
            <a:spLocks noGrp="1"/>
          </p:cNvSpPr>
          <p:nvPr>
            <p:ph type="title"/>
          </p:nvPr>
        </p:nvSpPr>
        <p:spPr/>
        <p:txBody>
          <a:bodyPr/>
          <a:lstStyle/>
          <a:p>
            <a:r>
              <a:rPr lang="en-US" b="1" i="0" dirty="0">
                <a:solidFill>
                  <a:srgbClr val="05192D"/>
                </a:solidFill>
                <a:effectLst/>
                <a:latin typeface="Studio-Feixen-Sans"/>
              </a:rPr>
              <a:t>How can I undo changes to staged files?</a:t>
            </a:r>
            <a:endParaRPr lang="en-US" dirty="0"/>
          </a:p>
        </p:txBody>
      </p:sp>
      <p:sp>
        <p:nvSpPr>
          <p:cNvPr id="3" name="Content Placeholder 2">
            <a:extLst>
              <a:ext uri="{FF2B5EF4-FFF2-40B4-BE49-F238E27FC236}">
                <a16:creationId xmlns:a16="http://schemas.microsoft.com/office/drawing/2014/main" id="{E793A856-6A23-4592-AFDF-A6A9F6DB2B02}"/>
              </a:ext>
            </a:extLst>
          </p:cNvPr>
          <p:cNvSpPr>
            <a:spLocks noGrp="1"/>
          </p:cNvSpPr>
          <p:nvPr>
            <p:ph idx="1"/>
          </p:nvPr>
        </p:nvSpPr>
        <p:spPr>
          <a:xfrm>
            <a:off x="838200" y="1825625"/>
            <a:ext cx="5358414" cy="4351338"/>
          </a:xfrm>
        </p:spPr>
        <p:txBody>
          <a:bodyPr/>
          <a:lstStyle/>
          <a:p>
            <a:r>
              <a:rPr lang="en-US" sz="2400" dirty="0"/>
              <a:t>At the start of this chapter you saw that git reset will </a:t>
            </a:r>
            <a:r>
              <a:rPr lang="en-US" sz="2400" dirty="0" err="1"/>
              <a:t>unstage</a:t>
            </a:r>
            <a:r>
              <a:rPr lang="en-US" sz="2400" dirty="0"/>
              <a:t> files that you previously staged using git add. By combining git reset with git checkout, you can undo changes to a file that you staged changes to. The syntax is as follows.</a:t>
            </a:r>
          </a:p>
          <a:p>
            <a:r>
              <a:rPr lang="en-US" sz="2400" dirty="0"/>
              <a:t>git reset HEAD path/to/file</a:t>
            </a:r>
          </a:p>
          <a:p>
            <a:r>
              <a:rPr lang="en-US" sz="2400" dirty="0"/>
              <a:t>git checkout -- path/to/file</a:t>
            </a:r>
          </a:p>
          <a:p>
            <a:endParaRPr lang="en-US" dirty="0"/>
          </a:p>
        </p:txBody>
      </p:sp>
      <p:pic>
        <p:nvPicPr>
          <p:cNvPr id="7" name="Picture 6">
            <a:extLst>
              <a:ext uri="{FF2B5EF4-FFF2-40B4-BE49-F238E27FC236}">
                <a16:creationId xmlns:a16="http://schemas.microsoft.com/office/drawing/2014/main" id="{FDBB5895-33E4-492C-A22D-646A60758536}"/>
              </a:ext>
            </a:extLst>
          </p:cNvPr>
          <p:cNvPicPr>
            <a:picLocks noChangeAspect="1"/>
          </p:cNvPicPr>
          <p:nvPr/>
        </p:nvPicPr>
        <p:blipFill>
          <a:blip r:embed="rId2"/>
          <a:stretch>
            <a:fillRect/>
          </a:stretch>
        </p:blipFill>
        <p:spPr>
          <a:xfrm>
            <a:off x="7285146" y="1690688"/>
            <a:ext cx="3859626" cy="3501733"/>
          </a:xfrm>
          <a:prstGeom prst="rect">
            <a:avLst/>
          </a:prstGeom>
        </p:spPr>
      </p:pic>
      <p:sp>
        <p:nvSpPr>
          <p:cNvPr id="8" name="Date Placeholder 7">
            <a:extLst>
              <a:ext uri="{FF2B5EF4-FFF2-40B4-BE49-F238E27FC236}">
                <a16:creationId xmlns:a16="http://schemas.microsoft.com/office/drawing/2014/main" id="{B2564DFA-FE6B-4CA0-835A-38DD616C03E8}"/>
              </a:ext>
            </a:extLst>
          </p:cNvPr>
          <p:cNvSpPr>
            <a:spLocks noGrp="1"/>
          </p:cNvSpPr>
          <p:nvPr>
            <p:ph type="dt" sz="half" idx="10"/>
          </p:nvPr>
        </p:nvSpPr>
        <p:spPr/>
        <p:txBody>
          <a:bodyPr/>
          <a:lstStyle/>
          <a:p>
            <a:fld id="{9E139B08-DDDD-43D7-AA1B-8F2AFE5061FC}" type="datetime1">
              <a:rPr lang="en-US" smtClean="0"/>
              <a:t>9/8/2021</a:t>
            </a:fld>
            <a:endParaRPr lang="en-US"/>
          </a:p>
        </p:txBody>
      </p:sp>
      <p:sp>
        <p:nvSpPr>
          <p:cNvPr id="9" name="Footer Placeholder 8">
            <a:extLst>
              <a:ext uri="{FF2B5EF4-FFF2-40B4-BE49-F238E27FC236}">
                <a16:creationId xmlns:a16="http://schemas.microsoft.com/office/drawing/2014/main" id="{3A57B66A-BE7D-4E0F-8646-4E210B39025C}"/>
              </a:ext>
            </a:extLst>
          </p:cNvPr>
          <p:cNvSpPr>
            <a:spLocks noGrp="1"/>
          </p:cNvSpPr>
          <p:nvPr>
            <p:ph type="ftr" sz="quarter" idx="11"/>
          </p:nvPr>
        </p:nvSpPr>
        <p:spPr/>
        <p:txBody>
          <a:bodyPr/>
          <a:lstStyle/>
          <a:p>
            <a:r>
              <a:rPr lang="en-US"/>
              <a:t>Introduction to Git Ransingh Satyajit Ray</a:t>
            </a:r>
          </a:p>
        </p:txBody>
      </p:sp>
      <p:sp>
        <p:nvSpPr>
          <p:cNvPr id="10" name="Slide Number Placeholder 9">
            <a:extLst>
              <a:ext uri="{FF2B5EF4-FFF2-40B4-BE49-F238E27FC236}">
                <a16:creationId xmlns:a16="http://schemas.microsoft.com/office/drawing/2014/main" id="{EEB5E5E9-9F65-43D8-91F5-95FFE95E2DAC}"/>
              </a:ext>
            </a:extLst>
          </p:cNvPr>
          <p:cNvSpPr>
            <a:spLocks noGrp="1"/>
          </p:cNvSpPr>
          <p:nvPr>
            <p:ph type="sldNum" sz="quarter" idx="12"/>
          </p:nvPr>
        </p:nvSpPr>
        <p:spPr/>
        <p:txBody>
          <a:bodyPr/>
          <a:lstStyle/>
          <a:p>
            <a:fld id="{A72A44EE-F2A3-4CB1-AE67-31033DE842CD}" type="slidenum">
              <a:rPr lang="en-US" smtClean="0"/>
              <a:t>27</a:t>
            </a:fld>
            <a:endParaRPr lang="en-US"/>
          </a:p>
        </p:txBody>
      </p:sp>
    </p:spTree>
    <p:extLst>
      <p:ext uri="{BB962C8B-B14F-4D97-AF65-F5344CB8AC3E}">
        <p14:creationId xmlns:p14="http://schemas.microsoft.com/office/powerpoint/2010/main" val="2744778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D648-E425-4FD9-9F93-4532587F93B8}"/>
              </a:ext>
            </a:extLst>
          </p:cNvPr>
          <p:cNvSpPr>
            <a:spLocks noGrp="1"/>
          </p:cNvSpPr>
          <p:nvPr>
            <p:ph type="title"/>
          </p:nvPr>
        </p:nvSpPr>
        <p:spPr/>
        <p:txBody>
          <a:bodyPr/>
          <a:lstStyle/>
          <a:p>
            <a:r>
              <a:rPr lang="en-US" b="1" i="0" dirty="0">
                <a:solidFill>
                  <a:srgbClr val="05192D"/>
                </a:solidFill>
                <a:effectLst/>
                <a:latin typeface="Studio-Feixen-Sans"/>
              </a:rPr>
              <a:t>How do I restore an old version of a file?</a:t>
            </a:r>
            <a:endParaRPr lang="en-US" dirty="0"/>
          </a:p>
        </p:txBody>
      </p:sp>
      <p:sp>
        <p:nvSpPr>
          <p:cNvPr id="3" name="Content Placeholder 2">
            <a:extLst>
              <a:ext uri="{FF2B5EF4-FFF2-40B4-BE49-F238E27FC236}">
                <a16:creationId xmlns:a16="http://schemas.microsoft.com/office/drawing/2014/main" id="{4174C170-863A-4BFD-A462-A62A16FA1E34}"/>
              </a:ext>
            </a:extLst>
          </p:cNvPr>
          <p:cNvSpPr>
            <a:spLocks noGrp="1"/>
          </p:cNvSpPr>
          <p:nvPr>
            <p:ph idx="1"/>
          </p:nvPr>
        </p:nvSpPr>
        <p:spPr/>
        <p:txBody>
          <a:bodyPr>
            <a:normAutofit fontScale="47500" lnSpcReduction="20000"/>
          </a:bodyPr>
          <a:lstStyle/>
          <a:p>
            <a:r>
              <a:rPr lang="en-US" dirty="0"/>
              <a:t>You previously saw how to use git checkout to undo the changes that you made since the last commit. This command can also be used to go back even further into a file's history and restore versions of that file from a commit. </a:t>
            </a:r>
          </a:p>
          <a:p>
            <a:r>
              <a:rPr lang="en-US" dirty="0"/>
              <a:t>In this way, you can think of </a:t>
            </a:r>
            <a:r>
              <a:rPr lang="en-US" b="1" dirty="0">
                <a:solidFill>
                  <a:srgbClr val="FF0000"/>
                </a:solidFill>
              </a:rPr>
              <a:t>committing as saving your work, </a:t>
            </a:r>
            <a:r>
              <a:rPr lang="en-US" dirty="0"/>
              <a:t>and </a:t>
            </a:r>
            <a:r>
              <a:rPr lang="en-US" b="1" dirty="0">
                <a:solidFill>
                  <a:srgbClr val="FF0000"/>
                </a:solidFill>
              </a:rPr>
              <a:t>checking out as loading that saved version.</a:t>
            </a:r>
          </a:p>
          <a:p>
            <a:r>
              <a:rPr lang="en-US" b="1" dirty="0"/>
              <a:t>For example, if git log shows this:</a:t>
            </a:r>
          </a:p>
          <a:p>
            <a:endParaRPr lang="en-US" b="1" dirty="0"/>
          </a:p>
          <a:p>
            <a:r>
              <a:rPr lang="en-US" b="1" dirty="0"/>
              <a:t>commit ab8883e8a6bfa873d44616a0f356125dbaccd9ea</a:t>
            </a:r>
          </a:p>
          <a:p>
            <a:r>
              <a:rPr lang="en-US" b="1" dirty="0"/>
              <a:t>Author: Author: Rep Loop &lt;repl@datacamp.com&gt;</a:t>
            </a:r>
          </a:p>
          <a:p>
            <a:r>
              <a:rPr lang="en-US" b="1" dirty="0"/>
              <a:t>Date:   Thu Oct 19 09:37:48 2017 -0400</a:t>
            </a:r>
          </a:p>
          <a:p>
            <a:endParaRPr lang="en-US" b="1" dirty="0"/>
          </a:p>
          <a:p>
            <a:r>
              <a:rPr lang="en-US" b="1" dirty="0"/>
              <a:t>    Adding graph to show latest quarterly results.</a:t>
            </a:r>
          </a:p>
          <a:p>
            <a:endParaRPr lang="en-US" b="1" dirty="0"/>
          </a:p>
          <a:p>
            <a:r>
              <a:rPr lang="en-US" b="1" dirty="0"/>
              <a:t>commit 2242bd761bbeafb9fc82e33aa5dad966adfe5409</a:t>
            </a:r>
          </a:p>
          <a:p>
            <a:r>
              <a:rPr lang="en-US" b="1" dirty="0"/>
              <a:t>Author: Author: Rep Loop &lt;repl@datacamp.com&gt;</a:t>
            </a:r>
          </a:p>
          <a:p>
            <a:r>
              <a:rPr lang="en-US" b="1" dirty="0"/>
              <a:t>Date:   Thu Oct 16 09:17:37 2017 -0400</a:t>
            </a:r>
          </a:p>
          <a:p>
            <a:endParaRPr lang="en-US" b="1" dirty="0"/>
          </a:p>
          <a:p>
            <a:r>
              <a:rPr lang="en-US" b="1" dirty="0"/>
              <a:t>    Modifying the bibliography format.</a:t>
            </a:r>
          </a:p>
        </p:txBody>
      </p:sp>
      <p:sp>
        <p:nvSpPr>
          <p:cNvPr id="4" name="Date Placeholder 3">
            <a:extLst>
              <a:ext uri="{FF2B5EF4-FFF2-40B4-BE49-F238E27FC236}">
                <a16:creationId xmlns:a16="http://schemas.microsoft.com/office/drawing/2014/main" id="{18D7219A-BF99-4511-9902-1AD691F690C9}"/>
              </a:ext>
            </a:extLst>
          </p:cNvPr>
          <p:cNvSpPr>
            <a:spLocks noGrp="1"/>
          </p:cNvSpPr>
          <p:nvPr>
            <p:ph type="dt" sz="half" idx="10"/>
          </p:nvPr>
        </p:nvSpPr>
        <p:spPr/>
        <p:txBody>
          <a:bodyPr/>
          <a:lstStyle/>
          <a:p>
            <a:fld id="{C9A80BA7-B7A4-40F1-B661-44CD5B910AE4}" type="datetime1">
              <a:rPr lang="en-US" smtClean="0"/>
              <a:t>9/8/2021</a:t>
            </a:fld>
            <a:endParaRPr lang="en-US"/>
          </a:p>
        </p:txBody>
      </p:sp>
      <p:sp>
        <p:nvSpPr>
          <p:cNvPr id="5" name="Footer Placeholder 4">
            <a:extLst>
              <a:ext uri="{FF2B5EF4-FFF2-40B4-BE49-F238E27FC236}">
                <a16:creationId xmlns:a16="http://schemas.microsoft.com/office/drawing/2014/main" id="{A21A7614-EE1F-497A-8A27-691E3955723D}"/>
              </a:ext>
            </a:extLst>
          </p:cNvPr>
          <p:cNvSpPr>
            <a:spLocks noGrp="1"/>
          </p:cNvSpPr>
          <p:nvPr>
            <p:ph type="ftr" sz="quarter" idx="11"/>
          </p:nvPr>
        </p:nvSpPr>
        <p:spPr/>
        <p:txBody>
          <a:bodyPr/>
          <a:lstStyle/>
          <a:p>
            <a:r>
              <a:rPr lang="en-US"/>
              <a:t>Introduction to Git Ransingh Satyajit Ray</a:t>
            </a:r>
          </a:p>
        </p:txBody>
      </p:sp>
      <p:sp>
        <p:nvSpPr>
          <p:cNvPr id="6" name="Slide Number Placeholder 5">
            <a:extLst>
              <a:ext uri="{FF2B5EF4-FFF2-40B4-BE49-F238E27FC236}">
                <a16:creationId xmlns:a16="http://schemas.microsoft.com/office/drawing/2014/main" id="{A56841B4-501D-4874-9A17-1A9EA5BDA301}"/>
              </a:ext>
            </a:extLst>
          </p:cNvPr>
          <p:cNvSpPr>
            <a:spLocks noGrp="1"/>
          </p:cNvSpPr>
          <p:nvPr>
            <p:ph type="sldNum" sz="quarter" idx="12"/>
          </p:nvPr>
        </p:nvSpPr>
        <p:spPr/>
        <p:txBody>
          <a:bodyPr/>
          <a:lstStyle/>
          <a:p>
            <a:fld id="{A72A44EE-F2A3-4CB1-AE67-31033DE842CD}" type="slidenum">
              <a:rPr lang="en-US" smtClean="0"/>
              <a:t>28</a:t>
            </a:fld>
            <a:endParaRPr lang="en-US"/>
          </a:p>
        </p:txBody>
      </p:sp>
    </p:spTree>
    <p:extLst>
      <p:ext uri="{BB962C8B-B14F-4D97-AF65-F5344CB8AC3E}">
        <p14:creationId xmlns:p14="http://schemas.microsoft.com/office/powerpoint/2010/main" val="293485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D903-5049-47DC-BDC1-C775CC51814A}"/>
              </a:ext>
            </a:extLst>
          </p:cNvPr>
          <p:cNvSpPr>
            <a:spLocks noGrp="1"/>
          </p:cNvSpPr>
          <p:nvPr>
            <p:ph type="title"/>
          </p:nvPr>
        </p:nvSpPr>
        <p:spPr/>
        <p:txBody>
          <a:bodyPr/>
          <a:lstStyle/>
          <a:p>
            <a:r>
              <a:rPr lang="en-US" b="1" i="0" dirty="0">
                <a:solidFill>
                  <a:srgbClr val="05192D"/>
                </a:solidFill>
                <a:effectLst/>
                <a:latin typeface="Studio-Feixen-Sans"/>
              </a:rPr>
              <a:t>How do I restore an old version of a file?</a:t>
            </a:r>
            <a:endParaRPr lang="en-US" dirty="0"/>
          </a:p>
        </p:txBody>
      </p:sp>
      <p:sp>
        <p:nvSpPr>
          <p:cNvPr id="3" name="Content Placeholder 2">
            <a:extLst>
              <a:ext uri="{FF2B5EF4-FFF2-40B4-BE49-F238E27FC236}">
                <a16:creationId xmlns:a16="http://schemas.microsoft.com/office/drawing/2014/main" id="{363AE9AF-FF19-4947-B56F-DCC7FDE4EC28}"/>
              </a:ext>
            </a:extLst>
          </p:cNvPr>
          <p:cNvSpPr>
            <a:spLocks noGrp="1"/>
          </p:cNvSpPr>
          <p:nvPr>
            <p:ph idx="1"/>
          </p:nvPr>
        </p:nvSpPr>
        <p:spPr/>
        <p:txBody>
          <a:bodyPr>
            <a:normAutofit lnSpcReduction="10000"/>
          </a:bodyPr>
          <a:lstStyle/>
          <a:p>
            <a:pPr algn="just"/>
            <a:r>
              <a:rPr lang="en-US" dirty="0"/>
              <a:t>git checkout 2242bd report.txt would replace the current version of report.txt with the version that was committed on October 16. Notice that this is the same syntax that you used to undo the </a:t>
            </a:r>
            <a:r>
              <a:rPr lang="en-US" dirty="0" err="1"/>
              <a:t>unstaged</a:t>
            </a:r>
            <a:r>
              <a:rPr lang="en-US" dirty="0"/>
              <a:t> changes, except -- has been replaced by a hash.</a:t>
            </a:r>
          </a:p>
          <a:p>
            <a:pPr algn="just"/>
            <a:r>
              <a:rPr lang="en-US" dirty="0"/>
              <a:t>Restoring a file doesn't erase any of the repository's history. Instead, the act of restoring the file is saved as another commit, because you might later want to undo your undoing.</a:t>
            </a:r>
          </a:p>
          <a:p>
            <a:pPr algn="just"/>
            <a:r>
              <a:rPr lang="en-US" dirty="0"/>
              <a:t>One more thing: there's another feature of git log that will come in handy here. Passing - followed by a number restricts the output to that many commits. For example, git log -3 report.txt shows you the last three commits involving report.txt.</a:t>
            </a:r>
          </a:p>
        </p:txBody>
      </p:sp>
      <p:sp>
        <p:nvSpPr>
          <p:cNvPr id="5" name="Date Placeholder 4">
            <a:extLst>
              <a:ext uri="{FF2B5EF4-FFF2-40B4-BE49-F238E27FC236}">
                <a16:creationId xmlns:a16="http://schemas.microsoft.com/office/drawing/2014/main" id="{B72E5B6E-E641-49E6-9AC0-5046AADC0188}"/>
              </a:ext>
            </a:extLst>
          </p:cNvPr>
          <p:cNvSpPr>
            <a:spLocks noGrp="1"/>
          </p:cNvSpPr>
          <p:nvPr>
            <p:ph type="dt" sz="half" idx="10"/>
          </p:nvPr>
        </p:nvSpPr>
        <p:spPr/>
        <p:txBody>
          <a:bodyPr/>
          <a:lstStyle/>
          <a:p>
            <a:fld id="{24B76F35-B0FB-4B94-972D-77E5543862DA}" type="datetime1">
              <a:rPr lang="en-US" smtClean="0"/>
              <a:t>9/8/2021</a:t>
            </a:fld>
            <a:endParaRPr lang="en-US"/>
          </a:p>
        </p:txBody>
      </p:sp>
      <p:sp>
        <p:nvSpPr>
          <p:cNvPr id="6" name="Footer Placeholder 5">
            <a:extLst>
              <a:ext uri="{FF2B5EF4-FFF2-40B4-BE49-F238E27FC236}">
                <a16:creationId xmlns:a16="http://schemas.microsoft.com/office/drawing/2014/main" id="{294D91B4-2AA8-458D-B7DE-3709B5DF3EC6}"/>
              </a:ext>
            </a:extLst>
          </p:cNvPr>
          <p:cNvSpPr>
            <a:spLocks noGrp="1"/>
          </p:cNvSpPr>
          <p:nvPr>
            <p:ph type="ftr" sz="quarter" idx="11"/>
          </p:nvPr>
        </p:nvSpPr>
        <p:spPr/>
        <p:txBody>
          <a:bodyPr/>
          <a:lstStyle/>
          <a:p>
            <a:r>
              <a:rPr lang="en-US"/>
              <a:t>Introduction to Git Ransingh Satyajit Ray</a:t>
            </a:r>
          </a:p>
        </p:txBody>
      </p:sp>
      <p:sp>
        <p:nvSpPr>
          <p:cNvPr id="7" name="Slide Number Placeholder 6">
            <a:extLst>
              <a:ext uri="{FF2B5EF4-FFF2-40B4-BE49-F238E27FC236}">
                <a16:creationId xmlns:a16="http://schemas.microsoft.com/office/drawing/2014/main" id="{001F1018-E4CE-41CD-8E4D-24C9E7E91F9B}"/>
              </a:ext>
            </a:extLst>
          </p:cNvPr>
          <p:cNvSpPr>
            <a:spLocks noGrp="1"/>
          </p:cNvSpPr>
          <p:nvPr>
            <p:ph type="sldNum" sz="quarter" idx="12"/>
          </p:nvPr>
        </p:nvSpPr>
        <p:spPr/>
        <p:txBody>
          <a:bodyPr/>
          <a:lstStyle/>
          <a:p>
            <a:fld id="{A72A44EE-F2A3-4CB1-AE67-31033DE842CD}" type="slidenum">
              <a:rPr lang="en-US" smtClean="0"/>
              <a:t>29</a:t>
            </a:fld>
            <a:endParaRPr lang="en-US"/>
          </a:p>
        </p:txBody>
      </p:sp>
    </p:spTree>
    <p:extLst>
      <p:ext uri="{BB962C8B-B14F-4D97-AF65-F5344CB8AC3E}">
        <p14:creationId xmlns:p14="http://schemas.microsoft.com/office/powerpoint/2010/main" val="335710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4E6A-5072-4CB5-8A69-C55F52D5D93D}"/>
              </a:ext>
            </a:extLst>
          </p:cNvPr>
          <p:cNvSpPr>
            <a:spLocks noGrp="1"/>
          </p:cNvSpPr>
          <p:nvPr>
            <p:ph type="title"/>
          </p:nvPr>
        </p:nvSpPr>
        <p:spPr/>
        <p:txBody>
          <a:bodyPr/>
          <a:lstStyle/>
          <a:p>
            <a:r>
              <a:rPr lang="en-US" b="1" i="0" dirty="0">
                <a:solidFill>
                  <a:srgbClr val="05192D"/>
                </a:solidFill>
                <a:effectLst/>
                <a:latin typeface="Studio-Feixen-Sans"/>
              </a:rPr>
              <a:t>Where does Git store information?</a:t>
            </a:r>
            <a:endParaRPr lang="en-US" dirty="0"/>
          </a:p>
        </p:txBody>
      </p:sp>
      <p:sp>
        <p:nvSpPr>
          <p:cNvPr id="3" name="Content Placeholder 2">
            <a:extLst>
              <a:ext uri="{FF2B5EF4-FFF2-40B4-BE49-F238E27FC236}">
                <a16:creationId xmlns:a16="http://schemas.microsoft.com/office/drawing/2014/main" id="{2D63E5F6-FAF6-42D5-9712-E486124980FF}"/>
              </a:ext>
            </a:extLst>
          </p:cNvPr>
          <p:cNvSpPr>
            <a:spLocks noGrp="1"/>
          </p:cNvSpPr>
          <p:nvPr>
            <p:ph idx="1"/>
          </p:nvPr>
        </p:nvSpPr>
        <p:spPr/>
        <p:txBody>
          <a:bodyPr>
            <a:normAutofit fontScale="92500" lnSpcReduction="10000"/>
          </a:bodyPr>
          <a:lstStyle/>
          <a:p>
            <a:pPr algn="just"/>
            <a:r>
              <a:rPr lang="en-US" b="0" i="0" dirty="0">
                <a:solidFill>
                  <a:srgbClr val="05192D"/>
                </a:solidFill>
                <a:effectLst/>
                <a:latin typeface="Studio-Feixen-Sans"/>
              </a:rPr>
              <a:t>Each of your Git projects has two parts: the files and directories that you create and edit directly, and the extra information that Git records about the project's history. The combination of these two things is called a </a:t>
            </a:r>
            <a:r>
              <a:rPr lang="en-US" b="1" i="0" dirty="0">
                <a:solidFill>
                  <a:srgbClr val="05192D"/>
                </a:solidFill>
                <a:effectLst/>
                <a:latin typeface="Studio-Feixen-Sans"/>
              </a:rPr>
              <a:t>repository</a:t>
            </a:r>
            <a:r>
              <a:rPr lang="en-US" b="0" i="0" dirty="0">
                <a:solidFill>
                  <a:srgbClr val="05192D"/>
                </a:solidFill>
                <a:effectLst/>
                <a:latin typeface="Studio-Feixen-Sans"/>
              </a:rPr>
              <a:t>.</a:t>
            </a:r>
          </a:p>
          <a:p>
            <a:pPr algn="just"/>
            <a:r>
              <a:rPr lang="en-US" b="0" i="0" dirty="0">
                <a:solidFill>
                  <a:srgbClr val="05192D"/>
                </a:solidFill>
                <a:effectLst/>
                <a:latin typeface="Studio-Feixen-Sans"/>
              </a:rPr>
              <a:t>the files + Git records = </a:t>
            </a:r>
            <a:r>
              <a:rPr lang="en-US" b="1" i="0" dirty="0">
                <a:solidFill>
                  <a:srgbClr val="05192D"/>
                </a:solidFill>
                <a:effectLst/>
                <a:latin typeface="Studio-Feixen-Sans"/>
              </a:rPr>
              <a:t>repository</a:t>
            </a:r>
            <a:r>
              <a:rPr lang="en-US" b="0" i="0" dirty="0">
                <a:solidFill>
                  <a:srgbClr val="05192D"/>
                </a:solidFill>
                <a:effectLst/>
                <a:latin typeface="Studio-Feixen-Sans"/>
              </a:rPr>
              <a:t>.</a:t>
            </a:r>
          </a:p>
          <a:p>
            <a:pPr algn="just"/>
            <a:r>
              <a:rPr lang="en-US" dirty="0"/>
              <a:t>Git stores all of its extra information in a directory called .git located in the root directory of the repository. </a:t>
            </a:r>
          </a:p>
          <a:p>
            <a:pPr algn="just"/>
            <a:r>
              <a:rPr lang="en-US" dirty="0"/>
              <a:t>Suppose your home directory /home/</a:t>
            </a:r>
            <a:r>
              <a:rPr lang="en-US" dirty="0" err="1"/>
              <a:t>repl</a:t>
            </a:r>
            <a:r>
              <a:rPr lang="en-US" dirty="0"/>
              <a:t> contains a repository called dental, which has a sub-directory called data. Where is information about the history of the files in /home/</a:t>
            </a:r>
            <a:r>
              <a:rPr lang="en-US" dirty="0" err="1"/>
              <a:t>repl</a:t>
            </a:r>
            <a:r>
              <a:rPr lang="en-US" dirty="0"/>
              <a:t>/dental/data stored?</a:t>
            </a:r>
          </a:p>
          <a:p>
            <a:pPr algn="just"/>
            <a:r>
              <a:rPr lang="en-US" b="0" i="0" dirty="0">
                <a:solidFill>
                  <a:srgbClr val="05192D"/>
                </a:solidFill>
                <a:effectLst/>
                <a:latin typeface="JetBrainsMonoNL"/>
              </a:rPr>
              <a:t>/home/</a:t>
            </a:r>
            <a:r>
              <a:rPr lang="en-US" b="0" i="0" dirty="0" err="1">
                <a:solidFill>
                  <a:srgbClr val="05192D"/>
                </a:solidFill>
                <a:effectLst/>
                <a:latin typeface="JetBrainsMonoNL"/>
              </a:rPr>
              <a:t>repl</a:t>
            </a:r>
            <a:r>
              <a:rPr lang="en-US" b="0" i="0" dirty="0">
                <a:solidFill>
                  <a:srgbClr val="05192D"/>
                </a:solidFill>
                <a:effectLst/>
                <a:latin typeface="JetBrainsMonoNL"/>
              </a:rPr>
              <a:t>/dental/.git</a:t>
            </a:r>
            <a:endParaRPr lang="en-US" dirty="0"/>
          </a:p>
          <a:p>
            <a:pPr algn="just"/>
            <a:endParaRPr lang="en-US" dirty="0"/>
          </a:p>
        </p:txBody>
      </p:sp>
      <p:sp>
        <p:nvSpPr>
          <p:cNvPr id="6" name="Date Placeholder 5">
            <a:extLst>
              <a:ext uri="{FF2B5EF4-FFF2-40B4-BE49-F238E27FC236}">
                <a16:creationId xmlns:a16="http://schemas.microsoft.com/office/drawing/2014/main" id="{271BDF7E-C975-4614-AAA9-24A395403AB8}"/>
              </a:ext>
            </a:extLst>
          </p:cNvPr>
          <p:cNvSpPr>
            <a:spLocks noGrp="1"/>
          </p:cNvSpPr>
          <p:nvPr>
            <p:ph type="dt" sz="half" idx="10"/>
          </p:nvPr>
        </p:nvSpPr>
        <p:spPr/>
        <p:txBody>
          <a:bodyPr/>
          <a:lstStyle/>
          <a:p>
            <a:fld id="{E22ADC13-ABB8-4A0C-BD05-B502AFFC028C}" type="datetime1">
              <a:rPr lang="en-US" smtClean="0"/>
              <a:t>9/8/2021</a:t>
            </a:fld>
            <a:endParaRPr lang="en-US"/>
          </a:p>
        </p:txBody>
      </p:sp>
      <p:sp>
        <p:nvSpPr>
          <p:cNvPr id="7" name="Footer Placeholder 6">
            <a:extLst>
              <a:ext uri="{FF2B5EF4-FFF2-40B4-BE49-F238E27FC236}">
                <a16:creationId xmlns:a16="http://schemas.microsoft.com/office/drawing/2014/main" id="{3DA97683-A6DB-484A-90D0-A124CABE0481}"/>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290C90DD-C1A7-4786-A0A4-6CABC9839C71}"/>
              </a:ext>
            </a:extLst>
          </p:cNvPr>
          <p:cNvSpPr>
            <a:spLocks noGrp="1"/>
          </p:cNvSpPr>
          <p:nvPr>
            <p:ph type="sldNum" sz="quarter" idx="12"/>
          </p:nvPr>
        </p:nvSpPr>
        <p:spPr/>
        <p:txBody>
          <a:bodyPr/>
          <a:lstStyle/>
          <a:p>
            <a:fld id="{A72A44EE-F2A3-4CB1-AE67-31033DE842CD}" type="slidenum">
              <a:rPr lang="en-US" smtClean="0"/>
              <a:t>3</a:t>
            </a:fld>
            <a:endParaRPr lang="en-US"/>
          </a:p>
        </p:txBody>
      </p:sp>
    </p:spTree>
    <p:extLst>
      <p:ext uri="{BB962C8B-B14F-4D97-AF65-F5344CB8AC3E}">
        <p14:creationId xmlns:p14="http://schemas.microsoft.com/office/powerpoint/2010/main" val="132587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D2ED-9F62-47A5-BF39-56F1EFF5632E}"/>
              </a:ext>
            </a:extLst>
          </p:cNvPr>
          <p:cNvSpPr>
            <a:spLocks noGrp="1"/>
          </p:cNvSpPr>
          <p:nvPr>
            <p:ph type="title"/>
          </p:nvPr>
        </p:nvSpPr>
        <p:spPr/>
        <p:txBody>
          <a:bodyPr/>
          <a:lstStyle/>
          <a:p>
            <a:r>
              <a:rPr lang="en-US" b="1" dirty="0"/>
              <a:t>How do I restore an old version of a file?</a:t>
            </a:r>
          </a:p>
        </p:txBody>
      </p:sp>
      <p:pic>
        <p:nvPicPr>
          <p:cNvPr id="5" name="Content Placeholder 4">
            <a:extLst>
              <a:ext uri="{FF2B5EF4-FFF2-40B4-BE49-F238E27FC236}">
                <a16:creationId xmlns:a16="http://schemas.microsoft.com/office/drawing/2014/main" id="{B7220658-B3A1-40CC-BFFC-A9B5BA2C7FC4}"/>
              </a:ext>
            </a:extLst>
          </p:cNvPr>
          <p:cNvPicPr>
            <a:picLocks noGrp="1" noChangeAspect="1"/>
          </p:cNvPicPr>
          <p:nvPr>
            <p:ph idx="1"/>
          </p:nvPr>
        </p:nvPicPr>
        <p:blipFill>
          <a:blip r:embed="rId2"/>
          <a:stretch>
            <a:fillRect/>
          </a:stretch>
        </p:blipFill>
        <p:spPr>
          <a:xfrm>
            <a:off x="838200" y="1827328"/>
            <a:ext cx="4887897" cy="2540876"/>
          </a:xfrm>
        </p:spPr>
      </p:pic>
      <p:pic>
        <p:nvPicPr>
          <p:cNvPr id="7" name="Picture 6">
            <a:extLst>
              <a:ext uri="{FF2B5EF4-FFF2-40B4-BE49-F238E27FC236}">
                <a16:creationId xmlns:a16="http://schemas.microsoft.com/office/drawing/2014/main" id="{3419B02C-5BFB-4BD4-83E8-1518250B322C}"/>
              </a:ext>
            </a:extLst>
          </p:cNvPr>
          <p:cNvPicPr>
            <a:picLocks noChangeAspect="1"/>
          </p:cNvPicPr>
          <p:nvPr/>
        </p:nvPicPr>
        <p:blipFill>
          <a:blip r:embed="rId3"/>
          <a:stretch>
            <a:fillRect/>
          </a:stretch>
        </p:blipFill>
        <p:spPr>
          <a:xfrm>
            <a:off x="6399319" y="2522692"/>
            <a:ext cx="5322741" cy="513471"/>
          </a:xfrm>
          <a:prstGeom prst="rect">
            <a:avLst/>
          </a:prstGeom>
        </p:spPr>
      </p:pic>
      <p:sp>
        <p:nvSpPr>
          <p:cNvPr id="8" name="Oval 7">
            <a:extLst>
              <a:ext uri="{FF2B5EF4-FFF2-40B4-BE49-F238E27FC236}">
                <a16:creationId xmlns:a16="http://schemas.microsoft.com/office/drawing/2014/main" id="{673E3BBF-89B7-4BDF-92BC-8BD12D4EA7C9}"/>
              </a:ext>
            </a:extLst>
          </p:cNvPr>
          <p:cNvSpPr/>
          <p:nvPr/>
        </p:nvSpPr>
        <p:spPr>
          <a:xfrm>
            <a:off x="7696940" y="2760955"/>
            <a:ext cx="603681" cy="275208"/>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Date Placeholder 8">
            <a:extLst>
              <a:ext uri="{FF2B5EF4-FFF2-40B4-BE49-F238E27FC236}">
                <a16:creationId xmlns:a16="http://schemas.microsoft.com/office/drawing/2014/main" id="{CD9B5374-5333-43E8-ADEE-F52770D72F76}"/>
              </a:ext>
            </a:extLst>
          </p:cNvPr>
          <p:cNvSpPr>
            <a:spLocks noGrp="1"/>
          </p:cNvSpPr>
          <p:nvPr>
            <p:ph type="dt" sz="half" idx="10"/>
          </p:nvPr>
        </p:nvSpPr>
        <p:spPr/>
        <p:txBody>
          <a:bodyPr/>
          <a:lstStyle/>
          <a:p>
            <a:fld id="{E4BF90CB-FE7A-4D03-9349-10320FAA9A33}" type="datetime1">
              <a:rPr lang="en-US" smtClean="0"/>
              <a:t>9/8/2021</a:t>
            </a:fld>
            <a:endParaRPr lang="en-US"/>
          </a:p>
        </p:txBody>
      </p:sp>
      <p:sp>
        <p:nvSpPr>
          <p:cNvPr id="10" name="Footer Placeholder 9">
            <a:extLst>
              <a:ext uri="{FF2B5EF4-FFF2-40B4-BE49-F238E27FC236}">
                <a16:creationId xmlns:a16="http://schemas.microsoft.com/office/drawing/2014/main" id="{772B2293-68D6-49A5-8DDA-F6E8AA0B2CA4}"/>
              </a:ext>
            </a:extLst>
          </p:cNvPr>
          <p:cNvSpPr>
            <a:spLocks noGrp="1"/>
          </p:cNvSpPr>
          <p:nvPr>
            <p:ph type="ftr" sz="quarter" idx="11"/>
          </p:nvPr>
        </p:nvSpPr>
        <p:spPr/>
        <p:txBody>
          <a:bodyPr/>
          <a:lstStyle/>
          <a:p>
            <a:r>
              <a:rPr lang="en-US"/>
              <a:t>Introduction to Git Ransingh Satyajit Ray</a:t>
            </a:r>
          </a:p>
        </p:txBody>
      </p:sp>
      <p:sp>
        <p:nvSpPr>
          <p:cNvPr id="11" name="Slide Number Placeholder 10">
            <a:extLst>
              <a:ext uri="{FF2B5EF4-FFF2-40B4-BE49-F238E27FC236}">
                <a16:creationId xmlns:a16="http://schemas.microsoft.com/office/drawing/2014/main" id="{F3FE86EC-FA33-4819-8257-47CB60AD459D}"/>
              </a:ext>
            </a:extLst>
          </p:cNvPr>
          <p:cNvSpPr>
            <a:spLocks noGrp="1"/>
          </p:cNvSpPr>
          <p:nvPr>
            <p:ph type="sldNum" sz="quarter" idx="12"/>
          </p:nvPr>
        </p:nvSpPr>
        <p:spPr/>
        <p:txBody>
          <a:bodyPr/>
          <a:lstStyle/>
          <a:p>
            <a:fld id="{A72A44EE-F2A3-4CB1-AE67-31033DE842CD}" type="slidenum">
              <a:rPr lang="en-US" smtClean="0"/>
              <a:t>30</a:t>
            </a:fld>
            <a:endParaRPr lang="en-US"/>
          </a:p>
        </p:txBody>
      </p:sp>
    </p:spTree>
    <p:extLst>
      <p:ext uri="{BB962C8B-B14F-4D97-AF65-F5344CB8AC3E}">
        <p14:creationId xmlns:p14="http://schemas.microsoft.com/office/powerpoint/2010/main" val="1860059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2A78-E9BA-49B8-A5BD-5FEE4725174B}"/>
              </a:ext>
            </a:extLst>
          </p:cNvPr>
          <p:cNvSpPr>
            <a:spLocks noGrp="1"/>
          </p:cNvSpPr>
          <p:nvPr>
            <p:ph type="title"/>
          </p:nvPr>
        </p:nvSpPr>
        <p:spPr/>
        <p:txBody>
          <a:bodyPr>
            <a:normAutofit/>
          </a:bodyPr>
          <a:lstStyle/>
          <a:p>
            <a:r>
              <a:rPr lang="en-US" b="1" i="0" dirty="0">
                <a:solidFill>
                  <a:srgbClr val="05192D"/>
                </a:solidFill>
                <a:effectLst/>
                <a:latin typeface="Studio-Feixen-Sans"/>
              </a:rPr>
              <a:t>How can I undo all of the changes I have made?</a:t>
            </a:r>
            <a:endParaRPr lang="en-US" dirty="0"/>
          </a:p>
        </p:txBody>
      </p:sp>
      <p:sp>
        <p:nvSpPr>
          <p:cNvPr id="3" name="Content Placeholder 2">
            <a:extLst>
              <a:ext uri="{FF2B5EF4-FFF2-40B4-BE49-F238E27FC236}">
                <a16:creationId xmlns:a16="http://schemas.microsoft.com/office/drawing/2014/main" id="{3BEDDAA0-684A-4826-AE79-7590ADC14EDF}"/>
              </a:ext>
            </a:extLst>
          </p:cNvPr>
          <p:cNvSpPr>
            <a:spLocks noGrp="1"/>
          </p:cNvSpPr>
          <p:nvPr>
            <p:ph idx="1"/>
          </p:nvPr>
        </p:nvSpPr>
        <p:spPr>
          <a:xfrm>
            <a:off x="838200" y="1825625"/>
            <a:ext cx="10729403" cy="4351338"/>
          </a:xfrm>
        </p:spPr>
        <p:txBody>
          <a:bodyPr>
            <a:normAutofit fontScale="85000" lnSpcReduction="10000"/>
          </a:bodyPr>
          <a:lstStyle/>
          <a:p>
            <a:r>
              <a:rPr lang="en-US" dirty="0"/>
              <a:t>So far, you have seen how to undo changes to a single file at a time using git reset HEAD path/to/file. You will sometimes want to undo changes to many files.</a:t>
            </a:r>
          </a:p>
          <a:p>
            <a:endParaRPr lang="en-US" dirty="0"/>
          </a:p>
          <a:p>
            <a:r>
              <a:rPr lang="en-US" dirty="0"/>
              <a:t>One way to do this is to give git reset a directory. For example, git reset HEAD data will </a:t>
            </a:r>
            <a:r>
              <a:rPr lang="en-US" dirty="0" err="1"/>
              <a:t>unstage</a:t>
            </a:r>
            <a:r>
              <a:rPr lang="en-US" dirty="0"/>
              <a:t> any files from the data directory. Even better, if you don't provide any files or directories, it will </a:t>
            </a:r>
            <a:r>
              <a:rPr lang="en-US" dirty="0" err="1"/>
              <a:t>unstage</a:t>
            </a:r>
            <a:r>
              <a:rPr lang="en-US" dirty="0"/>
              <a:t> everything. Even </a:t>
            </a:r>
            <a:r>
              <a:rPr lang="en-US" dirty="0" err="1"/>
              <a:t>even</a:t>
            </a:r>
            <a:r>
              <a:rPr lang="en-US" dirty="0"/>
              <a:t> better, HEAD is the default commit to </a:t>
            </a:r>
            <a:r>
              <a:rPr lang="en-US" dirty="0" err="1"/>
              <a:t>unstage</a:t>
            </a:r>
            <a:r>
              <a:rPr lang="en-US" dirty="0"/>
              <a:t>, </a:t>
            </a:r>
            <a:r>
              <a:rPr lang="en-US" b="1" dirty="0">
                <a:solidFill>
                  <a:srgbClr val="FF0000"/>
                </a:solidFill>
              </a:rPr>
              <a:t>so you can simply write git reset to </a:t>
            </a:r>
            <a:r>
              <a:rPr lang="en-US" b="1" dirty="0" err="1">
                <a:solidFill>
                  <a:srgbClr val="FF0000"/>
                </a:solidFill>
              </a:rPr>
              <a:t>unstage</a:t>
            </a:r>
            <a:r>
              <a:rPr lang="en-US" b="1" dirty="0">
                <a:solidFill>
                  <a:srgbClr val="FF0000"/>
                </a:solidFill>
              </a:rPr>
              <a:t> everything.</a:t>
            </a:r>
          </a:p>
          <a:p>
            <a:endParaRPr lang="en-US" dirty="0"/>
          </a:p>
          <a:p>
            <a:r>
              <a:rPr lang="en-US" dirty="0"/>
              <a:t>Similarly git checkout -- data will then restore the files in the data directory to their previous state. You can't leave the file argument completely blank, but recall from Introduction to Shell for Data Science that you can refer to the current directory as .. So </a:t>
            </a:r>
            <a:r>
              <a:rPr lang="en-US" b="1" dirty="0">
                <a:solidFill>
                  <a:srgbClr val="FF0000"/>
                </a:solidFill>
              </a:rPr>
              <a:t>git checkout -- . will revert all files in the current directory.</a:t>
            </a:r>
          </a:p>
        </p:txBody>
      </p:sp>
      <p:sp>
        <p:nvSpPr>
          <p:cNvPr id="6" name="Date Placeholder 5">
            <a:extLst>
              <a:ext uri="{FF2B5EF4-FFF2-40B4-BE49-F238E27FC236}">
                <a16:creationId xmlns:a16="http://schemas.microsoft.com/office/drawing/2014/main" id="{06E1DB0A-1EFC-4466-9B51-30FA94E4C819}"/>
              </a:ext>
            </a:extLst>
          </p:cNvPr>
          <p:cNvSpPr>
            <a:spLocks noGrp="1"/>
          </p:cNvSpPr>
          <p:nvPr>
            <p:ph type="dt" sz="half" idx="10"/>
          </p:nvPr>
        </p:nvSpPr>
        <p:spPr/>
        <p:txBody>
          <a:bodyPr/>
          <a:lstStyle/>
          <a:p>
            <a:fld id="{05400DF9-473C-44BE-8DC7-4FB665C77303}" type="datetime1">
              <a:rPr lang="en-US" smtClean="0"/>
              <a:t>9/8/2021</a:t>
            </a:fld>
            <a:endParaRPr lang="en-US"/>
          </a:p>
        </p:txBody>
      </p:sp>
      <p:sp>
        <p:nvSpPr>
          <p:cNvPr id="7" name="Footer Placeholder 6">
            <a:extLst>
              <a:ext uri="{FF2B5EF4-FFF2-40B4-BE49-F238E27FC236}">
                <a16:creationId xmlns:a16="http://schemas.microsoft.com/office/drawing/2014/main" id="{72B0D13A-3255-4185-97E9-6E69F6D03219}"/>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422A70FB-17CF-4E6C-9C75-4374F52A0B07}"/>
              </a:ext>
            </a:extLst>
          </p:cNvPr>
          <p:cNvSpPr>
            <a:spLocks noGrp="1"/>
          </p:cNvSpPr>
          <p:nvPr>
            <p:ph type="sldNum" sz="quarter" idx="12"/>
          </p:nvPr>
        </p:nvSpPr>
        <p:spPr/>
        <p:txBody>
          <a:bodyPr/>
          <a:lstStyle/>
          <a:p>
            <a:fld id="{A72A44EE-F2A3-4CB1-AE67-31033DE842CD}" type="slidenum">
              <a:rPr lang="en-US" smtClean="0"/>
              <a:t>31</a:t>
            </a:fld>
            <a:endParaRPr lang="en-US"/>
          </a:p>
        </p:txBody>
      </p:sp>
    </p:spTree>
    <p:extLst>
      <p:ext uri="{BB962C8B-B14F-4D97-AF65-F5344CB8AC3E}">
        <p14:creationId xmlns:p14="http://schemas.microsoft.com/office/powerpoint/2010/main" val="3861613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AFC1-D811-4625-82A2-E04FABAAD62F}"/>
              </a:ext>
            </a:extLst>
          </p:cNvPr>
          <p:cNvSpPr>
            <a:spLocks noGrp="1"/>
          </p:cNvSpPr>
          <p:nvPr>
            <p:ph type="title"/>
          </p:nvPr>
        </p:nvSpPr>
        <p:spPr/>
        <p:txBody>
          <a:bodyPr/>
          <a:lstStyle/>
          <a:p>
            <a:r>
              <a:rPr lang="en-US" b="1" i="0" dirty="0">
                <a:solidFill>
                  <a:srgbClr val="05192D"/>
                </a:solidFill>
                <a:effectLst/>
                <a:latin typeface="Studio-Feixen-Sans"/>
              </a:rPr>
              <a:t>What is a branch?</a:t>
            </a:r>
            <a:endParaRPr lang="en-US" dirty="0"/>
          </a:p>
        </p:txBody>
      </p:sp>
      <p:sp>
        <p:nvSpPr>
          <p:cNvPr id="3" name="Content Placeholder 2">
            <a:extLst>
              <a:ext uri="{FF2B5EF4-FFF2-40B4-BE49-F238E27FC236}">
                <a16:creationId xmlns:a16="http://schemas.microsoft.com/office/drawing/2014/main" id="{44B58AB1-CBBA-4A13-9AAA-DD9033995DEA}"/>
              </a:ext>
            </a:extLst>
          </p:cNvPr>
          <p:cNvSpPr>
            <a:spLocks noGrp="1"/>
          </p:cNvSpPr>
          <p:nvPr>
            <p:ph idx="1"/>
          </p:nvPr>
        </p:nvSpPr>
        <p:spPr/>
        <p:txBody>
          <a:bodyPr/>
          <a:lstStyle/>
          <a:p>
            <a:pPr algn="just"/>
            <a:r>
              <a:rPr lang="en-US" dirty="0"/>
              <a:t>If you don't use version control, a common workflow is to create different subdirectories to hold different versions of your project in different states, for example development and final. </a:t>
            </a:r>
          </a:p>
          <a:p>
            <a:pPr algn="just"/>
            <a:r>
              <a:rPr lang="en-US" dirty="0"/>
              <a:t>Of course, then you always end up with final-updated and final-updated-revised as well. The problem with this is that it becomes difficult to work out if you have the right version of each file in the right subdirectory, and you risk losing work.</a:t>
            </a:r>
          </a:p>
          <a:p>
            <a:pPr algn="just"/>
            <a:r>
              <a:rPr lang="en-US" b="0" i="0" dirty="0">
                <a:solidFill>
                  <a:srgbClr val="05192D"/>
                </a:solidFill>
                <a:effectLst/>
                <a:latin typeface="Studio-Feixen-Sans"/>
              </a:rPr>
              <a:t>One of the reasons Git is popular is its support for creating </a:t>
            </a:r>
            <a:r>
              <a:rPr lang="en-US" b="1" i="0" dirty="0">
                <a:solidFill>
                  <a:srgbClr val="05192D"/>
                </a:solidFill>
                <a:effectLst/>
                <a:latin typeface="Studio-Feixen-Sans"/>
              </a:rPr>
              <a:t>branches</a:t>
            </a:r>
            <a:r>
              <a:rPr lang="en-US" b="0" i="0" dirty="0">
                <a:solidFill>
                  <a:srgbClr val="05192D"/>
                </a:solidFill>
                <a:effectLst/>
                <a:latin typeface="Studio-Feixen-Sans"/>
              </a:rPr>
              <a:t>, which allows you to have multiple versions of your work, and lets you track each version systematically.</a:t>
            </a:r>
            <a:endParaRPr lang="en-US" dirty="0"/>
          </a:p>
        </p:txBody>
      </p:sp>
      <p:sp>
        <p:nvSpPr>
          <p:cNvPr id="6" name="Date Placeholder 5">
            <a:extLst>
              <a:ext uri="{FF2B5EF4-FFF2-40B4-BE49-F238E27FC236}">
                <a16:creationId xmlns:a16="http://schemas.microsoft.com/office/drawing/2014/main" id="{30E7A037-A953-43BA-9744-8698916A4EE0}"/>
              </a:ext>
            </a:extLst>
          </p:cNvPr>
          <p:cNvSpPr>
            <a:spLocks noGrp="1"/>
          </p:cNvSpPr>
          <p:nvPr>
            <p:ph type="dt" sz="half" idx="10"/>
          </p:nvPr>
        </p:nvSpPr>
        <p:spPr/>
        <p:txBody>
          <a:bodyPr/>
          <a:lstStyle/>
          <a:p>
            <a:fld id="{575331F2-DC31-404D-AA40-2F0B89E043FB}" type="datetime1">
              <a:rPr lang="en-US" smtClean="0"/>
              <a:t>9/8/2021</a:t>
            </a:fld>
            <a:endParaRPr lang="en-US"/>
          </a:p>
        </p:txBody>
      </p:sp>
      <p:sp>
        <p:nvSpPr>
          <p:cNvPr id="7" name="Footer Placeholder 6">
            <a:extLst>
              <a:ext uri="{FF2B5EF4-FFF2-40B4-BE49-F238E27FC236}">
                <a16:creationId xmlns:a16="http://schemas.microsoft.com/office/drawing/2014/main" id="{03543819-25F3-4F5E-A91F-AD186A6CB549}"/>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A2DCC0D2-FD2A-4286-808B-EF0427590C13}"/>
              </a:ext>
            </a:extLst>
          </p:cNvPr>
          <p:cNvSpPr>
            <a:spLocks noGrp="1"/>
          </p:cNvSpPr>
          <p:nvPr>
            <p:ph type="sldNum" sz="quarter" idx="12"/>
          </p:nvPr>
        </p:nvSpPr>
        <p:spPr/>
        <p:txBody>
          <a:bodyPr/>
          <a:lstStyle/>
          <a:p>
            <a:fld id="{A72A44EE-F2A3-4CB1-AE67-31033DE842CD}" type="slidenum">
              <a:rPr lang="en-US" smtClean="0"/>
              <a:t>32</a:t>
            </a:fld>
            <a:endParaRPr lang="en-US"/>
          </a:p>
        </p:txBody>
      </p:sp>
    </p:spTree>
    <p:extLst>
      <p:ext uri="{BB962C8B-B14F-4D97-AF65-F5344CB8AC3E}">
        <p14:creationId xmlns:p14="http://schemas.microsoft.com/office/powerpoint/2010/main" val="25713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6E84-B147-495C-A935-39292FBDB7F3}"/>
              </a:ext>
            </a:extLst>
          </p:cNvPr>
          <p:cNvSpPr>
            <a:spLocks noGrp="1"/>
          </p:cNvSpPr>
          <p:nvPr>
            <p:ph type="title"/>
          </p:nvPr>
        </p:nvSpPr>
        <p:spPr/>
        <p:txBody>
          <a:bodyPr/>
          <a:lstStyle/>
          <a:p>
            <a:r>
              <a:rPr lang="en-US" b="1" i="0" dirty="0">
                <a:solidFill>
                  <a:srgbClr val="05192D"/>
                </a:solidFill>
                <a:effectLst/>
                <a:latin typeface="Studio-Feixen-Sans"/>
              </a:rPr>
              <a:t>What is a branch?</a:t>
            </a:r>
            <a:endParaRPr lang="en-US" dirty="0"/>
          </a:p>
        </p:txBody>
      </p:sp>
      <p:pic>
        <p:nvPicPr>
          <p:cNvPr id="5" name="Content Placeholder 4">
            <a:extLst>
              <a:ext uri="{FF2B5EF4-FFF2-40B4-BE49-F238E27FC236}">
                <a16:creationId xmlns:a16="http://schemas.microsoft.com/office/drawing/2014/main" id="{1A7C5C99-D28A-412E-B6B4-181C4365791A}"/>
              </a:ext>
            </a:extLst>
          </p:cNvPr>
          <p:cNvPicPr>
            <a:picLocks noGrp="1" noChangeAspect="1"/>
          </p:cNvPicPr>
          <p:nvPr>
            <p:ph idx="1"/>
          </p:nvPr>
        </p:nvPicPr>
        <p:blipFill>
          <a:blip r:embed="rId2"/>
          <a:stretch>
            <a:fillRect/>
          </a:stretch>
        </p:blipFill>
        <p:spPr>
          <a:xfrm>
            <a:off x="2173203" y="1825625"/>
            <a:ext cx="7845594" cy="4351338"/>
          </a:xfrm>
        </p:spPr>
      </p:pic>
      <p:sp>
        <p:nvSpPr>
          <p:cNvPr id="6" name="Date Placeholder 5">
            <a:extLst>
              <a:ext uri="{FF2B5EF4-FFF2-40B4-BE49-F238E27FC236}">
                <a16:creationId xmlns:a16="http://schemas.microsoft.com/office/drawing/2014/main" id="{693AEBB3-0FFA-4431-8F7E-C63C039BAF76}"/>
              </a:ext>
            </a:extLst>
          </p:cNvPr>
          <p:cNvSpPr>
            <a:spLocks noGrp="1"/>
          </p:cNvSpPr>
          <p:nvPr>
            <p:ph type="dt" sz="half" idx="10"/>
          </p:nvPr>
        </p:nvSpPr>
        <p:spPr/>
        <p:txBody>
          <a:bodyPr/>
          <a:lstStyle/>
          <a:p>
            <a:fld id="{82F7565F-E144-49A3-8DF7-F10E4E36CC0C}" type="datetime1">
              <a:rPr lang="en-US" smtClean="0"/>
              <a:t>9/8/2021</a:t>
            </a:fld>
            <a:endParaRPr lang="en-US"/>
          </a:p>
        </p:txBody>
      </p:sp>
      <p:sp>
        <p:nvSpPr>
          <p:cNvPr id="7" name="Footer Placeholder 6">
            <a:extLst>
              <a:ext uri="{FF2B5EF4-FFF2-40B4-BE49-F238E27FC236}">
                <a16:creationId xmlns:a16="http://schemas.microsoft.com/office/drawing/2014/main" id="{BF7C2E27-5FB7-4312-9DE9-7D9B1A5DE3C4}"/>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D8EAA5E2-DC1C-494C-B069-955C2D762741}"/>
              </a:ext>
            </a:extLst>
          </p:cNvPr>
          <p:cNvSpPr>
            <a:spLocks noGrp="1"/>
          </p:cNvSpPr>
          <p:nvPr>
            <p:ph type="sldNum" sz="quarter" idx="12"/>
          </p:nvPr>
        </p:nvSpPr>
        <p:spPr/>
        <p:txBody>
          <a:bodyPr/>
          <a:lstStyle/>
          <a:p>
            <a:fld id="{A72A44EE-F2A3-4CB1-AE67-31033DE842CD}" type="slidenum">
              <a:rPr lang="en-US" smtClean="0"/>
              <a:t>33</a:t>
            </a:fld>
            <a:endParaRPr lang="en-US"/>
          </a:p>
        </p:txBody>
      </p:sp>
    </p:spTree>
    <p:extLst>
      <p:ext uri="{BB962C8B-B14F-4D97-AF65-F5344CB8AC3E}">
        <p14:creationId xmlns:p14="http://schemas.microsoft.com/office/powerpoint/2010/main" val="156436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B4D3-7174-4214-B9F9-1A67B6262F65}"/>
              </a:ext>
            </a:extLst>
          </p:cNvPr>
          <p:cNvSpPr>
            <a:spLocks noGrp="1"/>
          </p:cNvSpPr>
          <p:nvPr>
            <p:ph type="title"/>
          </p:nvPr>
        </p:nvSpPr>
        <p:spPr/>
        <p:txBody>
          <a:bodyPr>
            <a:normAutofit/>
          </a:bodyPr>
          <a:lstStyle/>
          <a:p>
            <a:r>
              <a:rPr lang="en-US" b="1" i="0" dirty="0">
                <a:solidFill>
                  <a:srgbClr val="05192D"/>
                </a:solidFill>
                <a:effectLst/>
                <a:latin typeface="Studio-Feixen-Sans"/>
              </a:rPr>
              <a:t>How can I see what branches my repository has?</a:t>
            </a:r>
            <a:endParaRPr lang="en-US" dirty="0"/>
          </a:p>
        </p:txBody>
      </p:sp>
      <p:sp>
        <p:nvSpPr>
          <p:cNvPr id="3" name="Content Placeholder 2">
            <a:extLst>
              <a:ext uri="{FF2B5EF4-FFF2-40B4-BE49-F238E27FC236}">
                <a16:creationId xmlns:a16="http://schemas.microsoft.com/office/drawing/2014/main" id="{16EE4DD2-701E-42F5-8885-CACA724E21B9}"/>
              </a:ext>
            </a:extLst>
          </p:cNvPr>
          <p:cNvSpPr>
            <a:spLocks noGrp="1"/>
          </p:cNvSpPr>
          <p:nvPr>
            <p:ph idx="1"/>
          </p:nvPr>
        </p:nvSpPr>
        <p:spPr>
          <a:xfrm>
            <a:off x="838200" y="1825625"/>
            <a:ext cx="6334957" cy="4351338"/>
          </a:xfrm>
        </p:spPr>
        <p:txBody>
          <a:bodyPr/>
          <a:lstStyle/>
          <a:p>
            <a:pPr algn="just"/>
            <a:r>
              <a:rPr lang="en-US" dirty="0"/>
              <a:t>To list all of the branches in a repository, you can run the command git branch.</a:t>
            </a:r>
          </a:p>
        </p:txBody>
      </p:sp>
      <p:pic>
        <p:nvPicPr>
          <p:cNvPr id="6" name="Picture 5">
            <a:extLst>
              <a:ext uri="{FF2B5EF4-FFF2-40B4-BE49-F238E27FC236}">
                <a16:creationId xmlns:a16="http://schemas.microsoft.com/office/drawing/2014/main" id="{69DCEB8C-EC4E-4153-841D-6A98050BEC58}"/>
              </a:ext>
            </a:extLst>
          </p:cNvPr>
          <p:cNvPicPr>
            <a:picLocks noChangeAspect="1"/>
          </p:cNvPicPr>
          <p:nvPr/>
        </p:nvPicPr>
        <p:blipFill>
          <a:blip r:embed="rId2"/>
          <a:stretch>
            <a:fillRect/>
          </a:stretch>
        </p:blipFill>
        <p:spPr>
          <a:xfrm>
            <a:off x="8107208" y="1433743"/>
            <a:ext cx="2600325" cy="2286000"/>
          </a:xfrm>
          <a:prstGeom prst="rect">
            <a:avLst/>
          </a:prstGeom>
        </p:spPr>
      </p:pic>
      <p:sp>
        <p:nvSpPr>
          <p:cNvPr id="7" name="Date Placeholder 6">
            <a:extLst>
              <a:ext uri="{FF2B5EF4-FFF2-40B4-BE49-F238E27FC236}">
                <a16:creationId xmlns:a16="http://schemas.microsoft.com/office/drawing/2014/main" id="{E5885002-2344-45DC-A763-F7F655DACF55}"/>
              </a:ext>
            </a:extLst>
          </p:cNvPr>
          <p:cNvSpPr>
            <a:spLocks noGrp="1"/>
          </p:cNvSpPr>
          <p:nvPr>
            <p:ph type="dt" sz="half" idx="10"/>
          </p:nvPr>
        </p:nvSpPr>
        <p:spPr/>
        <p:txBody>
          <a:bodyPr/>
          <a:lstStyle/>
          <a:p>
            <a:fld id="{18452E24-230D-4E47-A6FF-45AF25C8D7B0}" type="datetime1">
              <a:rPr lang="en-US" smtClean="0"/>
              <a:t>9/8/2021</a:t>
            </a:fld>
            <a:endParaRPr lang="en-US"/>
          </a:p>
        </p:txBody>
      </p:sp>
      <p:sp>
        <p:nvSpPr>
          <p:cNvPr id="8" name="Footer Placeholder 7">
            <a:extLst>
              <a:ext uri="{FF2B5EF4-FFF2-40B4-BE49-F238E27FC236}">
                <a16:creationId xmlns:a16="http://schemas.microsoft.com/office/drawing/2014/main" id="{77D3FAAA-482A-4B55-B70A-E97657A92E24}"/>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00C8E8A3-1ABF-412E-849B-8D5BEDB4D319}"/>
              </a:ext>
            </a:extLst>
          </p:cNvPr>
          <p:cNvSpPr>
            <a:spLocks noGrp="1"/>
          </p:cNvSpPr>
          <p:nvPr>
            <p:ph type="sldNum" sz="quarter" idx="12"/>
          </p:nvPr>
        </p:nvSpPr>
        <p:spPr/>
        <p:txBody>
          <a:bodyPr/>
          <a:lstStyle/>
          <a:p>
            <a:fld id="{A72A44EE-F2A3-4CB1-AE67-31033DE842CD}" type="slidenum">
              <a:rPr lang="en-US" smtClean="0"/>
              <a:t>34</a:t>
            </a:fld>
            <a:endParaRPr lang="en-US"/>
          </a:p>
        </p:txBody>
      </p:sp>
    </p:spTree>
    <p:extLst>
      <p:ext uri="{BB962C8B-B14F-4D97-AF65-F5344CB8AC3E}">
        <p14:creationId xmlns:p14="http://schemas.microsoft.com/office/powerpoint/2010/main" val="2633457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4D33-628C-457F-BB30-4EFAD932D6DD}"/>
              </a:ext>
            </a:extLst>
          </p:cNvPr>
          <p:cNvSpPr>
            <a:spLocks noGrp="1"/>
          </p:cNvSpPr>
          <p:nvPr>
            <p:ph type="title"/>
          </p:nvPr>
        </p:nvSpPr>
        <p:spPr/>
        <p:txBody>
          <a:bodyPr>
            <a:normAutofit/>
          </a:bodyPr>
          <a:lstStyle/>
          <a:p>
            <a:r>
              <a:rPr lang="en-US" b="1" i="0" dirty="0">
                <a:solidFill>
                  <a:srgbClr val="05192D"/>
                </a:solidFill>
                <a:effectLst/>
                <a:latin typeface="Studio-Feixen-Sans"/>
              </a:rPr>
              <a:t>How can I view the differences between branches?</a:t>
            </a:r>
            <a:endParaRPr lang="en-US" dirty="0"/>
          </a:p>
        </p:txBody>
      </p:sp>
      <p:sp>
        <p:nvSpPr>
          <p:cNvPr id="3" name="Content Placeholder 2">
            <a:extLst>
              <a:ext uri="{FF2B5EF4-FFF2-40B4-BE49-F238E27FC236}">
                <a16:creationId xmlns:a16="http://schemas.microsoft.com/office/drawing/2014/main" id="{EEA2A11B-9E4C-4832-BAE7-21B32458272A}"/>
              </a:ext>
            </a:extLst>
          </p:cNvPr>
          <p:cNvSpPr>
            <a:spLocks noGrp="1"/>
          </p:cNvSpPr>
          <p:nvPr>
            <p:ph idx="1"/>
          </p:nvPr>
        </p:nvSpPr>
        <p:spPr>
          <a:xfrm>
            <a:off x="479395" y="1825625"/>
            <a:ext cx="5616605" cy="4351338"/>
          </a:xfrm>
        </p:spPr>
        <p:txBody>
          <a:bodyPr/>
          <a:lstStyle/>
          <a:p>
            <a:pPr lvl="1" algn="just"/>
            <a:r>
              <a:rPr lang="en-US" dirty="0"/>
              <a:t>Branches and revisions are closely connected, and commands that work on the latter usually work on the former. </a:t>
            </a:r>
          </a:p>
          <a:p>
            <a:pPr lvl="1" algn="just"/>
            <a:r>
              <a:rPr lang="en-US" dirty="0"/>
              <a:t>For example, just as </a:t>
            </a:r>
            <a:r>
              <a:rPr lang="en-US" b="1" dirty="0">
                <a:solidFill>
                  <a:srgbClr val="FF0000"/>
                </a:solidFill>
              </a:rPr>
              <a:t>git diff revision-1..revision-2 </a:t>
            </a:r>
            <a:r>
              <a:rPr lang="en-US" dirty="0"/>
              <a:t>shows the difference between two versions of a repository, </a:t>
            </a:r>
            <a:r>
              <a:rPr lang="en-US" b="1" dirty="0">
                <a:solidFill>
                  <a:srgbClr val="FF0000"/>
                </a:solidFill>
              </a:rPr>
              <a:t>git diff branch-1..branch-2 </a:t>
            </a:r>
            <a:r>
              <a:rPr lang="en-US" dirty="0"/>
              <a:t>shows the difference between two branches.</a:t>
            </a:r>
          </a:p>
          <a:p>
            <a:pPr lvl="1" algn="just"/>
            <a:endParaRPr lang="en-US" dirty="0"/>
          </a:p>
        </p:txBody>
      </p:sp>
      <p:pic>
        <p:nvPicPr>
          <p:cNvPr id="6" name="Picture 5">
            <a:extLst>
              <a:ext uri="{FF2B5EF4-FFF2-40B4-BE49-F238E27FC236}">
                <a16:creationId xmlns:a16="http://schemas.microsoft.com/office/drawing/2014/main" id="{CE93AEFA-C0CD-412C-A5D8-CD35D7826F5B}"/>
              </a:ext>
            </a:extLst>
          </p:cNvPr>
          <p:cNvPicPr>
            <a:picLocks noChangeAspect="1"/>
          </p:cNvPicPr>
          <p:nvPr/>
        </p:nvPicPr>
        <p:blipFill>
          <a:blip r:embed="rId2"/>
          <a:stretch>
            <a:fillRect/>
          </a:stretch>
        </p:blipFill>
        <p:spPr>
          <a:xfrm>
            <a:off x="6940109" y="1690688"/>
            <a:ext cx="4119013" cy="3968318"/>
          </a:xfrm>
          <a:prstGeom prst="rect">
            <a:avLst/>
          </a:prstGeom>
        </p:spPr>
      </p:pic>
      <p:sp>
        <p:nvSpPr>
          <p:cNvPr id="7" name="Oval 6">
            <a:extLst>
              <a:ext uri="{FF2B5EF4-FFF2-40B4-BE49-F238E27FC236}">
                <a16:creationId xmlns:a16="http://schemas.microsoft.com/office/drawing/2014/main" id="{C50CBC0D-B201-46A6-8355-139E591A8399}"/>
              </a:ext>
            </a:extLst>
          </p:cNvPr>
          <p:cNvSpPr/>
          <p:nvPr/>
        </p:nvSpPr>
        <p:spPr>
          <a:xfrm>
            <a:off x="6640497" y="2840854"/>
            <a:ext cx="4713303" cy="8966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a:extLst>
              <a:ext uri="{FF2B5EF4-FFF2-40B4-BE49-F238E27FC236}">
                <a16:creationId xmlns:a16="http://schemas.microsoft.com/office/drawing/2014/main" id="{43F0D5D7-DFF8-48D7-A990-35364F74F144}"/>
              </a:ext>
            </a:extLst>
          </p:cNvPr>
          <p:cNvSpPr>
            <a:spLocks noGrp="1"/>
          </p:cNvSpPr>
          <p:nvPr>
            <p:ph type="dt" sz="half" idx="10"/>
          </p:nvPr>
        </p:nvSpPr>
        <p:spPr/>
        <p:txBody>
          <a:bodyPr/>
          <a:lstStyle/>
          <a:p>
            <a:fld id="{B48A209C-C2DF-42A3-8EC3-A21722441F48}" type="datetime1">
              <a:rPr lang="en-US" smtClean="0"/>
              <a:t>9/8/2021</a:t>
            </a:fld>
            <a:endParaRPr lang="en-US"/>
          </a:p>
        </p:txBody>
      </p:sp>
      <p:sp>
        <p:nvSpPr>
          <p:cNvPr id="9" name="Footer Placeholder 8">
            <a:extLst>
              <a:ext uri="{FF2B5EF4-FFF2-40B4-BE49-F238E27FC236}">
                <a16:creationId xmlns:a16="http://schemas.microsoft.com/office/drawing/2014/main" id="{3E6FD3B8-B8DE-40DF-9DC4-7BAAB5BE653C}"/>
              </a:ext>
            </a:extLst>
          </p:cNvPr>
          <p:cNvSpPr>
            <a:spLocks noGrp="1"/>
          </p:cNvSpPr>
          <p:nvPr>
            <p:ph type="ftr" sz="quarter" idx="11"/>
          </p:nvPr>
        </p:nvSpPr>
        <p:spPr/>
        <p:txBody>
          <a:bodyPr/>
          <a:lstStyle/>
          <a:p>
            <a:r>
              <a:rPr lang="en-US"/>
              <a:t>Introduction to Git Ransingh Satyajit Ray</a:t>
            </a:r>
          </a:p>
        </p:txBody>
      </p:sp>
      <p:sp>
        <p:nvSpPr>
          <p:cNvPr id="10" name="Slide Number Placeholder 9">
            <a:extLst>
              <a:ext uri="{FF2B5EF4-FFF2-40B4-BE49-F238E27FC236}">
                <a16:creationId xmlns:a16="http://schemas.microsoft.com/office/drawing/2014/main" id="{E335C27C-6DEF-4775-BAF3-186C9D103577}"/>
              </a:ext>
            </a:extLst>
          </p:cNvPr>
          <p:cNvSpPr>
            <a:spLocks noGrp="1"/>
          </p:cNvSpPr>
          <p:nvPr>
            <p:ph type="sldNum" sz="quarter" idx="12"/>
          </p:nvPr>
        </p:nvSpPr>
        <p:spPr/>
        <p:txBody>
          <a:bodyPr/>
          <a:lstStyle/>
          <a:p>
            <a:fld id="{A72A44EE-F2A3-4CB1-AE67-31033DE842CD}" type="slidenum">
              <a:rPr lang="en-US" smtClean="0"/>
              <a:t>35</a:t>
            </a:fld>
            <a:endParaRPr lang="en-US"/>
          </a:p>
        </p:txBody>
      </p:sp>
    </p:spTree>
    <p:extLst>
      <p:ext uri="{BB962C8B-B14F-4D97-AF65-F5344CB8AC3E}">
        <p14:creationId xmlns:p14="http://schemas.microsoft.com/office/powerpoint/2010/main" val="1136121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51DA-F517-40B2-BD43-BED73CF09762}"/>
              </a:ext>
            </a:extLst>
          </p:cNvPr>
          <p:cNvSpPr>
            <a:spLocks noGrp="1"/>
          </p:cNvSpPr>
          <p:nvPr>
            <p:ph type="title"/>
          </p:nvPr>
        </p:nvSpPr>
        <p:spPr/>
        <p:txBody>
          <a:bodyPr/>
          <a:lstStyle/>
          <a:p>
            <a:r>
              <a:rPr lang="en-US" b="1" i="0" dirty="0">
                <a:solidFill>
                  <a:srgbClr val="05192D"/>
                </a:solidFill>
                <a:effectLst/>
                <a:latin typeface="Studio-Feixen-Sans"/>
              </a:rPr>
              <a:t>How can I view the differences between branches?</a:t>
            </a:r>
            <a:endParaRPr lang="en-US" dirty="0"/>
          </a:p>
        </p:txBody>
      </p:sp>
      <p:pic>
        <p:nvPicPr>
          <p:cNvPr id="5" name="Content Placeholder 4">
            <a:extLst>
              <a:ext uri="{FF2B5EF4-FFF2-40B4-BE49-F238E27FC236}">
                <a16:creationId xmlns:a16="http://schemas.microsoft.com/office/drawing/2014/main" id="{6E674CA8-5E31-458D-80EE-AE8FDBCCDE79}"/>
              </a:ext>
            </a:extLst>
          </p:cNvPr>
          <p:cNvPicPr>
            <a:picLocks noGrp="1" noChangeAspect="1"/>
          </p:cNvPicPr>
          <p:nvPr>
            <p:ph idx="1"/>
          </p:nvPr>
        </p:nvPicPr>
        <p:blipFill>
          <a:blip r:embed="rId2"/>
          <a:stretch>
            <a:fillRect/>
          </a:stretch>
        </p:blipFill>
        <p:spPr>
          <a:xfrm>
            <a:off x="838200" y="1878891"/>
            <a:ext cx="3268997" cy="4351338"/>
          </a:xfrm>
        </p:spPr>
      </p:pic>
      <p:sp>
        <p:nvSpPr>
          <p:cNvPr id="6" name="TextBox 5">
            <a:extLst>
              <a:ext uri="{FF2B5EF4-FFF2-40B4-BE49-F238E27FC236}">
                <a16:creationId xmlns:a16="http://schemas.microsoft.com/office/drawing/2014/main" id="{FBE0DD44-E4A3-44A2-8750-F08A39505DB7}"/>
              </a:ext>
            </a:extLst>
          </p:cNvPr>
          <p:cNvSpPr txBox="1"/>
          <p:nvPr/>
        </p:nvSpPr>
        <p:spPr>
          <a:xfrm>
            <a:off x="5927531" y="3705203"/>
            <a:ext cx="4314548" cy="338554"/>
          </a:xfrm>
          <a:prstGeom prst="rect">
            <a:avLst/>
          </a:prstGeom>
          <a:noFill/>
        </p:spPr>
        <p:txBody>
          <a:bodyPr wrap="square" rtlCol="0">
            <a:spAutoFit/>
          </a:bodyPr>
          <a:lstStyle/>
          <a:p>
            <a:r>
              <a:rPr lang="en-US" sz="1600" b="1" dirty="0">
                <a:solidFill>
                  <a:srgbClr val="FF0000"/>
                </a:solidFill>
              </a:rPr>
              <a:t>This is the change in summary folder</a:t>
            </a:r>
          </a:p>
        </p:txBody>
      </p:sp>
      <p:sp>
        <p:nvSpPr>
          <p:cNvPr id="7" name="TextBox 6">
            <a:extLst>
              <a:ext uri="{FF2B5EF4-FFF2-40B4-BE49-F238E27FC236}">
                <a16:creationId xmlns:a16="http://schemas.microsoft.com/office/drawing/2014/main" id="{50017B08-EA1C-49B8-9A2D-B00FEA9F426B}"/>
              </a:ext>
            </a:extLst>
          </p:cNvPr>
          <p:cNvSpPr txBox="1"/>
          <p:nvPr/>
        </p:nvSpPr>
        <p:spPr>
          <a:xfrm>
            <a:off x="5927531" y="4452407"/>
            <a:ext cx="4314548" cy="338554"/>
          </a:xfrm>
          <a:prstGeom prst="rect">
            <a:avLst/>
          </a:prstGeom>
          <a:noFill/>
        </p:spPr>
        <p:txBody>
          <a:bodyPr wrap="square" rtlCol="0">
            <a:spAutoFit/>
          </a:bodyPr>
          <a:lstStyle/>
          <a:p>
            <a:r>
              <a:rPr lang="en-US" sz="1600" b="1" dirty="0">
                <a:solidFill>
                  <a:srgbClr val="FF0000"/>
                </a:solidFill>
              </a:rPr>
              <a:t>This is the change in report.txt</a:t>
            </a:r>
          </a:p>
        </p:txBody>
      </p:sp>
      <p:sp>
        <p:nvSpPr>
          <p:cNvPr id="8" name="TextBox 7">
            <a:extLst>
              <a:ext uri="{FF2B5EF4-FFF2-40B4-BE49-F238E27FC236}">
                <a16:creationId xmlns:a16="http://schemas.microsoft.com/office/drawing/2014/main" id="{668B2940-AFD7-4B41-A132-C1B286257B98}"/>
              </a:ext>
            </a:extLst>
          </p:cNvPr>
          <p:cNvSpPr txBox="1"/>
          <p:nvPr/>
        </p:nvSpPr>
        <p:spPr>
          <a:xfrm>
            <a:off x="5927531" y="5465941"/>
            <a:ext cx="4314548" cy="338554"/>
          </a:xfrm>
          <a:prstGeom prst="rect">
            <a:avLst/>
          </a:prstGeom>
          <a:noFill/>
        </p:spPr>
        <p:txBody>
          <a:bodyPr wrap="square" rtlCol="0">
            <a:spAutoFit/>
          </a:bodyPr>
          <a:lstStyle/>
          <a:p>
            <a:r>
              <a:rPr lang="en-US" sz="1600" b="1" dirty="0">
                <a:solidFill>
                  <a:srgbClr val="FF0000"/>
                </a:solidFill>
              </a:rPr>
              <a:t>This is the change in summary.txt</a:t>
            </a:r>
          </a:p>
        </p:txBody>
      </p:sp>
      <p:sp>
        <p:nvSpPr>
          <p:cNvPr id="9" name="Date Placeholder 8">
            <a:extLst>
              <a:ext uri="{FF2B5EF4-FFF2-40B4-BE49-F238E27FC236}">
                <a16:creationId xmlns:a16="http://schemas.microsoft.com/office/drawing/2014/main" id="{81096F3B-68C2-4177-A8DC-0C065F744996}"/>
              </a:ext>
            </a:extLst>
          </p:cNvPr>
          <p:cNvSpPr>
            <a:spLocks noGrp="1"/>
          </p:cNvSpPr>
          <p:nvPr>
            <p:ph type="dt" sz="half" idx="10"/>
          </p:nvPr>
        </p:nvSpPr>
        <p:spPr/>
        <p:txBody>
          <a:bodyPr/>
          <a:lstStyle/>
          <a:p>
            <a:fld id="{0EF5C73A-1A0A-42AB-83F1-A9B15601050A}" type="datetime1">
              <a:rPr lang="en-US" smtClean="0"/>
              <a:t>9/8/2021</a:t>
            </a:fld>
            <a:endParaRPr lang="en-US"/>
          </a:p>
        </p:txBody>
      </p:sp>
      <p:sp>
        <p:nvSpPr>
          <p:cNvPr id="10" name="Footer Placeholder 9">
            <a:extLst>
              <a:ext uri="{FF2B5EF4-FFF2-40B4-BE49-F238E27FC236}">
                <a16:creationId xmlns:a16="http://schemas.microsoft.com/office/drawing/2014/main" id="{3F9C9233-104D-43E9-B1D8-57EBE2418932}"/>
              </a:ext>
            </a:extLst>
          </p:cNvPr>
          <p:cNvSpPr>
            <a:spLocks noGrp="1"/>
          </p:cNvSpPr>
          <p:nvPr>
            <p:ph type="ftr" sz="quarter" idx="11"/>
          </p:nvPr>
        </p:nvSpPr>
        <p:spPr/>
        <p:txBody>
          <a:bodyPr/>
          <a:lstStyle/>
          <a:p>
            <a:r>
              <a:rPr lang="en-US"/>
              <a:t>Introduction to Git Ransingh Satyajit Ray</a:t>
            </a:r>
          </a:p>
        </p:txBody>
      </p:sp>
      <p:sp>
        <p:nvSpPr>
          <p:cNvPr id="11" name="Slide Number Placeholder 10">
            <a:extLst>
              <a:ext uri="{FF2B5EF4-FFF2-40B4-BE49-F238E27FC236}">
                <a16:creationId xmlns:a16="http://schemas.microsoft.com/office/drawing/2014/main" id="{AE3C7A1E-8751-4CA7-ACB1-BFDA85CD20EC}"/>
              </a:ext>
            </a:extLst>
          </p:cNvPr>
          <p:cNvSpPr>
            <a:spLocks noGrp="1"/>
          </p:cNvSpPr>
          <p:nvPr>
            <p:ph type="sldNum" sz="quarter" idx="12"/>
          </p:nvPr>
        </p:nvSpPr>
        <p:spPr/>
        <p:txBody>
          <a:bodyPr/>
          <a:lstStyle/>
          <a:p>
            <a:fld id="{A72A44EE-F2A3-4CB1-AE67-31033DE842CD}" type="slidenum">
              <a:rPr lang="en-US" smtClean="0"/>
              <a:t>36</a:t>
            </a:fld>
            <a:endParaRPr lang="en-US"/>
          </a:p>
        </p:txBody>
      </p:sp>
    </p:spTree>
    <p:extLst>
      <p:ext uri="{BB962C8B-B14F-4D97-AF65-F5344CB8AC3E}">
        <p14:creationId xmlns:p14="http://schemas.microsoft.com/office/powerpoint/2010/main" val="229692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A5E5-4864-4B8B-90AF-1F294A876B64}"/>
              </a:ext>
            </a:extLst>
          </p:cNvPr>
          <p:cNvSpPr>
            <a:spLocks noGrp="1"/>
          </p:cNvSpPr>
          <p:nvPr>
            <p:ph type="title"/>
          </p:nvPr>
        </p:nvSpPr>
        <p:spPr/>
        <p:txBody>
          <a:bodyPr>
            <a:normAutofit/>
          </a:bodyPr>
          <a:lstStyle/>
          <a:p>
            <a:r>
              <a:rPr lang="en-US" b="1" i="0" dirty="0">
                <a:solidFill>
                  <a:srgbClr val="05192D"/>
                </a:solidFill>
                <a:effectLst/>
                <a:latin typeface="Studio-Feixen-Sans"/>
              </a:rPr>
              <a:t>How can I switch from one branch to another?</a:t>
            </a:r>
            <a:endParaRPr lang="en-US" dirty="0"/>
          </a:p>
        </p:txBody>
      </p:sp>
      <p:sp>
        <p:nvSpPr>
          <p:cNvPr id="3" name="Content Placeholder 2">
            <a:extLst>
              <a:ext uri="{FF2B5EF4-FFF2-40B4-BE49-F238E27FC236}">
                <a16:creationId xmlns:a16="http://schemas.microsoft.com/office/drawing/2014/main" id="{02FB2DAD-3A36-4113-A6F7-96BB95C7D955}"/>
              </a:ext>
            </a:extLst>
          </p:cNvPr>
          <p:cNvSpPr>
            <a:spLocks noGrp="1"/>
          </p:cNvSpPr>
          <p:nvPr>
            <p:ph idx="1"/>
          </p:nvPr>
        </p:nvSpPr>
        <p:spPr>
          <a:xfrm>
            <a:off x="838199" y="1825625"/>
            <a:ext cx="6414857" cy="3918227"/>
          </a:xfrm>
        </p:spPr>
        <p:txBody>
          <a:bodyPr>
            <a:normAutofit/>
          </a:bodyPr>
          <a:lstStyle/>
          <a:p>
            <a:pPr algn="just"/>
            <a:r>
              <a:rPr lang="en-US" sz="1800" dirty="0"/>
              <a:t>You previously used git checkout with a commit hash to switch the repository state to that hash. </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You can also use git checkout with the name of a branch to switch to that branch.</a:t>
            </a:r>
          </a:p>
        </p:txBody>
      </p:sp>
      <p:grpSp>
        <p:nvGrpSpPr>
          <p:cNvPr id="7" name="Group 6">
            <a:extLst>
              <a:ext uri="{FF2B5EF4-FFF2-40B4-BE49-F238E27FC236}">
                <a16:creationId xmlns:a16="http://schemas.microsoft.com/office/drawing/2014/main" id="{36E6F268-B090-4986-A652-406D83E1CEE5}"/>
              </a:ext>
            </a:extLst>
          </p:cNvPr>
          <p:cNvGrpSpPr/>
          <p:nvPr/>
        </p:nvGrpSpPr>
        <p:grpSpPr>
          <a:xfrm>
            <a:off x="7735409" y="1825625"/>
            <a:ext cx="3095347" cy="2103080"/>
            <a:chOff x="7673266" y="1073320"/>
            <a:chExt cx="3095347" cy="2103080"/>
          </a:xfrm>
        </p:grpSpPr>
        <p:pic>
          <p:nvPicPr>
            <p:cNvPr id="5" name="Content Placeholder 4">
              <a:extLst>
                <a:ext uri="{FF2B5EF4-FFF2-40B4-BE49-F238E27FC236}">
                  <a16:creationId xmlns:a16="http://schemas.microsoft.com/office/drawing/2014/main" id="{B65FC0D8-0B71-4551-88FD-4AF92F6BC756}"/>
                </a:ext>
              </a:extLst>
            </p:cNvPr>
            <p:cNvPicPr>
              <a:picLocks noChangeAspect="1"/>
            </p:cNvPicPr>
            <p:nvPr/>
          </p:nvPicPr>
          <p:blipFill>
            <a:blip r:embed="rId2"/>
            <a:stretch>
              <a:fillRect/>
            </a:stretch>
          </p:blipFill>
          <p:spPr>
            <a:xfrm>
              <a:off x="7673266" y="1073320"/>
              <a:ext cx="3095347" cy="1609055"/>
            </a:xfrm>
            <a:prstGeom prst="rect">
              <a:avLst/>
            </a:prstGeom>
          </p:spPr>
        </p:pic>
        <p:pic>
          <p:nvPicPr>
            <p:cNvPr id="6" name="Picture 5">
              <a:extLst>
                <a:ext uri="{FF2B5EF4-FFF2-40B4-BE49-F238E27FC236}">
                  <a16:creationId xmlns:a16="http://schemas.microsoft.com/office/drawing/2014/main" id="{35EEE0E0-9723-465D-8155-4C9BDF60AD27}"/>
                </a:ext>
              </a:extLst>
            </p:cNvPr>
            <p:cNvPicPr>
              <a:picLocks noChangeAspect="1"/>
            </p:cNvPicPr>
            <p:nvPr/>
          </p:nvPicPr>
          <p:blipFill>
            <a:blip r:embed="rId3"/>
            <a:stretch>
              <a:fillRect/>
            </a:stretch>
          </p:blipFill>
          <p:spPr>
            <a:xfrm>
              <a:off x="7673266" y="2877800"/>
              <a:ext cx="3095347" cy="298600"/>
            </a:xfrm>
            <a:prstGeom prst="rect">
              <a:avLst/>
            </a:prstGeom>
          </p:spPr>
        </p:pic>
      </p:grpSp>
      <p:pic>
        <p:nvPicPr>
          <p:cNvPr id="9" name="Picture 8">
            <a:extLst>
              <a:ext uri="{FF2B5EF4-FFF2-40B4-BE49-F238E27FC236}">
                <a16:creationId xmlns:a16="http://schemas.microsoft.com/office/drawing/2014/main" id="{53EEC8A1-AFFE-4C8B-85D8-89FF3C75BDF2}"/>
              </a:ext>
            </a:extLst>
          </p:cNvPr>
          <p:cNvPicPr>
            <a:picLocks noChangeAspect="1"/>
          </p:cNvPicPr>
          <p:nvPr/>
        </p:nvPicPr>
        <p:blipFill>
          <a:blip r:embed="rId4"/>
          <a:stretch>
            <a:fillRect/>
          </a:stretch>
        </p:blipFill>
        <p:spPr>
          <a:xfrm>
            <a:off x="7735409" y="4734295"/>
            <a:ext cx="3095348" cy="333630"/>
          </a:xfrm>
          <a:prstGeom prst="rect">
            <a:avLst/>
          </a:prstGeom>
        </p:spPr>
      </p:pic>
      <p:sp>
        <p:nvSpPr>
          <p:cNvPr id="10" name="Date Placeholder 9">
            <a:extLst>
              <a:ext uri="{FF2B5EF4-FFF2-40B4-BE49-F238E27FC236}">
                <a16:creationId xmlns:a16="http://schemas.microsoft.com/office/drawing/2014/main" id="{3EE9463B-2BC7-4CAC-BA61-C56CA224D318}"/>
              </a:ext>
            </a:extLst>
          </p:cNvPr>
          <p:cNvSpPr>
            <a:spLocks noGrp="1"/>
          </p:cNvSpPr>
          <p:nvPr>
            <p:ph type="dt" sz="half" idx="10"/>
          </p:nvPr>
        </p:nvSpPr>
        <p:spPr/>
        <p:txBody>
          <a:bodyPr/>
          <a:lstStyle/>
          <a:p>
            <a:fld id="{B5975D8D-CF5D-4C84-892A-4D3282D732E3}" type="datetime1">
              <a:rPr lang="en-US" smtClean="0"/>
              <a:t>9/8/2021</a:t>
            </a:fld>
            <a:endParaRPr lang="en-US"/>
          </a:p>
        </p:txBody>
      </p:sp>
      <p:sp>
        <p:nvSpPr>
          <p:cNvPr id="11" name="Footer Placeholder 10">
            <a:extLst>
              <a:ext uri="{FF2B5EF4-FFF2-40B4-BE49-F238E27FC236}">
                <a16:creationId xmlns:a16="http://schemas.microsoft.com/office/drawing/2014/main" id="{634A4FA4-CCEB-407E-B6E5-6F6AE3DA49F8}"/>
              </a:ext>
            </a:extLst>
          </p:cNvPr>
          <p:cNvSpPr>
            <a:spLocks noGrp="1"/>
          </p:cNvSpPr>
          <p:nvPr>
            <p:ph type="ftr" sz="quarter" idx="11"/>
          </p:nvPr>
        </p:nvSpPr>
        <p:spPr/>
        <p:txBody>
          <a:bodyPr/>
          <a:lstStyle/>
          <a:p>
            <a:r>
              <a:rPr lang="en-US"/>
              <a:t>Introduction to Git Ransingh Satyajit Ray</a:t>
            </a:r>
          </a:p>
        </p:txBody>
      </p:sp>
      <p:sp>
        <p:nvSpPr>
          <p:cNvPr id="12" name="Slide Number Placeholder 11">
            <a:extLst>
              <a:ext uri="{FF2B5EF4-FFF2-40B4-BE49-F238E27FC236}">
                <a16:creationId xmlns:a16="http://schemas.microsoft.com/office/drawing/2014/main" id="{9C42CEA7-6BEA-4547-933C-729DB6C10472}"/>
              </a:ext>
            </a:extLst>
          </p:cNvPr>
          <p:cNvSpPr>
            <a:spLocks noGrp="1"/>
          </p:cNvSpPr>
          <p:nvPr>
            <p:ph type="sldNum" sz="quarter" idx="12"/>
          </p:nvPr>
        </p:nvSpPr>
        <p:spPr/>
        <p:txBody>
          <a:bodyPr/>
          <a:lstStyle/>
          <a:p>
            <a:fld id="{A72A44EE-F2A3-4CB1-AE67-31033DE842CD}" type="slidenum">
              <a:rPr lang="en-US" smtClean="0"/>
              <a:t>37</a:t>
            </a:fld>
            <a:endParaRPr lang="en-US"/>
          </a:p>
        </p:txBody>
      </p:sp>
    </p:spTree>
    <p:extLst>
      <p:ext uri="{BB962C8B-B14F-4D97-AF65-F5344CB8AC3E}">
        <p14:creationId xmlns:p14="http://schemas.microsoft.com/office/powerpoint/2010/main" val="1373619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1493-22BB-4591-B321-8C3962F2C299}"/>
              </a:ext>
            </a:extLst>
          </p:cNvPr>
          <p:cNvSpPr>
            <a:spLocks noGrp="1"/>
          </p:cNvSpPr>
          <p:nvPr>
            <p:ph type="title"/>
          </p:nvPr>
        </p:nvSpPr>
        <p:spPr/>
        <p:txBody>
          <a:bodyPr/>
          <a:lstStyle/>
          <a:p>
            <a:r>
              <a:rPr lang="en-US" sz="4000" b="1" dirty="0"/>
              <a:t>Removing the file/es</a:t>
            </a:r>
            <a:endParaRPr lang="en-US" b="1" dirty="0"/>
          </a:p>
        </p:txBody>
      </p:sp>
      <p:sp>
        <p:nvSpPr>
          <p:cNvPr id="3" name="Content Placeholder 2">
            <a:extLst>
              <a:ext uri="{FF2B5EF4-FFF2-40B4-BE49-F238E27FC236}">
                <a16:creationId xmlns:a16="http://schemas.microsoft.com/office/drawing/2014/main" id="{5D4690F7-4BD1-4B3E-ABA6-34043F86EC67}"/>
              </a:ext>
            </a:extLst>
          </p:cNvPr>
          <p:cNvSpPr>
            <a:spLocks noGrp="1"/>
          </p:cNvSpPr>
          <p:nvPr>
            <p:ph idx="1"/>
          </p:nvPr>
        </p:nvSpPr>
        <p:spPr>
          <a:xfrm>
            <a:off x="838200" y="1825625"/>
            <a:ext cx="2996953" cy="731144"/>
          </a:xfrm>
        </p:spPr>
        <p:txBody>
          <a:bodyPr/>
          <a:lstStyle/>
          <a:p>
            <a:r>
              <a:rPr lang="en-US" dirty="0"/>
              <a:t>git rm file-name</a:t>
            </a:r>
          </a:p>
        </p:txBody>
      </p:sp>
      <p:pic>
        <p:nvPicPr>
          <p:cNvPr id="5" name="Picture 4">
            <a:extLst>
              <a:ext uri="{FF2B5EF4-FFF2-40B4-BE49-F238E27FC236}">
                <a16:creationId xmlns:a16="http://schemas.microsoft.com/office/drawing/2014/main" id="{C5432D76-4AE8-486F-929D-841B96C1212F}"/>
              </a:ext>
            </a:extLst>
          </p:cNvPr>
          <p:cNvPicPr>
            <a:picLocks noChangeAspect="1"/>
          </p:cNvPicPr>
          <p:nvPr/>
        </p:nvPicPr>
        <p:blipFill>
          <a:blip r:embed="rId2"/>
          <a:stretch>
            <a:fillRect/>
          </a:stretch>
        </p:blipFill>
        <p:spPr>
          <a:xfrm>
            <a:off x="4251016" y="1825625"/>
            <a:ext cx="2305050" cy="600075"/>
          </a:xfrm>
          <a:prstGeom prst="rect">
            <a:avLst/>
          </a:prstGeom>
        </p:spPr>
      </p:pic>
      <p:pic>
        <p:nvPicPr>
          <p:cNvPr id="7" name="Picture 6">
            <a:extLst>
              <a:ext uri="{FF2B5EF4-FFF2-40B4-BE49-F238E27FC236}">
                <a16:creationId xmlns:a16="http://schemas.microsoft.com/office/drawing/2014/main" id="{0871AAAD-0D94-49F8-A56A-88C28422C886}"/>
              </a:ext>
            </a:extLst>
          </p:cNvPr>
          <p:cNvPicPr>
            <a:picLocks noChangeAspect="1"/>
          </p:cNvPicPr>
          <p:nvPr/>
        </p:nvPicPr>
        <p:blipFill>
          <a:blip r:embed="rId3"/>
          <a:stretch>
            <a:fillRect/>
          </a:stretch>
        </p:blipFill>
        <p:spPr>
          <a:xfrm>
            <a:off x="4251016" y="2556769"/>
            <a:ext cx="4045513" cy="1226073"/>
          </a:xfrm>
          <a:prstGeom prst="rect">
            <a:avLst/>
          </a:prstGeom>
        </p:spPr>
      </p:pic>
      <p:pic>
        <p:nvPicPr>
          <p:cNvPr id="9" name="Picture 8">
            <a:extLst>
              <a:ext uri="{FF2B5EF4-FFF2-40B4-BE49-F238E27FC236}">
                <a16:creationId xmlns:a16="http://schemas.microsoft.com/office/drawing/2014/main" id="{C5B585C7-43BD-421D-A12A-F205DDF4B8C0}"/>
              </a:ext>
            </a:extLst>
          </p:cNvPr>
          <p:cNvPicPr>
            <a:picLocks noChangeAspect="1"/>
          </p:cNvPicPr>
          <p:nvPr/>
        </p:nvPicPr>
        <p:blipFill>
          <a:blip r:embed="rId4"/>
          <a:stretch>
            <a:fillRect/>
          </a:stretch>
        </p:blipFill>
        <p:spPr>
          <a:xfrm>
            <a:off x="4251016" y="3913911"/>
            <a:ext cx="2422309" cy="824801"/>
          </a:xfrm>
          <a:prstGeom prst="rect">
            <a:avLst/>
          </a:prstGeom>
        </p:spPr>
      </p:pic>
      <p:pic>
        <p:nvPicPr>
          <p:cNvPr id="11" name="Picture 10">
            <a:extLst>
              <a:ext uri="{FF2B5EF4-FFF2-40B4-BE49-F238E27FC236}">
                <a16:creationId xmlns:a16="http://schemas.microsoft.com/office/drawing/2014/main" id="{D6A9F2BD-41A8-4558-8CCA-F507A9717B2C}"/>
              </a:ext>
            </a:extLst>
          </p:cNvPr>
          <p:cNvPicPr>
            <a:picLocks noChangeAspect="1"/>
          </p:cNvPicPr>
          <p:nvPr/>
        </p:nvPicPr>
        <p:blipFill>
          <a:blip r:embed="rId5"/>
          <a:stretch>
            <a:fillRect/>
          </a:stretch>
        </p:blipFill>
        <p:spPr>
          <a:xfrm>
            <a:off x="4262436" y="4869781"/>
            <a:ext cx="1833564" cy="842963"/>
          </a:xfrm>
          <a:prstGeom prst="rect">
            <a:avLst/>
          </a:prstGeom>
        </p:spPr>
      </p:pic>
      <p:sp>
        <p:nvSpPr>
          <p:cNvPr id="12" name="Date Placeholder 11">
            <a:extLst>
              <a:ext uri="{FF2B5EF4-FFF2-40B4-BE49-F238E27FC236}">
                <a16:creationId xmlns:a16="http://schemas.microsoft.com/office/drawing/2014/main" id="{894EDFC7-FE68-4695-BDA5-E4A00D087776}"/>
              </a:ext>
            </a:extLst>
          </p:cNvPr>
          <p:cNvSpPr>
            <a:spLocks noGrp="1"/>
          </p:cNvSpPr>
          <p:nvPr>
            <p:ph type="dt" sz="half" idx="10"/>
          </p:nvPr>
        </p:nvSpPr>
        <p:spPr/>
        <p:txBody>
          <a:bodyPr/>
          <a:lstStyle/>
          <a:p>
            <a:fld id="{5A6AB5C5-EAE3-48CA-85F9-8A2DB76A3D41}" type="datetime1">
              <a:rPr lang="en-US" smtClean="0"/>
              <a:t>9/8/2021</a:t>
            </a:fld>
            <a:endParaRPr lang="en-US"/>
          </a:p>
        </p:txBody>
      </p:sp>
      <p:sp>
        <p:nvSpPr>
          <p:cNvPr id="13" name="Footer Placeholder 12">
            <a:extLst>
              <a:ext uri="{FF2B5EF4-FFF2-40B4-BE49-F238E27FC236}">
                <a16:creationId xmlns:a16="http://schemas.microsoft.com/office/drawing/2014/main" id="{4DF5A03A-AF23-4A5E-BD52-F851E438F7D1}"/>
              </a:ext>
            </a:extLst>
          </p:cNvPr>
          <p:cNvSpPr>
            <a:spLocks noGrp="1"/>
          </p:cNvSpPr>
          <p:nvPr>
            <p:ph type="ftr" sz="quarter" idx="11"/>
          </p:nvPr>
        </p:nvSpPr>
        <p:spPr/>
        <p:txBody>
          <a:bodyPr/>
          <a:lstStyle/>
          <a:p>
            <a:r>
              <a:rPr lang="en-US"/>
              <a:t>Introduction to Git Ransingh Satyajit Ray</a:t>
            </a:r>
          </a:p>
        </p:txBody>
      </p:sp>
      <p:sp>
        <p:nvSpPr>
          <p:cNvPr id="14" name="Slide Number Placeholder 13">
            <a:extLst>
              <a:ext uri="{FF2B5EF4-FFF2-40B4-BE49-F238E27FC236}">
                <a16:creationId xmlns:a16="http://schemas.microsoft.com/office/drawing/2014/main" id="{5EA2A847-59BC-4DAA-9968-AAB72A7F8348}"/>
              </a:ext>
            </a:extLst>
          </p:cNvPr>
          <p:cNvSpPr>
            <a:spLocks noGrp="1"/>
          </p:cNvSpPr>
          <p:nvPr>
            <p:ph type="sldNum" sz="quarter" idx="12"/>
          </p:nvPr>
        </p:nvSpPr>
        <p:spPr/>
        <p:txBody>
          <a:bodyPr/>
          <a:lstStyle/>
          <a:p>
            <a:fld id="{A72A44EE-F2A3-4CB1-AE67-31033DE842CD}" type="slidenum">
              <a:rPr lang="en-US" smtClean="0"/>
              <a:t>38</a:t>
            </a:fld>
            <a:endParaRPr lang="en-US"/>
          </a:p>
        </p:txBody>
      </p:sp>
    </p:spTree>
    <p:extLst>
      <p:ext uri="{BB962C8B-B14F-4D97-AF65-F5344CB8AC3E}">
        <p14:creationId xmlns:p14="http://schemas.microsoft.com/office/powerpoint/2010/main" val="1160052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62B6-1441-44E0-BD37-140280D7E0B0}"/>
              </a:ext>
            </a:extLst>
          </p:cNvPr>
          <p:cNvSpPr>
            <a:spLocks noGrp="1"/>
          </p:cNvSpPr>
          <p:nvPr>
            <p:ph type="title"/>
          </p:nvPr>
        </p:nvSpPr>
        <p:spPr/>
        <p:txBody>
          <a:bodyPr/>
          <a:lstStyle/>
          <a:p>
            <a:r>
              <a:rPr lang="en-US" b="1" i="0" dirty="0">
                <a:solidFill>
                  <a:srgbClr val="05192D"/>
                </a:solidFill>
                <a:effectLst/>
                <a:latin typeface="Studio-Feixen-Sans"/>
              </a:rPr>
              <a:t>How can I create a branch?</a:t>
            </a:r>
            <a:endParaRPr lang="en-US" dirty="0"/>
          </a:p>
        </p:txBody>
      </p:sp>
      <p:sp>
        <p:nvSpPr>
          <p:cNvPr id="3" name="Content Placeholder 2">
            <a:extLst>
              <a:ext uri="{FF2B5EF4-FFF2-40B4-BE49-F238E27FC236}">
                <a16:creationId xmlns:a16="http://schemas.microsoft.com/office/drawing/2014/main" id="{5CF7502E-6838-4CB6-AF6A-149EE35E7799}"/>
              </a:ext>
            </a:extLst>
          </p:cNvPr>
          <p:cNvSpPr>
            <a:spLocks noGrp="1"/>
          </p:cNvSpPr>
          <p:nvPr>
            <p:ph idx="1"/>
          </p:nvPr>
        </p:nvSpPr>
        <p:spPr>
          <a:xfrm>
            <a:off x="838200" y="1825625"/>
            <a:ext cx="5908829" cy="4351338"/>
          </a:xfrm>
        </p:spPr>
        <p:txBody>
          <a:bodyPr/>
          <a:lstStyle/>
          <a:p>
            <a:r>
              <a:rPr lang="en-US" dirty="0"/>
              <a:t>To create a branch then switch to it in one step, you add a -b flag, calling git checkout -b branch-name,</a:t>
            </a:r>
          </a:p>
          <a:p>
            <a:r>
              <a:rPr lang="en-US" b="0" i="0" dirty="0">
                <a:solidFill>
                  <a:srgbClr val="05192D"/>
                </a:solidFill>
                <a:effectLst/>
                <a:latin typeface="Studio-Feixen-Sans"/>
              </a:rPr>
              <a:t>The contents of the new branch are initially identical to the contents of the original. Once you start making changes, they only affect the new branch.</a:t>
            </a:r>
            <a:endParaRPr lang="en-US" dirty="0"/>
          </a:p>
        </p:txBody>
      </p:sp>
      <p:pic>
        <p:nvPicPr>
          <p:cNvPr id="6" name="Picture 5">
            <a:extLst>
              <a:ext uri="{FF2B5EF4-FFF2-40B4-BE49-F238E27FC236}">
                <a16:creationId xmlns:a16="http://schemas.microsoft.com/office/drawing/2014/main" id="{36A93A59-93E0-4921-8000-3DBF05A382B4}"/>
              </a:ext>
            </a:extLst>
          </p:cNvPr>
          <p:cNvPicPr>
            <a:picLocks noChangeAspect="1"/>
          </p:cNvPicPr>
          <p:nvPr/>
        </p:nvPicPr>
        <p:blipFill>
          <a:blip r:embed="rId2"/>
          <a:stretch>
            <a:fillRect/>
          </a:stretch>
        </p:blipFill>
        <p:spPr>
          <a:xfrm>
            <a:off x="6961341" y="1825624"/>
            <a:ext cx="3975947" cy="3064919"/>
          </a:xfrm>
          <a:prstGeom prst="rect">
            <a:avLst/>
          </a:prstGeom>
        </p:spPr>
      </p:pic>
      <p:sp>
        <p:nvSpPr>
          <p:cNvPr id="7" name="Date Placeholder 6">
            <a:extLst>
              <a:ext uri="{FF2B5EF4-FFF2-40B4-BE49-F238E27FC236}">
                <a16:creationId xmlns:a16="http://schemas.microsoft.com/office/drawing/2014/main" id="{C9185D63-8E99-4E21-9142-7D544034F535}"/>
              </a:ext>
            </a:extLst>
          </p:cNvPr>
          <p:cNvSpPr>
            <a:spLocks noGrp="1"/>
          </p:cNvSpPr>
          <p:nvPr>
            <p:ph type="dt" sz="half" idx="10"/>
          </p:nvPr>
        </p:nvSpPr>
        <p:spPr/>
        <p:txBody>
          <a:bodyPr/>
          <a:lstStyle/>
          <a:p>
            <a:fld id="{26CEA046-B958-4435-BF97-1578F710E5B9}" type="datetime1">
              <a:rPr lang="en-US" smtClean="0"/>
              <a:t>9/8/2021</a:t>
            </a:fld>
            <a:endParaRPr lang="en-US"/>
          </a:p>
        </p:txBody>
      </p:sp>
      <p:sp>
        <p:nvSpPr>
          <p:cNvPr id="8" name="Footer Placeholder 7">
            <a:extLst>
              <a:ext uri="{FF2B5EF4-FFF2-40B4-BE49-F238E27FC236}">
                <a16:creationId xmlns:a16="http://schemas.microsoft.com/office/drawing/2014/main" id="{0FE09EE1-35E3-4318-981E-659E4FAD0A87}"/>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B76CA7B5-9253-4E69-86F2-39197B0CED7E}"/>
              </a:ext>
            </a:extLst>
          </p:cNvPr>
          <p:cNvSpPr>
            <a:spLocks noGrp="1"/>
          </p:cNvSpPr>
          <p:nvPr>
            <p:ph type="sldNum" sz="quarter" idx="12"/>
          </p:nvPr>
        </p:nvSpPr>
        <p:spPr/>
        <p:txBody>
          <a:bodyPr/>
          <a:lstStyle/>
          <a:p>
            <a:fld id="{A72A44EE-F2A3-4CB1-AE67-31033DE842CD}" type="slidenum">
              <a:rPr lang="en-US" smtClean="0"/>
              <a:t>39</a:t>
            </a:fld>
            <a:endParaRPr lang="en-US"/>
          </a:p>
        </p:txBody>
      </p:sp>
    </p:spTree>
    <p:extLst>
      <p:ext uri="{BB962C8B-B14F-4D97-AF65-F5344CB8AC3E}">
        <p14:creationId xmlns:p14="http://schemas.microsoft.com/office/powerpoint/2010/main" val="407366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B5ED-72D5-4638-979B-4C873A9C140C}"/>
              </a:ext>
            </a:extLst>
          </p:cNvPr>
          <p:cNvSpPr>
            <a:spLocks noGrp="1"/>
          </p:cNvSpPr>
          <p:nvPr>
            <p:ph type="title"/>
          </p:nvPr>
        </p:nvSpPr>
        <p:spPr/>
        <p:txBody>
          <a:bodyPr/>
          <a:lstStyle/>
          <a:p>
            <a:r>
              <a:rPr lang="en-US" b="1" i="0" dirty="0">
                <a:solidFill>
                  <a:srgbClr val="05192D"/>
                </a:solidFill>
                <a:effectLst/>
                <a:latin typeface="Studio-Feixen-Sans"/>
              </a:rPr>
              <a:t>How can I tell what I have changed?</a:t>
            </a:r>
            <a:endParaRPr lang="en-US" dirty="0"/>
          </a:p>
        </p:txBody>
      </p:sp>
      <p:sp>
        <p:nvSpPr>
          <p:cNvPr id="3" name="Content Placeholder 2">
            <a:extLst>
              <a:ext uri="{FF2B5EF4-FFF2-40B4-BE49-F238E27FC236}">
                <a16:creationId xmlns:a16="http://schemas.microsoft.com/office/drawing/2014/main" id="{6A2D7F6D-2034-4C6A-9573-403F9BFFCEFE}"/>
              </a:ext>
            </a:extLst>
          </p:cNvPr>
          <p:cNvSpPr>
            <a:spLocks noGrp="1"/>
          </p:cNvSpPr>
          <p:nvPr>
            <p:ph idx="1"/>
          </p:nvPr>
        </p:nvSpPr>
        <p:spPr>
          <a:xfrm>
            <a:off x="838200" y="1825625"/>
            <a:ext cx="5142279" cy="4351338"/>
          </a:xfrm>
        </p:spPr>
        <p:txBody>
          <a:bodyPr/>
          <a:lstStyle/>
          <a:p>
            <a:pPr algn="just"/>
            <a:r>
              <a:rPr lang="en-US" sz="2000" b="0" i="0" dirty="0">
                <a:solidFill>
                  <a:srgbClr val="05192D"/>
                </a:solidFill>
                <a:effectLst/>
                <a:latin typeface="Studio-Feixen-Sans"/>
              </a:rPr>
              <a:t>Git has a </a:t>
            </a:r>
            <a:r>
              <a:rPr lang="en-US" sz="2000" b="1" i="0" dirty="0">
                <a:solidFill>
                  <a:srgbClr val="05192D"/>
                </a:solidFill>
                <a:effectLst/>
                <a:latin typeface="Studio-Feixen-Sans"/>
              </a:rPr>
              <a:t>staging area</a:t>
            </a:r>
            <a:r>
              <a:rPr lang="en-US" sz="2000" b="0" i="0" dirty="0">
                <a:solidFill>
                  <a:srgbClr val="05192D"/>
                </a:solidFill>
                <a:effectLst/>
                <a:latin typeface="Studio-Feixen-Sans"/>
              </a:rPr>
              <a:t> in which it stores files with changes you want to save that haven't been saved yet. Putting files in the staging area is like putting things in a box, while </a:t>
            </a:r>
            <a:r>
              <a:rPr lang="en-US" sz="2000" b="1" i="0" dirty="0">
                <a:solidFill>
                  <a:srgbClr val="05192D"/>
                </a:solidFill>
                <a:effectLst/>
                <a:latin typeface="Studio-Feixen-Sans"/>
              </a:rPr>
              <a:t>committing</a:t>
            </a:r>
            <a:r>
              <a:rPr lang="en-US" sz="2000" b="0" i="0" dirty="0">
                <a:solidFill>
                  <a:srgbClr val="05192D"/>
                </a:solidFill>
                <a:effectLst/>
                <a:latin typeface="Studio-Feixen-Sans"/>
              </a:rPr>
              <a:t> those changes is like putting that box in the mail: you can add more things to the box or take things out as often as you want, but once you put it in the mail, you can't make further changes.</a:t>
            </a:r>
          </a:p>
          <a:p>
            <a:pPr marL="0" indent="0">
              <a:buNone/>
            </a:pPr>
            <a:endParaRPr lang="en-US" dirty="0"/>
          </a:p>
        </p:txBody>
      </p:sp>
      <p:pic>
        <p:nvPicPr>
          <p:cNvPr id="5" name="Picture 4">
            <a:extLst>
              <a:ext uri="{FF2B5EF4-FFF2-40B4-BE49-F238E27FC236}">
                <a16:creationId xmlns:a16="http://schemas.microsoft.com/office/drawing/2014/main" id="{388CF753-B131-42ED-8769-132394EB0A38}"/>
              </a:ext>
            </a:extLst>
          </p:cNvPr>
          <p:cNvPicPr>
            <a:picLocks noChangeAspect="1"/>
          </p:cNvPicPr>
          <p:nvPr/>
        </p:nvPicPr>
        <p:blipFill>
          <a:blip r:embed="rId2"/>
          <a:stretch>
            <a:fillRect/>
          </a:stretch>
        </p:blipFill>
        <p:spPr>
          <a:xfrm>
            <a:off x="5980479" y="1825625"/>
            <a:ext cx="5142279" cy="2716566"/>
          </a:xfrm>
          <a:prstGeom prst="rect">
            <a:avLst/>
          </a:prstGeom>
        </p:spPr>
      </p:pic>
      <p:sp>
        <p:nvSpPr>
          <p:cNvPr id="6" name="Date Placeholder 5">
            <a:extLst>
              <a:ext uri="{FF2B5EF4-FFF2-40B4-BE49-F238E27FC236}">
                <a16:creationId xmlns:a16="http://schemas.microsoft.com/office/drawing/2014/main" id="{600A41E3-3A5C-4780-BF22-240DE0EDD520}"/>
              </a:ext>
            </a:extLst>
          </p:cNvPr>
          <p:cNvSpPr>
            <a:spLocks noGrp="1"/>
          </p:cNvSpPr>
          <p:nvPr>
            <p:ph type="dt" sz="half" idx="10"/>
          </p:nvPr>
        </p:nvSpPr>
        <p:spPr/>
        <p:txBody>
          <a:bodyPr/>
          <a:lstStyle/>
          <a:p>
            <a:fld id="{F9D47A24-EA1A-4325-AA83-86E10208FCCB}" type="datetime1">
              <a:rPr lang="en-US" smtClean="0"/>
              <a:t>9/8/2021</a:t>
            </a:fld>
            <a:endParaRPr lang="en-US"/>
          </a:p>
        </p:txBody>
      </p:sp>
      <p:sp>
        <p:nvSpPr>
          <p:cNvPr id="7" name="Footer Placeholder 6">
            <a:extLst>
              <a:ext uri="{FF2B5EF4-FFF2-40B4-BE49-F238E27FC236}">
                <a16:creationId xmlns:a16="http://schemas.microsoft.com/office/drawing/2014/main" id="{44666223-08E9-49B4-A6AE-CE6D3FF84641}"/>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AEA0C531-C449-451C-96F3-98B06F6E9C49}"/>
              </a:ext>
            </a:extLst>
          </p:cNvPr>
          <p:cNvSpPr>
            <a:spLocks noGrp="1"/>
          </p:cNvSpPr>
          <p:nvPr>
            <p:ph type="sldNum" sz="quarter" idx="12"/>
          </p:nvPr>
        </p:nvSpPr>
        <p:spPr/>
        <p:txBody>
          <a:bodyPr/>
          <a:lstStyle/>
          <a:p>
            <a:fld id="{A72A44EE-F2A3-4CB1-AE67-31033DE842CD}" type="slidenum">
              <a:rPr lang="en-US" smtClean="0"/>
              <a:t>4</a:t>
            </a:fld>
            <a:endParaRPr lang="en-US"/>
          </a:p>
        </p:txBody>
      </p:sp>
    </p:spTree>
    <p:extLst>
      <p:ext uri="{BB962C8B-B14F-4D97-AF65-F5344CB8AC3E}">
        <p14:creationId xmlns:p14="http://schemas.microsoft.com/office/powerpoint/2010/main" val="3907662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0B6D-1D19-4E30-A13D-6AC12510F5BE}"/>
              </a:ext>
            </a:extLst>
          </p:cNvPr>
          <p:cNvSpPr>
            <a:spLocks noGrp="1"/>
          </p:cNvSpPr>
          <p:nvPr>
            <p:ph type="title"/>
          </p:nvPr>
        </p:nvSpPr>
        <p:spPr/>
        <p:txBody>
          <a:bodyPr/>
          <a:lstStyle/>
          <a:p>
            <a:r>
              <a:rPr lang="en-US" b="1" i="0" dirty="0">
                <a:solidFill>
                  <a:srgbClr val="05192D"/>
                </a:solidFill>
                <a:effectLst/>
                <a:latin typeface="Studio-Feixen-Sans"/>
              </a:rPr>
              <a:t>How can I merge two branches?</a:t>
            </a:r>
            <a:endParaRPr lang="en-US" dirty="0"/>
          </a:p>
        </p:txBody>
      </p:sp>
      <p:sp>
        <p:nvSpPr>
          <p:cNvPr id="3" name="Content Placeholder 2">
            <a:extLst>
              <a:ext uri="{FF2B5EF4-FFF2-40B4-BE49-F238E27FC236}">
                <a16:creationId xmlns:a16="http://schemas.microsoft.com/office/drawing/2014/main" id="{4CF7A64C-6594-44DE-9E06-E531C70B7741}"/>
              </a:ext>
            </a:extLst>
          </p:cNvPr>
          <p:cNvSpPr>
            <a:spLocks noGrp="1"/>
          </p:cNvSpPr>
          <p:nvPr>
            <p:ph idx="1"/>
          </p:nvPr>
        </p:nvSpPr>
        <p:spPr>
          <a:xfrm>
            <a:off x="838200" y="1825625"/>
            <a:ext cx="5145350" cy="4351338"/>
          </a:xfrm>
        </p:spPr>
        <p:txBody>
          <a:bodyPr>
            <a:normAutofit fontScale="92500" lnSpcReduction="10000"/>
          </a:bodyPr>
          <a:lstStyle/>
          <a:p>
            <a:pPr algn="just"/>
            <a:r>
              <a:rPr lang="en-US" b="0" i="0" dirty="0">
                <a:solidFill>
                  <a:srgbClr val="05192D"/>
                </a:solidFill>
                <a:effectLst/>
                <a:latin typeface="Studio-Feixen-Sans"/>
              </a:rPr>
              <a:t>Branching lets you create parallel universes; </a:t>
            </a:r>
            <a:r>
              <a:rPr lang="en-US" b="1" i="0" dirty="0">
                <a:solidFill>
                  <a:srgbClr val="05192D"/>
                </a:solidFill>
                <a:effectLst/>
                <a:latin typeface="Studio-Feixen-Sans"/>
              </a:rPr>
              <a:t>merging</a:t>
            </a:r>
            <a:r>
              <a:rPr lang="en-US" b="0" i="0" dirty="0">
                <a:solidFill>
                  <a:srgbClr val="05192D"/>
                </a:solidFill>
                <a:effectLst/>
                <a:latin typeface="Studio-Feixen-Sans"/>
              </a:rPr>
              <a:t> is how you bring them back together.</a:t>
            </a:r>
          </a:p>
          <a:p>
            <a:pPr algn="just"/>
            <a:r>
              <a:rPr lang="en-US" b="0" i="0" dirty="0">
                <a:solidFill>
                  <a:srgbClr val="05192D"/>
                </a:solidFill>
                <a:effectLst/>
                <a:latin typeface="Studio-Feixen-Sans"/>
              </a:rPr>
              <a:t>Git incorporates the changes made to the source branch into the destination branch. </a:t>
            </a:r>
            <a:endParaRPr lang="en-US" dirty="0">
              <a:solidFill>
                <a:srgbClr val="05192D"/>
              </a:solidFill>
              <a:latin typeface="Studio-Feixen-Sans"/>
            </a:endParaRPr>
          </a:p>
          <a:p>
            <a:pPr algn="just"/>
            <a:r>
              <a:rPr lang="en-US" b="1" i="0" dirty="0">
                <a:solidFill>
                  <a:srgbClr val="FF0000"/>
                </a:solidFill>
                <a:effectLst/>
                <a:latin typeface="JetBrainsMonoNL"/>
              </a:rPr>
              <a:t>git merge source destination</a:t>
            </a:r>
          </a:p>
          <a:p>
            <a:pPr algn="just"/>
            <a:r>
              <a:rPr lang="en-US" b="0" i="0" dirty="0">
                <a:solidFill>
                  <a:srgbClr val="05192D"/>
                </a:solidFill>
                <a:effectLst/>
                <a:latin typeface="Studio-Feixen-Sans"/>
              </a:rPr>
              <a:t>Git automatically opens an editor so that you can write a log message for the merge; you can either keep its default message or fill in something more informative.</a:t>
            </a:r>
            <a:endParaRPr lang="en-US" b="1" i="0" dirty="0">
              <a:solidFill>
                <a:srgbClr val="FF0000"/>
              </a:solidFill>
              <a:effectLst/>
              <a:latin typeface="JetBrainsMonoNL"/>
            </a:endParaRPr>
          </a:p>
          <a:p>
            <a:endParaRPr lang="en-US" b="1" dirty="0"/>
          </a:p>
        </p:txBody>
      </p:sp>
      <p:pic>
        <p:nvPicPr>
          <p:cNvPr id="5" name="Picture 4">
            <a:extLst>
              <a:ext uri="{FF2B5EF4-FFF2-40B4-BE49-F238E27FC236}">
                <a16:creationId xmlns:a16="http://schemas.microsoft.com/office/drawing/2014/main" id="{BB967F0C-5001-452B-AB1A-46167A8248F5}"/>
              </a:ext>
            </a:extLst>
          </p:cNvPr>
          <p:cNvPicPr>
            <a:picLocks noChangeAspect="1"/>
          </p:cNvPicPr>
          <p:nvPr/>
        </p:nvPicPr>
        <p:blipFill>
          <a:blip r:embed="rId2"/>
          <a:stretch>
            <a:fillRect/>
          </a:stretch>
        </p:blipFill>
        <p:spPr>
          <a:xfrm>
            <a:off x="7185456" y="1453144"/>
            <a:ext cx="3068252" cy="401333"/>
          </a:xfrm>
          <a:prstGeom prst="rect">
            <a:avLst/>
          </a:prstGeom>
        </p:spPr>
      </p:pic>
      <p:pic>
        <p:nvPicPr>
          <p:cNvPr id="7" name="Picture 6">
            <a:extLst>
              <a:ext uri="{FF2B5EF4-FFF2-40B4-BE49-F238E27FC236}">
                <a16:creationId xmlns:a16="http://schemas.microsoft.com/office/drawing/2014/main" id="{DE94D06F-A172-40B8-84DB-C9061FEDDF56}"/>
              </a:ext>
            </a:extLst>
          </p:cNvPr>
          <p:cNvPicPr>
            <a:picLocks noChangeAspect="1"/>
          </p:cNvPicPr>
          <p:nvPr/>
        </p:nvPicPr>
        <p:blipFill>
          <a:blip r:embed="rId3"/>
          <a:stretch>
            <a:fillRect/>
          </a:stretch>
        </p:blipFill>
        <p:spPr>
          <a:xfrm>
            <a:off x="6780765" y="1997476"/>
            <a:ext cx="3877633" cy="3300655"/>
          </a:xfrm>
          <a:prstGeom prst="rect">
            <a:avLst/>
          </a:prstGeom>
        </p:spPr>
      </p:pic>
      <p:pic>
        <p:nvPicPr>
          <p:cNvPr id="9" name="Picture 8">
            <a:extLst>
              <a:ext uri="{FF2B5EF4-FFF2-40B4-BE49-F238E27FC236}">
                <a16:creationId xmlns:a16="http://schemas.microsoft.com/office/drawing/2014/main" id="{B6353664-19B6-4C88-B729-4783BFCC0D31}"/>
              </a:ext>
            </a:extLst>
          </p:cNvPr>
          <p:cNvPicPr>
            <a:picLocks noChangeAspect="1"/>
          </p:cNvPicPr>
          <p:nvPr/>
        </p:nvPicPr>
        <p:blipFill>
          <a:blip r:embed="rId4"/>
          <a:stretch>
            <a:fillRect/>
          </a:stretch>
        </p:blipFill>
        <p:spPr>
          <a:xfrm>
            <a:off x="7547081" y="5404856"/>
            <a:ext cx="2345000" cy="1263391"/>
          </a:xfrm>
          <a:prstGeom prst="rect">
            <a:avLst/>
          </a:prstGeom>
        </p:spPr>
      </p:pic>
      <p:sp>
        <p:nvSpPr>
          <p:cNvPr id="10" name="Date Placeholder 9">
            <a:extLst>
              <a:ext uri="{FF2B5EF4-FFF2-40B4-BE49-F238E27FC236}">
                <a16:creationId xmlns:a16="http://schemas.microsoft.com/office/drawing/2014/main" id="{648F879B-9656-42F1-967E-4FB195178C1C}"/>
              </a:ext>
            </a:extLst>
          </p:cNvPr>
          <p:cNvSpPr>
            <a:spLocks noGrp="1"/>
          </p:cNvSpPr>
          <p:nvPr>
            <p:ph type="dt" sz="half" idx="10"/>
          </p:nvPr>
        </p:nvSpPr>
        <p:spPr/>
        <p:txBody>
          <a:bodyPr/>
          <a:lstStyle/>
          <a:p>
            <a:fld id="{CF3AF933-9EEF-4146-936D-AEAF6F00E341}" type="datetime1">
              <a:rPr lang="en-US" smtClean="0"/>
              <a:t>9/8/2021</a:t>
            </a:fld>
            <a:endParaRPr lang="en-US"/>
          </a:p>
        </p:txBody>
      </p:sp>
      <p:sp>
        <p:nvSpPr>
          <p:cNvPr id="11" name="Footer Placeholder 10">
            <a:extLst>
              <a:ext uri="{FF2B5EF4-FFF2-40B4-BE49-F238E27FC236}">
                <a16:creationId xmlns:a16="http://schemas.microsoft.com/office/drawing/2014/main" id="{202D0109-0FCD-471D-8DFB-839320A10914}"/>
              </a:ext>
            </a:extLst>
          </p:cNvPr>
          <p:cNvSpPr>
            <a:spLocks noGrp="1"/>
          </p:cNvSpPr>
          <p:nvPr>
            <p:ph type="ftr" sz="quarter" idx="11"/>
          </p:nvPr>
        </p:nvSpPr>
        <p:spPr/>
        <p:txBody>
          <a:bodyPr/>
          <a:lstStyle/>
          <a:p>
            <a:r>
              <a:rPr lang="en-US"/>
              <a:t>Introduction to Git Ransingh Satyajit Ray</a:t>
            </a:r>
          </a:p>
        </p:txBody>
      </p:sp>
      <p:sp>
        <p:nvSpPr>
          <p:cNvPr id="12" name="Slide Number Placeholder 11">
            <a:extLst>
              <a:ext uri="{FF2B5EF4-FFF2-40B4-BE49-F238E27FC236}">
                <a16:creationId xmlns:a16="http://schemas.microsoft.com/office/drawing/2014/main" id="{CEB0DE0D-6838-4BA1-B20B-8F3AB102CB31}"/>
              </a:ext>
            </a:extLst>
          </p:cNvPr>
          <p:cNvSpPr>
            <a:spLocks noGrp="1"/>
          </p:cNvSpPr>
          <p:nvPr>
            <p:ph type="sldNum" sz="quarter" idx="12"/>
          </p:nvPr>
        </p:nvSpPr>
        <p:spPr/>
        <p:txBody>
          <a:bodyPr/>
          <a:lstStyle/>
          <a:p>
            <a:fld id="{A72A44EE-F2A3-4CB1-AE67-31033DE842CD}" type="slidenum">
              <a:rPr lang="en-US" smtClean="0"/>
              <a:t>40</a:t>
            </a:fld>
            <a:endParaRPr lang="en-US"/>
          </a:p>
        </p:txBody>
      </p:sp>
    </p:spTree>
    <p:extLst>
      <p:ext uri="{BB962C8B-B14F-4D97-AF65-F5344CB8AC3E}">
        <p14:creationId xmlns:p14="http://schemas.microsoft.com/office/powerpoint/2010/main" val="1448441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4BD1-A9B0-4716-8446-37A2977CA87E}"/>
              </a:ext>
            </a:extLst>
          </p:cNvPr>
          <p:cNvSpPr>
            <a:spLocks noGrp="1"/>
          </p:cNvSpPr>
          <p:nvPr>
            <p:ph type="title"/>
          </p:nvPr>
        </p:nvSpPr>
        <p:spPr/>
        <p:txBody>
          <a:bodyPr/>
          <a:lstStyle/>
          <a:p>
            <a:r>
              <a:rPr lang="en-US" b="1" i="0" dirty="0">
                <a:solidFill>
                  <a:srgbClr val="05192D"/>
                </a:solidFill>
                <a:effectLst/>
                <a:latin typeface="Studio-Feixen-Sans"/>
              </a:rPr>
              <a:t>What are conflicts?</a:t>
            </a:r>
            <a:endParaRPr lang="en-US" dirty="0"/>
          </a:p>
        </p:txBody>
      </p:sp>
      <p:sp>
        <p:nvSpPr>
          <p:cNvPr id="3" name="Content Placeholder 2">
            <a:extLst>
              <a:ext uri="{FF2B5EF4-FFF2-40B4-BE49-F238E27FC236}">
                <a16:creationId xmlns:a16="http://schemas.microsoft.com/office/drawing/2014/main" id="{B424495D-0418-49C9-BA1E-B99D29A5704B}"/>
              </a:ext>
            </a:extLst>
          </p:cNvPr>
          <p:cNvSpPr>
            <a:spLocks noGrp="1"/>
          </p:cNvSpPr>
          <p:nvPr>
            <p:ph idx="1"/>
          </p:nvPr>
        </p:nvSpPr>
        <p:spPr>
          <a:xfrm>
            <a:off x="838200" y="1825625"/>
            <a:ext cx="5473823" cy="2169326"/>
          </a:xfrm>
        </p:spPr>
        <p:txBody>
          <a:bodyPr>
            <a:normAutofit/>
          </a:bodyPr>
          <a:lstStyle/>
          <a:p>
            <a:pPr algn="just"/>
            <a:r>
              <a:rPr lang="en-US" sz="2000" b="0" i="0" dirty="0">
                <a:solidFill>
                  <a:srgbClr val="05192D"/>
                </a:solidFill>
                <a:effectLst/>
                <a:latin typeface="Studio-Feixen-Sans"/>
              </a:rPr>
              <a:t>Sometimes the changes in two branches will conflict with each other: for example, bug fixes might touch the same lines of code, or analyses in two different branches may both append new (and different) records to a summary data file. In this case, Git relies on you to reconcile the conflicting changes.</a:t>
            </a:r>
            <a:endParaRPr lang="en-US" sz="2000" dirty="0"/>
          </a:p>
        </p:txBody>
      </p:sp>
      <p:pic>
        <p:nvPicPr>
          <p:cNvPr id="5" name="Picture 4">
            <a:extLst>
              <a:ext uri="{FF2B5EF4-FFF2-40B4-BE49-F238E27FC236}">
                <a16:creationId xmlns:a16="http://schemas.microsoft.com/office/drawing/2014/main" id="{AAD62C67-850D-4272-8756-194ACD1765C9}"/>
              </a:ext>
            </a:extLst>
          </p:cNvPr>
          <p:cNvPicPr>
            <a:picLocks noChangeAspect="1"/>
          </p:cNvPicPr>
          <p:nvPr/>
        </p:nvPicPr>
        <p:blipFill>
          <a:blip r:embed="rId2"/>
          <a:stretch>
            <a:fillRect/>
          </a:stretch>
        </p:blipFill>
        <p:spPr>
          <a:xfrm>
            <a:off x="6957596" y="1289991"/>
            <a:ext cx="3899794" cy="2215122"/>
          </a:xfrm>
          <a:prstGeom prst="rect">
            <a:avLst/>
          </a:prstGeom>
        </p:spPr>
      </p:pic>
      <p:sp>
        <p:nvSpPr>
          <p:cNvPr id="7" name="TextBox 6">
            <a:extLst>
              <a:ext uri="{FF2B5EF4-FFF2-40B4-BE49-F238E27FC236}">
                <a16:creationId xmlns:a16="http://schemas.microsoft.com/office/drawing/2014/main" id="{C5A769E1-CFE6-4FCF-B81E-69FE5003BFC3}"/>
              </a:ext>
            </a:extLst>
          </p:cNvPr>
          <p:cNvSpPr txBox="1"/>
          <p:nvPr/>
        </p:nvSpPr>
        <p:spPr>
          <a:xfrm>
            <a:off x="6871316" y="3657600"/>
            <a:ext cx="4057095" cy="584775"/>
          </a:xfrm>
          <a:prstGeom prst="rect">
            <a:avLst/>
          </a:prstGeom>
          <a:noFill/>
        </p:spPr>
        <p:txBody>
          <a:bodyPr wrap="square">
            <a:spAutoFit/>
          </a:bodyPr>
          <a:lstStyle/>
          <a:p>
            <a:r>
              <a:rPr lang="en-US" sz="1600" b="0" i="0" dirty="0">
                <a:effectLst/>
                <a:latin typeface="Studio-Feixen-Sans"/>
              </a:rPr>
              <a:t>Git can merge the deletion of line A and the addition of line C automatically.</a:t>
            </a:r>
            <a:endParaRPr lang="en-US" sz="1600" dirty="0"/>
          </a:p>
        </p:txBody>
      </p:sp>
      <p:sp>
        <p:nvSpPr>
          <p:cNvPr id="8" name="Date Placeholder 7">
            <a:extLst>
              <a:ext uri="{FF2B5EF4-FFF2-40B4-BE49-F238E27FC236}">
                <a16:creationId xmlns:a16="http://schemas.microsoft.com/office/drawing/2014/main" id="{2BC53BB0-E497-4B44-8132-8CC1171DB3AF}"/>
              </a:ext>
            </a:extLst>
          </p:cNvPr>
          <p:cNvSpPr>
            <a:spLocks noGrp="1"/>
          </p:cNvSpPr>
          <p:nvPr>
            <p:ph type="dt" sz="half" idx="10"/>
          </p:nvPr>
        </p:nvSpPr>
        <p:spPr/>
        <p:txBody>
          <a:bodyPr/>
          <a:lstStyle/>
          <a:p>
            <a:fld id="{508AD1FE-D85B-4790-8CF5-03EAD22896A1}" type="datetime1">
              <a:rPr lang="en-US" smtClean="0"/>
              <a:t>9/8/2021</a:t>
            </a:fld>
            <a:endParaRPr lang="en-US"/>
          </a:p>
        </p:txBody>
      </p:sp>
      <p:sp>
        <p:nvSpPr>
          <p:cNvPr id="9" name="Footer Placeholder 8">
            <a:extLst>
              <a:ext uri="{FF2B5EF4-FFF2-40B4-BE49-F238E27FC236}">
                <a16:creationId xmlns:a16="http://schemas.microsoft.com/office/drawing/2014/main" id="{60D028BB-2993-4637-B0CB-D6D8FFAF6BF6}"/>
              </a:ext>
            </a:extLst>
          </p:cNvPr>
          <p:cNvSpPr>
            <a:spLocks noGrp="1"/>
          </p:cNvSpPr>
          <p:nvPr>
            <p:ph type="ftr" sz="quarter" idx="11"/>
          </p:nvPr>
        </p:nvSpPr>
        <p:spPr/>
        <p:txBody>
          <a:bodyPr/>
          <a:lstStyle/>
          <a:p>
            <a:r>
              <a:rPr lang="en-US"/>
              <a:t>Introduction to Git Ransingh Satyajit Ray</a:t>
            </a:r>
          </a:p>
        </p:txBody>
      </p:sp>
      <p:sp>
        <p:nvSpPr>
          <p:cNvPr id="10" name="Slide Number Placeholder 9">
            <a:extLst>
              <a:ext uri="{FF2B5EF4-FFF2-40B4-BE49-F238E27FC236}">
                <a16:creationId xmlns:a16="http://schemas.microsoft.com/office/drawing/2014/main" id="{AFD172EA-7B93-4522-87F3-A9FACD9DA792}"/>
              </a:ext>
            </a:extLst>
          </p:cNvPr>
          <p:cNvSpPr>
            <a:spLocks noGrp="1"/>
          </p:cNvSpPr>
          <p:nvPr>
            <p:ph type="sldNum" sz="quarter" idx="12"/>
          </p:nvPr>
        </p:nvSpPr>
        <p:spPr/>
        <p:txBody>
          <a:bodyPr/>
          <a:lstStyle/>
          <a:p>
            <a:fld id="{A72A44EE-F2A3-4CB1-AE67-31033DE842CD}" type="slidenum">
              <a:rPr lang="en-US" smtClean="0"/>
              <a:t>41</a:t>
            </a:fld>
            <a:endParaRPr lang="en-US"/>
          </a:p>
        </p:txBody>
      </p:sp>
    </p:spTree>
    <p:extLst>
      <p:ext uri="{BB962C8B-B14F-4D97-AF65-F5344CB8AC3E}">
        <p14:creationId xmlns:p14="http://schemas.microsoft.com/office/powerpoint/2010/main" val="2440585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EED9-251C-4A18-80B2-66C766382F08}"/>
              </a:ext>
            </a:extLst>
          </p:cNvPr>
          <p:cNvSpPr>
            <a:spLocks noGrp="1"/>
          </p:cNvSpPr>
          <p:nvPr>
            <p:ph type="title"/>
          </p:nvPr>
        </p:nvSpPr>
        <p:spPr>
          <a:xfrm>
            <a:off x="731668" y="231960"/>
            <a:ext cx="10924713" cy="1325563"/>
          </a:xfrm>
        </p:spPr>
        <p:txBody>
          <a:bodyPr>
            <a:normAutofit/>
          </a:bodyPr>
          <a:lstStyle/>
          <a:p>
            <a:r>
              <a:rPr lang="en-US" b="1" i="0" dirty="0">
                <a:solidFill>
                  <a:srgbClr val="05192D"/>
                </a:solidFill>
                <a:effectLst/>
                <a:latin typeface="Studio-Feixen-Sans"/>
              </a:rPr>
              <a:t>How can I merge two branches with conflicts?</a:t>
            </a:r>
            <a:endParaRPr lang="en-US" dirty="0"/>
          </a:p>
        </p:txBody>
      </p:sp>
      <p:sp>
        <p:nvSpPr>
          <p:cNvPr id="3" name="Content Placeholder 2">
            <a:extLst>
              <a:ext uri="{FF2B5EF4-FFF2-40B4-BE49-F238E27FC236}">
                <a16:creationId xmlns:a16="http://schemas.microsoft.com/office/drawing/2014/main" id="{0E36BE91-025E-44C4-991A-867E854698CD}"/>
              </a:ext>
            </a:extLst>
          </p:cNvPr>
          <p:cNvSpPr>
            <a:spLocks noGrp="1"/>
          </p:cNvSpPr>
          <p:nvPr>
            <p:ph idx="1"/>
          </p:nvPr>
        </p:nvSpPr>
        <p:spPr/>
        <p:txBody>
          <a:bodyPr>
            <a:normAutofit fontScale="85000" lnSpcReduction="20000"/>
          </a:bodyPr>
          <a:lstStyle/>
          <a:p>
            <a:r>
              <a:rPr lang="en-US" dirty="0"/>
              <a:t>When there is a conflict during a merge, Git tells you that there's a problem, and running git status after the merge reminds you which files have conflicts that you need to resolve by printing both modified: beside the files' names.</a:t>
            </a:r>
          </a:p>
          <a:p>
            <a:endParaRPr lang="en-US" dirty="0"/>
          </a:p>
          <a:p>
            <a:r>
              <a:rPr lang="en-US" dirty="0"/>
              <a:t>Inside the file, Git leaves markers that look like this to tell you where the conflicts occurred:</a:t>
            </a:r>
          </a:p>
          <a:p>
            <a:endParaRPr lang="en-US" dirty="0"/>
          </a:p>
          <a:p>
            <a:r>
              <a:rPr lang="en-US" dirty="0"/>
              <a:t>&lt;&lt;&lt;&lt;&lt;&lt;&lt; destination-branch-name</a:t>
            </a:r>
          </a:p>
          <a:p>
            <a:r>
              <a:rPr lang="en-US" dirty="0"/>
              <a:t>...changes from the destination branch...</a:t>
            </a:r>
          </a:p>
          <a:p>
            <a:r>
              <a:rPr lang="en-US" dirty="0"/>
              <a:t>=======</a:t>
            </a:r>
          </a:p>
          <a:p>
            <a:r>
              <a:rPr lang="en-US" dirty="0"/>
              <a:t>...changes from the source branch...</a:t>
            </a:r>
          </a:p>
          <a:p>
            <a:r>
              <a:rPr lang="en-US" dirty="0"/>
              <a:t>&gt;&gt;&gt;&gt;&gt;&gt;&gt; source-branch-name</a:t>
            </a:r>
          </a:p>
        </p:txBody>
      </p:sp>
      <p:sp>
        <p:nvSpPr>
          <p:cNvPr id="5" name="Date Placeholder 4">
            <a:extLst>
              <a:ext uri="{FF2B5EF4-FFF2-40B4-BE49-F238E27FC236}">
                <a16:creationId xmlns:a16="http://schemas.microsoft.com/office/drawing/2014/main" id="{1F9540AF-8A95-49A2-B6CD-6B51901CC51E}"/>
              </a:ext>
            </a:extLst>
          </p:cNvPr>
          <p:cNvSpPr>
            <a:spLocks noGrp="1"/>
          </p:cNvSpPr>
          <p:nvPr>
            <p:ph type="dt" sz="half" idx="10"/>
          </p:nvPr>
        </p:nvSpPr>
        <p:spPr/>
        <p:txBody>
          <a:bodyPr/>
          <a:lstStyle/>
          <a:p>
            <a:fld id="{B328D415-E789-4EE6-8420-7988E825AB90}" type="datetime1">
              <a:rPr lang="en-US" smtClean="0"/>
              <a:t>9/8/2021</a:t>
            </a:fld>
            <a:endParaRPr lang="en-US"/>
          </a:p>
        </p:txBody>
      </p:sp>
      <p:sp>
        <p:nvSpPr>
          <p:cNvPr id="6" name="Footer Placeholder 5">
            <a:extLst>
              <a:ext uri="{FF2B5EF4-FFF2-40B4-BE49-F238E27FC236}">
                <a16:creationId xmlns:a16="http://schemas.microsoft.com/office/drawing/2014/main" id="{DAE82573-C573-45CC-B9FF-BB833DC576BC}"/>
              </a:ext>
            </a:extLst>
          </p:cNvPr>
          <p:cNvSpPr>
            <a:spLocks noGrp="1"/>
          </p:cNvSpPr>
          <p:nvPr>
            <p:ph type="ftr" sz="quarter" idx="11"/>
          </p:nvPr>
        </p:nvSpPr>
        <p:spPr/>
        <p:txBody>
          <a:bodyPr/>
          <a:lstStyle/>
          <a:p>
            <a:r>
              <a:rPr lang="en-US"/>
              <a:t>Introduction to Git Ransingh Satyajit Ray</a:t>
            </a:r>
          </a:p>
        </p:txBody>
      </p:sp>
      <p:sp>
        <p:nvSpPr>
          <p:cNvPr id="7" name="Slide Number Placeholder 6">
            <a:extLst>
              <a:ext uri="{FF2B5EF4-FFF2-40B4-BE49-F238E27FC236}">
                <a16:creationId xmlns:a16="http://schemas.microsoft.com/office/drawing/2014/main" id="{6CAF1178-6F9B-4A19-A16C-540D70A00D58}"/>
              </a:ext>
            </a:extLst>
          </p:cNvPr>
          <p:cNvSpPr>
            <a:spLocks noGrp="1"/>
          </p:cNvSpPr>
          <p:nvPr>
            <p:ph type="sldNum" sz="quarter" idx="12"/>
          </p:nvPr>
        </p:nvSpPr>
        <p:spPr/>
        <p:txBody>
          <a:bodyPr/>
          <a:lstStyle/>
          <a:p>
            <a:fld id="{A72A44EE-F2A3-4CB1-AE67-31033DE842CD}" type="slidenum">
              <a:rPr lang="en-US" smtClean="0"/>
              <a:t>42</a:t>
            </a:fld>
            <a:endParaRPr lang="en-US"/>
          </a:p>
        </p:txBody>
      </p:sp>
    </p:spTree>
    <p:extLst>
      <p:ext uri="{BB962C8B-B14F-4D97-AF65-F5344CB8AC3E}">
        <p14:creationId xmlns:p14="http://schemas.microsoft.com/office/powerpoint/2010/main" val="1504574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BE13-4BE6-4396-B8E2-D0A0D864331C}"/>
              </a:ext>
            </a:extLst>
          </p:cNvPr>
          <p:cNvSpPr>
            <a:spLocks noGrp="1"/>
          </p:cNvSpPr>
          <p:nvPr>
            <p:ph type="title"/>
          </p:nvPr>
        </p:nvSpPr>
        <p:spPr>
          <a:xfrm>
            <a:off x="838199" y="365125"/>
            <a:ext cx="10995735" cy="1325563"/>
          </a:xfrm>
        </p:spPr>
        <p:txBody>
          <a:bodyPr/>
          <a:lstStyle/>
          <a:p>
            <a:r>
              <a:rPr lang="en-US" b="1" i="0" dirty="0">
                <a:solidFill>
                  <a:srgbClr val="05192D"/>
                </a:solidFill>
                <a:effectLst/>
                <a:latin typeface="Studio-Feixen-Sans"/>
              </a:rPr>
              <a:t>How can I merge two branches with conflicts?</a:t>
            </a:r>
            <a:endParaRPr lang="en-US" dirty="0"/>
          </a:p>
        </p:txBody>
      </p:sp>
      <p:pic>
        <p:nvPicPr>
          <p:cNvPr id="5" name="Picture 4">
            <a:extLst>
              <a:ext uri="{FF2B5EF4-FFF2-40B4-BE49-F238E27FC236}">
                <a16:creationId xmlns:a16="http://schemas.microsoft.com/office/drawing/2014/main" id="{456819AD-1C86-4506-A29E-FA63CD71748C}"/>
              </a:ext>
            </a:extLst>
          </p:cNvPr>
          <p:cNvPicPr>
            <a:picLocks noChangeAspect="1"/>
          </p:cNvPicPr>
          <p:nvPr/>
        </p:nvPicPr>
        <p:blipFill>
          <a:blip r:embed="rId2"/>
          <a:stretch>
            <a:fillRect/>
          </a:stretch>
        </p:blipFill>
        <p:spPr>
          <a:xfrm>
            <a:off x="1145773" y="1612561"/>
            <a:ext cx="2723651" cy="2126595"/>
          </a:xfrm>
          <a:prstGeom prst="rect">
            <a:avLst/>
          </a:prstGeom>
        </p:spPr>
      </p:pic>
      <p:pic>
        <p:nvPicPr>
          <p:cNvPr id="9" name="Picture 8">
            <a:extLst>
              <a:ext uri="{FF2B5EF4-FFF2-40B4-BE49-F238E27FC236}">
                <a16:creationId xmlns:a16="http://schemas.microsoft.com/office/drawing/2014/main" id="{CB72F5E9-6D6F-40E5-A503-F027AC072220}"/>
              </a:ext>
            </a:extLst>
          </p:cNvPr>
          <p:cNvPicPr>
            <a:picLocks noChangeAspect="1"/>
          </p:cNvPicPr>
          <p:nvPr/>
        </p:nvPicPr>
        <p:blipFill>
          <a:blip r:embed="rId3"/>
          <a:stretch>
            <a:fillRect/>
          </a:stretch>
        </p:blipFill>
        <p:spPr>
          <a:xfrm>
            <a:off x="5346114" y="2464401"/>
            <a:ext cx="1499771" cy="298627"/>
          </a:xfrm>
          <a:prstGeom prst="rect">
            <a:avLst/>
          </a:prstGeom>
        </p:spPr>
      </p:pic>
      <p:pic>
        <p:nvPicPr>
          <p:cNvPr id="11" name="Picture 10">
            <a:extLst>
              <a:ext uri="{FF2B5EF4-FFF2-40B4-BE49-F238E27FC236}">
                <a16:creationId xmlns:a16="http://schemas.microsoft.com/office/drawing/2014/main" id="{95739B4C-5EAA-4092-9ED1-7D643BBD786B}"/>
              </a:ext>
            </a:extLst>
          </p:cNvPr>
          <p:cNvPicPr>
            <a:picLocks noChangeAspect="1"/>
          </p:cNvPicPr>
          <p:nvPr/>
        </p:nvPicPr>
        <p:blipFill>
          <a:blip r:embed="rId4"/>
          <a:stretch>
            <a:fillRect/>
          </a:stretch>
        </p:blipFill>
        <p:spPr>
          <a:xfrm>
            <a:off x="8552066" y="1612561"/>
            <a:ext cx="2598098" cy="2126596"/>
          </a:xfrm>
          <a:prstGeom prst="rect">
            <a:avLst/>
          </a:prstGeom>
        </p:spPr>
      </p:pic>
      <p:pic>
        <p:nvPicPr>
          <p:cNvPr id="13" name="Picture 12">
            <a:extLst>
              <a:ext uri="{FF2B5EF4-FFF2-40B4-BE49-F238E27FC236}">
                <a16:creationId xmlns:a16="http://schemas.microsoft.com/office/drawing/2014/main" id="{2509F967-1D11-48D9-9B07-4AAD5264879F}"/>
              </a:ext>
            </a:extLst>
          </p:cNvPr>
          <p:cNvPicPr>
            <a:picLocks noChangeAspect="1"/>
          </p:cNvPicPr>
          <p:nvPr/>
        </p:nvPicPr>
        <p:blipFill>
          <a:blip r:embed="rId5"/>
          <a:stretch>
            <a:fillRect/>
          </a:stretch>
        </p:blipFill>
        <p:spPr>
          <a:xfrm>
            <a:off x="1145773" y="4261282"/>
            <a:ext cx="2723651" cy="2325950"/>
          </a:xfrm>
          <a:prstGeom prst="rect">
            <a:avLst/>
          </a:prstGeom>
        </p:spPr>
      </p:pic>
      <p:pic>
        <p:nvPicPr>
          <p:cNvPr id="15" name="Picture 14">
            <a:extLst>
              <a:ext uri="{FF2B5EF4-FFF2-40B4-BE49-F238E27FC236}">
                <a16:creationId xmlns:a16="http://schemas.microsoft.com/office/drawing/2014/main" id="{87E66D0A-7FF0-40A6-AE6F-4FE293C34CAC}"/>
              </a:ext>
            </a:extLst>
          </p:cNvPr>
          <p:cNvPicPr>
            <a:picLocks noChangeAspect="1"/>
          </p:cNvPicPr>
          <p:nvPr/>
        </p:nvPicPr>
        <p:blipFill>
          <a:blip r:embed="rId6"/>
          <a:stretch>
            <a:fillRect/>
          </a:stretch>
        </p:blipFill>
        <p:spPr>
          <a:xfrm>
            <a:off x="4160642" y="5197083"/>
            <a:ext cx="2175424" cy="264904"/>
          </a:xfrm>
          <a:prstGeom prst="rect">
            <a:avLst/>
          </a:prstGeom>
        </p:spPr>
      </p:pic>
      <p:sp>
        <p:nvSpPr>
          <p:cNvPr id="16" name="Date Placeholder 15">
            <a:extLst>
              <a:ext uri="{FF2B5EF4-FFF2-40B4-BE49-F238E27FC236}">
                <a16:creationId xmlns:a16="http://schemas.microsoft.com/office/drawing/2014/main" id="{D125E92A-4172-4A0B-9D32-DAF0FF251B57}"/>
              </a:ext>
            </a:extLst>
          </p:cNvPr>
          <p:cNvSpPr>
            <a:spLocks noGrp="1"/>
          </p:cNvSpPr>
          <p:nvPr>
            <p:ph type="dt" sz="half" idx="10"/>
          </p:nvPr>
        </p:nvSpPr>
        <p:spPr/>
        <p:txBody>
          <a:bodyPr/>
          <a:lstStyle/>
          <a:p>
            <a:fld id="{163D4C4C-5B4F-40EB-B3F3-AE21818030D5}" type="datetime1">
              <a:rPr lang="en-US" smtClean="0"/>
              <a:t>9/8/2021</a:t>
            </a:fld>
            <a:endParaRPr lang="en-US"/>
          </a:p>
        </p:txBody>
      </p:sp>
      <p:sp>
        <p:nvSpPr>
          <p:cNvPr id="17" name="Footer Placeholder 16">
            <a:extLst>
              <a:ext uri="{FF2B5EF4-FFF2-40B4-BE49-F238E27FC236}">
                <a16:creationId xmlns:a16="http://schemas.microsoft.com/office/drawing/2014/main" id="{EA934BAB-39F3-47C7-99C5-233744874FC5}"/>
              </a:ext>
            </a:extLst>
          </p:cNvPr>
          <p:cNvSpPr>
            <a:spLocks noGrp="1"/>
          </p:cNvSpPr>
          <p:nvPr>
            <p:ph type="ftr" sz="quarter" idx="11"/>
          </p:nvPr>
        </p:nvSpPr>
        <p:spPr/>
        <p:txBody>
          <a:bodyPr/>
          <a:lstStyle/>
          <a:p>
            <a:r>
              <a:rPr lang="en-US"/>
              <a:t>Introduction to Git Ransingh Satyajit Ray</a:t>
            </a:r>
          </a:p>
        </p:txBody>
      </p:sp>
      <p:sp>
        <p:nvSpPr>
          <p:cNvPr id="18" name="Slide Number Placeholder 17">
            <a:extLst>
              <a:ext uri="{FF2B5EF4-FFF2-40B4-BE49-F238E27FC236}">
                <a16:creationId xmlns:a16="http://schemas.microsoft.com/office/drawing/2014/main" id="{176F06AF-B596-4C1C-BBA0-13113AD8BB34}"/>
              </a:ext>
            </a:extLst>
          </p:cNvPr>
          <p:cNvSpPr>
            <a:spLocks noGrp="1"/>
          </p:cNvSpPr>
          <p:nvPr>
            <p:ph type="sldNum" sz="quarter" idx="12"/>
          </p:nvPr>
        </p:nvSpPr>
        <p:spPr/>
        <p:txBody>
          <a:bodyPr/>
          <a:lstStyle/>
          <a:p>
            <a:fld id="{A72A44EE-F2A3-4CB1-AE67-31033DE842CD}" type="slidenum">
              <a:rPr lang="en-US" smtClean="0"/>
              <a:t>43</a:t>
            </a:fld>
            <a:endParaRPr lang="en-US"/>
          </a:p>
        </p:txBody>
      </p:sp>
    </p:spTree>
    <p:extLst>
      <p:ext uri="{BB962C8B-B14F-4D97-AF65-F5344CB8AC3E}">
        <p14:creationId xmlns:p14="http://schemas.microsoft.com/office/powerpoint/2010/main" val="2123219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F4F5-6AF5-4688-9AAC-051A3187C4CF}"/>
              </a:ext>
            </a:extLst>
          </p:cNvPr>
          <p:cNvSpPr>
            <a:spLocks noGrp="1"/>
          </p:cNvSpPr>
          <p:nvPr>
            <p:ph type="title"/>
          </p:nvPr>
        </p:nvSpPr>
        <p:spPr/>
        <p:txBody>
          <a:bodyPr/>
          <a:lstStyle/>
          <a:p>
            <a:r>
              <a:rPr lang="en-US" b="1" i="0" dirty="0">
                <a:solidFill>
                  <a:srgbClr val="05192D"/>
                </a:solidFill>
                <a:effectLst/>
                <a:latin typeface="Studio-Feixen-Sans"/>
              </a:rPr>
              <a:t>How can I create a brand new repository?</a:t>
            </a:r>
            <a:endParaRPr lang="en-US" dirty="0"/>
          </a:p>
        </p:txBody>
      </p:sp>
      <p:sp>
        <p:nvSpPr>
          <p:cNvPr id="3" name="Content Placeholder 2">
            <a:extLst>
              <a:ext uri="{FF2B5EF4-FFF2-40B4-BE49-F238E27FC236}">
                <a16:creationId xmlns:a16="http://schemas.microsoft.com/office/drawing/2014/main" id="{A6635CF9-082F-4FD6-BDA3-F12F85287F2D}"/>
              </a:ext>
            </a:extLst>
          </p:cNvPr>
          <p:cNvSpPr>
            <a:spLocks noGrp="1"/>
          </p:cNvSpPr>
          <p:nvPr>
            <p:ph idx="1"/>
          </p:nvPr>
        </p:nvSpPr>
        <p:spPr>
          <a:xfrm>
            <a:off x="838201" y="1825625"/>
            <a:ext cx="4958918" cy="4351338"/>
          </a:xfrm>
        </p:spPr>
        <p:txBody>
          <a:bodyPr>
            <a:normAutofit/>
          </a:bodyPr>
          <a:lstStyle/>
          <a:p>
            <a:pPr algn="just"/>
            <a:r>
              <a:rPr lang="en-US" sz="2000" dirty="0"/>
              <a:t>If you want to create a repository for a new project in the current working directory, you can simply say git </a:t>
            </a:r>
            <a:r>
              <a:rPr lang="en-US" sz="2000" dirty="0" err="1"/>
              <a:t>init</a:t>
            </a:r>
            <a:r>
              <a:rPr lang="en-US" sz="2000" dirty="0"/>
              <a:t> project-name, where "project-name" is the name you want the new repository's root directory to have.</a:t>
            </a:r>
          </a:p>
          <a:p>
            <a:pPr algn="just"/>
            <a:r>
              <a:rPr lang="en-US" sz="2000" dirty="0"/>
              <a:t>One thing you should not do is create one Git repository inside another. While Git does allow this, updating nested repositories becomes very complicated very quickly, since you need to tell Git which of the two .git directories the update is to be stored in. </a:t>
            </a:r>
          </a:p>
          <a:p>
            <a:pPr algn="just"/>
            <a:endParaRPr lang="en-US" dirty="0"/>
          </a:p>
        </p:txBody>
      </p:sp>
      <p:pic>
        <p:nvPicPr>
          <p:cNvPr id="7" name="Picture 6">
            <a:extLst>
              <a:ext uri="{FF2B5EF4-FFF2-40B4-BE49-F238E27FC236}">
                <a16:creationId xmlns:a16="http://schemas.microsoft.com/office/drawing/2014/main" id="{B5FA7285-F5A6-4EFB-99DD-D40F4D37BA3E}"/>
              </a:ext>
            </a:extLst>
          </p:cNvPr>
          <p:cNvPicPr>
            <a:picLocks noChangeAspect="1"/>
          </p:cNvPicPr>
          <p:nvPr/>
        </p:nvPicPr>
        <p:blipFill>
          <a:blip r:embed="rId2"/>
          <a:stretch>
            <a:fillRect/>
          </a:stretch>
        </p:blipFill>
        <p:spPr>
          <a:xfrm>
            <a:off x="6062893" y="2004781"/>
            <a:ext cx="5293866" cy="672464"/>
          </a:xfrm>
          <a:prstGeom prst="rect">
            <a:avLst/>
          </a:prstGeom>
        </p:spPr>
      </p:pic>
      <p:sp>
        <p:nvSpPr>
          <p:cNvPr id="8" name="Date Placeholder 7">
            <a:extLst>
              <a:ext uri="{FF2B5EF4-FFF2-40B4-BE49-F238E27FC236}">
                <a16:creationId xmlns:a16="http://schemas.microsoft.com/office/drawing/2014/main" id="{3266D1F5-199A-405E-BC39-DD0C7FC6E25D}"/>
              </a:ext>
            </a:extLst>
          </p:cNvPr>
          <p:cNvSpPr>
            <a:spLocks noGrp="1"/>
          </p:cNvSpPr>
          <p:nvPr>
            <p:ph type="dt" sz="half" idx="10"/>
          </p:nvPr>
        </p:nvSpPr>
        <p:spPr/>
        <p:txBody>
          <a:bodyPr/>
          <a:lstStyle/>
          <a:p>
            <a:fld id="{1C85FD14-B620-416F-8070-394A41468C45}" type="datetime1">
              <a:rPr lang="en-US" smtClean="0"/>
              <a:t>9/8/2021</a:t>
            </a:fld>
            <a:endParaRPr lang="en-US"/>
          </a:p>
        </p:txBody>
      </p:sp>
      <p:sp>
        <p:nvSpPr>
          <p:cNvPr id="9" name="Footer Placeholder 8">
            <a:extLst>
              <a:ext uri="{FF2B5EF4-FFF2-40B4-BE49-F238E27FC236}">
                <a16:creationId xmlns:a16="http://schemas.microsoft.com/office/drawing/2014/main" id="{AC6AEF49-0331-4EDE-B889-A0C6A22ACFED}"/>
              </a:ext>
            </a:extLst>
          </p:cNvPr>
          <p:cNvSpPr>
            <a:spLocks noGrp="1"/>
          </p:cNvSpPr>
          <p:nvPr>
            <p:ph type="ftr" sz="quarter" idx="11"/>
          </p:nvPr>
        </p:nvSpPr>
        <p:spPr/>
        <p:txBody>
          <a:bodyPr/>
          <a:lstStyle/>
          <a:p>
            <a:r>
              <a:rPr lang="en-US"/>
              <a:t>Introduction to Git Ransingh Satyajit Ray</a:t>
            </a:r>
          </a:p>
        </p:txBody>
      </p:sp>
      <p:sp>
        <p:nvSpPr>
          <p:cNvPr id="10" name="Slide Number Placeholder 9">
            <a:extLst>
              <a:ext uri="{FF2B5EF4-FFF2-40B4-BE49-F238E27FC236}">
                <a16:creationId xmlns:a16="http://schemas.microsoft.com/office/drawing/2014/main" id="{CDD13FAA-B093-420D-9D8E-82D92B065C5C}"/>
              </a:ext>
            </a:extLst>
          </p:cNvPr>
          <p:cNvSpPr>
            <a:spLocks noGrp="1"/>
          </p:cNvSpPr>
          <p:nvPr>
            <p:ph type="sldNum" sz="quarter" idx="12"/>
          </p:nvPr>
        </p:nvSpPr>
        <p:spPr/>
        <p:txBody>
          <a:bodyPr/>
          <a:lstStyle/>
          <a:p>
            <a:fld id="{A72A44EE-F2A3-4CB1-AE67-31033DE842CD}" type="slidenum">
              <a:rPr lang="en-US" smtClean="0"/>
              <a:t>44</a:t>
            </a:fld>
            <a:endParaRPr lang="en-US"/>
          </a:p>
        </p:txBody>
      </p:sp>
    </p:spTree>
    <p:extLst>
      <p:ext uri="{BB962C8B-B14F-4D97-AF65-F5344CB8AC3E}">
        <p14:creationId xmlns:p14="http://schemas.microsoft.com/office/powerpoint/2010/main" val="141850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D693-1E3C-4A58-8553-5377999D30A9}"/>
              </a:ext>
            </a:extLst>
          </p:cNvPr>
          <p:cNvSpPr>
            <a:spLocks noGrp="1"/>
          </p:cNvSpPr>
          <p:nvPr>
            <p:ph type="title"/>
          </p:nvPr>
        </p:nvSpPr>
        <p:spPr/>
        <p:txBody>
          <a:bodyPr>
            <a:normAutofit/>
          </a:bodyPr>
          <a:lstStyle/>
          <a:p>
            <a:r>
              <a:rPr lang="en-US" b="1" i="0" dirty="0">
                <a:solidFill>
                  <a:srgbClr val="05192D"/>
                </a:solidFill>
                <a:effectLst/>
                <a:latin typeface="Studio-Feixen-Sans"/>
              </a:rPr>
              <a:t>How can I turn an existing project into a Git repository?</a:t>
            </a:r>
            <a:endParaRPr lang="en-US" dirty="0"/>
          </a:p>
        </p:txBody>
      </p:sp>
      <p:sp>
        <p:nvSpPr>
          <p:cNvPr id="3" name="Content Placeholder 2">
            <a:extLst>
              <a:ext uri="{FF2B5EF4-FFF2-40B4-BE49-F238E27FC236}">
                <a16:creationId xmlns:a16="http://schemas.microsoft.com/office/drawing/2014/main" id="{908C7C55-5E56-49E1-A86C-ACC4D32BE9FD}"/>
              </a:ext>
            </a:extLst>
          </p:cNvPr>
          <p:cNvSpPr>
            <a:spLocks noGrp="1"/>
          </p:cNvSpPr>
          <p:nvPr>
            <p:ph idx="1"/>
          </p:nvPr>
        </p:nvSpPr>
        <p:spPr>
          <a:xfrm>
            <a:off x="838200" y="1825625"/>
            <a:ext cx="6237303" cy="3767307"/>
          </a:xfrm>
        </p:spPr>
        <p:txBody>
          <a:bodyPr>
            <a:normAutofit fontScale="85000" lnSpcReduction="20000"/>
          </a:bodyPr>
          <a:lstStyle/>
          <a:p>
            <a:pPr algn="just"/>
            <a:r>
              <a:rPr lang="en-US" b="0" i="0" dirty="0">
                <a:solidFill>
                  <a:srgbClr val="05192D"/>
                </a:solidFill>
                <a:effectLst/>
                <a:latin typeface="Studio-Feixen-Sans"/>
              </a:rPr>
              <a:t>Experienced Git users instinctively start new projects by creating repositories. If you are new to Git, though, or working with people who are, you will often want to convert existing projects into repositories.</a:t>
            </a:r>
          </a:p>
          <a:p>
            <a:pPr algn="just"/>
            <a:r>
              <a:rPr lang="en-US" dirty="0"/>
              <a:t>Doing so is simple, just run:</a:t>
            </a:r>
          </a:p>
          <a:p>
            <a:pPr algn="just"/>
            <a:r>
              <a:rPr lang="en-US" b="1" dirty="0">
                <a:solidFill>
                  <a:srgbClr val="C00000"/>
                </a:solidFill>
              </a:rPr>
              <a:t>git </a:t>
            </a:r>
            <a:r>
              <a:rPr lang="en-US" b="1" dirty="0" err="1">
                <a:solidFill>
                  <a:srgbClr val="C00000"/>
                </a:solidFill>
              </a:rPr>
              <a:t>init</a:t>
            </a:r>
            <a:endParaRPr lang="en-US" b="1" dirty="0">
              <a:solidFill>
                <a:srgbClr val="C00000"/>
              </a:solidFill>
            </a:endParaRPr>
          </a:p>
          <a:p>
            <a:pPr algn="just"/>
            <a:r>
              <a:rPr lang="en-US" dirty="0"/>
              <a:t>in the project's root directory, or:</a:t>
            </a:r>
          </a:p>
          <a:p>
            <a:pPr algn="just"/>
            <a:endParaRPr lang="en-US" dirty="0"/>
          </a:p>
          <a:p>
            <a:pPr algn="just"/>
            <a:r>
              <a:rPr lang="en-US" b="1" dirty="0">
                <a:solidFill>
                  <a:srgbClr val="C00000"/>
                </a:solidFill>
              </a:rPr>
              <a:t>git </a:t>
            </a:r>
            <a:r>
              <a:rPr lang="en-US" b="1" dirty="0" err="1">
                <a:solidFill>
                  <a:srgbClr val="C00000"/>
                </a:solidFill>
              </a:rPr>
              <a:t>init</a:t>
            </a:r>
            <a:r>
              <a:rPr lang="en-US" b="1" dirty="0">
                <a:solidFill>
                  <a:srgbClr val="C00000"/>
                </a:solidFill>
              </a:rPr>
              <a:t> /path/to/project</a:t>
            </a:r>
          </a:p>
          <a:p>
            <a:pPr algn="just"/>
            <a:r>
              <a:rPr lang="en-US" dirty="0"/>
              <a:t>from anywhere else on your computer.</a:t>
            </a:r>
          </a:p>
        </p:txBody>
      </p:sp>
      <p:pic>
        <p:nvPicPr>
          <p:cNvPr id="6" name="Picture 5">
            <a:extLst>
              <a:ext uri="{FF2B5EF4-FFF2-40B4-BE49-F238E27FC236}">
                <a16:creationId xmlns:a16="http://schemas.microsoft.com/office/drawing/2014/main" id="{2CB68B3A-49AA-401D-A067-DD123E1BCFC9}"/>
              </a:ext>
            </a:extLst>
          </p:cNvPr>
          <p:cNvPicPr>
            <a:picLocks noChangeAspect="1"/>
          </p:cNvPicPr>
          <p:nvPr/>
        </p:nvPicPr>
        <p:blipFill>
          <a:blip r:embed="rId2"/>
          <a:stretch>
            <a:fillRect/>
          </a:stretch>
        </p:blipFill>
        <p:spPr>
          <a:xfrm>
            <a:off x="7446007" y="2438184"/>
            <a:ext cx="4096087" cy="2581830"/>
          </a:xfrm>
          <a:prstGeom prst="rect">
            <a:avLst/>
          </a:prstGeom>
        </p:spPr>
      </p:pic>
      <p:sp>
        <p:nvSpPr>
          <p:cNvPr id="7" name="Date Placeholder 6">
            <a:extLst>
              <a:ext uri="{FF2B5EF4-FFF2-40B4-BE49-F238E27FC236}">
                <a16:creationId xmlns:a16="http://schemas.microsoft.com/office/drawing/2014/main" id="{3A0D873F-8B60-4B7F-8127-112048E40270}"/>
              </a:ext>
            </a:extLst>
          </p:cNvPr>
          <p:cNvSpPr>
            <a:spLocks noGrp="1"/>
          </p:cNvSpPr>
          <p:nvPr>
            <p:ph type="dt" sz="half" idx="10"/>
          </p:nvPr>
        </p:nvSpPr>
        <p:spPr/>
        <p:txBody>
          <a:bodyPr/>
          <a:lstStyle/>
          <a:p>
            <a:fld id="{39A24ECD-2415-4CA1-9F88-191BBC3CBD90}" type="datetime1">
              <a:rPr lang="en-US" smtClean="0"/>
              <a:t>9/8/2021</a:t>
            </a:fld>
            <a:endParaRPr lang="en-US"/>
          </a:p>
        </p:txBody>
      </p:sp>
      <p:sp>
        <p:nvSpPr>
          <p:cNvPr id="8" name="Footer Placeholder 7">
            <a:extLst>
              <a:ext uri="{FF2B5EF4-FFF2-40B4-BE49-F238E27FC236}">
                <a16:creationId xmlns:a16="http://schemas.microsoft.com/office/drawing/2014/main" id="{85AFF39E-356A-485A-9479-75BCAB2EB214}"/>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DC681D53-91BA-45B7-BCAE-A45D749A9228}"/>
              </a:ext>
            </a:extLst>
          </p:cNvPr>
          <p:cNvSpPr>
            <a:spLocks noGrp="1"/>
          </p:cNvSpPr>
          <p:nvPr>
            <p:ph type="sldNum" sz="quarter" idx="12"/>
          </p:nvPr>
        </p:nvSpPr>
        <p:spPr/>
        <p:txBody>
          <a:bodyPr/>
          <a:lstStyle/>
          <a:p>
            <a:fld id="{A72A44EE-F2A3-4CB1-AE67-31033DE842CD}" type="slidenum">
              <a:rPr lang="en-US" smtClean="0"/>
              <a:t>45</a:t>
            </a:fld>
            <a:endParaRPr lang="en-US"/>
          </a:p>
        </p:txBody>
      </p:sp>
    </p:spTree>
    <p:extLst>
      <p:ext uri="{BB962C8B-B14F-4D97-AF65-F5344CB8AC3E}">
        <p14:creationId xmlns:p14="http://schemas.microsoft.com/office/powerpoint/2010/main" val="2006563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71A5-AAE3-48FA-94A7-D97F7CAE5C6A}"/>
              </a:ext>
            </a:extLst>
          </p:cNvPr>
          <p:cNvSpPr>
            <a:spLocks noGrp="1"/>
          </p:cNvSpPr>
          <p:nvPr>
            <p:ph type="title"/>
          </p:nvPr>
        </p:nvSpPr>
        <p:spPr/>
        <p:txBody>
          <a:bodyPr>
            <a:normAutofit/>
          </a:bodyPr>
          <a:lstStyle/>
          <a:p>
            <a:r>
              <a:rPr lang="en-US" b="1" i="0" dirty="0">
                <a:solidFill>
                  <a:srgbClr val="05192D"/>
                </a:solidFill>
                <a:effectLst/>
                <a:latin typeface="Studio-Feixen-Sans"/>
              </a:rPr>
              <a:t>How can I create a copy of an existing repository?</a:t>
            </a:r>
            <a:endParaRPr lang="en-US" dirty="0"/>
          </a:p>
        </p:txBody>
      </p:sp>
      <p:sp>
        <p:nvSpPr>
          <p:cNvPr id="3" name="Content Placeholder 2">
            <a:extLst>
              <a:ext uri="{FF2B5EF4-FFF2-40B4-BE49-F238E27FC236}">
                <a16:creationId xmlns:a16="http://schemas.microsoft.com/office/drawing/2014/main" id="{A4FF5B07-230C-4DCF-9738-6C1FA5CA408A}"/>
              </a:ext>
            </a:extLst>
          </p:cNvPr>
          <p:cNvSpPr>
            <a:spLocks noGrp="1"/>
          </p:cNvSpPr>
          <p:nvPr>
            <p:ph idx="1"/>
          </p:nvPr>
        </p:nvSpPr>
        <p:spPr>
          <a:xfrm>
            <a:off x="838200" y="1825625"/>
            <a:ext cx="10515600" cy="1725443"/>
          </a:xfrm>
        </p:spPr>
        <p:txBody>
          <a:bodyPr/>
          <a:lstStyle/>
          <a:p>
            <a:pPr algn="just"/>
            <a:r>
              <a:rPr lang="en-US" dirty="0"/>
              <a:t>Sometimes you will </a:t>
            </a:r>
          </a:p>
          <a:p>
            <a:pPr lvl="1" algn="just"/>
            <a:r>
              <a:rPr lang="en-US" dirty="0"/>
              <a:t>join a project that is already running, </a:t>
            </a:r>
          </a:p>
          <a:p>
            <a:pPr lvl="1" algn="just"/>
            <a:r>
              <a:rPr lang="en-US" dirty="0"/>
              <a:t>inherit a project from someone else, or </a:t>
            </a:r>
          </a:p>
          <a:p>
            <a:pPr lvl="1" algn="just"/>
            <a:r>
              <a:rPr lang="en-US" dirty="0"/>
              <a:t>continue working on one of your own projects on a new machine.</a:t>
            </a:r>
          </a:p>
          <a:p>
            <a:pPr algn="just"/>
            <a:endParaRPr lang="en-US" dirty="0"/>
          </a:p>
          <a:p>
            <a:pPr lvl="1" algn="just"/>
            <a:endParaRPr lang="en-US" dirty="0"/>
          </a:p>
          <a:p>
            <a:pPr algn="just"/>
            <a:endParaRPr lang="en-US" dirty="0"/>
          </a:p>
        </p:txBody>
      </p:sp>
      <p:sp>
        <p:nvSpPr>
          <p:cNvPr id="4" name="Rectangle 1">
            <a:extLst>
              <a:ext uri="{FF2B5EF4-FFF2-40B4-BE49-F238E27FC236}">
                <a16:creationId xmlns:a16="http://schemas.microsoft.com/office/drawing/2014/main" id="{2A2AF893-D4D7-4623-A986-E28411EAECBC}"/>
              </a:ext>
            </a:extLst>
          </p:cNvPr>
          <p:cNvSpPr>
            <a:spLocks noChangeArrowheads="1"/>
          </p:cNvSpPr>
          <p:nvPr/>
        </p:nvSpPr>
        <p:spPr bwMode="auto">
          <a:xfrm>
            <a:off x="630315" y="3963695"/>
            <a:ext cx="3373514" cy="1354217"/>
          </a:xfrm>
          <a:prstGeom prst="rect">
            <a:avLst/>
          </a:prstGeom>
          <a:solidFill>
            <a:srgbClr val="EFEBE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5192D"/>
                </a:solidFill>
                <a:effectLst/>
                <a:latin typeface="Studio-Feixen-Sans"/>
              </a:rPr>
              <a:t>To clone a repository, use the command</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05192D"/>
                </a:solidFill>
                <a:latin typeface="Studio-Feixen-Sans"/>
              </a:rPr>
              <a:t>                             </a:t>
            </a:r>
            <a:r>
              <a:rPr kumimoji="0" lang="en-US" altLang="en-US" sz="1400" b="1" i="0" u="none" strike="noStrike" cap="none" normalizeH="0" baseline="0" dirty="0">
                <a:ln>
                  <a:noFill/>
                </a:ln>
                <a:solidFill>
                  <a:srgbClr val="05192D"/>
                </a:solidFill>
                <a:effectLst/>
                <a:latin typeface="JetBrainsMonoNL"/>
              </a:rPr>
              <a:t>git clone URL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5192D"/>
                </a:solidFill>
                <a:effectLst/>
                <a:latin typeface="Studio-Feixen-Sans"/>
              </a:rPr>
              <a:t>, where </a:t>
            </a:r>
            <a:r>
              <a:rPr kumimoji="0" lang="en-US" altLang="en-US" sz="1050" b="0" i="0" u="none" strike="noStrike" cap="none" normalizeH="0" baseline="0" dirty="0">
                <a:ln>
                  <a:noFill/>
                </a:ln>
                <a:solidFill>
                  <a:srgbClr val="05192D"/>
                </a:solidFill>
                <a:effectLst/>
                <a:latin typeface="JetBrainsMonoNL"/>
              </a:rPr>
              <a:t>URL</a:t>
            </a:r>
            <a:r>
              <a:rPr kumimoji="0" lang="en-US" altLang="en-US" sz="1400" b="0" i="0" u="none" strike="noStrike" cap="none" normalizeH="0" baseline="0" dirty="0">
                <a:ln>
                  <a:noFill/>
                </a:ln>
                <a:solidFill>
                  <a:srgbClr val="05192D"/>
                </a:solidFill>
                <a:effectLst/>
                <a:latin typeface="Studio-Feixen-Sans"/>
              </a:rPr>
              <a:t> identifies the repository you want to clone. This will normally be something like</a:t>
            </a:r>
            <a:endParaRPr lang="en-US" altLang="en-US" sz="1050" dirty="0">
              <a:solidFill>
                <a:srgbClr val="05192D"/>
              </a:solidFill>
              <a:latin typeface="JetBrainsMonoN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5192D"/>
                </a:solidFill>
                <a:effectLst/>
                <a:latin typeface="JetBrainsMonoNL"/>
              </a:rPr>
              <a:t>https://github.com/datacamp/project.git </a:t>
            </a:r>
            <a:br>
              <a:rPr kumimoji="0" lang="en-US" altLang="en-US" sz="9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A9875798-5C57-427B-B97E-BD7B499EBA41}"/>
              </a:ext>
            </a:extLst>
          </p:cNvPr>
          <p:cNvSpPr>
            <a:spLocks noChangeArrowheads="1"/>
          </p:cNvSpPr>
          <p:nvPr/>
        </p:nvSpPr>
        <p:spPr bwMode="auto">
          <a:xfrm>
            <a:off x="4236128" y="3963695"/>
            <a:ext cx="3373514" cy="1785104"/>
          </a:xfrm>
          <a:prstGeom prst="rect">
            <a:avLst/>
          </a:prstGeom>
          <a:solidFill>
            <a:srgbClr val="EFEBE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5192D"/>
                </a:solidFill>
                <a:effectLst/>
                <a:latin typeface="Studio-Feixen-Sans"/>
              </a:rPr>
              <a:t>When you clone from a local system  we just give the name of the clone’s root directory</a:t>
            </a:r>
            <a:r>
              <a:rPr lang="en-US" altLang="en-US" sz="2000" dirty="0">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a:latin typeface="Arial" panose="020B0604020202020204" pitchFamily="34" charset="0"/>
              </a:rPr>
              <a:t>git clone /existing/project</a:t>
            </a:r>
          </a:p>
          <a:p>
            <a:pPr marL="0" marR="0" lvl="0" indent="0" algn="ctr" defTabSz="914400" rtl="0" eaLnBrk="0" fontAlgn="base" latinLnBrk="0" hangingPunct="0">
              <a:lnSpc>
                <a:spcPct val="100000"/>
              </a:lnSpc>
              <a:spcBef>
                <a:spcPct val="0"/>
              </a:spcBef>
              <a:spcAft>
                <a:spcPct val="0"/>
              </a:spcAft>
              <a:buClrTx/>
              <a:buSzTx/>
              <a:buFontTx/>
              <a:buNone/>
              <a:tabLst/>
            </a:pPr>
            <a:r>
              <a:rPr lang="en-US" sz="1400" b="0" i="0" dirty="0">
                <a:solidFill>
                  <a:srgbClr val="05192D"/>
                </a:solidFill>
                <a:effectLst/>
                <a:latin typeface="Studio-Feixen-Sans"/>
              </a:rPr>
              <a:t>Git uses the name of the existing repository as the name of the clone's root directory, will create a new directory called project inside your home directory.</a:t>
            </a:r>
            <a:endParaRPr lang="en-US" altLang="en-US" sz="1400" b="1"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5192D"/>
              </a:solidFill>
              <a:effectLst/>
              <a:latin typeface="Studio-Feixen-Sans"/>
            </a:endParaRPr>
          </a:p>
        </p:txBody>
      </p:sp>
      <p:sp>
        <p:nvSpPr>
          <p:cNvPr id="7" name="Date Placeholder 6">
            <a:extLst>
              <a:ext uri="{FF2B5EF4-FFF2-40B4-BE49-F238E27FC236}">
                <a16:creationId xmlns:a16="http://schemas.microsoft.com/office/drawing/2014/main" id="{A7D2434B-0FC4-4D05-BD40-5E74125B6320}"/>
              </a:ext>
            </a:extLst>
          </p:cNvPr>
          <p:cNvSpPr>
            <a:spLocks noGrp="1"/>
          </p:cNvSpPr>
          <p:nvPr>
            <p:ph type="dt" sz="half" idx="10"/>
          </p:nvPr>
        </p:nvSpPr>
        <p:spPr/>
        <p:txBody>
          <a:bodyPr/>
          <a:lstStyle/>
          <a:p>
            <a:fld id="{45BB0653-A76D-4AB4-9B62-36BCDC07BDD7}" type="datetime1">
              <a:rPr lang="en-US" smtClean="0"/>
              <a:t>9/8/2021</a:t>
            </a:fld>
            <a:endParaRPr lang="en-US"/>
          </a:p>
        </p:txBody>
      </p:sp>
      <p:sp>
        <p:nvSpPr>
          <p:cNvPr id="8" name="Footer Placeholder 7">
            <a:extLst>
              <a:ext uri="{FF2B5EF4-FFF2-40B4-BE49-F238E27FC236}">
                <a16:creationId xmlns:a16="http://schemas.microsoft.com/office/drawing/2014/main" id="{501D7C88-B36E-4F41-9E4E-A401069BC7E3}"/>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C49FA9D4-0152-4FB6-8B93-18B60221DE86}"/>
              </a:ext>
            </a:extLst>
          </p:cNvPr>
          <p:cNvSpPr>
            <a:spLocks noGrp="1"/>
          </p:cNvSpPr>
          <p:nvPr>
            <p:ph type="sldNum" sz="quarter" idx="12"/>
          </p:nvPr>
        </p:nvSpPr>
        <p:spPr/>
        <p:txBody>
          <a:bodyPr/>
          <a:lstStyle/>
          <a:p>
            <a:fld id="{A72A44EE-F2A3-4CB1-AE67-31033DE842CD}" type="slidenum">
              <a:rPr lang="en-US" smtClean="0"/>
              <a:t>46</a:t>
            </a:fld>
            <a:endParaRPr lang="en-US"/>
          </a:p>
        </p:txBody>
      </p:sp>
    </p:spTree>
    <p:extLst>
      <p:ext uri="{BB962C8B-B14F-4D97-AF65-F5344CB8AC3E}">
        <p14:creationId xmlns:p14="http://schemas.microsoft.com/office/powerpoint/2010/main" val="423671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7BB9-0790-4707-BE21-601DB6AE83EB}"/>
              </a:ext>
            </a:extLst>
          </p:cNvPr>
          <p:cNvSpPr>
            <a:spLocks noGrp="1"/>
          </p:cNvSpPr>
          <p:nvPr>
            <p:ph type="title"/>
          </p:nvPr>
        </p:nvSpPr>
        <p:spPr/>
        <p:txBody>
          <a:bodyPr/>
          <a:lstStyle/>
          <a:p>
            <a:r>
              <a:rPr lang="en-US" b="1" i="0" dirty="0">
                <a:solidFill>
                  <a:srgbClr val="05192D"/>
                </a:solidFill>
                <a:effectLst/>
                <a:latin typeface="Studio-Feixen-Sans"/>
              </a:rPr>
              <a:t>How can I create a copy of an existing repository?</a:t>
            </a:r>
            <a:endParaRPr lang="en-US" dirty="0"/>
          </a:p>
        </p:txBody>
      </p:sp>
      <p:sp>
        <p:nvSpPr>
          <p:cNvPr id="3" name="Content Placeholder 2">
            <a:extLst>
              <a:ext uri="{FF2B5EF4-FFF2-40B4-BE49-F238E27FC236}">
                <a16:creationId xmlns:a16="http://schemas.microsoft.com/office/drawing/2014/main" id="{ABA490BC-D90E-4FF9-84F5-D2419E2CD80A}"/>
              </a:ext>
            </a:extLst>
          </p:cNvPr>
          <p:cNvSpPr>
            <a:spLocks noGrp="1"/>
          </p:cNvSpPr>
          <p:nvPr>
            <p:ph idx="1"/>
          </p:nvPr>
        </p:nvSpPr>
        <p:spPr>
          <a:xfrm>
            <a:off x="838200" y="2202294"/>
            <a:ext cx="5257800" cy="2453412"/>
          </a:xfrm>
        </p:spPr>
        <p:txBody>
          <a:bodyPr>
            <a:normAutofit/>
          </a:bodyPr>
          <a:lstStyle/>
          <a:p>
            <a:pPr algn="just"/>
            <a:r>
              <a:rPr lang="en-US" sz="2000" dirty="0"/>
              <a:t>You have just inherited the dental data analysis project from a colleague, who tells you that all of their work is in a repository in /home/</a:t>
            </a:r>
            <a:r>
              <a:rPr lang="en-US" sz="2000" dirty="0" err="1"/>
              <a:t>thunk</a:t>
            </a:r>
            <a:r>
              <a:rPr lang="en-US" sz="2000" dirty="0"/>
              <a:t>/repo. Use a single command to clone this repository to create a new repository called dental inside your home directory.</a:t>
            </a:r>
          </a:p>
        </p:txBody>
      </p:sp>
      <p:pic>
        <p:nvPicPr>
          <p:cNvPr id="6" name="Picture 5">
            <a:extLst>
              <a:ext uri="{FF2B5EF4-FFF2-40B4-BE49-F238E27FC236}">
                <a16:creationId xmlns:a16="http://schemas.microsoft.com/office/drawing/2014/main" id="{72B37AD3-39F1-4C9C-9034-28885473219F}"/>
              </a:ext>
            </a:extLst>
          </p:cNvPr>
          <p:cNvPicPr>
            <a:picLocks noChangeAspect="1"/>
          </p:cNvPicPr>
          <p:nvPr/>
        </p:nvPicPr>
        <p:blipFill>
          <a:blip r:embed="rId2"/>
          <a:stretch>
            <a:fillRect/>
          </a:stretch>
        </p:blipFill>
        <p:spPr>
          <a:xfrm>
            <a:off x="6871224" y="2202294"/>
            <a:ext cx="4095750" cy="2038350"/>
          </a:xfrm>
          <a:prstGeom prst="rect">
            <a:avLst/>
          </a:prstGeom>
        </p:spPr>
      </p:pic>
      <p:sp>
        <p:nvSpPr>
          <p:cNvPr id="7" name="Date Placeholder 6">
            <a:extLst>
              <a:ext uri="{FF2B5EF4-FFF2-40B4-BE49-F238E27FC236}">
                <a16:creationId xmlns:a16="http://schemas.microsoft.com/office/drawing/2014/main" id="{0EE7FFBD-07BA-431F-B090-FC9D47000D2B}"/>
              </a:ext>
            </a:extLst>
          </p:cNvPr>
          <p:cNvSpPr>
            <a:spLocks noGrp="1"/>
          </p:cNvSpPr>
          <p:nvPr>
            <p:ph type="dt" sz="half" idx="10"/>
          </p:nvPr>
        </p:nvSpPr>
        <p:spPr/>
        <p:txBody>
          <a:bodyPr/>
          <a:lstStyle/>
          <a:p>
            <a:fld id="{E01B5E7E-F7B8-4221-9021-C8131F9A56EA}" type="datetime1">
              <a:rPr lang="en-US" smtClean="0"/>
              <a:t>9/8/2021</a:t>
            </a:fld>
            <a:endParaRPr lang="en-US"/>
          </a:p>
        </p:txBody>
      </p:sp>
      <p:sp>
        <p:nvSpPr>
          <p:cNvPr id="8" name="Footer Placeholder 7">
            <a:extLst>
              <a:ext uri="{FF2B5EF4-FFF2-40B4-BE49-F238E27FC236}">
                <a16:creationId xmlns:a16="http://schemas.microsoft.com/office/drawing/2014/main" id="{2C646525-D06E-4618-9595-A51175F109FA}"/>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B6D92659-8EE2-463F-85E2-6D36A22D271A}"/>
              </a:ext>
            </a:extLst>
          </p:cNvPr>
          <p:cNvSpPr>
            <a:spLocks noGrp="1"/>
          </p:cNvSpPr>
          <p:nvPr>
            <p:ph type="sldNum" sz="quarter" idx="12"/>
          </p:nvPr>
        </p:nvSpPr>
        <p:spPr/>
        <p:txBody>
          <a:bodyPr/>
          <a:lstStyle/>
          <a:p>
            <a:fld id="{A72A44EE-F2A3-4CB1-AE67-31033DE842CD}" type="slidenum">
              <a:rPr lang="en-US" smtClean="0"/>
              <a:t>47</a:t>
            </a:fld>
            <a:endParaRPr lang="en-US"/>
          </a:p>
        </p:txBody>
      </p:sp>
    </p:spTree>
    <p:extLst>
      <p:ext uri="{BB962C8B-B14F-4D97-AF65-F5344CB8AC3E}">
        <p14:creationId xmlns:p14="http://schemas.microsoft.com/office/powerpoint/2010/main" val="2578241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598B-2A97-4504-8DCE-0941C5957614}"/>
              </a:ext>
            </a:extLst>
          </p:cNvPr>
          <p:cNvSpPr>
            <a:spLocks noGrp="1"/>
          </p:cNvSpPr>
          <p:nvPr>
            <p:ph type="title"/>
          </p:nvPr>
        </p:nvSpPr>
        <p:spPr/>
        <p:txBody>
          <a:bodyPr>
            <a:normAutofit/>
          </a:bodyPr>
          <a:lstStyle/>
          <a:p>
            <a:r>
              <a:rPr lang="en-US" b="1" i="0" dirty="0">
                <a:solidFill>
                  <a:srgbClr val="05192D"/>
                </a:solidFill>
                <a:effectLst/>
                <a:latin typeface="Studio-Feixen-Sans"/>
              </a:rPr>
              <a:t>How can I find out where a cloned repository originated?</a:t>
            </a:r>
            <a:endParaRPr lang="en-US" dirty="0"/>
          </a:p>
        </p:txBody>
      </p:sp>
      <p:sp>
        <p:nvSpPr>
          <p:cNvPr id="3" name="Content Placeholder 2">
            <a:extLst>
              <a:ext uri="{FF2B5EF4-FFF2-40B4-BE49-F238E27FC236}">
                <a16:creationId xmlns:a16="http://schemas.microsoft.com/office/drawing/2014/main" id="{80C6CCD6-81A5-4E05-9A8A-EE92890AB5A3}"/>
              </a:ext>
            </a:extLst>
          </p:cNvPr>
          <p:cNvSpPr>
            <a:spLocks noGrp="1"/>
          </p:cNvSpPr>
          <p:nvPr>
            <p:ph idx="1"/>
          </p:nvPr>
        </p:nvSpPr>
        <p:spPr>
          <a:xfrm>
            <a:off x="838200" y="1825625"/>
            <a:ext cx="6885373" cy="4351338"/>
          </a:xfrm>
        </p:spPr>
        <p:txBody>
          <a:bodyPr>
            <a:normAutofit fontScale="92500" lnSpcReduction="10000"/>
          </a:bodyPr>
          <a:lstStyle/>
          <a:p>
            <a:pPr algn="just"/>
            <a:r>
              <a:rPr lang="en-US" sz="2400" b="0" i="0" dirty="0">
                <a:solidFill>
                  <a:srgbClr val="05192D"/>
                </a:solidFill>
                <a:effectLst/>
                <a:latin typeface="Studio-Feixen-Sans"/>
              </a:rPr>
              <a:t>When you a clone a repository, Git remembers where the original repository was. It does this by storing a </a:t>
            </a:r>
            <a:r>
              <a:rPr lang="en-US" sz="2400" b="1" i="0" dirty="0">
                <a:solidFill>
                  <a:srgbClr val="05192D"/>
                </a:solidFill>
                <a:effectLst/>
                <a:latin typeface="Studio-Feixen-Sans"/>
              </a:rPr>
              <a:t>remote</a:t>
            </a:r>
            <a:r>
              <a:rPr lang="en-US" sz="2400" b="0" i="0" dirty="0">
                <a:solidFill>
                  <a:srgbClr val="05192D"/>
                </a:solidFill>
                <a:effectLst/>
                <a:latin typeface="Studio-Feixen-Sans"/>
              </a:rPr>
              <a:t> in the new repository's configuration. A remote is like a browser bookmark with a name and a URL.</a:t>
            </a:r>
          </a:p>
          <a:p>
            <a:pPr algn="just"/>
            <a:r>
              <a:rPr lang="en-US" sz="2400" b="0" i="0" dirty="0">
                <a:solidFill>
                  <a:srgbClr val="05192D"/>
                </a:solidFill>
                <a:effectLst/>
                <a:latin typeface="Studio-Feixen-Sans"/>
              </a:rPr>
              <a:t>If you use an online git repository hosting service like GitHub or Bitbucket, a common task would be that you clone a repository from that site to work locally on your computer. Then the copy on the website is the remote.</a:t>
            </a:r>
          </a:p>
          <a:p>
            <a:pPr algn="just"/>
            <a:r>
              <a:rPr lang="en-US" sz="2400" dirty="0"/>
              <a:t>If you are in a repository, you can list the names of its remotes using git remote.</a:t>
            </a:r>
          </a:p>
          <a:p>
            <a:pPr algn="just"/>
            <a:r>
              <a:rPr lang="en-US" sz="2400" dirty="0"/>
              <a:t>If you want more information, you can use git remote -v (for "verbose"), which shows the remote's URLs. </a:t>
            </a:r>
          </a:p>
          <a:p>
            <a:pPr algn="just"/>
            <a:r>
              <a:rPr lang="en-US" sz="2200" b="0" i="0" dirty="0">
                <a:solidFill>
                  <a:srgbClr val="05192D"/>
                </a:solidFill>
                <a:effectLst/>
                <a:latin typeface="Studio-Feixen-Sans"/>
              </a:rPr>
              <a:t>In practice each remote is almost always paired with just one URL.</a:t>
            </a:r>
            <a:endParaRPr lang="en-US" sz="2200" dirty="0"/>
          </a:p>
          <a:p>
            <a:pPr algn="just"/>
            <a:endParaRPr lang="en-US" sz="3600" dirty="0"/>
          </a:p>
        </p:txBody>
      </p:sp>
      <p:pic>
        <p:nvPicPr>
          <p:cNvPr id="7" name="Picture 6">
            <a:extLst>
              <a:ext uri="{FF2B5EF4-FFF2-40B4-BE49-F238E27FC236}">
                <a16:creationId xmlns:a16="http://schemas.microsoft.com/office/drawing/2014/main" id="{31572224-02C6-40D8-821F-6C7364524197}"/>
              </a:ext>
            </a:extLst>
          </p:cNvPr>
          <p:cNvPicPr>
            <a:picLocks noChangeAspect="1"/>
          </p:cNvPicPr>
          <p:nvPr/>
        </p:nvPicPr>
        <p:blipFill>
          <a:blip r:embed="rId2"/>
          <a:stretch>
            <a:fillRect/>
          </a:stretch>
        </p:blipFill>
        <p:spPr>
          <a:xfrm>
            <a:off x="8137032" y="2686697"/>
            <a:ext cx="2764747" cy="1028432"/>
          </a:xfrm>
          <a:prstGeom prst="rect">
            <a:avLst/>
          </a:prstGeom>
        </p:spPr>
      </p:pic>
      <p:sp>
        <p:nvSpPr>
          <p:cNvPr id="8" name="Date Placeholder 7">
            <a:extLst>
              <a:ext uri="{FF2B5EF4-FFF2-40B4-BE49-F238E27FC236}">
                <a16:creationId xmlns:a16="http://schemas.microsoft.com/office/drawing/2014/main" id="{19434167-E733-4421-AC84-1A099636FFB1}"/>
              </a:ext>
            </a:extLst>
          </p:cNvPr>
          <p:cNvSpPr>
            <a:spLocks noGrp="1"/>
          </p:cNvSpPr>
          <p:nvPr>
            <p:ph type="dt" sz="half" idx="10"/>
          </p:nvPr>
        </p:nvSpPr>
        <p:spPr/>
        <p:txBody>
          <a:bodyPr/>
          <a:lstStyle/>
          <a:p>
            <a:fld id="{D9597560-1357-4D36-92E9-9636DB1E2AC6}" type="datetime1">
              <a:rPr lang="en-US" smtClean="0"/>
              <a:t>9/8/2021</a:t>
            </a:fld>
            <a:endParaRPr lang="en-US"/>
          </a:p>
        </p:txBody>
      </p:sp>
      <p:sp>
        <p:nvSpPr>
          <p:cNvPr id="9" name="Footer Placeholder 8">
            <a:extLst>
              <a:ext uri="{FF2B5EF4-FFF2-40B4-BE49-F238E27FC236}">
                <a16:creationId xmlns:a16="http://schemas.microsoft.com/office/drawing/2014/main" id="{8C9AECB0-3401-4824-8AB4-D3522AACE220}"/>
              </a:ext>
            </a:extLst>
          </p:cNvPr>
          <p:cNvSpPr>
            <a:spLocks noGrp="1"/>
          </p:cNvSpPr>
          <p:nvPr>
            <p:ph type="ftr" sz="quarter" idx="11"/>
          </p:nvPr>
        </p:nvSpPr>
        <p:spPr/>
        <p:txBody>
          <a:bodyPr/>
          <a:lstStyle/>
          <a:p>
            <a:r>
              <a:rPr lang="en-US"/>
              <a:t>Introduction to Git Ransingh Satyajit Ray</a:t>
            </a:r>
          </a:p>
        </p:txBody>
      </p:sp>
      <p:sp>
        <p:nvSpPr>
          <p:cNvPr id="10" name="Slide Number Placeholder 9">
            <a:extLst>
              <a:ext uri="{FF2B5EF4-FFF2-40B4-BE49-F238E27FC236}">
                <a16:creationId xmlns:a16="http://schemas.microsoft.com/office/drawing/2014/main" id="{E96F166B-3098-400C-B99D-6CFC1A4BE605}"/>
              </a:ext>
            </a:extLst>
          </p:cNvPr>
          <p:cNvSpPr>
            <a:spLocks noGrp="1"/>
          </p:cNvSpPr>
          <p:nvPr>
            <p:ph type="sldNum" sz="quarter" idx="12"/>
          </p:nvPr>
        </p:nvSpPr>
        <p:spPr/>
        <p:txBody>
          <a:bodyPr/>
          <a:lstStyle/>
          <a:p>
            <a:fld id="{A72A44EE-F2A3-4CB1-AE67-31033DE842CD}" type="slidenum">
              <a:rPr lang="en-US" smtClean="0"/>
              <a:t>48</a:t>
            </a:fld>
            <a:endParaRPr lang="en-US"/>
          </a:p>
        </p:txBody>
      </p:sp>
    </p:spTree>
    <p:extLst>
      <p:ext uri="{BB962C8B-B14F-4D97-AF65-F5344CB8AC3E}">
        <p14:creationId xmlns:p14="http://schemas.microsoft.com/office/powerpoint/2010/main" val="2567818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8296-9BEA-4BB0-91B0-49BC18C98812}"/>
              </a:ext>
            </a:extLst>
          </p:cNvPr>
          <p:cNvSpPr>
            <a:spLocks noGrp="1"/>
          </p:cNvSpPr>
          <p:nvPr>
            <p:ph type="title"/>
          </p:nvPr>
        </p:nvSpPr>
        <p:spPr/>
        <p:txBody>
          <a:bodyPr/>
          <a:lstStyle/>
          <a:p>
            <a:r>
              <a:rPr lang="en-US" b="1" i="0" dirty="0">
                <a:solidFill>
                  <a:srgbClr val="05192D"/>
                </a:solidFill>
                <a:effectLst/>
                <a:latin typeface="Studio-Feixen-Sans"/>
              </a:rPr>
              <a:t>How can I define remotes?</a:t>
            </a:r>
            <a:endParaRPr lang="en-US" dirty="0"/>
          </a:p>
        </p:txBody>
      </p:sp>
      <p:sp>
        <p:nvSpPr>
          <p:cNvPr id="3" name="Content Placeholder 2">
            <a:extLst>
              <a:ext uri="{FF2B5EF4-FFF2-40B4-BE49-F238E27FC236}">
                <a16:creationId xmlns:a16="http://schemas.microsoft.com/office/drawing/2014/main" id="{CEC308D0-98D4-48B4-ACC9-B3AD0ACC9961}"/>
              </a:ext>
            </a:extLst>
          </p:cNvPr>
          <p:cNvSpPr>
            <a:spLocks noGrp="1"/>
          </p:cNvSpPr>
          <p:nvPr>
            <p:ph idx="1"/>
          </p:nvPr>
        </p:nvSpPr>
        <p:spPr>
          <a:xfrm>
            <a:off x="838200" y="1825625"/>
            <a:ext cx="5846685" cy="4299967"/>
          </a:xfrm>
        </p:spPr>
        <p:txBody>
          <a:bodyPr>
            <a:normAutofit fontScale="62500" lnSpcReduction="20000"/>
          </a:bodyPr>
          <a:lstStyle/>
          <a:p>
            <a:pPr algn="just"/>
            <a:r>
              <a:rPr lang="en-US" dirty="0"/>
              <a:t>When you clone a repository, Git automatically creates a remote called origin that points to the original repository. You can add more remotes using:</a:t>
            </a:r>
          </a:p>
          <a:p>
            <a:pPr algn="just"/>
            <a:endParaRPr lang="en-US" dirty="0"/>
          </a:p>
          <a:p>
            <a:pPr algn="just"/>
            <a:r>
              <a:rPr lang="en-US" dirty="0"/>
              <a:t>git remote add remote-name URL</a:t>
            </a:r>
          </a:p>
          <a:p>
            <a:pPr marL="0" indent="0" algn="just">
              <a:buNone/>
            </a:pPr>
            <a:r>
              <a:rPr lang="en-US" dirty="0"/>
              <a:t>and remove existing ones using:</a:t>
            </a:r>
          </a:p>
          <a:p>
            <a:pPr algn="just"/>
            <a:endParaRPr lang="en-US" dirty="0"/>
          </a:p>
          <a:p>
            <a:pPr algn="just"/>
            <a:r>
              <a:rPr lang="en-US" dirty="0"/>
              <a:t>git remote rm remote-name</a:t>
            </a:r>
          </a:p>
          <a:p>
            <a:pPr marL="0" indent="0" algn="just">
              <a:buNone/>
            </a:pPr>
            <a:r>
              <a:rPr lang="en-US" dirty="0"/>
              <a:t>You can connect any two Git repositories this way, but in practice, you will almost always connect repositories that share some common ancestry.</a:t>
            </a:r>
          </a:p>
          <a:p>
            <a:pPr marL="0" indent="0" algn="just">
              <a:buNone/>
            </a:pPr>
            <a:r>
              <a:rPr lang="en-US" b="0" i="0" dirty="0">
                <a:solidFill>
                  <a:srgbClr val="232629"/>
                </a:solidFill>
                <a:effectLst/>
                <a:latin typeface="-apple-system"/>
              </a:rPr>
              <a:t>As you probably know, Git is a distributed version control system. Most operations are done locally. To communicate with the outside world, Git uses what are called </a:t>
            </a:r>
            <a:r>
              <a:rPr lang="en-US" b="0" i="1" dirty="0">
                <a:solidFill>
                  <a:srgbClr val="232629"/>
                </a:solidFill>
                <a:effectLst/>
                <a:latin typeface="-apple-system"/>
              </a:rPr>
              <a:t>"remotes"</a:t>
            </a:r>
            <a:r>
              <a:rPr lang="en-US" b="0" i="0" dirty="0">
                <a:solidFill>
                  <a:srgbClr val="232629"/>
                </a:solidFill>
                <a:effectLst/>
                <a:latin typeface="-apple-system"/>
              </a:rPr>
              <a:t>. These are repositories other than the one on your local disk which you can </a:t>
            </a:r>
            <a:r>
              <a:rPr lang="en-US" b="0" i="1" dirty="0">
                <a:solidFill>
                  <a:srgbClr val="232629"/>
                </a:solidFill>
                <a:effectLst/>
                <a:latin typeface="-apple-system"/>
              </a:rPr>
              <a:t>push</a:t>
            </a:r>
            <a:r>
              <a:rPr lang="en-US" b="0" i="0" dirty="0">
                <a:solidFill>
                  <a:srgbClr val="232629"/>
                </a:solidFill>
                <a:effectLst/>
                <a:latin typeface="-apple-system"/>
              </a:rPr>
              <a:t> your changes into or </a:t>
            </a:r>
            <a:r>
              <a:rPr lang="en-US" b="0" i="1" dirty="0">
                <a:solidFill>
                  <a:srgbClr val="232629"/>
                </a:solidFill>
                <a:effectLst/>
                <a:latin typeface="-apple-system"/>
              </a:rPr>
              <a:t>pull</a:t>
            </a:r>
            <a:r>
              <a:rPr lang="en-US" b="0" i="0" dirty="0">
                <a:solidFill>
                  <a:srgbClr val="232629"/>
                </a:solidFill>
                <a:effectLst/>
                <a:latin typeface="-apple-system"/>
              </a:rPr>
              <a:t> from.</a:t>
            </a:r>
            <a:endParaRPr lang="en-US" dirty="0"/>
          </a:p>
          <a:p>
            <a:pPr algn="just"/>
            <a:endParaRPr lang="en-US" dirty="0"/>
          </a:p>
        </p:txBody>
      </p:sp>
      <p:pic>
        <p:nvPicPr>
          <p:cNvPr id="6" name="Picture 5">
            <a:extLst>
              <a:ext uri="{FF2B5EF4-FFF2-40B4-BE49-F238E27FC236}">
                <a16:creationId xmlns:a16="http://schemas.microsoft.com/office/drawing/2014/main" id="{FAA0310C-FF74-434F-83B1-8CB3D4220572}"/>
              </a:ext>
            </a:extLst>
          </p:cNvPr>
          <p:cNvPicPr>
            <a:picLocks noChangeAspect="1"/>
          </p:cNvPicPr>
          <p:nvPr/>
        </p:nvPicPr>
        <p:blipFill>
          <a:blip r:embed="rId2"/>
          <a:stretch>
            <a:fillRect/>
          </a:stretch>
        </p:blipFill>
        <p:spPr>
          <a:xfrm>
            <a:off x="6908121" y="1866838"/>
            <a:ext cx="4781550" cy="438150"/>
          </a:xfrm>
          <a:prstGeom prst="rect">
            <a:avLst/>
          </a:prstGeom>
        </p:spPr>
      </p:pic>
      <p:sp>
        <p:nvSpPr>
          <p:cNvPr id="8" name="TextBox 7">
            <a:extLst>
              <a:ext uri="{FF2B5EF4-FFF2-40B4-BE49-F238E27FC236}">
                <a16:creationId xmlns:a16="http://schemas.microsoft.com/office/drawing/2014/main" id="{97F2225C-CB32-4F09-B63C-22807FE3589A}"/>
              </a:ext>
            </a:extLst>
          </p:cNvPr>
          <p:cNvSpPr txBox="1"/>
          <p:nvPr/>
        </p:nvSpPr>
        <p:spPr>
          <a:xfrm>
            <a:off x="7199790" y="4234647"/>
            <a:ext cx="4489881" cy="1077218"/>
          </a:xfrm>
          <a:prstGeom prst="rect">
            <a:avLst/>
          </a:prstGeom>
          <a:noFill/>
        </p:spPr>
        <p:txBody>
          <a:bodyPr wrap="square">
            <a:spAutoFit/>
          </a:bodyPr>
          <a:lstStyle/>
          <a:p>
            <a:r>
              <a:rPr lang="en-US" dirty="0"/>
              <a:t>The command </a:t>
            </a:r>
          </a:p>
          <a:p>
            <a:r>
              <a:rPr lang="en-US" sz="1400" b="1" dirty="0">
                <a:solidFill>
                  <a:srgbClr val="C00000"/>
                </a:solidFill>
              </a:rPr>
              <a:t>git remote add origin </a:t>
            </a:r>
            <a:r>
              <a:rPr lang="en-US" sz="1400" b="1" dirty="0" err="1">
                <a:solidFill>
                  <a:srgbClr val="C00000"/>
                </a:solidFill>
              </a:rPr>
              <a:t>git@github.com:peter</a:t>
            </a:r>
            <a:r>
              <a:rPr lang="en-US" sz="1400" b="1" dirty="0">
                <a:solidFill>
                  <a:srgbClr val="C00000"/>
                </a:solidFill>
              </a:rPr>
              <a:t>/</a:t>
            </a:r>
            <a:r>
              <a:rPr lang="en-US" sz="1400" b="1" dirty="0" err="1">
                <a:solidFill>
                  <a:srgbClr val="C00000"/>
                </a:solidFill>
              </a:rPr>
              <a:t>first_app.git</a:t>
            </a:r>
            <a:r>
              <a:rPr lang="en-US" sz="1400" b="1" dirty="0">
                <a:solidFill>
                  <a:srgbClr val="C00000"/>
                </a:solidFill>
              </a:rPr>
              <a:t> </a:t>
            </a:r>
            <a:r>
              <a:rPr lang="en-US" dirty="0"/>
              <a:t>creates a new remote called origin located at </a:t>
            </a:r>
            <a:r>
              <a:rPr lang="en-US" sz="1400" b="1" dirty="0" err="1">
                <a:solidFill>
                  <a:srgbClr val="C00000"/>
                </a:solidFill>
              </a:rPr>
              <a:t>git@github.com:peter</a:t>
            </a:r>
            <a:r>
              <a:rPr lang="en-US" sz="1400" b="1" dirty="0">
                <a:solidFill>
                  <a:srgbClr val="C00000"/>
                </a:solidFill>
              </a:rPr>
              <a:t>/</a:t>
            </a:r>
            <a:r>
              <a:rPr lang="en-US" sz="1400" b="1" dirty="0" err="1">
                <a:solidFill>
                  <a:srgbClr val="C00000"/>
                </a:solidFill>
              </a:rPr>
              <a:t>first_app.git</a:t>
            </a:r>
            <a:r>
              <a:rPr lang="en-US" sz="1400" b="1" dirty="0">
                <a:solidFill>
                  <a:srgbClr val="C00000"/>
                </a:solidFill>
              </a:rPr>
              <a:t>. </a:t>
            </a:r>
            <a:endParaRPr lang="en-US" b="1" dirty="0">
              <a:solidFill>
                <a:srgbClr val="C00000"/>
              </a:solidFill>
            </a:endParaRPr>
          </a:p>
        </p:txBody>
      </p:sp>
      <p:sp>
        <p:nvSpPr>
          <p:cNvPr id="9" name="Date Placeholder 8">
            <a:extLst>
              <a:ext uri="{FF2B5EF4-FFF2-40B4-BE49-F238E27FC236}">
                <a16:creationId xmlns:a16="http://schemas.microsoft.com/office/drawing/2014/main" id="{BAC43B07-930C-4DCF-B13F-7C14C68FA2C7}"/>
              </a:ext>
            </a:extLst>
          </p:cNvPr>
          <p:cNvSpPr>
            <a:spLocks noGrp="1"/>
          </p:cNvSpPr>
          <p:nvPr>
            <p:ph type="dt" sz="half" idx="10"/>
          </p:nvPr>
        </p:nvSpPr>
        <p:spPr/>
        <p:txBody>
          <a:bodyPr/>
          <a:lstStyle/>
          <a:p>
            <a:fld id="{2BABAC02-84EA-44FC-962A-C37E023FD2AF}" type="datetime1">
              <a:rPr lang="en-US" smtClean="0"/>
              <a:t>9/8/2021</a:t>
            </a:fld>
            <a:endParaRPr lang="en-US"/>
          </a:p>
        </p:txBody>
      </p:sp>
      <p:sp>
        <p:nvSpPr>
          <p:cNvPr id="10" name="Footer Placeholder 9">
            <a:extLst>
              <a:ext uri="{FF2B5EF4-FFF2-40B4-BE49-F238E27FC236}">
                <a16:creationId xmlns:a16="http://schemas.microsoft.com/office/drawing/2014/main" id="{422B65C7-9259-40F7-A7FA-C2D2DACA7048}"/>
              </a:ext>
            </a:extLst>
          </p:cNvPr>
          <p:cNvSpPr>
            <a:spLocks noGrp="1"/>
          </p:cNvSpPr>
          <p:nvPr>
            <p:ph type="ftr" sz="quarter" idx="11"/>
          </p:nvPr>
        </p:nvSpPr>
        <p:spPr/>
        <p:txBody>
          <a:bodyPr/>
          <a:lstStyle/>
          <a:p>
            <a:r>
              <a:rPr lang="en-US"/>
              <a:t>Introduction to Git Ransingh Satyajit Ray</a:t>
            </a:r>
          </a:p>
        </p:txBody>
      </p:sp>
      <p:sp>
        <p:nvSpPr>
          <p:cNvPr id="11" name="Slide Number Placeholder 10">
            <a:extLst>
              <a:ext uri="{FF2B5EF4-FFF2-40B4-BE49-F238E27FC236}">
                <a16:creationId xmlns:a16="http://schemas.microsoft.com/office/drawing/2014/main" id="{73B4ED07-44B4-4328-A81A-EFD4D28AFF90}"/>
              </a:ext>
            </a:extLst>
          </p:cNvPr>
          <p:cNvSpPr>
            <a:spLocks noGrp="1"/>
          </p:cNvSpPr>
          <p:nvPr>
            <p:ph type="sldNum" sz="quarter" idx="12"/>
          </p:nvPr>
        </p:nvSpPr>
        <p:spPr/>
        <p:txBody>
          <a:bodyPr/>
          <a:lstStyle/>
          <a:p>
            <a:fld id="{A72A44EE-F2A3-4CB1-AE67-31033DE842CD}" type="slidenum">
              <a:rPr lang="en-US" smtClean="0"/>
              <a:t>49</a:t>
            </a:fld>
            <a:endParaRPr lang="en-US"/>
          </a:p>
        </p:txBody>
      </p:sp>
    </p:spTree>
    <p:extLst>
      <p:ext uri="{BB962C8B-B14F-4D97-AF65-F5344CB8AC3E}">
        <p14:creationId xmlns:p14="http://schemas.microsoft.com/office/powerpoint/2010/main" val="273734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E27-41AE-4252-9431-4C0271E48250}"/>
              </a:ext>
            </a:extLst>
          </p:cNvPr>
          <p:cNvSpPr>
            <a:spLocks noGrp="1"/>
          </p:cNvSpPr>
          <p:nvPr>
            <p:ph type="title"/>
          </p:nvPr>
        </p:nvSpPr>
        <p:spPr/>
        <p:txBody>
          <a:bodyPr/>
          <a:lstStyle/>
          <a:p>
            <a:r>
              <a:rPr lang="en-US" b="1" i="0" dirty="0">
                <a:solidFill>
                  <a:srgbClr val="05192D"/>
                </a:solidFill>
                <a:effectLst/>
                <a:latin typeface="Studio-Feixen-Sans"/>
              </a:rPr>
              <a:t>What is in a diff?</a:t>
            </a:r>
            <a:endParaRPr lang="en-US" dirty="0"/>
          </a:p>
        </p:txBody>
      </p:sp>
      <p:sp>
        <p:nvSpPr>
          <p:cNvPr id="3" name="Content Placeholder 2">
            <a:extLst>
              <a:ext uri="{FF2B5EF4-FFF2-40B4-BE49-F238E27FC236}">
                <a16:creationId xmlns:a16="http://schemas.microsoft.com/office/drawing/2014/main" id="{D9D06593-EF65-4F5B-A3A5-A4159BBA0445}"/>
              </a:ext>
            </a:extLst>
          </p:cNvPr>
          <p:cNvSpPr>
            <a:spLocks noGrp="1"/>
          </p:cNvSpPr>
          <p:nvPr>
            <p:ph idx="1"/>
          </p:nvPr>
        </p:nvSpPr>
        <p:spPr/>
        <p:txBody>
          <a:bodyPr>
            <a:normAutofit fontScale="92500" lnSpcReduction="10000"/>
          </a:bodyPr>
          <a:lstStyle/>
          <a:p>
            <a:r>
              <a:rPr lang="en-US" b="0" i="0" dirty="0">
                <a:solidFill>
                  <a:srgbClr val="05192D"/>
                </a:solidFill>
                <a:effectLst/>
                <a:latin typeface="Studio-Feixen-Sans"/>
              </a:rPr>
              <a:t>Git displays diffs like this:</a:t>
            </a:r>
            <a:endParaRPr lang="en-US" dirty="0"/>
          </a:p>
          <a:p>
            <a:r>
              <a:rPr lang="en-US" dirty="0"/>
              <a:t>diff --git a/report.txt b/report.txt</a:t>
            </a:r>
          </a:p>
          <a:p>
            <a:r>
              <a:rPr lang="en-US" dirty="0"/>
              <a:t>index e713b17..4c0742a 100644</a:t>
            </a:r>
          </a:p>
          <a:p>
            <a:r>
              <a:rPr lang="en-US" dirty="0"/>
              <a:t>--- a/report.txt  </a:t>
            </a:r>
            <a:r>
              <a:rPr lang="en-US" sz="1600" b="1" dirty="0">
                <a:solidFill>
                  <a:srgbClr val="FF0000"/>
                </a:solidFill>
              </a:rPr>
              <a:t>wherein lines being removed are prefixed with - and lines being added are prefixed with +</a:t>
            </a:r>
          </a:p>
          <a:p>
            <a:r>
              <a:rPr lang="en-US" dirty="0"/>
              <a:t>+++ b/report.txt</a:t>
            </a:r>
          </a:p>
          <a:p>
            <a:r>
              <a:rPr lang="en-US" dirty="0"/>
              <a:t>@@ -1,4 +1,5 </a:t>
            </a:r>
            <a:r>
              <a:rPr lang="en-US" sz="1600" b="1" dirty="0">
                <a:solidFill>
                  <a:srgbClr val="FF0000"/>
                </a:solidFill>
              </a:rPr>
              <a:t>@@ A line starting with @@ that tells where the changes are being made. The pairs of numbers are start line and number of lines (in that section of the file where changes occurred). </a:t>
            </a:r>
          </a:p>
          <a:p>
            <a:r>
              <a:rPr lang="en-US" dirty="0"/>
              <a:t>-# Seasonal Dental Surgeries 2017-18</a:t>
            </a:r>
          </a:p>
          <a:p>
            <a:r>
              <a:rPr lang="en-US" dirty="0"/>
              <a:t>+# Seasonal Dental Surgeries (2017) 2017-18</a:t>
            </a:r>
          </a:p>
          <a:p>
            <a:r>
              <a:rPr lang="en-US" dirty="0"/>
              <a:t>+# TODO: write new summary</a:t>
            </a:r>
          </a:p>
        </p:txBody>
      </p:sp>
      <p:sp>
        <p:nvSpPr>
          <p:cNvPr id="5" name="Date Placeholder 4">
            <a:extLst>
              <a:ext uri="{FF2B5EF4-FFF2-40B4-BE49-F238E27FC236}">
                <a16:creationId xmlns:a16="http://schemas.microsoft.com/office/drawing/2014/main" id="{4B041EEA-5B1C-482A-9A9E-7DCB6FA469F9}"/>
              </a:ext>
            </a:extLst>
          </p:cNvPr>
          <p:cNvSpPr>
            <a:spLocks noGrp="1"/>
          </p:cNvSpPr>
          <p:nvPr>
            <p:ph type="dt" sz="half" idx="10"/>
          </p:nvPr>
        </p:nvSpPr>
        <p:spPr/>
        <p:txBody>
          <a:bodyPr/>
          <a:lstStyle/>
          <a:p>
            <a:fld id="{D5C4DD9A-999E-4AF6-8359-3805487D722B}" type="datetime1">
              <a:rPr lang="en-US" smtClean="0"/>
              <a:t>9/8/2021</a:t>
            </a:fld>
            <a:endParaRPr lang="en-US"/>
          </a:p>
        </p:txBody>
      </p:sp>
      <p:sp>
        <p:nvSpPr>
          <p:cNvPr id="6" name="Footer Placeholder 5">
            <a:extLst>
              <a:ext uri="{FF2B5EF4-FFF2-40B4-BE49-F238E27FC236}">
                <a16:creationId xmlns:a16="http://schemas.microsoft.com/office/drawing/2014/main" id="{0A7B71A1-559D-44BA-B81F-2C69CE2B40FE}"/>
              </a:ext>
            </a:extLst>
          </p:cNvPr>
          <p:cNvSpPr>
            <a:spLocks noGrp="1"/>
          </p:cNvSpPr>
          <p:nvPr>
            <p:ph type="ftr" sz="quarter" idx="11"/>
          </p:nvPr>
        </p:nvSpPr>
        <p:spPr/>
        <p:txBody>
          <a:bodyPr/>
          <a:lstStyle/>
          <a:p>
            <a:r>
              <a:rPr lang="en-US"/>
              <a:t>Introduction to Git Ransingh Satyajit Ray</a:t>
            </a:r>
          </a:p>
        </p:txBody>
      </p:sp>
      <p:sp>
        <p:nvSpPr>
          <p:cNvPr id="7" name="Slide Number Placeholder 6">
            <a:extLst>
              <a:ext uri="{FF2B5EF4-FFF2-40B4-BE49-F238E27FC236}">
                <a16:creationId xmlns:a16="http://schemas.microsoft.com/office/drawing/2014/main" id="{29FB5494-1B83-4604-B62E-3A1F15C26C01}"/>
              </a:ext>
            </a:extLst>
          </p:cNvPr>
          <p:cNvSpPr>
            <a:spLocks noGrp="1"/>
          </p:cNvSpPr>
          <p:nvPr>
            <p:ph type="sldNum" sz="quarter" idx="12"/>
          </p:nvPr>
        </p:nvSpPr>
        <p:spPr/>
        <p:txBody>
          <a:bodyPr/>
          <a:lstStyle/>
          <a:p>
            <a:fld id="{A72A44EE-F2A3-4CB1-AE67-31033DE842CD}" type="slidenum">
              <a:rPr lang="en-US" smtClean="0"/>
              <a:t>5</a:t>
            </a:fld>
            <a:endParaRPr lang="en-US"/>
          </a:p>
        </p:txBody>
      </p:sp>
    </p:spTree>
    <p:extLst>
      <p:ext uri="{BB962C8B-B14F-4D97-AF65-F5344CB8AC3E}">
        <p14:creationId xmlns:p14="http://schemas.microsoft.com/office/powerpoint/2010/main" val="2296593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287B-2AB7-4991-8C10-9FEDAA06061A}"/>
              </a:ext>
            </a:extLst>
          </p:cNvPr>
          <p:cNvSpPr>
            <a:spLocks noGrp="1"/>
          </p:cNvSpPr>
          <p:nvPr>
            <p:ph type="title"/>
          </p:nvPr>
        </p:nvSpPr>
        <p:spPr/>
        <p:txBody>
          <a:bodyPr>
            <a:normAutofit/>
          </a:bodyPr>
          <a:lstStyle/>
          <a:p>
            <a:r>
              <a:rPr lang="en-US" b="1" i="0" dirty="0">
                <a:solidFill>
                  <a:srgbClr val="05192D"/>
                </a:solidFill>
                <a:effectLst/>
                <a:latin typeface="Studio-Feixen-Sans"/>
              </a:rPr>
              <a:t>How can I pull in changes from a remote repository?</a:t>
            </a:r>
            <a:endParaRPr lang="en-US" dirty="0"/>
          </a:p>
        </p:txBody>
      </p:sp>
      <p:sp>
        <p:nvSpPr>
          <p:cNvPr id="3" name="Content Placeholder 2">
            <a:extLst>
              <a:ext uri="{FF2B5EF4-FFF2-40B4-BE49-F238E27FC236}">
                <a16:creationId xmlns:a16="http://schemas.microsoft.com/office/drawing/2014/main" id="{34421601-C00D-43C5-9068-47F572EB8821}"/>
              </a:ext>
            </a:extLst>
          </p:cNvPr>
          <p:cNvSpPr>
            <a:spLocks noGrp="1"/>
          </p:cNvSpPr>
          <p:nvPr>
            <p:ph idx="1"/>
          </p:nvPr>
        </p:nvSpPr>
        <p:spPr>
          <a:xfrm>
            <a:off x="838200" y="1825625"/>
            <a:ext cx="5935462" cy="4351338"/>
          </a:xfrm>
        </p:spPr>
        <p:txBody>
          <a:bodyPr>
            <a:normAutofit/>
          </a:bodyPr>
          <a:lstStyle/>
          <a:p>
            <a:pPr algn="just"/>
            <a:r>
              <a:rPr lang="en-US" sz="2400" dirty="0"/>
              <a:t>Pulling changes is straightforward: the command git pull remote branch gets everything in branch in the remote repository identified by remote and merges it into the current branch of your local repository. </a:t>
            </a:r>
          </a:p>
        </p:txBody>
      </p:sp>
      <p:pic>
        <p:nvPicPr>
          <p:cNvPr id="6" name="Picture 5">
            <a:extLst>
              <a:ext uri="{FF2B5EF4-FFF2-40B4-BE49-F238E27FC236}">
                <a16:creationId xmlns:a16="http://schemas.microsoft.com/office/drawing/2014/main" id="{E58436B8-672A-49C5-819A-2B21AB6CE3FB}"/>
              </a:ext>
            </a:extLst>
          </p:cNvPr>
          <p:cNvPicPr>
            <a:picLocks noChangeAspect="1"/>
          </p:cNvPicPr>
          <p:nvPr/>
        </p:nvPicPr>
        <p:blipFill>
          <a:blip r:embed="rId2"/>
          <a:stretch>
            <a:fillRect/>
          </a:stretch>
        </p:blipFill>
        <p:spPr>
          <a:xfrm>
            <a:off x="7107268" y="1912028"/>
            <a:ext cx="4543893" cy="1516972"/>
          </a:xfrm>
          <a:prstGeom prst="rect">
            <a:avLst/>
          </a:prstGeom>
        </p:spPr>
      </p:pic>
      <p:sp>
        <p:nvSpPr>
          <p:cNvPr id="7" name="Date Placeholder 6">
            <a:extLst>
              <a:ext uri="{FF2B5EF4-FFF2-40B4-BE49-F238E27FC236}">
                <a16:creationId xmlns:a16="http://schemas.microsoft.com/office/drawing/2014/main" id="{6EFCF15E-C345-4E2D-89F9-C0DB84632216}"/>
              </a:ext>
            </a:extLst>
          </p:cNvPr>
          <p:cNvSpPr>
            <a:spLocks noGrp="1"/>
          </p:cNvSpPr>
          <p:nvPr>
            <p:ph type="dt" sz="half" idx="10"/>
          </p:nvPr>
        </p:nvSpPr>
        <p:spPr/>
        <p:txBody>
          <a:bodyPr/>
          <a:lstStyle/>
          <a:p>
            <a:fld id="{044C109D-6892-4374-8FEC-DE1617ACF95C}" type="datetime1">
              <a:rPr lang="en-US" smtClean="0"/>
              <a:t>9/8/2021</a:t>
            </a:fld>
            <a:endParaRPr lang="en-US"/>
          </a:p>
        </p:txBody>
      </p:sp>
      <p:sp>
        <p:nvSpPr>
          <p:cNvPr id="8" name="Footer Placeholder 7">
            <a:extLst>
              <a:ext uri="{FF2B5EF4-FFF2-40B4-BE49-F238E27FC236}">
                <a16:creationId xmlns:a16="http://schemas.microsoft.com/office/drawing/2014/main" id="{FB5ED7D7-CCCB-47CA-9882-4F13765AA17B}"/>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01554C1A-E0BA-4B53-B0A3-24DD2330BF57}"/>
              </a:ext>
            </a:extLst>
          </p:cNvPr>
          <p:cNvSpPr>
            <a:spLocks noGrp="1"/>
          </p:cNvSpPr>
          <p:nvPr>
            <p:ph type="sldNum" sz="quarter" idx="12"/>
          </p:nvPr>
        </p:nvSpPr>
        <p:spPr/>
        <p:txBody>
          <a:bodyPr/>
          <a:lstStyle/>
          <a:p>
            <a:fld id="{A72A44EE-F2A3-4CB1-AE67-31033DE842CD}" type="slidenum">
              <a:rPr lang="en-US" smtClean="0"/>
              <a:t>50</a:t>
            </a:fld>
            <a:endParaRPr lang="en-US"/>
          </a:p>
        </p:txBody>
      </p:sp>
    </p:spTree>
    <p:extLst>
      <p:ext uri="{BB962C8B-B14F-4D97-AF65-F5344CB8AC3E}">
        <p14:creationId xmlns:p14="http://schemas.microsoft.com/office/powerpoint/2010/main" val="730390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812E-C1AD-4676-B994-1727D21ED3A3}"/>
              </a:ext>
            </a:extLst>
          </p:cNvPr>
          <p:cNvSpPr>
            <a:spLocks noGrp="1"/>
          </p:cNvSpPr>
          <p:nvPr>
            <p:ph type="title"/>
          </p:nvPr>
        </p:nvSpPr>
        <p:spPr/>
        <p:txBody>
          <a:bodyPr>
            <a:normAutofit/>
          </a:bodyPr>
          <a:lstStyle/>
          <a:p>
            <a:r>
              <a:rPr lang="en-US" sz="3600" b="1" i="0" dirty="0">
                <a:solidFill>
                  <a:srgbClr val="05192D"/>
                </a:solidFill>
                <a:effectLst/>
                <a:latin typeface="Studio-Feixen-Sans"/>
              </a:rPr>
              <a:t>What happens if I try to pull when I have unsaved changes?</a:t>
            </a:r>
            <a:endParaRPr lang="en-US" sz="3600" dirty="0"/>
          </a:p>
        </p:txBody>
      </p:sp>
      <p:sp>
        <p:nvSpPr>
          <p:cNvPr id="3" name="Content Placeholder 2">
            <a:extLst>
              <a:ext uri="{FF2B5EF4-FFF2-40B4-BE49-F238E27FC236}">
                <a16:creationId xmlns:a16="http://schemas.microsoft.com/office/drawing/2014/main" id="{F5A7DFA5-63A2-476F-9CA2-73E13748BEE6}"/>
              </a:ext>
            </a:extLst>
          </p:cNvPr>
          <p:cNvSpPr>
            <a:spLocks noGrp="1"/>
          </p:cNvSpPr>
          <p:nvPr>
            <p:ph idx="1"/>
          </p:nvPr>
        </p:nvSpPr>
        <p:spPr>
          <a:xfrm>
            <a:off x="838200" y="1825625"/>
            <a:ext cx="5358414" cy="1982895"/>
          </a:xfrm>
        </p:spPr>
        <p:txBody>
          <a:bodyPr>
            <a:normAutofit lnSpcReduction="10000"/>
          </a:bodyPr>
          <a:lstStyle/>
          <a:p>
            <a:pPr algn="just"/>
            <a:r>
              <a:rPr lang="en-US" sz="2000" b="0" i="0" dirty="0">
                <a:solidFill>
                  <a:srgbClr val="05192D"/>
                </a:solidFill>
                <a:effectLst/>
                <a:latin typeface="Studio-Feixen-Sans"/>
              </a:rPr>
              <a:t>Just as Git stops you from switching branches when you have unsaved work, it also stops you from pulling in changes from a remote repository when doing so might overwrite things you have done locally. The fix is simple: either commit your local changes or revert them, and then try to pull again.</a:t>
            </a:r>
            <a:endParaRPr lang="en-US" sz="2000" dirty="0"/>
          </a:p>
        </p:txBody>
      </p:sp>
      <p:pic>
        <p:nvPicPr>
          <p:cNvPr id="5" name="Picture 4">
            <a:extLst>
              <a:ext uri="{FF2B5EF4-FFF2-40B4-BE49-F238E27FC236}">
                <a16:creationId xmlns:a16="http://schemas.microsoft.com/office/drawing/2014/main" id="{4F48DF3E-A5D3-4603-BEE0-4C84A814B358}"/>
              </a:ext>
            </a:extLst>
          </p:cNvPr>
          <p:cNvPicPr>
            <a:picLocks noChangeAspect="1"/>
          </p:cNvPicPr>
          <p:nvPr/>
        </p:nvPicPr>
        <p:blipFill>
          <a:blip r:embed="rId2"/>
          <a:stretch>
            <a:fillRect/>
          </a:stretch>
        </p:blipFill>
        <p:spPr>
          <a:xfrm>
            <a:off x="1107490" y="3808520"/>
            <a:ext cx="3935027" cy="2542918"/>
          </a:xfrm>
          <a:prstGeom prst="rect">
            <a:avLst/>
          </a:prstGeom>
        </p:spPr>
      </p:pic>
      <p:sp>
        <p:nvSpPr>
          <p:cNvPr id="10" name="TextBox 9">
            <a:extLst>
              <a:ext uri="{FF2B5EF4-FFF2-40B4-BE49-F238E27FC236}">
                <a16:creationId xmlns:a16="http://schemas.microsoft.com/office/drawing/2014/main" id="{38C0D63E-AC6F-4C50-AB7E-4354E07C23E7}"/>
              </a:ext>
            </a:extLst>
          </p:cNvPr>
          <p:cNvSpPr txBox="1"/>
          <p:nvPr/>
        </p:nvSpPr>
        <p:spPr>
          <a:xfrm>
            <a:off x="5311806" y="3943457"/>
            <a:ext cx="6353451" cy="523220"/>
          </a:xfrm>
          <a:prstGeom prst="rect">
            <a:avLst/>
          </a:prstGeom>
          <a:noFill/>
        </p:spPr>
        <p:txBody>
          <a:bodyPr wrap="square">
            <a:spAutoFit/>
          </a:bodyPr>
          <a:lstStyle/>
          <a:p>
            <a:r>
              <a:rPr lang="en-US" sz="1400" b="1" dirty="0">
                <a:solidFill>
                  <a:srgbClr val="C00000"/>
                </a:solidFill>
              </a:rPr>
              <a:t>You are in the dental repository, which was cloned from a remote called origin. Use git pull to bring in changes from that repository.</a:t>
            </a:r>
          </a:p>
        </p:txBody>
      </p:sp>
      <p:cxnSp>
        <p:nvCxnSpPr>
          <p:cNvPr id="12" name="Straight Arrow Connector 11">
            <a:extLst>
              <a:ext uri="{FF2B5EF4-FFF2-40B4-BE49-F238E27FC236}">
                <a16:creationId xmlns:a16="http://schemas.microsoft.com/office/drawing/2014/main" id="{D070B83F-278B-46DB-98E9-F1ED8C872D8F}"/>
              </a:ext>
            </a:extLst>
          </p:cNvPr>
          <p:cNvCxnSpPr>
            <a:endCxn id="10" idx="1"/>
          </p:cNvCxnSpPr>
          <p:nvPr/>
        </p:nvCxnSpPr>
        <p:spPr>
          <a:xfrm flipV="1">
            <a:off x="3835153" y="4205067"/>
            <a:ext cx="1476653" cy="294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F25619B-E679-4728-B5DB-019275DBB7C1}"/>
              </a:ext>
            </a:extLst>
          </p:cNvPr>
          <p:cNvSpPr txBox="1"/>
          <p:nvPr/>
        </p:nvSpPr>
        <p:spPr>
          <a:xfrm>
            <a:off x="5311805" y="4924615"/>
            <a:ext cx="6094520" cy="307777"/>
          </a:xfrm>
          <a:prstGeom prst="rect">
            <a:avLst/>
          </a:prstGeom>
          <a:noFill/>
        </p:spPr>
        <p:txBody>
          <a:bodyPr wrap="square">
            <a:spAutoFit/>
          </a:bodyPr>
          <a:lstStyle/>
          <a:p>
            <a:r>
              <a:rPr lang="en-US" sz="1400" b="1" dirty="0">
                <a:solidFill>
                  <a:srgbClr val="C00000"/>
                </a:solidFill>
              </a:rPr>
              <a:t>Discard the changes in your repository.</a:t>
            </a:r>
          </a:p>
        </p:txBody>
      </p:sp>
      <p:cxnSp>
        <p:nvCxnSpPr>
          <p:cNvPr id="15" name="Straight Arrow Connector 14">
            <a:extLst>
              <a:ext uri="{FF2B5EF4-FFF2-40B4-BE49-F238E27FC236}">
                <a16:creationId xmlns:a16="http://schemas.microsoft.com/office/drawing/2014/main" id="{C17F1882-52A8-4BED-9D76-A1957F398F12}"/>
              </a:ext>
            </a:extLst>
          </p:cNvPr>
          <p:cNvCxnSpPr/>
          <p:nvPr/>
        </p:nvCxnSpPr>
        <p:spPr>
          <a:xfrm flipV="1">
            <a:off x="3835152" y="5078504"/>
            <a:ext cx="1476653" cy="294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3B455FB-1524-490E-B8C2-CC0C6D7218EE}"/>
              </a:ext>
            </a:extLst>
          </p:cNvPr>
          <p:cNvCxnSpPr/>
          <p:nvPr/>
        </p:nvCxnSpPr>
        <p:spPr>
          <a:xfrm flipV="1">
            <a:off x="3835152" y="5230917"/>
            <a:ext cx="1476653" cy="294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0DC25632-4177-4C64-AF02-9A99F8C6F001}"/>
              </a:ext>
            </a:extLst>
          </p:cNvPr>
          <p:cNvSpPr txBox="1"/>
          <p:nvPr/>
        </p:nvSpPr>
        <p:spPr>
          <a:xfrm>
            <a:off x="5311805" y="5096735"/>
            <a:ext cx="6094520" cy="307777"/>
          </a:xfrm>
          <a:prstGeom prst="rect">
            <a:avLst/>
          </a:prstGeom>
          <a:noFill/>
        </p:spPr>
        <p:txBody>
          <a:bodyPr wrap="square">
            <a:spAutoFit/>
          </a:bodyPr>
          <a:lstStyle/>
          <a:p>
            <a:r>
              <a:rPr lang="en-US" sz="1400" b="1" dirty="0">
                <a:solidFill>
                  <a:srgbClr val="C00000"/>
                </a:solidFill>
              </a:rPr>
              <a:t>Re-try git pull.</a:t>
            </a:r>
          </a:p>
        </p:txBody>
      </p:sp>
      <p:sp>
        <p:nvSpPr>
          <p:cNvPr id="18" name="Date Placeholder 17">
            <a:extLst>
              <a:ext uri="{FF2B5EF4-FFF2-40B4-BE49-F238E27FC236}">
                <a16:creationId xmlns:a16="http://schemas.microsoft.com/office/drawing/2014/main" id="{6BA872EF-2AF3-41AB-8B28-CF38BF57FF7B}"/>
              </a:ext>
            </a:extLst>
          </p:cNvPr>
          <p:cNvSpPr>
            <a:spLocks noGrp="1"/>
          </p:cNvSpPr>
          <p:nvPr>
            <p:ph type="dt" sz="half" idx="10"/>
          </p:nvPr>
        </p:nvSpPr>
        <p:spPr/>
        <p:txBody>
          <a:bodyPr/>
          <a:lstStyle/>
          <a:p>
            <a:fld id="{D4D0CB09-A73A-427C-8350-39128A447AB3}" type="datetime1">
              <a:rPr lang="en-US" smtClean="0"/>
              <a:t>9/8/2021</a:t>
            </a:fld>
            <a:endParaRPr lang="en-US"/>
          </a:p>
        </p:txBody>
      </p:sp>
      <p:sp>
        <p:nvSpPr>
          <p:cNvPr id="19" name="Footer Placeholder 18">
            <a:extLst>
              <a:ext uri="{FF2B5EF4-FFF2-40B4-BE49-F238E27FC236}">
                <a16:creationId xmlns:a16="http://schemas.microsoft.com/office/drawing/2014/main" id="{EF67F5BB-CB89-46C4-9B60-926C3EC902C6}"/>
              </a:ext>
            </a:extLst>
          </p:cNvPr>
          <p:cNvSpPr>
            <a:spLocks noGrp="1"/>
          </p:cNvSpPr>
          <p:nvPr>
            <p:ph type="ftr" sz="quarter" idx="11"/>
          </p:nvPr>
        </p:nvSpPr>
        <p:spPr/>
        <p:txBody>
          <a:bodyPr/>
          <a:lstStyle/>
          <a:p>
            <a:r>
              <a:rPr lang="en-US"/>
              <a:t>Introduction to Git Ransingh Satyajit Ray</a:t>
            </a:r>
          </a:p>
        </p:txBody>
      </p:sp>
      <p:sp>
        <p:nvSpPr>
          <p:cNvPr id="20" name="Slide Number Placeholder 19">
            <a:extLst>
              <a:ext uri="{FF2B5EF4-FFF2-40B4-BE49-F238E27FC236}">
                <a16:creationId xmlns:a16="http://schemas.microsoft.com/office/drawing/2014/main" id="{EB588336-A612-422B-A9CD-24A473FA54D9}"/>
              </a:ext>
            </a:extLst>
          </p:cNvPr>
          <p:cNvSpPr>
            <a:spLocks noGrp="1"/>
          </p:cNvSpPr>
          <p:nvPr>
            <p:ph type="sldNum" sz="quarter" idx="12"/>
          </p:nvPr>
        </p:nvSpPr>
        <p:spPr/>
        <p:txBody>
          <a:bodyPr/>
          <a:lstStyle/>
          <a:p>
            <a:fld id="{A72A44EE-F2A3-4CB1-AE67-31033DE842CD}" type="slidenum">
              <a:rPr lang="en-US" smtClean="0"/>
              <a:t>51</a:t>
            </a:fld>
            <a:endParaRPr lang="en-US"/>
          </a:p>
        </p:txBody>
      </p:sp>
    </p:spTree>
    <p:extLst>
      <p:ext uri="{BB962C8B-B14F-4D97-AF65-F5344CB8AC3E}">
        <p14:creationId xmlns:p14="http://schemas.microsoft.com/office/powerpoint/2010/main" val="2393608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67C2-0876-4050-9839-4C74780532EC}"/>
              </a:ext>
            </a:extLst>
          </p:cNvPr>
          <p:cNvSpPr>
            <a:spLocks noGrp="1"/>
          </p:cNvSpPr>
          <p:nvPr>
            <p:ph type="title"/>
          </p:nvPr>
        </p:nvSpPr>
        <p:spPr/>
        <p:txBody>
          <a:bodyPr>
            <a:normAutofit/>
          </a:bodyPr>
          <a:lstStyle/>
          <a:p>
            <a:r>
              <a:rPr lang="en-US" b="1" i="0" dirty="0">
                <a:solidFill>
                  <a:srgbClr val="05192D"/>
                </a:solidFill>
                <a:effectLst/>
                <a:latin typeface="Studio-Feixen-Sans"/>
              </a:rPr>
              <a:t>What happens if my push conflicts with someone else's work?</a:t>
            </a:r>
            <a:endParaRPr lang="en-US" dirty="0"/>
          </a:p>
        </p:txBody>
      </p:sp>
      <p:sp>
        <p:nvSpPr>
          <p:cNvPr id="3" name="Content Placeholder 2">
            <a:extLst>
              <a:ext uri="{FF2B5EF4-FFF2-40B4-BE49-F238E27FC236}">
                <a16:creationId xmlns:a16="http://schemas.microsoft.com/office/drawing/2014/main" id="{A55A3081-3BA9-4EAF-B0BE-26DC286A0C3C}"/>
              </a:ext>
            </a:extLst>
          </p:cNvPr>
          <p:cNvSpPr>
            <a:spLocks noGrp="1"/>
          </p:cNvSpPr>
          <p:nvPr>
            <p:ph idx="1"/>
          </p:nvPr>
        </p:nvSpPr>
        <p:spPr>
          <a:xfrm>
            <a:off x="838200" y="1825625"/>
            <a:ext cx="5997606" cy="4351338"/>
          </a:xfrm>
        </p:spPr>
        <p:txBody>
          <a:bodyPr>
            <a:normAutofit/>
          </a:bodyPr>
          <a:lstStyle/>
          <a:p>
            <a:pPr algn="just"/>
            <a:r>
              <a:rPr lang="en-US" sz="2400" dirty="0"/>
              <a:t>Use git push to push those changes to the remote repository origin, specifying the master branch.</a:t>
            </a:r>
          </a:p>
          <a:p>
            <a:pPr algn="just"/>
            <a:r>
              <a:rPr lang="en-US" sz="2400" dirty="0"/>
              <a:t>In order to prevent you overwriting remote work, Git has refused to execute your push. Use git pull to bring your repository up to date with origin. It will open up an editor that you can exit with </a:t>
            </a:r>
            <a:r>
              <a:rPr lang="en-US" sz="2400" dirty="0" err="1"/>
              <a:t>Ctrl+X</a:t>
            </a:r>
            <a:r>
              <a:rPr lang="en-US" sz="2400" dirty="0"/>
              <a:t>.</a:t>
            </a:r>
          </a:p>
          <a:p>
            <a:pPr algn="just"/>
            <a:r>
              <a:rPr lang="en-US" sz="2400" dirty="0"/>
              <a:t>Now that you have merged the remote repository's state into your local repository, try the push again.</a:t>
            </a:r>
          </a:p>
        </p:txBody>
      </p:sp>
      <p:pic>
        <p:nvPicPr>
          <p:cNvPr id="5" name="Picture 4">
            <a:extLst>
              <a:ext uri="{FF2B5EF4-FFF2-40B4-BE49-F238E27FC236}">
                <a16:creationId xmlns:a16="http://schemas.microsoft.com/office/drawing/2014/main" id="{74891ED1-AD1B-4113-B2BD-5FDC97DF3F10}"/>
              </a:ext>
            </a:extLst>
          </p:cNvPr>
          <p:cNvPicPr>
            <a:picLocks noChangeAspect="1"/>
          </p:cNvPicPr>
          <p:nvPr/>
        </p:nvPicPr>
        <p:blipFill>
          <a:blip r:embed="rId2"/>
          <a:stretch>
            <a:fillRect/>
          </a:stretch>
        </p:blipFill>
        <p:spPr>
          <a:xfrm>
            <a:off x="7001590" y="1580225"/>
            <a:ext cx="4794985" cy="4190260"/>
          </a:xfrm>
          <a:prstGeom prst="rect">
            <a:avLst/>
          </a:prstGeom>
        </p:spPr>
      </p:pic>
      <p:sp>
        <p:nvSpPr>
          <p:cNvPr id="6" name="Date Placeholder 5">
            <a:extLst>
              <a:ext uri="{FF2B5EF4-FFF2-40B4-BE49-F238E27FC236}">
                <a16:creationId xmlns:a16="http://schemas.microsoft.com/office/drawing/2014/main" id="{370E6B22-797D-4AF7-8411-5EFF2D41C444}"/>
              </a:ext>
            </a:extLst>
          </p:cNvPr>
          <p:cNvSpPr>
            <a:spLocks noGrp="1"/>
          </p:cNvSpPr>
          <p:nvPr>
            <p:ph type="dt" sz="half" idx="10"/>
          </p:nvPr>
        </p:nvSpPr>
        <p:spPr/>
        <p:txBody>
          <a:bodyPr/>
          <a:lstStyle/>
          <a:p>
            <a:fld id="{AED6279E-EF32-4A56-B8FB-C9AAAA8C4040}" type="datetime1">
              <a:rPr lang="en-US" smtClean="0"/>
              <a:t>9/8/2021</a:t>
            </a:fld>
            <a:endParaRPr lang="en-US"/>
          </a:p>
        </p:txBody>
      </p:sp>
      <p:sp>
        <p:nvSpPr>
          <p:cNvPr id="7" name="Footer Placeholder 6">
            <a:extLst>
              <a:ext uri="{FF2B5EF4-FFF2-40B4-BE49-F238E27FC236}">
                <a16:creationId xmlns:a16="http://schemas.microsoft.com/office/drawing/2014/main" id="{F6E675D7-976F-4E06-B8C8-356C030A9B57}"/>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B26D0649-59C4-4A03-A3A7-BFC14650A8D0}"/>
              </a:ext>
            </a:extLst>
          </p:cNvPr>
          <p:cNvSpPr>
            <a:spLocks noGrp="1"/>
          </p:cNvSpPr>
          <p:nvPr>
            <p:ph type="sldNum" sz="quarter" idx="12"/>
          </p:nvPr>
        </p:nvSpPr>
        <p:spPr/>
        <p:txBody>
          <a:bodyPr/>
          <a:lstStyle/>
          <a:p>
            <a:fld id="{A72A44EE-F2A3-4CB1-AE67-31033DE842CD}" type="slidenum">
              <a:rPr lang="en-US" smtClean="0"/>
              <a:t>52</a:t>
            </a:fld>
            <a:endParaRPr lang="en-US"/>
          </a:p>
        </p:txBody>
      </p:sp>
    </p:spTree>
    <p:extLst>
      <p:ext uri="{BB962C8B-B14F-4D97-AF65-F5344CB8AC3E}">
        <p14:creationId xmlns:p14="http://schemas.microsoft.com/office/powerpoint/2010/main" val="51932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7FB7-2D80-4344-8050-573534B9D4C5}"/>
              </a:ext>
            </a:extLst>
          </p:cNvPr>
          <p:cNvSpPr>
            <a:spLocks noGrp="1"/>
          </p:cNvSpPr>
          <p:nvPr>
            <p:ph type="title"/>
          </p:nvPr>
        </p:nvSpPr>
        <p:spPr/>
        <p:txBody>
          <a:bodyPr/>
          <a:lstStyle/>
          <a:p>
            <a:r>
              <a:rPr lang="en-US" b="1" i="0" dirty="0">
                <a:solidFill>
                  <a:srgbClr val="05192D"/>
                </a:solidFill>
                <a:effectLst/>
                <a:latin typeface="Studio-Feixen-Sans"/>
              </a:rPr>
              <a:t>What is in a diff?</a:t>
            </a:r>
            <a:endParaRPr lang="en-US" dirty="0"/>
          </a:p>
        </p:txBody>
      </p:sp>
      <p:pic>
        <p:nvPicPr>
          <p:cNvPr id="5" name="Content Placeholder 4">
            <a:extLst>
              <a:ext uri="{FF2B5EF4-FFF2-40B4-BE49-F238E27FC236}">
                <a16:creationId xmlns:a16="http://schemas.microsoft.com/office/drawing/2014/main" id="{35B0B0C6-9773-4556-BF3A-CD7015C30E91}"/>
              </a:ext>
            </a:extLst>
          </p:cNvPr>
          <p:cNvPicPr>
            <a:picLocks noGrp="1" noChangeAspect="1"/>
          </p:cNvPicPr>
          <p:nvPr>
            <p:ph idx="1"/>
          </p:nvPr>
        </p:nvPicPr>
        <p:blipFill>
          <a:blip r:embed="rId2"/>
          <a:stretch>
            <a:fillRect/>
          </a:stretch>
        </p:blipFill>
        <p:spPr>
          <a:xfrm>
            <a:off x="838200" y="2151178"/>
            <a:ext cx="6096000" cy="2847975"/>
          </a:xfrm>
        </p:spPr>
      </p:pic>
      <p:sp>
        <p:nvSpPr>
          <p:cNvPr id="6" name="Date Placeholder 5">
            <a:extLst>
              <a:ext uri="{FF2B5EF4-FFF2-40B4-BE49-F238E27FC236}">
                <a16:creationId xmlns:a16="http://schemas.microsoft.com/office/drawing/2014/main" id="{F49046D7-7E16-4CAF-94AD-C8AAE894E86A}"/>
              </a:ext>
            </a:extLst>
          </p:cNvPr>
          <p:cNvSpPr>
            <a:spLocks noGrp="1"/>
          </p:cNvSpPr>
          <p:nvPr>
            <p:ph type="dt" sz="half" idx="10"/>
          </p:nvPr>
        </p:nvSpPr>
        <p:spPr/>
        <p:txBody>
          <a:bodyPr/>
          <a:lstStyle/>
          <a:p>
            <a:fld id="{DC595400-4A13-42EF-A3AC-B7A02F040F30}" type="datetime1">
              <a:rPr lang="en-US" smtClean="0"/>
              <a:t>9/8/2021</a:t>
            </a:fld>
            <a:endParaRPr lang="en-US"/>
          </a:p>
        </p:txBody>
      </p:sp>
      <p:sp>
        <p:nvSpPr>
          <p:cNvPr id="7" name="Footer Placeholder 6">
            <a:extLst>
              <a:ext uri="{FF2B5EF4-FFF2-40B4-BE49-F238E27FC236}">
                <a16:creationId xmlns:a16="http://schemas.microsoft.com/office/drawing/2014/main" id="{B4D7A7E7-0BB5-4369-AE61-3A830F33D232}"/>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31C5662B-1ACB-4A83-84EB-666281FA2C4D}"/>
              </a:ext>
            </a:extLst>
          </p:cNvPr>
          <p:cNvSpPr>
            <a:spLocks noGrp="1"/>
          </p:cNvSpPr>
          <p:nvPr>
            <p:ph type="sldNum" sz="quarter" idx="12"/>
          </p:nvPr>
        </p:nvSpPr>
        <p:spPr/>
        <p:txBody>
          <a:bodyPr/>
          <a:lstStyle/>
          <a:p>
            <a:fld id="{A72A44EE-F2A3-4CB1-AE67-31033DE842CD}" type="slidenum">
              <a:rPr lang="en-US" smtClean="0"/>
              <a:t>6</a:t>
            </a:fld>
            <a:endParaRPr lang="en-US"/>
          </a:p>
        </p:txBody>
      </p:sp>
    </p:spTree>
    <p:extLst>
      <p:ext uri="{BB962C8B-B14F-4D97-AF65-F5344CB8AC3E}">
        <p14:creationId xmlns:p14="http://schemas.microsoft.com/office/powerpoint/2010/main" val="212498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DCDA-922E-4420-9583-C4DA8A292C4D}"/>
              </a:ext>
            </a:extLst>
          </p:cNvPr>
          <p:cNvSpPr>
            <a:spLocks noGrp="1"/>
          </p:cNvSpPr>
          <p:nvPr>
            <p:ph type="title"/>
          </p:nvPr>
        </p:nvSpPr>
        <p:spPr/>
        <p:txBody>
          <a:bodyPr/>
          <a:lstStyle/>
          <a:p>
            <a:r>
              <a:rPr lang="en-US" b="1" i="0" dirty="0">
                <a:solidFill>
                  <a:srgbClr val="05192D"/>
                </a:solidFill>
                <a:effectLst/>
                <a:latin typeface="Studio-Feixen-Sans"/>
              </a:rPr>
              <a:t>What's the first step in saving changes?</a:t>
            </a:r>
            <a:endParaRPr lang="en-US" dirty="0"/>
          </a:p>
        </p:txBody>
      </p:sp>
      <p:sp>
        <p:nvSpPr>
          <p:cNvPr id="3" name="Content Placeholder 2">
            <a:extLst>
              <a:ext uri="{FF2B5EF4-FFF2-40B4-BE49-F238E27FC236}">
                <a16:creationId xmlns:a16="http://schemas.microsoft.com/office/drawing/2014/main" id="{032CE1DD-A659-4BB9-8E33-376DF61A9466}"/>
              </a:ext>
            </a:extLst>
          </p:cNvPr>
          <p:cNvSpPr>
            <a:spLocks noGrp="1"/>
          </p:cNvSpPr>
          <p:nvPr>
            <p:ph idx="1"/>
          </p:nvPr>
        </p:nvSpPr>
        <p:spPr/>
        <p:txBody>
          <a:bodyPr/>
          <a:lstStyle/>
          <a:p>
            <a:pPr marL="0" indent="0">
              <a:buNone/>
            </a:pPr>
            <a:r>
              <a:rPr lang="en-US" dirty="0"/>
              <a:t>You commit changes to a Git repository in two steps:</a:t>
            </a:r>
          </a:p>
          <a:p>
            <a:r>
              <a:rPr lang="en-US" dirty="0"/>
              <a:t>Add one or more files to the staging area.</a:t>
            </a:r>
          </a:p>
          <a:p>
            <a:r>
              <a:rPr lang="en-US" dirty="0"/>
              <a:t>Commit everything in the staging area.</a:t>
            </a:r>
          </a:p>
          <a:p>
            <a:r>
              <a:rPr lang="en-US" dirty="0"/>
              <a:t>To add a file to the staging area, use </a:t>
            </a:r>
            <a:r>
              <a:rPr lang="en-US" b="1" dirty="0"/>
              <a:t>git add filename.</a:t>
            </a:r>
          </a:p>
          <a:p>
            <a:pPr marL="0" indent="0">
              <a:buNone/>
            </a:pPr>
            <a:endParaRPr lang="en-US" b="1" dirty="0"/>
          </a:p>
        </p:txBody>
      </p:sp>
      <p:pic>
        <p:nvPicPr>
          <p:cNvPr id="6" name="Picture 5">
            <a:extLst>
              <a:ext uri="{FF2B5EF4-FFF2-40B4-BE49-F238E27FC236}">
                <a16:creationId xmlns:a16="http://schemas.microsoft.com/office/drawing/2014/main" id="{E9CE2EFC-03A5-4D6F-AE59-933CE5DEC0CC}"/>
              </a:ext>
            </a:extLst>
          </p:cNvPr>
          <p:cNvPicPr>
            <a:picLocks noChangeAspect="1"/>
          </p:cNvPicPr>
          <p:nvPr/>
        </p:nvPicPr>
        <p:blipFill>
          <a:blip r:embed="rId2"/>
          <a:stretch>
            <a:fillRect/>
          </a:stretch>
        </p:blipFill>
        <p:spPr>
          <a:xfrm>
            <a:off x="945934" y="4001294"/>
            <a:ext cx="6038850" cy="2085975"/>
          </a:xfrm>
          <a:prstGeom prst="rect">
            <a:avLst/>
          </a:prstGeom>
        </p:spPr>
      </p:pic>
      <p:sp>
        <p:nvSpPr>
          <p:cNvPr id="7" name="Date Placeholder 6">
            <a:extLst>
              <a:ext uri="{FF2B5EF4-FFF2-40B4-BE49-F238E27FC236}">
                <a16:creationId xmlns:a16="http://schemas.microsoft.com/office/drawing/2014/main" id="{D4517BFB-8BDE-4A3B-8464-CD2E392848DA}"/>
              </a:ext>
            </a:extLst>
          </p:cNvPr>
          <p:cNvSpPr>
            <a:spLocks noGrp="1"/>
          </p:cNvSpPr>
          <p:nvPr>
            <p:ph type="dt" sz="half" idx="10"/>
          </p:nvPr>
        </p:nvSpPr>
        <p:spPr/>
        <p:txBody>
          <a:bodyPr/>
          <a:lstStyle/>
          <a:p>
            <a:fld id="{BFB1C334-C446-4A22-BA3F-916CA801544A}" type="datetime1">
              <a:rPr lang="en-US" smtClean="0"/>
              <a:t>9/8/2021</a:t>
            </a:fld>
            <a:endParaRPr lang="en-US"/>
          </a:p>
        </p:txBody>
      </p:sp>
      <p:sp>
        <p:nvSpPr>
          <p:cNvPr id="8" name="Footer Placeholder 7">
            <a:extLst>
              <a:ext uri="{FF2B5EF4-FFF2-40B4-BE49-F238E27FC236}">
                <a16:creationId xmlns:a16="http://schemas.microsoft.com/office/drawing/2014/main" id="{A6F7EB69-A1E3-4F20-9BC9-8191D48EB1AA}"/>
              </a:ext>
            </a:extLst>
          </p:cNvPr>
          <p:cNvSpPr>
            <a:spLocks noGrp="1"/>
          </p:cNvSpPr>
          <p:nvPr>
            <p:ph type="ftr" sz="quarter" idx="11"/>
          </p:nvPr>
        </p:nvSpPr>
        <p:spPr/>
        <p:txBody>
          <a:bodyPr/>
          <a:lstStyle/>
          <a:p>
            <a:r>
              <a:rPr lang="en-US"/>
              <a:t>Introduction to Git Ransingh Satyajit Ray</a:t>
            </a:r>
          </a:p>
        </p:txBody>
      </p:sp>
      <p:sp>
        <p:nvSpPr>
          <p:cNvPr id="9" name="Slide Number Placeholder 8">
            <a:extLst>
              <a:ext uri="{FF2B5EF4-FFF2-40B4-BE49-F238E27FC236}">
                <a16:creationId xmlns:a16="http://schemas.microsoft.com/office/drawing/2014/main" id="{BFE8B29C-4747-496C-ABF2-A4D8146CD404}"/>
              </a:ext>
            </a:extLst>
          </p:cNvPr>
          <p:cNvSpPr>
            <a:spLocks noGrp="1"/>
          </p:cNvSpPr>
          <p:nvPr>
            <p:ph type="sldNum" sz="quarter" idx="12"/>
          </p:nvPr>
        </p:nvSpPr>
        <p:spPr/>
        <p:txBody>
          <a:bodyPr/>
          <a:lstStyle/>
          <a:p>
            <a:fld id="{A72A44EE-F2A3-4CB1-AE67-31033DE842CD}" type="slidenum">
              <a:rPr lang="en-US" smtClean="0"/>
              <a:t>7</a:t>
            </a:fld>
            <a:endParaRPr lang="en-US"/>
          </a:p>
        </p:txBody>
      </p:sp>
    </p:spTree>
    <p:extLst>
      <p:ext uri="{BB962C8B-B14F-4D97-AF65-F5344CB8AC3E}">
        <p14:creationId xmlns:p14="http://schemas.microsoft.com/office/powerpoint/2010/main" val="371363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4F3B-A13D-4FBE-A424-996490F177E6}"/>
              </a:ext>
            </a:extLst>
          </p:cNvPr>
          <p:cNvSpPr>
            <a:spLocks noGrp="1"/>
          </p:cNvSpPr>
          <p:nvPr>
            <p:ph type="title"/>
          </p:nvPr>
        </p:nvSpPr>
        <p:spPr/>
        <p:txBody>
          <a:bodyPr>
            <a:normAutofit/>
          </a:bodyPr>
          <a:lstStyle/>
          <a:p>
            <a:r>
              <a:rPr lang="en-US" b="1" i="0" dirty="0">
                <a:solidFill>
                  <a:srgbClr val="05192D"/>
                </a:solidFill>
                <a:effectLst/>
                <a:latin typeface="Studio-Feixen-Sans"/>
              </a:rPr>
              <a:t>How can I tell what's going to be committed?</a:t>
            </a:r>
            <a:endParaRPr lang="en-US" dirty="0"/>
          </a:p>
        </p:txBody>
      </p:sp>
      <p:sp>
        <p:nvSpPr>
          <p:cNvPr id="3" name="Content Placeholder 2">
            <a:extLst>
              <a:ext uri="{FF2B5EF4-FFF2-40B4-BE49-F238E27FC236}">
                <a16:creationId xmlns:a16="http://schemas.microsoft.com/office/drawing/2014/main" id="{AC6D0FE5-B2B8-4D6D-B2A0-4215D809E8D0}"/>
              </a:ext>
            </a:extLst>
          </p:cNvPr>
          <p:cNvSpPr>
            <a:spLocks noGrp="1"/>
          </p:cNvSpPr>
          <p:nvPr>
            <p:ph idx="1"/>
          </p:nvPr>
        </p:nvSpPr>
        <p:spPr>
          <a:xfrm>
            <a:off x="838200" y="1825625"/>
            <a:ext cx="7631097" cy="4351338"/>
          </a:xfrm>
        </p:spPr>
        <p:txBody>
          <a:bodyPr>
            <a:normAutofit/>
          </a:bodyPr>
          <a:lstStyle/>
          <a:p>
            <a:r>
              <a:rPr lang="en-US" sz="2400" dirty="0"/>
              <a:t>To compare the state of your files with those in the staging area, you can use git diff -r HEAD. The -r flag means "compare to a particular revision", and HEAD is a shortcut meaning "the most recent commit".</a:t>
            </a:r>
          </a:p>
          <a:p>
            <a:r>
              <a:rPr lang="en-US" sz="2400" dirty="0"/>
              <a:t>You can restrict the results to a single file or directory using git diff -r HEAD path/to/file, where the path to the file is relative to where you are (for example, the path from the root directory of the repository).</a:t>
            </a:r>
          </a:p>
          <a:p>
            <a:r>
              <a:rPr lang="en-US" sz="2400" dirty="0"/>
              <a:t>You have been put in the dental repository, where data/northern.csv has been added to the staging area. Use git diff with -r and an argument to see how files differ from the last saved revision.</a:t>
            </a:r>
          </a:p>
        </p:txBody>
      </p:sp>
      <p:pic>
        <p:nvPicPr>
          <p:cNvPr id="7" name="Picture 6">
            <a:extLst>
              <a:ext uri="{FF2B5EF4-FFF2-40B4-BE49-F238E27FC236}">
                <a16:creationId xmlns:a16="http://schemas.microsoft.com/office/drawing/2014/main" id="{973EA24F-5CA2-4215-8D3A-CF2D0792BB3B}"/>
              </a:ext>
            </a:extLst>
          </p:cNvPr>
          <p:cNvPicPr>
            <a:picLocks noChangeAspect="1"/>
          </p:cNvPicPr>
          <p:nvPr/>
        </p:nvPicPr>
        <p:blipFill>
          <a:blip r:embed="rId2"/>
          <a:stretch>
            <a:fillRect/>
          </a:stretch>
        </p:blipFill>
        <p:spPr>
          <a:xfrm>
            <a:off x="8540318" y="2749273"/>
            <a:ext cx="3514744" cy="3427690"/>
          </a:xfrm>
          <a:prstGeom prst="rect">
            <a:avLst/>
          </a:prstGeom>
        </p:spPr>
      </p:pic>
      <p:sp>
        <p:nvSpPr>
          <p:cNvPr id="8" name="Date Placeholder 7">
            <a:extLst>
              <a:ext uri="{FF2B5EF4-FFF2-40B4-BE49-F238E27FC236}">
                <a16:creationId xmlns:a16="http://schemas.microsoft.com/office/drawing/2014/main" id="{FD815F30-3F6A-43D2-8F1D-188AEF91E8A8}"/>
              </a:ext>
            </a:extLst>
          </p:cNvPr>
          <p:cNvSpPr>
            <a:spLocks noGrp="1"/>
          </p:cNvSpPr>
          <p:nvPr>
            <p:ph type="dt" sz="half" idx="10"/>
          </p:nvPr>
        </p:nvSpPr>
        <p:spPr/>
        <p:txBody>
          <a:bodyPr/>
          <a:lstStyle/>
          <a:p>
            <a:fld id="{3F162AEA-227D-48DB-AA6A-6B9D9E78B2A4}" type="datetime1">
              <a:rPr lang="en-US" smtClean="0"/>
              <a:t>9/8/2021</a:t>
            </a:fld>
            <a:endParaRPr lang="en-US"/>
          </a:p>
        </p:txBody>
      </p:sp>
      <p:sp>
        <p:nvSpPr>
          <p:cNvPr id="9" name="Footer Placeholder 8">
            <a:extLst>
              <a:ext uri="{FF2B5EF4-FFF2-40B4-BE49-F238E27FC236}">
                <a16:creationId xmlns:a16="http://schemas.microsoft.com/office/drawing/2014/main" id="{0DDDB177-D0C1-4F7C-8F97-396F554A5EBC}"/>
              </a:ext>
            </a:extLst>
          </p:cNvPr>
          <p:cNvSpPr>
            <a:spLocks noGrp="1"/>
          </p:cNvSpPr>
          <p:nvPr>
            <p:ph type="ftr" sz="quarter" idx="11"/>
          </p:nvPr>
        </p:nvSpPr>
        <p:spPr/>
        <p:txBody>
          <a:bodyPr/>
          <a:lstStyle/>
          <a:p>
            <a:r>
              <a:rPr lang="en-US"/>
              <a:t>Introduction to Git Ransingh Satyajit Ray</a:t>
            </a:r>
          </a:p>
        </p:txBody>
      </p:sp>
      <p:sp>
        <p:nvSpPr>
          <p:cNvPr id="10" name="Slide Number Placeholder 9">
            <a:extLst>
              <a:ext uri="{FF2B5EF4-FFF2-40B4-BE49-F238E27FC236}">
                <a16:creationId xmlns:a16="http://schemas.microsoft.com/office/drawing/2014/main" id="{488EB182-98E2-4D37-8C4E-BBE4A349B0C8}"/>
              </a:ext>
            </a:extLst>
          </p:cNvPr>
          <p:cNvSpPr>
            <a:spLocks noGrp="1"/>
          </p:cNvSpPr>
          <p:nvPr>
            <p:ph type="sldNum" sz="quarter" idx="12"/>
          </p:nvPr>
        </p:nvSpPr>
        <p:spPr/>
        <p:txBody>
          <a:bodyPr/>
          <a:lstStyle/>
          <a:p>
            <a:fld id="{A72A44EE-F2A3-4CB1-AE67-31033DE842CD}" type="slidenum">
              <a:rPr lang="en-US" smtClean="0"/>
              <a:t>8</a:t>
            </a:fld>
            <a:endParaRPr lang="en-US"/>
          </a:p>
        </p:txBody>
      </p:sp>
    </p:spTree>
    <p:extLst>
      <p:ext uri="{BB962C8B-B14F-4D97-AF65-F5344CB8AC3E}">
        <p14:creationId xmlns:p14="http://schemas.microsoft.com/office/powerpoint/2010/main" val="79825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4559-7189-44CC-81BF-5DAF5E79F3E0}"/>
              </a:ext>
            </a:extLst>
          </p:cNvPr>
          <p:cNvSpPr>
            <a:spLocks noGrp="1"/>
          </p:cNvSpPr>
          <p:nvPr>
            <p:ph type="title"/>
          </p:nvPr>
        </p:nvSpPr>
        <p:spPr/>
        <p:txBody>
          <a:bodyPr/>
          <a:lstStyle/>
          <a:p>
            <a:r>
              <a:rPr lang="en-US" b="1" i="0" dirty="0">
                <a:solidFill>
                  <a:srgbClr val="05192D"/>
                </a:solidFill>
                <a:effectLst/>
                <a:latin typeface="Studio-Feixen-Sans"/>
              </a:rPr>
              <a:t>How can I tell what's going to be committed?</a:t>
            </a:r>
            <a:endParaRPr lang="en-US" dirty="0"/>
          </a:p>
        </p:txBody>
      </p:sp>
      <p:sp>
        <p:nvSpPr>
          <p:cNvPr id="3" name="Content Placeholder 2">
            <a:extLst>
              <a:ext uri="{FF2B5EF4-FFF2-40B4-BE49-F238E27FC236}">
                <a16:creationId xmlns:a16="http://schemas.microsoft.com/office/drawing/2014/main" id="{7A82088F-7395-46A1-A07D-E41797D3AF9E}"/>
              </a:ext>
            </a:extLst>
          </p:cNvPr>
          <p:cNvSpPr>
            <a:spLocks noGrp="1"/>
          </p:cNvSpPr>
          <p:nvPr>
            <p:ph idx="1"/>
          </p:nvPr>
        </p:nvSpPr>
        <p:spPr>
          <a:xfrm>
            <a:off x="838200" y="1825625"/>
            <a:ext cx="6983027" cy="4351338"/>
          </a:xfrm>
        </p:spPr>
        <p:txBody>
          <a:bodyPr>
            <a:normAutofit/>
          </a:bodyPr>
          <a:lstStyle/>
          <a:p>
            <a:r>
              <a:rPr lang="en-US" sz="2400" dirty="0"/>
              <a:t>Use a single Git command to view the changes in the file that has been staged (and only that file).</a:t>
            </a:r>
          </a:p>
          <a:p>
            <a:endParaRPr lang="en-US" sz="2400" dirty="0"/>
          </a:p>
          <a:p>
            <a:endParaRPr lang="en-US" sz="2400" dirty="0"/>
          </a:p>
        </p:txBody>
      </p:sp>
      <p:pic>
        <p:nvPicPr>
          <p:cNvPr id="5" name="Picture 4">
            <a:extLst>
              <a:ext uri="{FF2B5EF4-FFF2-40B4-BE49-F238E27FC236}">
                <a16:creationId xmlns:a16="http://schemas.microsoft.com/office/drawing/2014/main" id="{C039E2F9-2AA9-4691-B6AE-D8B72D232CE9}"/>
              </a:ext>
            </a:extLst>
          </p:cNvPr>
          <p:cNvPicPr>
            <a:picLocks noChangeAspect="1"/>
          </p:cNvPicPr>
          <p:nvPr/>
        </p:nvPicPr>
        <p:blipFill>
          <a:blip r:embed="rId2"/>
          <a:stretch>
            <a:fillRect/>
          </a:stretch>
        </p:blipFill>
        <p:spPr>
          <a:xfrm>
            <a:off x="8000029" y="1690688"/>
            <a:ext cx="3766686" cy="1743307"/>
          </a:xfrm>
          <a:prstGeom prst="rect">
            <a:avLst/>
          </a:prstGeom>
        </p:spPr>
      </p:pic>
      <p:sp>
        <p:nvSpPr>
          <p:cNvPr id="6" name="Date Placeholder 5">
            <a:extLst>
              <a:ext uri="{FF2B5EF4-FFF2-40B4-BE49-F238E27FC236}">
                <a16:creationId xmlns:a16="http://schemas.microsoft.com/office/drawing/2014/main" id="{D7316D2C-9D9D-4DD9-8883-7E0A93874C68}"/>
              </a:ext>
            </a:extLst>
          </p:cNvPr>
          <p:cNvSpPr>
            <a:spLocks noGrp="1"/>
          </p:cNvSpPr>
          <p:nvPr>
            <p:ph type="dt" sz="half" idx="10"/>
          </p:nvPr>
        </p:nvSpPr>
        <p:spPr/>
        <p:txBody>
          <a:bodyPr/>
          <a:lstStyle/>
          <a:p>
            <a:fld id="{89D0A74F-E378-43CA-9893-DEE61681D265}" type="datetime1">
              <a:rPr lang="en-US" smtClean="0"/>
              <a:t>9/8/2021</a:t>
            </a:fld>
            <a:endParaRPr lang="en-US"/>
          </a:p>
        </p:txBody>
      </p:sp>
      <p:sp>
        <p:nvSpPr>
          <p:cNvPr id="7" name="Footer Placeholder 6">
            <a:extLst>
              <a:ext uri="{FF2B5EF4-FFF2-40B4-BE49-F238E27FC236}">
                <a16:creationId xmlns:a16="http://schemas.microsoft.com/office/drawing/2014/main" id="{8EFBA4C1-26AB-4495-857B-DE2EB6506B3A}"/>
              </a:ext>
            </a:extLst>
          </p:cNvPr>
          <p:cNvSpPr>
            <a:spLocks noGrp="1"/>
          </p:cNvSpPr>
          <p:nvPr>
            <p:ph type="ftr" sz="quarter" idx="11"/>
          </p:nvPr>
        </p:nvSpPr>
        <p:spPr/>
        <p:txBody>
          <a:bodyPr/>
          <a:lstStyle/>
          <a:p>
            <a:r>
              <a:rPr lang="en-US"/>
              <a:t>Introduction to Git Ransingh Satyajit Ray</a:t>
            </a:r>
          </a:p>
        </p:txBody>
      </p:sp>
      <p:sp>
        <p:nvSpPr>
          <p:cNvPr id="8" name="Slide Number Placeholder 7">
            <a:extLst>
              <a:ext uri="{FF2B5EF4-FFF2-40B4-BE49-F238E27FC236}">
                <a16:creationId xmlns:a16="http://schemas.microsoft.com/office/drawing/2014/main" id="{B04A7F66-AE3F-4901-B6D3-950E4BAB7176}"/>
              </a:ext>
            </a:extLst>
          </p:cNvPr>
          <p:cNvSpPr>
            <a:spLocks noGrp="1"/>
          </p:cNvSpPr>
          <p:nvPr>
            <p:ph type="sldNum" sz="quarter" idx="12"/>
          </p:nvPr>
        </p:nvSpPr>
        <p:spPr/>
        <p:txBody>
          <a:bodyPr/>
          <a:lstStyle/>
          <a:p>
            <a:fld id="{A72A44EE-F2A3-4CB1-AE67-31033DE842CD}" type="slidenum">
              <a:rPr lang="en-US" smtClean="0"/>
              <a:t>9</a:t>
            </a:fld>
            <a:endParaRPr lang="en-US"/>
          </a:p>
        </p:txBody>
      </p:sp>
    </p:spTree>
    <p:extLst>
      <p:ext uri="{BB962C8B-B14F-4D97-AF65-F5344CB8AC3E}">
        <p14:creationId xmlns:p14="http://schemas.microsoft.com/office/powerpoint/2010/main" val="312832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10831</TotalTime>
  <Words>4772</Words>
  <Application>Microsoft Office PowerPoint</Application>
  <PresentationFormat>Widescreen</PresentationFormat>
  <Paragraphs>400</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-apple-system</vt:lpstr>
      <vt:lpstr>Arial</vt:lpstr>
      <vt:lpstr>Calibri</vt:lpstr>
      <vt:lpstr>Calibri Light</vt:lpstr>
      <vt:lpstr>JetBrainsMonoNL</vt:lpstr>
      <vt:lpstr>Studio-Feixen-Sans</vt:lpstr>
      <vt:lpstr>Office Theme</vt:lpstr>
      <vt:lpstr>PowerPoint Presentation</vt:lpstr>
      <vt:lpstr>What is version control?</vt:lpstr>
      <vt:lpstr>Where does Git store information?</vt:lpstr>
      <vt:lpstr>How can I tell what I have changed?</vt:lpstr>
      <vt:lpstr>What is in a diff?</vt:lpstr>
      <vt:lpstr>What is in a diff?</vt:lpstr>
      <vt:lpstr>What's the first step in saving changes?</vt:lpstr>
      <vt:lpstr>How can I tell what's going to be committed?</vt:lpstr>
      <vt:lpstr>How can I tell what's going to be committed?</vt:lpstr>
      <vt:lpstr>Interlude: how can I edit a file?</vt:lpstr>
      <vt:lpstr>Interlude: how can I edit a file? </vt:lpstr>
      <vt:lpstr>How do I commit changes?</vt:lpstr>
      <vt:lpstr>How can I view a repository's history?</vt:lpstr>
      <vt:lpstr>How do I write a better log message</vt:lpstr>
      <vt:lpstr>How does Git store information?</vt:lpstr>
      <vt:lpstr>What is a hash?</vt:lpstr>
      <vt:lpstr>How can I view a specific commit?</vt:lpstr>
      <vt:lpstr>What is Git's equivalent of a relative path? </vt:lpstr>
      <vt:lpstr>How can I see who changed what in a file?</vt:lpstr>
      <vt:lpstr>How can I see who changed what in a file?</vt:lpstr>
      <vt:lpstr>How can I see what changed between two commits?</vt:lpstr>
      <vt:lpstr>How do I tell Git to ignore certain files?</vt:lpstr>
      <vt:lpstr>How can I remove unwanted files?</vt:lpstr>
      <vt:lpstr>How can I see how Git is configured?</vt:lpstr>
      <vt:lpstr>How can I change my Git configuration?</vt:lpstr>
      <vt:lpstr>How can I undo changes to unstaged files?</vt:lpstr>
      <vt:lpstr>How can I undo changes to staged files?</vt:lpstr>
      <vt:lpstr>How do I restore an old version of a file?</vt:lpstr>
      <vt:lpstr>How do I restore an old version of a file?</vt:lpstr>
      <vt:lpstr>How do I restore an old version of a file?</vt:lpstr>
      <vt:lpstr>How can I undo all of the changes I have made?</vt:lpstr>
      <vt:lpstr>What is a branch?</vt:lpstr>
      <vt:lpstr>What is a branch?</vt:lpstr>
      <vt:lpstr>How can I see what branches my repository has?</vt:lpstr>
      <vt:lpstr>How can I view the differences between branches?</vt:lpstr>
      <vt:lpstr>How can I view the differences between branches?</vt:lpstr>
      <vt:lpstr>How can I switch from one branch to another?</vt:lpstr>
      <vt:lpstr>Removing the file/es</vt:lpstr>
      <vt:lpstr>How can I create a branch?</vt:lpstr>
      <vt:lpstr>How can I merge two branches?</vt:lpstr>
      <vt:lpstr>What are conflicts?</vt:lpstr>
      <vt:lpstr>How can I merge two branches with conflicts?</vt:lpstr>
      <vt:lpstr>How can I merge two branches with conflicts?</vt:lpstr>
      <vt:lpstr>How can I create a brand new repository?</vt:lpstr>
      <vt:lpstr>How can I turn an existing project into a Git repository?</vt:lpstr>
      <vt:lpstr>How can I create a copy of an existing repository?</vt:lpstr>
      <vt:lpstr>How can I create a copy of an existing repository?</vt:lpstr>
      <vt:lpstr>How can I find out where a cloned repository originated?</vt:lpstr>
      <vt:lpstr>How can I define remotes?</vt:lpstr>
      <vt:lpstr>How can I pull in changes from a remote repository?</vt:lpstr>
      <vt:lpstr>What happens if I try to pull when I have unsaved changes?</vt:lpstr>
      <vt:lpstr>What happens if my push conflicts with someone else's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Ransingh Satyajit Ray</dc:creator>
  <cp:lastModifiedBy>Ransingh Satyajit Ray</cp:lastModifiedBy>
  <cp:revision>156</cp:revision>
  <cp:lastPrinted>2021-09-08T05:06:25Z</cp:lastPrinted>
  <dcterms:created xsi:type="dcterms:W3CDTF">2021-08-31T18:09:49Z</dcterms:created>
  <dcterms:modified xsi:type="dcterms:W3CDTF">2021-09-08T06:40:57Z</dcterms:modified>
</cp:coreProperties>
</file>