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A094B3-0D36-46B1-8001-E707D241B0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Introduction to Shell Scripting</a:t>
            </a:r>
          </a:p>
        </p:txBody>
      </p:sp>
      <p:sp>
        <p:nvSpPr>
          <p:cNvPr id="3" name="Date Placeholder 2">
            <a:extLst>
              <a:ext uri="{FF2B5EF4-FFF2-40B4-BE49-F238E27FC236}">
                <a16:creationId xmlns:a16="http://schemas.microsoft.com/office/drawing/2014/main" id="{7A8885F5-7585-4E91-80F2-BB225E0685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D6AA0C-A4E1-4EE3-9C51-A928BE88BBA2}" type="datetimeFigureOut">
              <a:rPr lang="en-US" smtClean="0"/>
              <a:t>8/25/2021</a:t>
            </a:fld>
            <a:endParaRPr lang="en-US"/>
          </a:p>
        </p:txBody>
      </p:sp>
      <p:sp>
        <p:nvSpPr>
          <p:cNvPr id="4" name="Footer Placeholder 3">
            <a:extLst>
              <a:ext uri="{FF2B5EF4-FFF2-40B4-BE49-F238E27FC236}">
                <a16:creationId xmlns:a16="http://schemas.microsoft.com/office/drawing/2014/main" id="{0A49ECB7-3442-460B-AAEA-2F46AA5213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Ransingh Satyajit Ray</a:t>
            </a:r>
          </a:p>
        </p:txBody>
      </p:sp>
      <p:sp>
        <p:nvSpPr>
          <p:cNvPr id="5" name="Slide Number Placeholder 4">
            <a:extLst>
              <a:ext uri="{FF2B5EF4-FFF2-40B4-BE49-F238E27FC236}">
                <a16:creationId xmlns:a16="http://schemas.microsoft.com/office/drawing/2014/main" id="{74ABDE37-9C88-42BF-B539-8E7DDCF18FB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696F06-7EFF-4FBF-BD2E-A8075AE89E0B}" type="slidenum">
              <a:rPr lang="en-US" smtClean="0"/>
              <a:t>‹#›</a:t>
            </a:fld>
            <a:endParaRPr lang="en-US"/>
          </a:p>
        </p:txBody>
      </p:sp>
    </p:spTree>
    <p:extLst>
      <p:ext uri="{BB962C8B-B14F-4D97-AF65-F5344CB8AC3E}">
        <p14:creationId xmlns:p14="http://schemas.microsoft.com/office/powerpoint/2010/main" val="169004544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Introduction to Shell Scripting</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37A98B-906A-4786-8AAA-0F6E4E2E78C6}" type="datetimeFigureOut">
              <a:rPr lang="en-US" smtClean="0"/>
              <a:t>8/25/2021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Ransingh Satyajit Ray</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9BC4-9A16-4C21-976B-445CB7AB43D1}" type="slidenum">
              <a:rPr lang="en-US" smtClean="0"/>
              <a:t>‹#›</a:t>
            </a:fld>
            <a:endParaRPr lang="en-US"/>
          </a:p>
        </p:txBody>
      </p:sp>
    </p:spTree>
    <p:extLst>
      <p:ext uri="{BB962C8B-B14F-4D97-AF65-F5344CB8AC3E}">
        <p14:creationId xmlns:p14="http://schemas.microsoft.com/office/powerpoint/2010/main" val="3499692153"/>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2B684-E3F5-40DE-8967-5F481E7F20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952515-13CA-4171-961B-9E09C28132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4E79D3-690F-4489-BB51-E855A1EDC789}"/>
              </a:ext>
            </a:extLst>
          </p:cNvPr>
          <p:cNvSpPr>
            <a:spLocks noGrp="1"/>
          </p:cNvSpPr>
          <p:nvPr>
            <p:ph type="dt" sz="half" idx="10"/>
          </p:nvPr>
        </p:nvSpPr>
        <p:spPr/>
        <p:txBody>
          <a:bodyPr/>
          <a:lstStyle/>
          <a:p>
            <a:fld id="{F7C2E7E0-0643-48DC-BDB2-23EFFAB30009}" type="datetimeFigureOut">
              <a:rPr lang="en-US" smtClean="0"/>
              <a:t>8/23/2021</a:t>
            </a:fld>
            <a:endParaRPr lang="en-US"/>
          </a:p>
        </p:txBody>
      </p:sp>
      <p:sp>
        <p:nvSpPr>
          <p:cNvPr id="5" name="Footer Placeholder 4">
            <a:extLst>
              <a:ext uri="{FF2B5EF4-FFF2-40B4-BE49-F238E27FC236}">
                <a16:creationId xmlns:a16="http://schemas.microsoft.com/office/drawing/2014/main" id="{7E189D14-8C4E-4978-A02B-53C9657A4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90EA3E-4565-452E-96E4-579E5C593D39}"/>
              </a:ext>
            </a:extLst>
          </p:cNvPr>
          <p:cNvSpPr>
            <a:spLocks noGrp="1"/>
          </p:cNvSpPr>
          <p:nvPr>
            <p:ph type="sldNum" sz="quarter" idx="12"/>
          </p:nvPr>
        </p:nvSpPr>
        <p:spPr/>
        <p:txBody>
          <a:bodyPr/>
          <a:lstStyle/>
          <a:p>
            <a:fld id="{B6A9C0E7-15B1-4FEF-AC6B-41B3F224B156}" type="slidenum">
              <a:rPr lang="en-US" smtClean="0"/>
              <a:t>‹#›</a:t>
            </a:fld>
            <a:endParaRPr lang="en-US"/>
          </a:p>
        </p:txBody>
      </p:sp>
    </p:spTree>
    <p:extLst>
      <p:ext uri="{BB962C8B-B14F-4D97-AF65-F5344CB8AC3E}">
        <p14:creationId xmlns:p14="http://schemas.microsoft.com/office/powerpoint/2010/main" val="1329325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1B4CF-8655-4683-BA10-EA1A3D8DD9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E18723-0CC6-4829-BD70-12FD0F613E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A84E77-FE9C-4F48-A492-1E647D72A02D}"/>
              </a:ext>
            </a:extLst>
          </p:cNvPr>
          <p:cNvSpPr>
            <a:spLocks noGrp="1"/>
          </p:cNvSpPr>
          <p:nvPr>
            <p:ph type="dt" sz="half" idx="10"/>
          </p:nvPr>
        </p:nvSpPr>
        <p:spPr/>
        <p:txBody>
          <a:bodyPr/>
          <a:lstStyle/>
          <a:p>
            <a:fld id="{F7C2E7E0-0643-48DC-BDB2-23EFFAB30009}" type="datetimeFigureOut">
              <a:rPr lang="en-US" smtClean="0"/>
              <a:t>8/23/2021</a:t>
            </a:fld>
            <a:endParaRPr lang="en-US"/>
          </a:p>
        </p:txBody>
      </p:sp>
      <p:sp>
        <p:nvSpPr>
          <p:cNvPr id="5" name="Footer Placeholder 4">
            <a:extLst>
              <a:ext uri="{FF2B5EF4-FFF2-40B4-BE49-F238E27FC236}">
                <a16:creationId xmlns:a16="http://schemas.microsoft.com/office/drawing/2014/main" id="{556B1265-D388-4A98-8AB6-851AA9C449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9D02A-8A67-4A32-91EC-D62BC428AE85}"/>
              </a:ext>
            </a:extLst>
          </p:cNvPr>
          <p:cNvSpPr>
            <a:spLocks noGrp="1"/>
          </p:cNvSpPr>
          <p:nvPr>
            <p:ph type="sldNum" sz="quarter" idx="12"/>
          </p:nvPr>
        </p:nvSpPr>
        <p:spPr/>
        <p:txBody>
          <a:bodyPr/>
          <a:lstStyle/>
          <a:p>
            <a:fld id="{B6A9C0E7-15B1-4FEF-AC6B-41B3F224B156}" type="slidenum">
              <a:rPr lang="en-US" smtClean="0"/>
              <a:t>‹#›</a:t>
            </a:fld>
            <a:endParaRPr lang="en-US"/>
          </a:p>
        </p:txBody>
      </p:sp>
    </p:spTree>
    <p:extLst>
      <p:ext uri="{BB962C8B-B14F-4D97-AF65-F5344CB8AC3E}">
        <p14:creationId xmlns:p14="http://schemas.microsoft.com/office/powerpoint/2010/main" val="3290795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F934B2-4789-4B97-9D21-46C4B69415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72B58C-1115-479B-BC14-0A9D6A520E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F5F94A-2E48-4C8E-A4D2-64CBC050D8B5}"/>
              </a:ext>
            </a:extLst>
          </p:cNvPr>
          <p:cNvSpPr>
            <a:spLocks noGrp="1"/>
          </p:cNvSpPr>
          <p:nvPr>
            <p:ph type="dt" sz="half" idx="10"/>
          </p:nvPr>
        </p:nvSpPr>
        <p:spPr/>
        <p:txBody>
          <a:bodyPr/>
          <a:lstStyle/>
          <a:p>
            <a:fld id="{F7C2E7E0-0643-48DC-BDB2-23EFFAB30009}" type="datetimeFigureOut">
              <a:rPr lang="en-US" smtClean="0"/>
              <a:t>8/23/2021</a:t>
            </a:fld>
            <a:endParaRPr lang="en-US"/>
          </a:p>
        </p:txBody>
      </p:sp>
      <p:sp>
        <p:nvSpPr>
          <p:cNvPr id="5" name="Footer Placeholder 4">
            <a:extLst>
              <a:ext uri="{FF2B5EF4-FFF2-40B4-BE49-F238E27FC236}">
                <a16:creationId xmlns:a16="http://schemas.microsoft.com/office/drawing/2014/main" id="{8FF8123A-E1A8-427C-945C-E7A0D1692C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D62CCA-9182-42E4-A585-300A7DC7B84F}"/>
              </a:ext>
            </a:extLst>
          </p:cNvPr>
          <p:cNvSpPr>
            <a:spLocks noGrp="1"/>
          </p:cNvSpPr>
          <p:nvPr>
            <p:ph type="sldNum" sz="quarter" idx="12"/>
          </p:nvPr>
        </p:nvSpPr>
        <p:spPr/>
        <p:txBody>
          <a:bodyPr/>
          <a:lstStyle/>
          <a:p>
            <a:fld id="{B6A9C0E7-15B1-4FEF-AC6B-41B3F224B156}" type="slidenum">
              <a:rPr lang="en-US" smtClean="0"/>
              <a:t>‹#›</a:t>
            </a:fld>
            <a:endParaRPr lang="en-US"/>
          </a:p>
        </p:txBody>
      </p:sp>
    </p:spTree>
    <p:extLst>
      <p:ext uri="{BB962C8B-B14F-4D97-AF65-F5344CB8AC3E}">
        <p14:creationId xmlns:p14="http://schemas.microsoft.com/office/powerpoint/2010/main" val="3496485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55F73-D630-465E-A079-DF4E421530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3951FD-4525-4C9E-8A97-21416406FC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D6FE0-0870-49C1-9BAC-F47EAD0E428F}"/>
              </a:ext>
            </a:extLst>
          </p:cNvPr>
          <p:cNvSpPr>
            <a:spLocks noGrp="1"/>
          </p:cNvSpPr>
          <p:nvPr>
            <p:ph type="dt" sz="half" idx="10"/>
          </p:nvPr>
        </p:nvSpPr>
        <p:spPr/>
        <p:txBody>
          <a:bodyPr/>
          <a:lstStyle/>
          <a:p>
            <a:fld id="{F7C2E7E0-0643-48DC-BDB2-23EFFAB30009}" type="datetimeFigureOut">
              <a:rPr lang="en-US" smtClean="0"/>
              <a:t>8/23/2021</a:t>
            </a:fld>
            <a:endParaRPr lang="en-US"/>
          </a:p>
        </p:txBody>
      </p:sp>
      <p:sp>
        <p:nvSpPr>
          <p:cNvPr id="5" name="Footer Placeholder 4">
            <a:extLst>
              <a:ext uri="{FF2B5EF4-FFF2-40B4-BE49-F238E27FC236}">
                <a16:creationId xmlns:a16="http://schemas.microsoft.com/office/drawing/2014/main" id="{7D32B103-89D1-4F1C-AECB-8646CA4DC0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7E2B53-6577-487C-B31E-0EDBF8FDABA5}"/>
              </a:ext>
            </a:extLst>
          </p:cNvPr>
          <p:cNvSpPr>
            <a:spLocks noGrp="1"/>
          </p:cNvSpPr>
          <p:nvPr>
            <p:ph type="sldNum" sz="quarter" idx="12"/>
          </p:nvPr>
        </p:nvSpPr>
        <p:spPr/>
        <p:txBody>
          <a:bodyPr/>
          <a:lstStyle/>
          <a:p>
            <a:fld id="{B6A9C0E7-15B1-4FEF-AC6B-41B3F224B156}" type="slidenum">
              <a:rPr lang="en-US" smtClean="0"/>
              <a:t>‹#›</a:t>
            </a:fld>
            <a:endParaRPr lang="en-US"/>
          </a:p>
        </p:txBody>
      </p:sp>
    </p:spTree>
    <p:extLst>
      <p:ext uri="{BB962C8B-B14F-4D97-AF65-F5344CB8AC3E}">
        <p14:creationId xmlns:p14="http://schemas.microsoft.com/office/powerpoint/2010/main" val="3010528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2D672-E46E-46C1-B96E-E7AD04244C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87E16D-F040-4BA0-A9C3-064E5A365E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D322D6-35EA-49FC-BC42-66A7FA4BBB84}"/>
              </a:ext>
            </a:extLst>
          </p:cNvPr>
          <p:cNvSpPr>
            <a:spLocks noGrp="1"/>
          </p:cNvSpPr>
          <p:nvPr>
            <p:ph type="dt" sz="half" idx="10"/>
          </p:nvPr>
        </p:nvSpPr>
        <p:spPr/>
        <p:txBody>
          <a:bodyPr/>
          <a:lstStyle/>
          <a:p>
            <a:fld id="{F7C2E7E0-0643-48DC-BDB2-23EFFAB30009}" type="datetimeFigureOut">
              <a:rPr lang="en-US" smtClean="0"/>
              <a:t>8/23/2021</a:t>
            </a:fld>
            <a:endParaRPr lang="en-US"/>
          </a:p>
        </p:txBody>
      </p:sp>
      <p:sp>
        <p:nvSpPr>
          <p:cNvPr id="5" name="Footer Placeholder 4">
            <a:extLst>
              <a:ext uri="{FF2B5EF4-FFF2-40B4-BE49-F238E27FC236}">
                <a16:creationId xmlns:a16="http://schemas.microsoft.com/office/drawing/2014/main" id="{68E4E59D-2DC4-413D-92D8-52A99A2E85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8936E-7C2B-46F5-931C-DDFAD68DBA50}"/>
              </a:ext>
            </a:extLst>
          </p:cNvPr>
          <p:cNvSpPr>
            <a:spLocks noGrp="1"/>
          </p:cNvSpPr>
          <p:nvPr>
            <p:ph type="sldNum" sz="quarter" idx="12"/>
          </p:nvPr>
        </p:nvSpPr>
        <p:spPr/>
        <p:txBody>
          <a:bodyPr/>
          <a:lstStyle/>
          <a:p>
            <a:fld id="{B6A9C0E7-15B1-4FEF-AC6B-41B3F224B156}" type="slidenum">
              <a:rPr lang="en-US" smtClean="0"/>
              <a:t>‹#›</a:t>
            </a:fld>
            <a:endParaRPr lang="en-US"/>
          </a:p>
        </p:txBody>
      </p:sp>
    </p:spTree>
    <p:extLst>
      <p:ext uri="{BB962C8B-B14F-4D97-AF65-F5344CB8AC3E}">
        <p14:creationId xmlns:p14="http://schemas.microsoft.com/office/powerpoint/2010/main" val="3366155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60F9D-DD49-45BC-9567-0115665FB3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77771D-7ECB-458C-BE78-696D3D66A8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0945CC-8FDF-4DA2-8CB0-A2727CEE11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D5FB20-4D53-4F78-A54E-898C506EE44A}"/>
              </a:ext>
            </a:extLst>
          </p:cNvPr>
          <p:cNvSpPr>
            <a:spLocks noGrp="1"/>
          </p:cNvSpPr>
          <p:nvPr>
            <p:ph type="dt" sz="half" idx="10"/>
          </p:nvPr>
        </p:nvSpPr>
        <p:spPr/>
        <p:txBody>
          <a:bodyPr/>
          <a:lstStyle/>
          <a:p>
            <a:fld id="{F7C2E7E0-0643-48DC-BDB2-23EFFAB30009}" type="datetimeFigureOut">
              <a:rPr lang="en-US" smtClean="0"/>
              <a:t>8/23/2021</a:t>
            </a:fld>
            <a:endParaRPr lang="en-US"/>
          </a:p>
        </p:txBody>
      </p:sp>
      <p:sp>
        <p:nvSpPr>
          <p:cNvPr id="6" name="Footer Placeholder 5">
            <a:extLst>
              <a:ext uri="{FF2B5EF4-FFF2-40B4-BE49-F238E27FC236}">
                <a16:creationId xmlns:a16="http://schemas.microsoft.com/office/drawing/2014/main" id="{71EAB0BC-0F73-4034-B7EC-9014BF87A6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1822F9-726E-4522-A238-90AF879BC9B6}"/>
              </a:ext>
            </a:extLst>
          </p:cNvPr>
          <p:cNvSpPr>
            <a:spLocks noGrp="1"/>
          </p:cNvSpPr>
          <p:nvPr>
            <p:ph type="sldNum" sz="quarter" idx="12"/>
          </p:nvPr>
        </p:nvSpPr>
        <p:spPr/>
        <p:txBody>
          <a:bodyPr/>
          <a:lstStyle/>
          <a:p>
            <a:fld id="{B6A9C0E7-15B1-4FEF-AC6B-41B3F224B156}" type="slidenum">
              <a:rPr lang="en-US" smtClean="0"/>
              <a:t>‹#›</a:t>
            </a:fld>
            <a:endParaRPr lang="en-US"/>
          </a:p>
        </p:txBody>
      </p:sp>
    </p:spTree>
    <p:extLst>
      <p:ext uri="{BB962C8B-B14F-4D97-AF65-F5344CB8AC3E}">
        <p14:creationId xmlns:p14="http://schemas.microsoft.com/office/powerpoint/2010/main" val="3862144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DC601-E9F2-4FF3-91E1-3C0429A260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656341-5FC8-470C-B488-B742483588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30DEC7-DE75-4B4F-8DE6-86059FAA04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42C0C1-7E75-4405-B5FD-3EBFDF7A02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8B41AE-9010-49EC-91E7-E4FC62810E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4B3894-159A-4690-8121-A7AA0873EFAF}"/>
              </a:ext>
            </a:extLst>
          </p:cNvPr>
          <p:cNvSpPr>
            <a:spLocks noGrp="1"/>
          </p:cNvSpPr>
          <p:nvPr>
            <p:ph type="dt" sz="half" idx="10"/>
          </p:nvPr>
        </p:nvSpPr>
        <p:spPr/>
        <p:txBody>
          <a:bodyPr/>
          <a:lstStyle/>
          <a:p>
            <a:fld id="{F7C2E7E0-0643-48DC-BDB2-23EFFAB30009}" type="datetimeFigureOut">
              <a:rPr lang="en-US" smtClean="0"/>
              <a:t>8/23/2021</a:t>
            </a:fld>
            <a:endParaRPr lang="en-US"/>
          </a:p>
        </p:txBody>
      </p:sp>
      <p:sp>
        <p:nvSpPr>
          <p:cNvPr id="8" name="Footer Placeholder 7">
            <a:extLst>
              <a:ext uri="{FF2B5EF4-FFF2-40B4-BE49-F238E27FC236}">
                <a16:creationId xmlns:a16="http://schemas.microsoft.com/office/drawing/2014/main" id="{2620518E-1970-4FF9-A141-8DE3879C75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095E44-ED0E-493B-8633-1FDFDB6CC729}"/>
              </a:ext>
            </a:extLst>
          </p:cNvPr>
          <p:cNvSpPr>
            <a:spLocks noGrp="1"/>
          </p:cNvSpPr>
          <p:nvPr>
            <p:ph type="sldNum" sz="quarter" idx="12"/>
          </p:nvPr>
        </p:nvSpPr>
        <p:spPr/>
        <p:txBody>
          <a:bodyPr/>
          <a:lstStyle/>
          <a:p>
            <a:fld id="{B6A9C0E7-15B1-4FEF-AC6B-41B3F224B156}" type="slidenum">
              <a:rPr lang="en-US" smtClean="0"/>
              <a:t>‹#›</a:t>
            </a:fld>
            <a:endParaRPr lang="en-US"/>
          </a:p>
        </p:txBody>
      </p:sp>
    </p:spTree>
    <p:extLst>
      <p:ext uri="{BB962C8B-B14F-4D97-AF65-F5344CB8AC3E}">
        <p14:creationId xmlns:p14="http://schemas.microsoft.com/office/powerpoint/2010/main" val="2420699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E019-38AA-4A22-BF57-E0DB72BFD6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8B0246-ADCD-4B2B-9E75-52CC26876433}"/>
              </a:ext>
            </a:extLst>
          </p:cNvPr>
          <p:cNvSpPr>
            <a:spLocks noGrp="1"/>
          </p:cNvSpPr>
          <p:nvPr>
            <p:ph type="dt" sz="half" idx="10"/>
          </p:nvPr>
        </p:nvSpPr>
        <p:spPr/>
        <p:txBody>
          <a:bodyPr/>
          <a:lstStyle/>
          <a:p>
            <a:fld id="{F7C2E7E0-0643-48DC-BDB2-23EFFAB30009}" type="datetimeFigureOut">
              <a:rPr lang="en-US" smtClean="0"/>
              <a:t>8/23/2021</a:t>
            </a:fld>
            <a:endParaRPr lang="en-US"/>
          </a:p>
        </p:txBody>
      </p:sp>
      <p:sp>
        <p:nvSpPr>
          <p:cNvPr id="4" name="Footer Placeholder 3">
            <a:extLst>
              <a:ext uri="{FF2B5EF4-FFF2-40B4-BE49-F238E27FC236}">
                <a16:creationId xmlns:a16="http://schemas.microsoft.com/office/drawing/2014/main" id="{DCEAAC5D-4ADA-4BB7-9781-2B25F0ABB5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073203-FCB5-402C-945C-8FFCD1985298}"/>
              </a:ext>
            </a:extLst>
          </p:cNvPr>
          <p:cNvSpPr>
            <a:spLocks noGrp="1"/>
          </p:cNvSpPr>
          <p:nvPr>
            <p:ph type="sldNum" sz="quarter" idx="12"/>
          </p:nvPr>
        </p:nvSpPr>
        <p:spPr/>
        <p:txBody>
          <a:bodyPr/>
          <a:lstStyle/>
          <a:p>
            <a:fld id="{B6A9C0E7-15B1-4FEF-AC6B-41B3F224B156}" type="slidenum">
              <a:rPr lang="en-US" smtClean="0"/>
              <a:t>‹#›</a:t>
            </a:fld>
            <a:endParaRPr lang="en-US"/>
          </a:p>
        </p:txBody>
      </p:sp>
    </p:spTree>
    <p:extLst>
      <p:ext uri="{BB962C8B-B14F-4D97-AF65-F5344CB8AC3E}">
        <p14:creationId xmlns:p14="http://schemas.microsoft.com/office/powerpoint/2010/main" val="467301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0F5CA1-8B61-4A2F-9583-2349EEBC5C98}"/>
              </a:ext>
            </a:extLst>
          </p:cNvPr>
          <p:cNvSpPr>
            <a:spLocks noGrp="1"/>
          </p:cNvSpPr>
          <p:nvPr>
            <p:ph type="dt" sz="half" idx="10"/>
          </p:nvPr>
        </p:nvSpPr>
        <p:spPr/>
        <p:txBody>
          <a:bodyPr/>
          <a:lstStyle/>
          <a:p>
            <a:fld id="{F7C2E7E0-0643-48DC-BDB2-23EFFAB30009}" type="datetimeFigureOut">
              <a:rPr lang="en-US" smtClean="0"/>
              <a:t>8/23/2021</a:t>
            </a:fld>
            <a:endParaRPr lang="en-US"/>
          </a:p>
        </p:txBody>
      </p:sp>
      <p:sp>
        <p:nvSpPr>
          <p:cNvPr id="3" name="Footer Placeholder 2">
            <a:extLst>
              <a:ext uri="{FF2B5EF4-FFF2-40B4-BE49-F238E27FC236}">
                <a16:creationId xmlns:a16="http://schemas.microsoft.com/office/drawing/2014/main" id="{E633E887-2A41-4A59-9209-8DCD7E4478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BE5FD3-34B5-4892-A1EA-E23655461338}"/>
              </a:ext>
            </a:extLst>
          </p:cNvPr>
          <p:cNvSpPr>
            <a:spLocks noGrp="1"/>
          </p:cNvSpPr>
          <p:nvPr>
            <p:ph type="sldNum" sz="quarter" idx="12"/>
          </p:nvPr>
        </p:nvSpPr>
        <p:spPr/>
        <p:txBody>
          <a:bodyPr/>
          <a:lstStyle/>
          <a:p>
            <a:fld id="{B6A9C0E7-15B1-4FEF-AC6B-41B3F224B156}" type="slidenum">
              <a:rPr lang="en-US" smtClean="0"/>
              <a:t>‹#›</a:t>
            </a:fld>
            <a:endParaRPr lang="en-US"/>
          </a:p>
        </p:txBody>
      </p:sp>
    </p:spTree>
    <p:extLst>
      <p:ext uri="{BB962C8B-B14F-4D97-AF65-F5344CB8AC3E}">
        <p14:creationId xmlns:p14="http://schemas.microsoft.com/office/powerpoint/2010/main" val="645122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182F4-D46D-4458-85F1-03D509B3A9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BD5646-7337-41EC-974B-A284527028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484807-959A-4BCC-B480-DBF7BAF1F4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894C84-3DCE-4F0B-8313-AC832384F109}"/>
              </a:ext>
            </a:extLst>
          </p:cNvPr>
          <p:cNvSpPr>
            <a:spLocks noGrp="1"/>
          </p:cNvSpPr>
          <p:nvPr>
            <p:ph type="dt" sz="half" idx="10"/>
          </p:nvPr>
        </p:nvSpPr>
        <p:spPr/>
        <p:txBody>
          <a:bodyPr/>
          <a:lstStyle/>
          <a:p>
            <a:fld id="{F7C2E7E0-0643-48DC-BDB2-23EFFAB30009}" type="datetimeFigureOut">
              <a:rPr lang="en-US" smtClean="0"/>
              <a:t>8/23/2021</a:t>
            </a:fld>
            <a:endParaRPr lang="en-US"/>
          </a:p>
        </p:txBody>
      </p:sp>
      <p:sp>
        <p:nvSpPr>
          <p:cNvPr id="6" name="Footer Placeholder 5">
            <a:extLst>
              <a:ext uri="{FF2B5EF4-FFF2-40B4-BE49-F238E27FC236}">
                <a16:creationId xmlns:a16="http://schemas.microsoft.com/office/drawing/2014/main" id="{BAB72EEA-EEBB-4542-A97A-A2BDBD745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8891B-AEB5-41CD-BF85-BF6C23578A34}"/>
              </a:ext>
            </a:extLst>
          </p:cNvPr>
          <p:cNvSpPr>
            <a:spLocks noGrp="1"/>
          </p:cNvSpPr>
          <p:nvPr>
            <p:ph type="sldNum" sz="quarter" idx="12"/>
          </p:nvPr>
        </p:nvSpPr>
        <p:spPr/>
        <p:txBody>
          <a:bodyPr/>
          <a:lstStyle/>
          <a:p>
            <a:fld id="{B6A9C0E7-15B1-4FEF-AC6B-41B3F224B156}" type="slidenum">
              <a:rPr lang="en-US" smtClean="0"/>
              <a:t>‹#›</a:t>
            </a:fld>
            <a:endParaRPr lang="en-US"/>
          </a:p>
        </p:txBody>
      </p:sp>
    </p:spTree>
    <p:extLst>
      <p:ext uri="{BB962C8B-B14F-4D97-AF65-F5344CB8AC3E}">
        <p14:creationId xmlns:p14="http://schemas.microsoft.com/office/powerpoint/2010/main" val="21144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9E9A7-4A8F-44C4-81A6-3FBBA89E76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DF39AB-E7A6-4721-89AC-8F61861E65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FB663A-9C5E-4673-9EB2-4C938E7BE2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8DF019-7F80-402E-ABA1-9717D610C089}"/>
              </a:ext>
            </a:extLst>
          </p:cNvPr>
          <p:cNvSpPr>
            <a:spLocks noGrp="1"/>
          </p:cNvSpPr>
          <p:nvPr>
            <p:ph type="dt" sz="half" idx="10"/>
          </p:nvPr>
        </p:nvSpPr>
        <p:spPr/>
        <p:txBody>
          <a:bodyPr/>
          <a:lstStyle/>
          <a:p>
            <a:fld id="{F7C2E7E0-0643-48DC-BDB2-23EFFAB30009}" type="datetimeFigureOut">
              <a:rPr lang="en-US" smtClean="0"/>
              <a:t>8/23/2021</a:t>
            </a:fld>
            <a:endParaRPr lang="en-US"/>
          </a:p>
        </p:txBody>
      </p:sp>
      <p:sp>
        <p:nvSpPr>
          <p:cNvPr id="6" name="Footer Placeholder 5">
            <a:extLst>
              <a:ext uri="{FF2B5EF4-FFF2-40B4-BE49-F238E27FC236}">
                <a16:creationId xmlns:a16="http://schemas.microsoft.com/office/drawing/2014/main" id="{7CF7A612-8F26-4D66-854A-374D4801D5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8F11DC-90AA-4147-8905-4D19655779CD}"/>
              </a:ext>
            </a:extLst>
          </p:cNvPr>
          <p:cNvSpPr>
            <a:spLocks noGrp="1"/>
          </p:cNvSpPr>
          <p:nvPr>
            <p:ph type="sldNum" sz="quarter" idx="12"/>
          </p:nvPr>
        </p:nvSpPr>
        <p:spPr/>
        <p:txBody>
          <a:bodyPr/>
          <a:lstStyle/>
          <a:p>
            <a:fld id="{B6A9C0E7-15B1-4FEF-AC6B-41B3F224B156}" type="slidenum">
              <a:rPr lang="en-US" smtClean="0"/>
              <a:t>‹#›</a:t>
            </a:fld>
            <a:endParaRPr lang="en-US"/>
          </a:p>
        </p:txBody>
      </p:sp>
    </p:spTree>
    <p:extLst>
      <p:ext uri="{BB962C8B-B14F-4D97-AF65-F5344CB8AC3E}">
        <p14:creationId xmlns:p14="http://schemas.microsoft.com/office/powerpoint/2010/main" val="68429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BBC03F-EB1D-474B-8AED-3CDE913F7B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5AE8CA-D228-4AFC-802D-DD8AA376D1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7510F1-7F26-4164-BD38-CB18FF0836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C2E7E0-0643-48DC-BDB2-23EFFAB30009}" type="datetimeFigureOut">
              <a:rPr lang="en-US" smtClean="0"/>
              <a:t>8/23/2021</a:t>
            </a:fld>
            <a:endParaRPr lang="en-US"/>
          </a:p>
        </p:txBody>
      </p:sp>
      <p:sp>
        <p:nvSpPr>
          <p:cNvPr id="5" name="Footer Placeholder 4">
            <a:extLst>
              <a:ext uri="{FF2B5EF4-FFF2-40B4-BE49-F238E27FC236}">
                <a16:creationId xmlns:a16="http://schemas.microsoft.com/office/drawing/2014/main" id="{B5B18716-85D2-4982-AD23-A11E20DBD1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54D00B-CBE6-4216-B225-55DDF898AB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A9C0E7-15B1-4FEF-AC6B-41B3F224B156}" type="slidenum">
              <a:rPr lang="en-US" smtClean="0"/>
              <a:t>‹#›</a:t>
            </a:fld>
            <a:endParaRPr lang="en-US"/>
          </a:p>
        </p:txBody>
      </p:sp>
    </p:spTree>
    <p:extLst>
      <p:ext uri="{BB962C8B-B14F-4D97-AF65-F5344CB8AC3E}">
        <p14:creationId xmlns:p14="http://schemas.microsoft.com/office/powerpoint/2010/main" val="3635618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E5802-9633-4CA5-AED8-FA328859D8E3}"/>
              </a:ext>
            </a:extLst>
          </p:cNvPr>
          <p:cNvSpPr>
            <a:spLocks noGrp="1"/>
          </p:cNvSpPr>
          <p:nvPr>
            <p:ph type="title"/>
          </p:nvPr>
        </p:nvSpPr>
        <p:spPr>
          <a:xfrm>
            <a:off x="749424" y="2016372"/>
            <a:ext cx="10515600" cy="1325563"/>
          </a:xfrm>
        </p:spPr>
        <p:txBody>
          <a:bodyPr>
            <a:normAutofit fontScale="90000"/>
          </a:bodyPr>
          <a:lstStyle/>
          <a:p>
            <a:r>
              <a:rPr lang="en-US" b="1" i="0" dirty="0">
                <a:solidFill>
                  <a:srgbClr val="FF0000"/>
                </a:solidFill>
                <a:effectLst/>
                <a:latin typeface="Studio-Feixen-Sans"/>
              </a:rPr>
              <a:t>Introduction to Shell</a:t>
            </a:r>
            <a:br>
              <a:rPr lang="en-US" b="1" i="0" dirty="0">
                <a:solidFill>
                  <a:srgbClr val="FF0000"/>
                </a:solidFill>
                <a:effectLst/>
                <a:latin typeface="Studio-Feixen-Sans"/>
              </a:rPr>
            </a:br>
            <a:br>
              <a:rPr lang="en-US" b="1" i="0" dirty="0">
                <a:solidFill>
                  <a:srgbClr val="FF0000"/>
                </a:solidFill>
                <a:effectLst/>
                <a:latin typeface="Studio-Feixen-Sans"/>
              </a:rPr>
            </a:br>
            <a:br>
              <a:rPr lang="en-US" b="1" i="0" dirty="0">
                <a:solidFill>
                  <a:srgbClr val="FF0000"/>
                </a:solidFill>
                <a:effectLst/>
                <a:latin typeface="Studio-Feixen-Sans"/>
              </a:rPr>
            </a:br>
            <a:r>
              <a:rPr lang="en-US" sz="3600" b="1" i="0" dirty="0">
                <a:effectLst/>
                <a:latin typeface="Studio-Feixen-Sans"/>
              </a:rPr>
              <a:t>                                                                 RANSINGH SATYAJIT RAY</a:t>
            </a:r>
            <a:br>
              <a:rPr lang="en-US" sz="3600" b="1" i="0" dirty="0">
                <a:effectLst/>
                <a:latin typeface="Studio-Feixen-Sans"/>
              </a:rPr>
            </a:br>
            <a:br>
              <a:rPr lang="en-US" sz="3600" b="1" i="0" dirty="0">
                <a:effectLst/>
                <a:latin typeface="Studio-Feixen-Sans"/>
              </a:rPr>
            </a:br>
            <a:endParaRPr lang="en-US" dirty="0"/>
          </a:p>
        </p:txBody>
      </p:sp>
      <p:sp>
        <p:nvSpPr>
          <p:cNvPr id="3" name="Content Placeholder 2">
            <a:extLst>
              <a:ext uri="{FF2B5EF4-FFF2-40B4-BE49-F238E27FC236}">
                <a16:creationId xmlns:a16="http://schemas.microsoft.com/office/drawing/2014/main" id="{13F5D1EF-CAE8-4673-B84F-9F1D8869ED7A}"/>
              </a:ext>
            </a:extLst>
          </p:cNvPr>
          <p:cNvSpPr>
            <a:spLocks noGrp="1"/>
          </p:cNvSpPr>
          <p:nvPr>
            <p:ph idx="1"/>
          </p:nvPr>
        </p:nvSpPr>
        <p:spPr>
          <a:xfrm>
            <a:off x="749424" y="4923932"/>
            <a:ext cx="10515600" cy="1237171"/>
          </a:xfrm>
        </p:spPr>
        <p:txBody>
          <a:bodyPr>
            <a:normAutofit/>
          </a:bodyPr>
          <a:lstStyle/>
          <a:p>
            <a:pPr algn="just"/>
            <a:r>
              <a:rPr lang="en-US" sz="2000" b="0" i="0" dirty="0">
                <a:solidFill>
                  <a:srgbClr val="05192D"/>
                </a:solidFill>
                <a:effectLst/>
                <a:latin typeface="Studio-Feixen-Sans"/>
              </a:rPr>
              <a:t>The Unix command line has survived and thrived for almost 50 years because it lets people do complex things with just a few keystrokes. Sometimes called "the universal glue of programming," it helps users combine existing programs in new ways, automate repetitive tasks, and run programs on clusters and clouds that may be halfway around the world.</a:t>
            </a:r>
            <a:endParaRPr lang="en-US" sz="2000" dirty="0"/>
          </a:p>
        </p:txBody>
      </p:sp>
    </p:spTree>
    <p:extLst>
      <p:ext uri="{BB962C8B-B14F-4D97-AF65-F5344CB8AC3E}">
        <p14:creationId xmlns:p14="http://schemas.microsoft.com/office/powerpoint/2010/main" val="3168770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5055C-0088-48EA-BC2F-D3D62FD540BD}"/>
              </a:ext>
            </a:extLst>
          </p:cNvPr>
          <p:cNvSpPr>
            <a:spLocks noGrp="1"/>
          </p:cNvSpPr>
          <p:nvPr>
            <p:ph type="title"/>
          </p:nvPr>
        </p:nvSpPr>
        <p:spPr/>
        <p:txBody>
          <a:bodyPr/>
          <a:lstStyle/>
          <a:p>
            <a:r>
              <a:rPr lang="en-US" b="1" i="0" dirty="0">
                <a:solidFill>
                  <a:srgbClr val="05192D"/>
                </a:solidFill>
                <a:effectLst/>
                <a:latin typeface="Studio-Feixen-Sans"/>
              </a:rPr>
              <a:t>How can I rename files?</a:t>
            </a:r>
            <a:br>
              <a:rPr lang="en-US" b="1" i="0" dirty="0">
                <a:solidFill>
                  <a:srgbClr val="05192D"/>
                </a:solidFill>
                <a:effectLst/>
                <a:latin typeface="Studio-Feixen-Sans"/>
              </a:rPr>
            </a:br>
            <a:endParaRPr lang="en-US" dirty="0"/>
          </a:p>
        </p:txBody>
      </p:sp>
      <p:sp>
        <p:nvSpPr>
          <p:cNvPr id="3" name="Content Placeholder 2">
            <a:extLst>
              <a:ext uri="{FF2B5EF4-FFF2-40B4-BE49-F238E27FC236}">
                <a16:creationId xmlns:a16="http://schemas.microsoft.com/office/drawing/2014/main" id="{0A4D2C08-AB8F-4CAC-8F60-0D83BF9CD6D5}"/>
              </a:ext>
            </a:extLst>
          </p:cNvPr>
          <p:cNvSpPr>
            <a:spLocks noGrp="1"/>
          </p:cNvSpPr>
          <p:nvPr>
            <p:ph idx="1"/>
          </p:nvPr>
        </p:nvSpPr>
        <p:spPr/>
        <p:txBody>
          <a:bodyPr>
            <a:normAutofit/>
          </a:bodyPr>
          <a:lstStyle/>
          <a:p>
            <a:r>
              <a:rPr lang="en-US" sz="2000" dirty="0"/>
              <a:t>mv can also be used to rename files. If you run:</a:t>
            </a:r>
          </a:p>
          <a:p>
            <a:endParaRPr lang="en-US" sz="2000" dirty="0"/>
          </a:p>
          <a:p>
            <a:r>
              <a:rPr lang="en-US" sz="2000" dirty="0"/>
              <a:t>mv course.txt old-course.txt</a:t>
            </a:r>
          </a:p>
          <a:p>
            <a:r>
              <a:rPr lang="en-US" sz="2000" dirty="0"/>
              <a:t>then the file course.txt in the current working directory is "moved" to the file old-course.txt. </a:t>
            </a:r>
          </a:p>
          <a:p>
            <a:r>
              <a:rPr lang="en-US" sz="2000" dirty="0"/>
              <a:t>mv winter.csv </a:t>
            </a:r>
            <a:r>
              <a:rPr lang="en-US" sz="2000" dirty="0" err="1"/>
              <a:t>winter.csv.bck</a:t>
            </a:r>
            <a:endParaRPr lang="en-US" sz="2000" dirty="0"/>
          </a:p>
        </p:txBody>
      </p:sp>
    </p:spTree>
    <p:extLst>
      <p:ext uri="{BB962C8B-B14F-4D97-AF65-F5344CB8AC3E}">
        <p14:creationId xmlns:p14="http://schemas.microsoft.com/office/powerpoint/2010/main" val="9055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D1FD9-5271-4ED8-B5BE-4D0876DDCD30}"/>
              </a:ext>
            </a:extLst>
          </p:cNvPr>
          <p:cNvSpPr>
            <a:spLocks noGrp="1"/>
          </p:cNvSpPr>
          <p:nvPr>
            <p:ph type="title"/>
          </p:nvPr>
        </p:nvSpPr>
        <p:spPr/>
        <p:txBody>
          <a:bodyPr/>
          <a:lstStyle/>
          <a:p>
            <a:r>
              <a:rPr lang="en-US" sz="4400" b="1" dirty="0"/>
              <a:t>How can I delete files?</a:t>
            </a:r>
            <a:endParaRPr lang="en-US" b="1" dirty="0"/>
          </a:p>
        </p:txBody>
      </p:sp>
      <p:sp>
        <p:nvSpPr>
          <p:cNvPr id="3" name="Content Placeholder 2">
            <a:extLst>
              <a:ext uri="{FF2B5EF4-FFF2-40B4-BE49-F238E27FC236}">
                <a16:creationId xmlns:a16="http://schemas.microsoft.com/office/drawing/2014/main" id="{3CE1B945-D9D1-4C3A-A92B-8EA027D9D5BD}"/>
              </a:ext>
            </a:extLst>
          </p:cNvPr>
          <p:cNvSpPr>
            <a:spLocks noGrp="1"/>
          </p:cNvSpPr>
          <p:nvPr>
            <p:ph idx="1"/>
          </p:nvPr>
        </p:nvSpPr>
        <p:spPr/>
        <p:txBody>
          <a:bodyPr>
            <a:normAutofit/>
          </a:bodyPr>
          <a:lstStyle/>
          <a:p>
            <a:r>
              <a:rPr lang="en-US" sz="1800" dirty="0"/>
              <a:t>We can copy files and move them around; to delete them, we use rm, which stands for "remove". As with cp and mv, you can give rm the names of as many files as you'd like, so:</a:t>
            </a:r>
          </a:p>
          <a:p>
            <a:endParaRPr lang="en-US" sz="1800" dirty="0"/>
          </a:p>
          <a:p>
            <a:r>
              <a:rPr lang="en-US" sz="1800" dirty="0"/>
              <a:t>rm thesis.txt backup/thesis-2017-08.txt</a:t>
            </a:r>
          </a:p>
          <a:p>
            <a:r>
              <a:rPr lang="en-US" sz="1800" dirty="0"/>
              <a:t>removes both thesis.txt and backup/thesis-2017-08.txt</a:t>
            </a:r>
          </a:p>
          <a:p>
            <a:endParaRPr lang="en-US" sz="1800" dirty="0"/>
          </a:p>
          <a:p>
            <a:r>
              <a:rPr lang="en-US" sz="1800" dirty="0"/>
              <a:t>rm does exactly what its name says, and it does it right away: unlike graphical file browsers, the shell doesn't have a trash can, so when you type the command above, your thesis is gone for good.</a:t>
            </a:r>
          </a:p>
        </p:txBody>
      </p:sp>
    </p:spTree>
    <p:extLst>
      <p:ext uri="{BB962C8B-B14F-4D97-AF65-F5344CB8AC3E}">
        <p14:creationId xmlns:p14="http://schemas.microsoft.com/office/powerpoint/2010/main" val="3839875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15616-80AC-4E98-9B4D-515A32AC4D8E}"/>
              </a:ext>
            </a:extLst>
          </p:cNvPr>
          <p:cNvSpPr>
            <a:spLocks noGrp="1"/>
          </p:cNvSpPr>
          <p:nvPr>
            <p:ph type="title"/>
          </p:nvPr>
        </p:nvSpPr>
        <p:spPr/>
        <p:txBody>
          <a:bodyPr/>
          <a:lstStyle/>
          <a:p>
            <a:r>
              <a:rPr lang="en-US" b="1" i="0" dirty="0">
                <a:solidFill>
                  <a:srgbClr val="05192D"/>
                </a:solidFill>
                <a:effectLst/>
                <a:latin typeface="Studio-Feixen-Sans"/>
              </a:rPr>
              <a:t>How can I create and delete directories?</a:t>
            </a:r>
            <a:endParaRPr lang="en-US" dirty="0"/>
          </a:p>
        </p:txBody>
      </p:sp>
      <p:sp>
        <p:nvSpPr>
          <p:cNvPr id="3" name="Content Placeholder 2">
            <a:extLst>
              <a:ext uri="{FF2B5EF4-FFF2-40B4-BE49-F238E27FC236}">
                <a16:creationId xmlns:a16="http://schemas.microsoft.com/office/drawing/2014/main" id="{A4E92E0F-0E34-430F-BBB9-AA6943C8ABD2}"/>
              </a:ext>
            </a:extLst>
          </p:cNvPr>
          <p:cNvSpPr>
            <a:spLocks noGrp="1"/>
          </p:cNvSpPr>
          <p:nvPr>
            <p:ph idx="1"/>
          </p:nvPr>
        </p:nvSpPr>
        <p:spPr/>
        <p:txBody>
          <a:bodyPr>
            <a:normAutofit fontScale="92500" lnSpcReduction="10000"/>
          </a:bodyPr>
          <a:lstStyle/>
          <a:p>
            <a:r>
              <a:rPr lang="en-US" sz="2400" dirty="0"/>
              <a:t>mv treats directories the same way it treats files: if you are in your home directory and run mv seasonal by-season, for example, mv changes the name of the seasonal directory to by-season. However, rm works differently.</a:t>
            </a:r>
          </a:p>
          <a:p>
            <a:r>
              <a:rPr lang="en-US" sz="2400" dirty="0"/>
              <a:t>If you try to rm a directory, the shell prints an error message telling you it can't do that, primarily to stop you from accidentally deleting an entire directory full of work. Instead, you can use a separate command called </a:t>
            </a:r>
            <a:r>
              <a:rPr lang="en-US" sz="2400" dirty="0" err="1"/>
              <a:t>rmdir</a:t>
            </a:r>
            <a:r>
              <a:rPr lang="en-US" sz="2400" dirty="0"/>
              <a:t>. </a:t>
            </a:r>
          </a:p>
          <a:p>
            <a:r>
              <a:rPr lang="en-US" sz="2400" dirty="0"/>
              <a:t>For added safety, it only works when the directory is empty, so you must delete the files in a directory before you delete the directory.</a:t>
            </a:r>
          </a:p>
          <a:p>
            <a:r>
              <a:rPr lang="en-US" sz="2400" dirty="0"/>
              <a:t>Without changing directories, delete the file agarwal.txt in the people directory.</a:t>
            </a:r>
          </a:p>
          <a:p>
            <a:pPr marL="0" indent="0">
              <a:buNone/>
            </a:pPr>
            <a:r>
              <a:rPr lang="en-US" sz="2400" dirty="0"/>
              <a:t>$ rm people/agarwal.txt</a:t>
            </a:r>
          </a:p>
          <a:p>
            <a:r>
              <a:rPr lang="en-US" sz="2400" dirty="0"/>
              <a:t>Now that the people directory is empty, use a single command to delete it.</a:t>
            </a:r>
          </a:p>
          <a:p>
            <a:pPr marL="0" indent="0">
              <a:buNone/>
            </a:pPr>
            <a:r>
              <a:rPr lang="en-US" sz="2400" dirty="0"/>
              <a:t>$ </a:t>
            </a:r>
            <a:r>
              <a:rPr lang="en-US" sz="2400" dirty="0" err="1"/>
              <a:t>rmdir</a:t>
            </a:r>
            <a:r>
              <a:rPr lang="en-US" sz="2400" dirty="0"/>
              <a:t> people</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537169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436B8-6DFF-481E-9017-869DBEE5DEBF}"/>
              </a:ext>
            </a:extLst>
          </p:cNvPr>
          <p:cNvSpPr>
            <a:spLocks noGrp="1"/>
          </p:cNvSpPr>
          <p:nvPr>
            <p:ph type="title"/>
          </p:nvPr>
        </p:nvSpPr>
        <p:spPr/>
        <p:txBody>
          <a:bodyPr/>
          <a:lstStyle/>
          <a:p>
            <a:r>
              <a:rPr lang="en-US" b="1" i="0" dirty="0">
                <a:solidFill>
                  <a:srgbClr val="05192D"/>
                </a:solidFill>
                <a:effectLst/>
                <a:latin typeface="Studio-Feixen-Sans"/>
              </a:rPr>
              <a:t>How can I view a file's contents?</a:t>
            </a:r>
            <a:br>
              <a:rPr lang="en-US" b="1" i="0" dirty="0">
                <a:solidFill>
                  <a:srgbClr val="05192D"/>
                </a:solidFill>
                <a:effectLst/>
                <a:latin typeface="Studio-Feixen-Sans"/>
              </a:rPr>
            </a:br>
            <a:endParaRPr lang="en-US" dirty="0"/>
          </a:p>
        </p:txBody>
      </p:sp>
      <p:sp>
        <p:nvSpPr>
          <p:cNvPr id="3" name="Content Placeholder 2">
            <a:extLst>
              <a:ext uri="{FF2B5EF4-FFF2-40B4-BE49-F238E27FC236}">
                <a16:creationId xmlns:a16="http://schemas.microsoft.com/office/drawing/2014/main" id="{9744736B-F59F-4EEB-903A-60F742B4BBC0}"/>
              </a:ext>
            </a:extLst>
          </p:cNvPr>
          <p:cNvSpPr>
            <a:spLocks noGrp="1"/>
          </p:cNvSpPr>
          <p:nvPr>
            <p:ph idx="1"/>
          </p:nvPr>
        </p:nvSpPr>
        <p:spPr/>
        <p:txBody>
          <a:bodyPr/>
          <a:lstStyle/>
          <a:p>
            <a:r>
              <a:rPr lang="en-US" dirty="0"/>
              <a:t>The simplest way to do this is with cat, which just prints the contents of files onto the screen. </a:t>
            </a:r>
          </a:p>
          <a:p>
            <a:r>
              <a:rPr lang="en-US" dirty="0"/>
              <a:t>cat agarwal.txt</a:t>
            </a:r>
          </a:p>
          <a:p>
            <a:pPr marL="0" indent="0">
              <a:buNone/>
            </a:pPr>
            <a:r>
              <a:rPr lang="en-US" dirty="0"/>
              <a:t>name: Agarwal, Jasmine</a:t>
            </a:r>
          </a:p>
          <a:p>
            <a:pPr marL="0" indent="0">
              <a:buNone/>
            </a:pPr>
            <a:r>
              <a:rPr lang="en-US" dirty="0"/>
              <a:t>position: RCT2</a:t>
            </a:r>
          </a:p>
          <a:p>
            <a:pPr marL="0" indent="0">
              <a:buNone/>
            </a:pPr>
            <a:r>
              <a:rPr lang="en-US" dirty="0"/>
              <a:t>start: 2017-04-01</a:t>
            </a:r>
          </a:p>
          <a:p>
            <a:pPr marL="0" indent="0">
              <a:buNone/>
            </a:pPr>
            <a:r>
              <a:rPr lang="en-US" dirty="0"/>
              <a:t>Benefits: full</a:t>
            </a:r>
          </a:p>
        </p:txBody>
      </p:sp>
    </p:spTree>
    <p:extLst>
      <p:ext uri="{BB962C8B-B14F-4D97-AF65-F5344CB8AC3E}">
        <p14:creationId xmlns:p14="http://schemas.microsoft.com/office/powerpoint/2010/main" val="3864483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38CE6-7326-4EA2-A6D0-E5911AC3BB3A}"/>
              </a:ext>
            </a:extLst>
          </p:cNvPr>
          <p:cNvSpPr>
            <a:spLocks noGrp="1"/>
          </p:cNvSpPr>
          <p:nvPr>
            <p:ph type="title"/>
          </p:nvPr>
        </p:nvSpPr>
        <p:spPr/>
        <p:txBody>
          <a:bodyPr>
            <a:normAutofit fontScale="90000"/>
          </a:bodyPr>
          <a:lstStyle/>
          <a:p>
            <a:r>
              <a:rPr lang="en-US" b="1" i="0" dirty="0">
                <a:solidFill>
                  <a:srgbClr val="05192D"/>
                </a:solidFill>
                <a:effectLst/>
                <a:latin typeface="Studio-Feixen-Sans"/>
              </a:rPr>
              <a:t>How can I view a file's contents piece by piece?</a:t>
            </a:r>
            <a:br>
              <a:rPr lang="en-US" b="1" i="0" dirty="0">
                <a:solidFill>
                  <a:srgbClr val="05192D"/>
                </a:solidFill>
                <a:effectLst/>
                <a:latin typeface="Studio-Feixen-Sans"/>
              </a:rPr>
            </a:br>
            <a:endParaRPr lang="en-US" dirty="0"/>
          </a:p>
        </p:txBody>
      </p:sp>
      <p:sp>
        <p:nvSpPr>
          <p:cNvPr id="3" name="Content Placeholder 2">
            <a:extLst>
              <a:ext uri="{FF2B5EF4-FFF2-40B4-BE49-F238E27FC236}">
                <a16:creationId xmlns:a16="http://schemas.microsoft.com/office/drawing/2014/main" id="{02CEF0AF-8950-4D67-AED4-EFB2E7343400}"/>
              </a:ext>
            </a:extLst>
          </p:cNvPr>
          <p:cNvSpPr>
            <a:spLocks noGrp="1"/>
          </p:cNvSpPr>
          <p:nvPr>
            <p:ph idx="1"/>
          </p:nvPr>
        </p:nvSpPr>
        <p:spPr/>
        <p:txBody>
          <a:bodyPr/>
          <a:lstStyle/>
          <a:p>
            <a:r>
              <a:rPr lang="en-US" sz="2000" dirty="0"/>
              <a:t>You can use cat to print large files and then scroll through the output, but it is usually more convenient to page the output. </a:t>
            </a:r>
          </a:p>
          <a:p>
            <a:r>
              <a:rPr lang="en-US" sz="2000" dirty="0"/>
              <a:t>The original command for doing this was called more, but it has been superseded by a more powerful command called less. </a:t>
            </a:r>
          </a:p>
          <a:p>
            <a:r>
              <a:rPr lang="en-US" sz="2000" dirty="0"/>
              <a:t>When you less a file, one page is displayed at a time; you can press spacebar to page down or type q to quit.</a:t>
            </a:r>
          </a:p>
          <a:p>
            <a:r>
              <a:rPr lang="en-US" sz="2000" dirty="0"/>
              <a:t>If you give less the names of several files, you can type :n (colon and a lower-case 'n') to move to the next file, :p to go back to the previous one, or :q to quit.</a:t>
            </a:r>
          </a:p>
          <a:p>
            <a:endParaRPr lang="en-US" sz="2000" dirty="0"/>
          </a:p>
          <a:p>
            <a:pPr marL="0" indent="0">
              <a:buNone/>
            </a:pPr>
            <a:endParaRPr lang="en-US" sz="2000" dirty="0"/>
          </a:p>
        </p:txBody>
      </p:sp>
    </p:spTree>
    <p:extLst>
      <p:ext uri="{BB962C8B-B14F-4D97-AF65-F5344CB8AC3E}">
        <p14:creationId xmlns:p14="http://schemas.microsoft.com/office/powerpoint/2010/main" val="3988025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B433-A1BD-487E-B9B7-D447E2FD5ABA}"/>
              </a:ext>
            </a:extLst>
          </p:cNvPr>
          <p:cNvSpPr>
            <a:spLocks noGrp="1"/>
          </p:cNvSpPr>
          <p:nvPr>
            <p:ph type="title"/>
          </p:nvPr>
        </p:nvSpPr>
        <p:spPr/>
        <p:txBody>
          <a:bodyPr/>
          <a:lstStyle/>
          <a:p>
            <a:r>
              <a:rPr lang="en-US" b="1" i="0" dirty="0">
                <a:solidFill>
                  <a:srgbClr val="05192D"/>
                </a:solidFill>
                <a:effectLst/>
                <a:latin typeface="Studio-Feixen-Sans"/>
              </a:rPr>
              <a:t>How can I view a file's contents piece by piece?</a:t>
            </a:r>
            <a:endParaRPr lang="en-US" dirty="0"/>
          </a:p>
        </p:txBody>
      </p:sp>
      <p:pic>
        <p:nvPicPr>
          <p:cNvPr id="5" name="Content Placeholder 4">
            <a:extLst>
              <a:ext uri="{FF2B5EF4-FFF2-40B4-BE49-F238E27FC236}">
                <a16:creationId xmlns:a16="http://schemas.microsoft.com/office/drawing/2014/main" id="{068BABE2-48A3-4325-A991-98938D306A42}"/>
              </a:ext>
            </a:extLst>
          </p:cNvPr>
          <p:cNvPicPr>
            <a:picLocks noGrp="1" noChangeAspect="1"/>
          </p:cNvPicPr>
          <p:nvPr>
            <p:ph idx="1"/>
          </p:nvPr>
        </p:nvPicPr>
        <p:blipFill>
          <a:blip r:embed="rId2"/>
          <a:stretch>
            <a:fillRect/>
          </a:stretch>
        </p:blipFill>
        <p:spPr>
          <a:xfrm>
            <a:off x="3953509" y="1834502"/>
            <a:ext cx="890429" cy="2071672"/>
          </a:xfrm>
        </p:spPr>
      </p:pic>
      <p:pic>
        <p:nvPicPr>
          <p:cNvPr id="6" name="Picture 5">
            <a:extLst>
              <a:ext uri="{FF2B5EF4-FFF2-40B4-BE49-F238E27FC236}">
                <a16:creationId xmlns:a16="http://schemas.microsoft.com/office/drawing/2014/main" id="{E79DE5B4-6057-406A-9080-2D5A63ADB46F}"/>
              </a:ext>
            </a:extLst>
          </p:cNvPr>
          <p:cNvPicPr>
            <a:picLocks noChangeAspect="1"/>
          </p:cNvPicPr>
          <p:nvPr/>
        </p:nvPicPr>
        <p:blipFill>
          <a:blip r:embed="rId3"/>
          <a:stretch>
            <a:fillRect/>
          </a:stretch>
        </p:blipFill>
        <p:spPr>
          <a:xfrm>
            <a:off x="944732" y="1834502"/>
            <a:ext cx="2668480" cy="217202"/>
          </a:xfrm>
          <a:prstGeom prst="rect">
            <a:avLst/>
          </a:prstGeom>
        </p:spPr>
      </p:pic>
      <p:pic>
        <p:nvPicPr>
          <p:cNvPr id="7" name="Picture 6">
            <a:extLst>
              <a:ext uri="{FF2B5EF4-FFF2-40B4-BE49-F238E27FC236}">
                <a16:creationId xmlns:a16="http://schemas.microsoft.com/office/drawing/2014/main" id="{9CB1C2B6-0116-4CDF-981A-DF654AB6D5F8}"/>
              </a:ext>
            </a:extLst>
          </p:cNvPr>
          <p:cNvPicPr>
            <a:picLocks noChangeAspect="1"/>
          </p:cNvPicPr>
          <p:nvPr/>
        </p:nvPicPr>
        <p:blipFill>
          <a:blip r:embed="rId4"/>
          <a:stretch>
            <a:fillRect/>
          </a:stretch>
        </p:blipFill>
        <p:spPr>
          <a:xfrm>
            <a:off x="5648325" y="1834502"/>
            <a:ext cx="447675" cy="295275"/>
          </a:xfrm>
          <a:prstGeom prst="rect">
            <a:avLst/>
          </a:prstGeom>
        </p:spPr>
      </p:pic>
      <p:pic>
        <p:nvPicPr>
          <p:cNvPr id="9" name="Picture 8">
            <a:extLst>
              <a:ext uri="{FF2B5EF4-FFF2-40B4-BE49-F238E27FC236}">
                <a16:creationId xmlns:a16="http://schemas.microsoft.com/office/drawing/2014/main" id="{DC43DC6A-7AE2-4276-AE9B-E6BAEE609976}"/>
              </a:ext>
            </a:extLst>
          </p:cNvPr>
          <p:cNvPicPr>
            <a:picLocks noChangeAspect="1"/>
          </p:cNvPicPr>
          <p:nvPr/>
        </p:nvPicPr>
        <p:blipFill>
          <a:blip r:embed="rId5"/>
          <a:stretch>
            <a:fillRect/>
          </a:stretch>
        </p:blipFill>
        <p:spPr>
          <a:xfrm>
            <a:off x="6490452" y="1834502"/>
            <a:ext cx="819869" cy="2178960"/>
          </a:xfrm>
          <a:prstGeom prst="rect">
            <a:avLst/>
          </a:prstGeom>
        </p:spPr>
      </p:pic>
      <p:sp>
        <p:nvSpPr>
          <p:cNvPr id="11" name="Rectangle 10">
            <a:extLst>
              <a:ext uri="{FF2B5EF4-FFF2-40B4-BE49-F238E27FC236}">
                <a16:creationId xmlns:a16="http://schemas.microsoft.com/office/drawing/2014/main" id="{2E350C2C-BD4B-4E90-AD8A-E682B650D742}"/>
              </a:ext>
            </a:extLst>
          </p:cNvPr>
          <p:cNvSpPr/>
          <p:nvPr/>
        </p:nvSpPr>
        <p:spPr>
          <a:xfrm>
            <a:off x="8069802" y="1834502"/>
            <a:ext cx="381740" cy="295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:q</a:t>
            </a:r>
          </a:p>
        </p:txBody>
      </p:sp>
    </p:spTree>
    <p:extLst>
      <p:ext uri="{BB962C8B-B14F-4D97-AF65-F5344CB8AC3E}">
        <p14:creationId xmlns:p14="http://schemas.microsoft.com/office/powerpoint/2010/main" val="1153850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A8C0-9362-4167-BF0F-38B6B1612909}"/>
              </a:ext>
            </a:extLst>
          </p:cNvPr>
          <p:cNvSpPr>
            <a:spLocks noGrp="1"/>
          </p:cNvSpPr>
          <p:nvPr>
            <p:ph type="title"/>
          </p:nvPr>
        </p:nvSpPr>
        <p:spPr/>
        <p:txBody>
          <a:bodyPr/>
          <a:lstStyle/>
          <a:p>
            <a:r>
              <a:rPr lang="en-US" b="1" i="0" dirty="0">
                <a:solidFill>
                  <a:srgbClr val="05192D"/>
                </a:solidFill>
                <a:effectLst/>
                <a:latin typeface="Studio-Feixen-Sans"/>
              </a:rPr>
              <a:t>How can I look at the start of a file?</a:t>
            </a:r>
            <a:br>
              <a:rPr lang="en-US" b="1" i="0" dirty="0">
                <a:solidFill>
                  <a:srgbClr val="05192D"/>
                </a:solidFill>
                <a:effectLst/>
                <a:latin typeface="Studio-Feixen-Sans"/>
              </a:rPr>
            </a:br>
            <a:endParaRPr lang="en-US" dirty="0"/>
          </a:p>
        </p:txBody>
      </p:sp>
      <p:sp>
        <p:nvSpPr>
          <p:cNvPr id="3" name="Content Placeholder 2">
            <a:extLst>
              <a:ext uri="{FF2B5EF4-FFF2-40B4-BE49-F238E27FC236}">
                <a16:creationId xmlns:a16="http://schemas.microsoft.com/office/drawing/2014/main" id="{2FBDC7CC-7FAD-4367-B4E4-75D20A2EDCA3}"/>
              </a:ext>
            </a:extLst>
          </p:cNvPr>
          <p:cNvSpPr>
            <a:spLocks noGrp="1"/>
          </p:cNvSpPr>
          <p:nvPr>
            <p:ph idx="1"/>
          </p:nvPr>
        </p:nvSpPr>
        <p:spPr>
          <a:xfrm>
            <a:off x="713913" y="1106534"/>
            <a:ext cx="10515600" cy="4351338"/>
          </a:xfrm>
        </p:spPr>
        <p:txBody>
          <a:bodyPr>
            <a:normAutofit fontScale="47500" lnSpcReduction="20000"/>
          </a:bodyPr>
          <a:lstStyle/>
          <a:p>
            <a:r>
              <a:rPr lang="en-US" dirty="0"/>
              <a:t>We can do this in the shell using a command called head. As its name suggests, it prints the first few lines of a file (where "a few" means 10), so the command:</a:t>
            </a:r>
          </a:p>
          <a:p>
            <a:endParaRPr lang="en-US" dirty="0"/>
          </a:p>
          <a:p>
            <a:r>
              <a:rPr lang="en-US" dirty="0"/>
              <a:t>head seasonal/summer.csv</a:t>
            </a:r>
          </a:p>
          <a:p>
            <a:pPr marL="0" indent="0">
              <a:buNone/>
            </a:pPr>
            <a:r>
              <a:rPr lang="en-US" dirty="0"/>
              <a:t>displays:</a:t>
            </a:r>
          </a:p>
          <a:p>
            <a:endParaRPr lang="en-US" dirty="0"/>
          </a:p>
          <a:p>
            <a:r>
              <a:rPr lang="en-US" dirty="0" err="1"/>
              <a:t>Date,Tooth</a:t>
            </a:r>
            <a:endParaRPr lang="en-US" dirty="0"/>
          </a:p>
          <a:p>
            <a:pPr marL="0" indent="0">
              <a:buNone/>
            </a:pPr>
            <a:r>
              <a:rPr lang="en-US" dirty="0"/>
              <a:t>2017-01-11,canine</a:t>
            </a:r>
          </a:p>
          <a:p>
            <a:pPr marL="0" indent="0">
              <a:buNone/>
            </a:pPr>
            <a:r>
              <a:rPr lang="en-US" dirty="0"/>
              <a:t>2017-01-18,wisdom</a:t>
            </a:r>
          </a:p>
          <a:p>
            <a:pPr marL="0" indent="0">
              <a:buNone/>
            </a:pPr>
            <a:r>
              <a:rPr lang="en-US" dirty="0"/>
              <a:t>2017-01-21,bicuspid</a:t>
            </a:r>
          </a:p>
          <a:p>
            <a:pPr marL="0" indent="0">
              <a:buNone/>
            </a:pPr>
            <a:r>
              <a:rPr lang="en-US" dirty="0"/>
              <a:t>2017-02-02,molar</a:t>
            </a:r>
          </a:p>
          <a:p>
            <a:pPr marL="0" indent="0">
              <a:buNone/>
            </a:pPr>
            <a:r>
              <a:rPr lang="en-US" dirty="0"/>
              <a:t>2017-02-27,wisdom</a:t>
            </a:r>
          </a:p>
          <a:p>
            <a:pPr marL="0" indent="0">
              <a:buNone/>
            </a:pPr>
            <a:r>
              <a:rPr lang="en-US" dirty="0"/>
              <a:t>2017-02-27,wisdom</a:t>
            </a:r>
          </a:p>
          <a:p>
            <a:pPr marL="0" indent="0">
              <a:buNone/>
            </a:pPr>
            <a:r>
              <a:rPr lang="en-US" dirty="0"/>
              <a:t>2017-03-07,bicuspid</a:t>
            </a:r>
          </a:p>
          <a:p>
            <a:pPr marL="0" indent="0">
              <a:buNone/>
            </a:pPr>
            <a:r>
              <a:rPr lang="en-US" dirty="0"/>
              <a:t>2017-03-15,wisdom</a:t>
            </a:r>
          </a:p>
          <a:p>
            <a:pPr marL="0" indent="0">
              <a:buNone/>
            </a:pPr>
            <a:r>
              <a:rPr lang="en-US" dirty="0"/>
              <a:t>2017-03-20,canine</a:t>
            </a:r>
          </a:p>
        </p:txBody>
      </p:sp>
    </p:spTree>
    <p:extLst>
      <p:ext uri="{BB962C8B-B14F-4D97-AF65-F5344CB8AC3E}">
        <p14:creationId xmlns:p14="http://schemas.microsoft.com/office/powerpoint/2010/main" val="3034374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5D47D-5530-407C-B39F-148AF1D23FE7}"/>
              </a:ext>
            </a:extLst>
          </p:cNvPr>
          <p:cNvSpPr>
            <a:spLocks noGrp="1"/>
          </p:cNvSpPr>
          <p:nvPr>
            <p:ph type="title"/>
          </p:nvPr>
        </p:nvSpPr>
        <p:spPr/>
        <p:txBody>
          <a:bodyPr/>
          <a:lstStyle/>
          <a:p>
            <a:r>
              <a:rPr lang="en-US" b="1" i="0" dirty="0">
                <a:solidFill>
                  <a:srgbClr val="05192D"/>
                </a:solidFill>
                <a:effectLst/>
                <a:latin typeface="Studio-Feixen-Sans"/>
              </a:rPr>
              <a:t>How can I type less?</a:t>
            </a:r>
            <a:endParaRPr lang="en-US" dirty="0"/>
          </a:p>
        </p:txBody>
      </p:sp>
      <p:sp>
        <p:nvSpPr>
          <p:cNvPr id="3" name="Content Placeholder 2">
            <a:extLst>
              <a:ext uri="{FF2B5EF4-FFF2-40B4-BE49-F238E27FC236}">
                <a16:creationId xmlns:a16="http://schemas.microsoft.com/office/drawing/2014/main" id="{593ED1B3-A473-444B-A822-150FD19343DE}"/>
              </a:ext>
            </a:extLst>
          </p:cNvPr>
          <p:cNvSpPr>
            <a:spLocks noGrp="1"/>
          </p:cNvSpPr>
          <p:nvPr>
            <p:ph idx="1"/>
          </p:nvPr>
        </p:nvSpPr>
        <p:spPr/>
        <p:txBody>
          <a:bodyPr>
            <a:normAutofit/>
          </a:bodyPr>
          <a:lstStyle/>
          <a:p>
            <a:r>
              <a:rPr lang="en-US" sz="2000" b="1" dirty="0"/>
              <a:t>One of the shell's power tools is tab completion. </a:t>
            </a:r>
            <a:r>
              <a:rPr lang="en-US" sz="2000" dirty="0"/>
              <a:t>If you start typing the name of a file and then press the tab key, the shell will do its best to auto-complete the path. For example, if you type sea and press tab, it will fill in the directory name seasonal/ (with a trailing slash). If you then type a and tab, it will complete the path as seasonal/autumn.csv.</a:t>
            </a:r>
          </a:p>
          <a:p>
            <a:endParaRPr lang="en-US" sz="2000" dirty="0"/>
          </a:p>
        </p:txBody>
      </p:sp>
    </p:spTree>
    <p:extLst>
      <p:ext uri="{BB962C8B-B14F-4D97-AF65-F5344CB8AC3E}">
        <p14:creationId xmlns:p14="http://schemas.microsoft.com/office/powerpoint/2010/main" val="3155893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87D01-DF80-4EC3-96FE-F57AEEA49154}"/>
              </a:ext>
            </a:extLst>
          </p:cNvPr>
          <p:cNvSpPr>
            <a:spLocks noGrp="1"/>
          </p:cNvSpPr>
          <p:nvPr>
            <p:ph type="title"/>
          </p:nvPr>
        </p:nvSpPr>
        <p:spPr/>
        <p:txBody>
          <a:bodyPr/>
          <a:lstStyle/>
          <a:p>
            <a:r>
              <a:rPr lang="en-US" b="1" i="0" dirty="0">
                <a:solidFill>
                  <a:srgbClr val="05192D"/>
                </a:solidFill>
                <a:effectLst/>
                <a:latin typeface="Studio-Feixen-Sans"/>
              </a:rPr>
              <a:t>How can I control what commands do?</a:t>
            </a:r>
            <a:endParaRPr lang="en-US" dirty="0"/>
          </a:p>
        </p:txBody>
      </p:sp>
      <p:sp>
        <p:nvSpPr>
          <p:cNvPr id="3" name="Content Placeholder 2">
            <a:extLst>
              <a:ext uri="{FF2B5EF4-FFF2-40B4-BE49-F238E27FC236}">
                <a16:creationId xmlns:a16="http://schemas.microsoft.com/office/drawing/2014/main" id="{FE995DCA-449D-4DAA-872A-A5DD410C55F0}"/>
              </a:ext>
            </a:extLst>
          </p:cNvPr>
          <p:cNvSpPr>
            <a:spLocks noGrp="1"/>
          </p:cNvSpPr>
          <p:nvPr>
            <p:ph idx="1"/>
          </p:nvPr>
        </p:nvSpPr>
        <p:spPr/>
        <p:txBody>
          <a:bodyPr>
            <a:normAutofit/>
          </a:bodyPr>
          <a:lstStyle/>
          <a:p>
            <a:r>
              <a:rPr lang="en-US" sz="2000" dirty="0"/>
              <a:t>You won't always want to look at the first 10 lines of a file, so the shell lets you change head's behavior by giving it a command-line flag (or just "flag" for short). If you run the command:</a:t>
            </a:r>
          </a:p>
          <a:p>
            <a:endParaRPr lang="en-US" sz="2000" dirty="0"/>
          </a:p>
          <a:p>
            <a:r>
              <a:rPr lang="en-US" sz="2000" dirty="0"/>
              <a:t>head -n 3 seasonal/summer.csv</a:t>
            </a:r>
          </a:p>
          <a:p>
            <a:r>
              <a:rPr lang="en-US" sz="2000" dirty="0"/>
              <a:t>head will only display the first three lines of the file. If you run head -n 100, it will display the first 100 (assuming there are that many), and so on.</a:t>
            </a:r>
          </a:p>
        </p:txBody>
      </p:sp>
    </p:spTree>
    <p:extLst>
      <p:ext uri="{BB962C8B-B14F-4D97-AF65-F5344CB8AC3E}">
        <p14:creationId xmlns:p14="http://schemas.microsoft.com/office/powerpoint/2010/main" val="2034861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03F97-0184-4F58-A627-4273D8F9C587}"/>
              </a:ext>
            </a:extLst>
          </p:cNvPr>
          <p:cNvSpPr>
            <a:spLocks noGrp="1"/>
          </p:cNvSpPr>
          <p:nvPr>
            <p:ph type="title"/>
          </p:nvPr>
        </p:nvSpPr>
        <p:spPr/>
        <p:txBody>
          <a:bodyPr/>
          <a:lstStyle/>
          <a:p>
            <a:r>
              <a:rPr lang="en-US" b="1" i="0" dirty="0">
                <a:solidFill>
                  <a:srgbClr val="05192D"/>
                </a:solidFill>
                <a:effectLst/>
                <a:latin typeface="Studio-Feixen-Sans"/>
              </a:rPr>
              <a:t>How can I list everything below a directory?</a:t>
            </a:r>
            <a:endParaRPr lang="en-US" dirty="0"/>
          </a:p>
        </p:txBody>
      </p:sp>
      <p:sp>
        <p:nvSpPr>
          <p:cNvPr id="3" name="Content Placeholder 2">
            <a:extLst>
              <a:ext uri="{FF2B5EF4-FFF2-40B4-BE49-F238E27FC236}">
                <a16:creationId xmlns:a16="http://schemas.microsoft.com/office/drawing/2014/main" id="{D8E08EC8-E357-46ED-9B32-42B3E88CA9F0}"/>
              </a:ext>
            </a:extLst>
          </p:cNvPr>
          <p:cNvSpPr>
            <a:spLocks noGrp="1"/>
          </p:cNvSpPr>
          <p:nvPr>
            <p:ph idx="1"/>
          </p:nvPr>
        </p:nvSpPr>
        <p:spPr/>
        <p:txBody>
          <a:bodyPr>
            <a:normAutofit/>
          </a:bodyPr>
          <a:lstStyle/>
          <a:p>
            <a:r>
              <a:rPr lang="en-US" sz="2400" dirty="0"/>
              <a:t>In order to see everything underneath a directory, no matter how deeply nested it is, you can give ls the flag -R (which means "recursive"). If you use ls -R in your home directory, you will see something like this:</a:t>
            </a:r>
          </a:p>
          <a:p>
            <a:r>
              <a:rPr lang="en-US" sz="2400" dirty="0"/>
              <a:t>To help you know what is what, ls has another flag -F that prints a / after the name of every directory and a * after the name of every runnable program. Run ls with the two flags, -R and -F, and the absolute path to your home directory to see everything it contains.</a:t>
            </a:r>
          </a:p>
          <a:p>
            <a:endParaRPr lang="en-US" sz="2400" dirty="0"/>
          </a:p>
        </p:txBody>
      </p:sp>
      <p:pic>
        <p:nvPicPr>
          <p:cNvPr id="5" name="Picture 4">
            <a:extLst>
              <a:ext uri="{FF2B5EF4-FFF2-40B4-BE49-F238E27FC236}">
                <a16:creationId xmlns:a16="http://schemas.microsoft.com/office/drawing/2014/main" id="{F75A25C4-D571-45D2-ABF8-F032FDC1BEE0}"/>
              </a:ext>
            </a:extLst>
          </p:cNvPr>
          <p:cNvPicPr>
            <a:picLocks noChangeAspect="1"/>
          </p:cNvPicPr>
          <p:nvPr/>
        </p:nvPicPr>
        <p:blipFill>
          <a:blip r:embed="rId2"/>
          <a:stretch>
            <a:fillRect/>
          </a:stretch>
        </p:blipFill>
        <p:spPr>
          <a:xfrm>
            <a:off x="1140086" y="4493905"/>
            <a:ext cx="2709863" cy="1900238"/>
          </a:xfrm>
          <a:prstGeom prst="rect">
            <a:avLst/>
          </a:prstGeom>
        </p:spPr>
      </p:pic>
    </p:spTree>
    <p:extLst>
      <p:ext uri="{BB962C8B-B14F-4D97-AF65-F5344CB8AC3E}">
        <p14:creationId xmlns:p14="http://schemas.microsoft.com/office/powerpoint/2010/main" val="1153031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998BB-7FB4-4800-9FFF-D931B6CB4965}"/>
              </a:ext>
            </a:extLst>
          </p:cNvPr>
          <p:cNvSpPr>
            <a:spLocks noGrp="1"/>
          </p:cNvSpPr>
          <p:nvPr>
            <p:ph type="title"/>
          </p:nvPr>
        </p:nvSpPr>
        <p:spPr/>
        <p:txBody>
          <a:bodyPr/>
          <a:lstStyle/>
          <a:p>
            <a:r>
              <a:rPr lang="en-US" b="1" i="0" dirty="0">
                <a:solidFill>
                  <a:srgbClr val="05192D"/>
                </a:solidFill>
                <a:effectLst/>
                <a:latin typeface="Studio-Feixen-Sans"/>
              </a:rPr>
              <a:t>Manipulating files and directories</a:t>
            </a:r>
            <a:endParaRPr lang="en-US" dirty="0"/>
          </a:p>
        </p:txBody>
      </p:sp>
      <p:sp>
        <p:nvSpPr>
          <p:cNvPr id="3" name="Content Placeholder 2">
            <a:extLst>
              <a:ext uri="{FF2B5EF4-FFF2-40B4-BE49-F238E27FC236}">
                <a16:creationId xmlns:a16="http://schemas.microsoft.com/office/drawing/2014/main" id="{B56FD6CD-F8A9-4BAD-A030-BD174BFAEFF8}"/>
              </a:ext>
            </a:extLst>
          </p:cNvPr>
          <p:cNvSpPr>
            <a:spLocks noGrp="1"/>
          </p:cNvSpPr>
          <p:nvPr>
            <p:ph idx="1"/>
          </p:nvPr>
        </p:nvSpPr>
        <p:spPr/>
        <p:txBody>
          <a:bodyPr/>
          <a:lstStyle/>
          <a:p>
            <a:pPr marL="0" indent="0">
              <a:buNone/>
            </a:pPr>
            <a:r>
              <a:rPr lang="en-US" b="0" i="0" dirty="0">
                <a:solidFill>
                  <a:srgbClr val="05192D"/>
                </a:solidFill>
                <a:effectLst/>
                <a:latin typeface="Studio-Feixen-Sans"/>
              </a:rPr>
              <a:t>how to move around in the shell, and how to create, modify, and delete files and folders.</a:t>
            </a:r>
          </a:p>
          <a:p>
            <a:pPr marL="0" indent="0">
              <a:buNone/>
            </a:pPr>
            <a:r>
              <a:rPr lang="en-US" sz="2400" b="0" i="0" dirty="0">
                <a:solidFill>
                  <a:srgbClr val="05192D"/>
                </a:solidFill>
                <a:effectLst/>
                <a:latin typeface="Studio-Feixen-Sans"/>
              </a:rPr>
              <a:t>To find out where you are in the filesystem, run the command </a:t>
            </a:r>
            <a:r>
              <a:rPr lang="en-US" sz="2400" b="0" i="0" dirty="0" err="1">
                <a:solidFill>
                  <a:srgbClr val="05192D"/>
                </a:solidFill>
                <a:effectLst/>
                <a:latin typeface="Studio-Feixen-Sans"/>
              </a:rPr>
              <a:t>pwd</a:t>
            </a:r>
            <a:r>
              <a:rPr lang="en-US" sz="2400" b="0" i="0" dirty="0">
                <a:solidFill>
                  <a:srgbClr val="05192D"/>
                </a:solidFill>
                <a:effectLst/>
                <a:latin typeface="Studio-Feixen-Sans"/>
              </a:rPr>
              <a:t> (short for "print working directory"). This prints the absolute path of your current working directory, which is where the shell runs commands and looks for files by default.</a:t>
            </a:r>
          </a:p>
          <a:p>
            <a:pPr marL="0" indent="0">
              <a:buNone/>
            </a:pPr>
            <a:br>
              <a:rPr lang="en-US" b="0" i="0" dirty="0">
                <a:solidFill>
                  <a:srgbClr val="05192D"/>
                </a:solidFill>
                <a:effectLst/>
                <a:latin typeface="Studio-Feixen-Sans"/>
              </a:rPr>
            </a:br>
            <a:r>
              <a:rPr lang="en-US" b="0" i="0" dirty="0">
                <a:solidFill>
                  <a:srgbClr val="05192D"/>
                </a:solidFill>
                <a:effectLst/>
                <a:latin typeface="Studio-Feixen-Sans"/>
              </a:rPr>
              <a:t>$ </a:t>
            </a:r>
            <a:r>
              <a:rPr lang="en-US" b="0" i="0" dirty="0" err="1">
                <a:solidFill>
                  <a:srgbClr val="05192D"/>
                </a:solidFill>
                <a:effectLst/>
                <a:latin typeface="Studio-Feixen-Sans"/>
              </a:rPr>
              <a:t>pwd</a:t>
            </a:r>
            <a:endParaRPr lang="en-US" b="0" i="0" dirty="0">
              <a:solidFill>
                <a:srgbClr val="05192D"/>
              </a:solidFill>
              <a:effectLst/>
              <a:latin typeface="Studio-Feixen-Sans"/>
            </a:endParaRPr>
          </a:p>
          <a:p>
            <a:pPr marL="0" indent="0">
              <a:buNone/>
            </a:pPr>
            <a:r>
              <a:rPr lang="en-US" b="0" i="0" dirty="0">
                <a:solidFill>
                  <a:srgbClr val="05192D"/>
                </a:solidFill>
                <a:effectLst/>
                <a:latin typeface="Studio-Feixen-Sans"/>
              </a:rPr>
              <a:t>/home/</a:t>
            </a:r>
            <a:r>
              <a:rPr lang="en-US" b="0" i="0" dirty="0" err="1">
                <a:solidFill>
                  <a:srgbClr val="05192D"/>
                </a:solidFill>
                <a:effectLst/>
                <a:latin typeface="Studio-Feixen-Sans"/>
              </a:rPr>
              <a:t>repl</a:t>
            </a:r>
            <a:endParaRPr lang="en-US" b="0" i="0" dirty="0">
              <a:solidFill>
                <a:srgbClr val="05192D"/>
              </a:solidFill>
              <a:effectLst/>
              <a:latin typeface="Studio-Feixen-Sans"/>
            </a:endParaRPr>
          </a:p>
          <a:p>
            <a:endParaRPr lang="en-US" dirty="0"/>
          </a:p>
        </p:txBody>
      </p:sp>
    </p:spTree>
    <p:extLst>
      <p:ext uri="{BB962C8B-B14F-4D97-AF65-F5344CB8AC3E}">
        <p14:creationId xmlns:p14="http://schemas.microsoft.com/office/powerpoint/2010/main" val="1779350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45262-D19C-4892-A0E2-7F69EE598C95}"/>
              </a:ext>
            </a:extLst>
          </p:cNvPr>
          <p:cNvSpPr>
            <a:spLocks noGrp="1"/>
          </p:cNvSpPr>
          <p:nvPr>
            <p:ph type="title"/>
          </p:nvPr>
        </p:nvSpPr>
        <p:spPr/>
        <p:txBody>
          <a:bodyPr/>
          <a:lstStyle/>
          <a:p>
            <a:r>
              <a:rPr lang="en-US" b="1" i="0" dirty="0">
                <a:solidFill>
                  <a:srgbClr val="05192D"/>
                </a:solidFill>
                <a:effectLst/>
                <a:latin typeface="Studio-Feixen-Sans"/>
              </a:rPr>
              <a:t>How can I get help for a command?</a:t>
            </a:r>
            <a:endParaRPr lang="en-US" dirty="0"/>
          </a:p>
        </p:txBody>
      </p:sp>
      <p:sp>
        <p:nvSpPr>
          <p:cNvPr id="3" name="Content Placeholder 2">
            <a:extLst>
              <a:ext uri="{FF2B5EF4-FFF2-40B4-BE49-F238E27FC236}">
                <a16:creationId xmlns:a16="http://schemas.microsoft.com/office/drawing/2014/main" id="{9D08A92B-CEF0-4878-90F0-3CB58EADB2DE}"/>
              </a:ext>
            </a:extLst>
          </p:cNvPr>
          <p:cNvSpPr>
            <a:spLocks noGrp="1"/>
          </p:cNvSpPr>
          <p:nvPr>
            <p:ph idx="1"/>
          </p:nvPr>
        </p:nvSpPr>
        <p:spPr/>
        <p:txBody>
          <a:bodyPr>
            <a:normAutofit/>
          </a:bodyPr>
          <a:lstStyle/>
          <a:p>
            <a:r>
              <a:rPr lang="en-US" sz="2000" dirty="0"/>
              <a:t>To find out what commands do, people used to use the man command (short for "manual").</a:t>
            </a:r>
          </a:p>
          <a:p>
            <a:r>
              <a:rPr lang="en-US" sz="2000" dirty="0"/>
              <a:t>For example, the command man head brings up this information:</a:t>
            </a:r>
          </a:p>
          <a:p>
            <a:endParaRPr lang="en-US" sz="2000" dirty="0"/>
          </a:p>
        </p:txBody>
      </p:sp>
      <p:pic>
        <p:nvPicPr>
          <p:cNvPr id="6" name="Picture 5">
            <a:extLst>
              <a:ext uri="{FF2B5EF4-FFF2-40B4-BE49-F238E27FC236}">
                <a16:creationId xmlns:a16="http://schemas.microsoft.com/office/drawing/2014/main" id="{0F313E8B-C7B2-4405-8686-EF38925DDBB6}"/>
              </a:ext>
            </a:extLst>
          </p:cNvPr>
          <p:cNvPicPr>
            <a:picLocks noChangeAspect="1"/>
          </p:cNvPicPr>
          <p:nvPr/>
        </p:nvPicPr>
        <p:blipFill>
          <a:blip r:embed="rId2"/>
          <a:stretch>
            <a:fillRect/>
          </a:stretch>
        </p:blipFill>
        <p:spPr>
          <a:xfrm>
            <a:off x="838200" y="2641716"/>
            <a:ext cx="4509943" cy="2719156"/>
          </a:xfrm>
          <a:prstGeom prst="rect">
            <a:avLst/>
          </a:prstGeom>
        </p:spPr>
      </p:pic>
    </p:spTree>
    <p:extLst>
      <p:ext uri="{BB962C8B-B14F-4D97-AF65-F5344CB8AC3E}">
        <p14:creationId xmlns:p14="http://schemas.microsoft.com/office/powerpoint/2010/main" val="1312782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F6FAA-8BC2-43AE-B19C-AF2255023075}"/>
              </a:ext>
            </a:extLst>
          </p:cNvPr>
          <p:cNvSpPr>
            <a:spLocks noGrp="1"/>
          </p:cNvSpPr>
          <p:nvPr>
            <p:ph type="title"/>
          </p:nvPr>
        </p:nvSpPr>
        <p:spPr/>
        <p:txBody>
          <a:bodyPr>
            <a:normAutofit/>
          </a:bodyPr>
          <a:lstStyle/>
          <a:p>
            <a:r>
              <a:rPr lang="en-US" sz="4000" b="1" dirty="0"/>
              <a:t>How can I select columns from a file?</a:t>
            </a:r>
          </a:p>
        </p:txBody>
      </p:sp>
      <p:sp>
        <p:nvSpPr>
          <p:cNvPr id="3" name="Content Placeholder 2">
            <a:extLst>
              <a:ext uri="{FF2B5EF4-FFF2-40B4-BE49-F238E27FC236}">
                <a16:creationId xmlns:a16="http://schemas.microsoft.com/office/drawing/2014/main" id="{3CDA5B9B-897E-4DC8-AB78-8A52F301651C}"/>
              </a:ext>
            </a:extLst>
          </p:cNvPr>
          <p:cNvSpPr>
            <a:spLocks noGrp="1"/>
          </p:cNvSpPr>
          <p:nvPr>
            <p:ph idx="1"/>
          </p:nvPr>
        </p:nvSpPr>
        <p:spPr>
          <a:xfrm>
            <a:off x="838200" y="1253331"/>
            <a:ext cx="10515600" cy="4351338"/>
          </a:xfrm>
        </p:spPr>
        <p:txBody>
          <a:bodyPr>
            <a:noAutofit/>
          </a:bodyPr>
          <a:lstStyle/>
          <a:p>
            <a:r>
              <a:rPr lang="en-US" sz="1400" dirty="0"/>
              <a:t>head and tail let you select rows from a text file. If you want to select columns, you can use the command cut. It has several options (use man cut to explore them), but the most common is something like:</a:t>
            </a:r>
          </a:p>
          <a:p>
            <a:endParaRPr lang="en-US" sz="1400" dirty="0"/>
          </a:p>
          <a:p>
            <a:r>
              <a:rPr lang="en-US" sz="1400" dirty="0"/>
              <a:t>cut -f 2-5,8 -d , values.csv</a:t>
            </a:r>
          </a:p>
          <a:p>
            <a:r>
              <a:rPr lang="en-US" sz="1400" dirty="0"/>
              <a:t>which means "select columns 2 through 5 and columns 8, using comma as the separator". cut uses -f (meaning "fields") to specify columns and -d (meaning "delimiter") to specify the separator. You need to specify the latter because some files may use spaces, tabs, or colons to separate columns.</a:t>
            </a:r>
          </a:p>
          <a:p>
            <a:r>
              <a:rPr lang="en-US" sz="1400" dirty="0"/>
              <a:t>cut is a simple-minded command. In particular, it doesn't understand quoted strings. If, for example, your file is:</a:t>
            </a:r>
            <a:endParaRPr lang="en-US" sz="2000" dirty="0"/>
          </a:p>
          <a:p>
            <a:r>
              <a:rPr lang="en-US" sz="1400" dirty="0" err="1"/>
              <a:t>Name,Age</a:t>
            </a:r>
            <a:endParaRPr lang="en-US" sz="1400" dirty="0"/>
          </a:p>
          <a:p>
            <a:r>
              <a:rPr lang="en-US" sz="1400" dirty="0"/>
              <a:t>"Johel,Ranjit",28</a:t>
            </a:r>
          </a:p>
          <a:p>
            <a:r>
              <a:rPr lang="en-US" sz="1400" dirty="0"/>
              <a:t>"Sharma,Rupinder",26</a:t>
            </a:r>
          </a:p>
          <a:p>
            <a:r>
              <a:rPr lang="en-US" sz="1400" dirty="0"/>
              <a:t>then:</a:t>
            </a:r>
          </a:p>
          <a:p>
            <a:r>
              <a:rPr lang="en-US" sz="1400" dirty="0"/>
              <a:t>cut -f 2 -d , everyone.csv</a:t>
            </a:r>
          </a:p>
          <a:p>
            <a:r>
              <a:rPr lang="en-US" sz="1400" dirty="0"/>
              <a:t>will produce:</a:t>
            </a:r>
          </a:p>
          <a:p>
            <a:endParaRPr lang="en-US" sz="1400" dirty="0"/>
          </a:p>
          <a:p>
            <a:r>
              <a:rPr lang="en-US" sz="1400" dirty="0"/>
              <a:t>Age</a:t>
            </a:r>
          </a:p>
          <a:p>
            <a:r>
              <a:rPr lang="en-US" sz="1400" dirty="0"/>
              <a:t>Ranjit"</a:t>
            </a:r>
          </a:p>
          <a:p>
            <a:r>
              <a:rPr lang="en-US" sz="1400" dirty="0"/>
              <a:t>Rupinder"</a:t>
            </a:r>
          </a:p>
        </p:txBody>
      </p:sp>
    </p:spTree>
    <p:extLst>
      <p:ext uri="{BB962C8B-B14F-4D97-AF65-F5344CB8AC3E}">
        <p14:creationId xmlns:p14="http://schemas.microsoft.com/office/powerpoint/2010/main" val="4118448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439A8-4225-447F-BAC4-B0069DAE9AE8}"/>
              </a:ext>
            </a:extLst>
          </p:cNvPr>
          <p:cNvSpPr>
            <a:spLocks noGrp="1"/>
          </p:cNvSpPr>
          <p:nvPr>
            <p:ph type="title"/>
          </p:nvPr>
        </p:nvSpPr>
        <p:spPr/>
        <p:txBody>
          <a:bodyPr/>
          <a:lstStyle/>
          <a:p>
            <a:r>
              <a:rPr lang="en-US" b="1" i="0" dirty="0">
                <a:solidFill>
                  <a:srgbClr val="05192D"/>
                </a:solidFill>
                <a:effectLst/>
                <a:latin typeface="Studio-Feixen-Sans"/>
              </a:rPr>
              <a:t>How can I repeat commands?</a:t>
            </a:r>
            <a:endParaRPr lang="en-US" dirty="0"/>
          </a:p>
        </p:txBody>
      </p:sp>
      <p:sp>
        <p:nvSpPr>
          <p:cNvPr id="3" name="Content Placeholder 2">
            <a:extLst>
              <a:ext uri="{FF2B5EF4-FFF2-40B4-BE49-F238E27FC236}">
                <a16:creationId xmlns:a16="http://schemas.microsoft.com/office/drawing/2014/main" id="{08CAE1C7-76E2-4A5F-879B-19DDC46AC814}"/>
              </a:ext>
            </a:extLst>
          </p:cNvPr>
          <p:cNvSpPr>
            <a:spLocks noGrp="1"/>
          </p:cNvSpPr>
          <p:nvPr>
            <p:ph idx="1"/>
          </p:nvPr>
        </p:nvSpPr>
        <p:spPr/>
        <p:txBody>
          <a:bodyPr/>
          <a:lstStyle/>
          <a:p>
            <a:r>
              <a:rPr lang="en-US" dirty="0"/>
              <a:t>You can also re-run a command by typing an exclamation mark followed by the command's name, such as !head or !cut, which will re-run the most recent use of that command.</a:t>
            </a:r>
          </a:p>
          <a:p>
            <a:endParaRPr lang="en-US" dirty="0"/>
          </a:p>
        </p:txBody>
      </p:sp>
      <p:pic>
        <p:nvPicPr>
          <p:cNvPr id="6" name="Picture 5">
            <a:extLst>
              <a:ext uri="{FF2B5EF4-FFF2-40B4-BE49-F238E27FC236}">
                <a16:creationId xmlns:a16="http://schemas.microsoft.com/office/drawing/2014/main" id="{BF2AAD09-E577-4096-8152-62F63168B3B6}"/>
              </a:ext>
            </a:extLst>
          </p:cNvPr>
          <p:cNvPicPr>
            <a:picLocks noChangeAspect="1"/>
          </p:cNvPicPr>
          <p:nvPr/>
        </p:nvPicPr>
        <p:blipFill>
          <a:blip r:embed="rId2"/>
          <a:stretch>
            <a:fillRect/>
          </a:stretch>
        </p:blipFill>
        <p:spPr>
          <a:xfrm>
            <a:off x="1072209" y="3181258"/>
            <a:ext cx="3999017" cy="2535962"/>
          </a:xfrm>
          <a:prstGeom prst="rect">
            <a:avLst/>
          </a:prstGeom>
        </p:spPr>
      </p:pic>
      <p:pic>
        <p:nvPicPr>
          <p:cNvPr id="8" name="Picture 7">
            <a:extLst>
              <a:ext uri="{FF2B5EF4-FFF2-40B4-BE49-F238E27FC236}">
                <a16:creationId xmlns:a16="http://schemas.microsoft.com/office/drawing/2014/main" id="{9A28F70E-C645-400E-93B7-3E7B33B54A3F}"/>
              </a:ext>
            </a:extLst>
          </p:cNvPr>
          <p:cNvPicPr>
            <a:picLocks noChangeAspect="1"/>
          </p:cNvPicPr>
          <p:nvPr/>
        </p:nvPicPr>
        <p:blipFill>
          <a:blip r:embed="rId3"/>
          <a:stretch>
            <a:fillRect/>
          </a:stretch>
        </p:blipFill>
        <p:spPr>
          <a:xfrm>
            <a:off x="5361627" y="3181258"/>
            <a:ext cx="1468746" cy="898408"/>
          </a:xfrm>
          <a:prstGeom prst="rect">
            <a:avLst/>
          </a:prstGeom>
        </p:spPr>
      </p:pic>
    </p:spTree>
    <p:extLst>
      <p:ext uri="{BB962C8B-B14F-4D97-AF65-F5344CB8AC3E}">
        <p14:creationId xmlns:p14="http://schemas.microsoft.com/office/powerpoint/2010/main" val="1775585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465FD-050E-46F1-86B4-7683B53AEC6F}"/>
              </a:ext>
            </a:extLst>
          </p:cNvPr>
          <p:cNvSpPr>
            <a:spLocks noGrp="1"/>
          </p:cNvSpPr>
          <p:nvPr>
            <p:ph type="title"/>
          </p:nvPr>
        </p:nvSpPr>
        <p:spPr/>
        <p:txBody>
          <a:bodyPr>
            <a:normAutofit/>
          </a:bodyPr>
          <a:lstStyle/>
          <a:p>
            <a:r>
              <a:rPr lang="en-US" b="1" i="0" dirty="0">
                <a:solidFill>
                  <a:srgbClr val="05192D"/>
                </a:solidFill>
                <a:effectLst/>
                <a:latin typeface="Studio-Feixen-Sans"/>
              </a:rPr>
              <a:t>How can I select lines containing specific values?</a:t>
            </a:r>
            <a:endParaRPr lang="en-US" dirty="0"/>
          </a:p>
        </p:txBody>
      </p:sp>
      <p:sp>
        <p:nvSpPr>
          <p:cNvPr id="3" name="Content Placeholder 2">
            <a:extLst>
              <a:ext uri="{FF2B5EF4-FFF2-40B4-BE49-F238E27FC236}">
                <a16:creationId xmlns:a16="http://schemas.microsoft.com/office/drawing/2014/main" id="{3B0F9233-5220-4A3D-B1F4-90D2B8916ABC}"/>
              </a:ext>
            </a:extLst>
          </p:cNvPr>
          <p:cNvSpPr>
            <a:spLocks noGrp="1"/>
          </p:cNvSpPr>
          <p:nvPr>
            <p:ph idx="1"/>
          </p:nvPr>
        </p:nvSpPr>
        <p:spPr/>
        <p:txBody>
          <a:bodyPr>
            <a:normAutofit/>
          </a:bodyPr>
          <a:lstStyle/>
          <a:p>
            <a:r>
              <a:rPr lang="en-US" sz="1800" dirty="0"/>
              <a:t>head and tail select rows, cut selects columns, and grep selects lines according to what they contain.</a:t>
            </a:r>
          </a:p>
          <a:p>
            <a:r>
              <a:rPr lang="en-US" sz="1800" dirty="0"/>
              <a:t>In its simplest form, grep takes a piece of text followed by one or more filenames and prints all of the lines in those files that contain that text. </a:t>
            </a:r>
          </a:p>
          <a:p>
            <a:r>
              <a:rPr lang="en-US" sz="1800" dirty="0"/>
              <a:t>What's more important right now is some of grep's more common flags:</a:t>
            </a:r>
          </a:p>
          <a:p>
            <a:endParaRPr lang="en-US" sz="1800" dirty="0"/>
          </a:p>
          <a:p>
            <a:r>
              <a:rPr lang="en-US" sz="1800" dirty="0"/>
              <a:t>-c: print a count of matching lines rather than the lines themselves</a:t>
            </a:r>
          </a:p>
          <a:p>
            <a:r>
              <a:rPr lang="en-US" sz="1800" dirty="0"/>
              <a:t>-h: do not print the names of files when searching multiple files</a:t>
            </a:r>
          </a:p>
          <a:p>
            <a:r>
              <a:rPr lang="en-US" sz="1800" dirty="0"/>
              <a:t>-</a:t>
            </a:r>
            <a:r>
              <a:rPr lang="en-US" sz="1800" dirty="0" err="1"/>
              <a:t>i</a:t>
            </a:r>
            <a:r>
              <a:rPr lang="en-US" sz="1800" dirty="0"/>
              <a:t>: ignore case (e.g., treat "Regression" and "regression" as matches)</a:t>
            </a:r>
          </a:p>
          <a:p>
            <a:r>
              <a:rPr lang="en-US" sz="1800" dirty="0"/>
              <a:t>-l: print the names of files that contain matches, not the matches</a:t>
            </a:r>
          </a:p>
          <a:p>
            <a:r>
              <a:rPr lang="en-US" sz="1800" dirty="0"/>
              <a:t>-n: print line numbers for matching lines</a:t>
            </a:r>
          </a:p>
          <a:p>
            <a:r>
              <a:rPr lang="en-US" sz="1800" dirty="0"/>
              <a:t>-v: invert the match, i.e., only show lines that don't match</a:t>
            </a:r>
          </a:p>
          <a:p>
            <a:pPr marL="0" indent="0">
              <a:buNone/>
            </a:pPr>
            <a:endParaRPr lang="en-US" sz="1800" dirty="0"/>
          </a:p>
        </p:txBody>
      </p:sp>
    </p:spTree>
    <p:extLst>
      <p:ext uri="{BB962C8B-B14F-4D97-AF65-F5344CB8AC3E}">
        <p14:creationId xmlns:p14="http://schemas.microsoft.com/office/powerpoint/2010/main" val="3835507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6EF35-7A88-4C17-B95A-697BAC9FFF67}"/>
              </a:ext>
            </a:extLst>
          </p:cNvPr>
          <p:cNvSpPr>
            <a:spLocks noGrp="1"/>
          </p:cNvSpPr>
          <p:nvPr>
            <p:ph type="title"/>
          </p:nvPr>
        </p:nvSpPr>
        <p:spPr/>
        <p:txBody>
          <a:bodyPr/>
          <a:lstStyle/>
          <a:p>
            <a:r>
              <a:rPr lang="en-US" b="1" i="0" dirty="0">
                <a:solidFill>
                  <a:srgbClr val="05192D"/>
                </a:solidFill>
                <a:effectLst/>
                <a:latin typeface="Studio-Feixen-Sans"/>
              </a:rPr>
              <a:t>How can I select lines containing specific values?</a:t>
            </a:r>
            <a:endParaRPr lang="en-US" dirty="0"/>
          </a:p>
        </p:txBody>
      </p:sp>
      <p:sp>
        <p:nvSpPr>
          <p:cNvPr id="3" name="Content Placeholder 2">
            <a:extLst>
              <a:ext uri="{FF2B5EF4-FFF2-40B4-BE49-F238E27FC236}">
                <a16:creationId xmlns:a16="http://schemas.microsoft.com/office/drawing/2014/main" id="{45690D97-6BD3-47A8-A815-CE095DB92AFC}"/>
              </a:ext>
            </a:extLst>
          </p:cNvPr>
          <p:cNvSpPr>
            <a:spLocks noGrp="1"/>
          </p:cNvSpPr>
          <p:nvPr>
            <p:ph idx="1"/>
          </p:nvPr>
        </p:nvSpPr>
        <p:spPr/>
        <p:txBody>
          <a:bodyPr>
            <a:normAutofit/>
          </a:bodyPr>
          <a:lstStyle/>
          <a:p>
            <a:r>
              <a:rPr lang="en-US" sz="2000" dirty="0"/>
              <a:t>Print the contents of all of the lines containing the word molar in seasonal/autumn.csv by running a single command while in your home directory. Don't use any flags.</a:t>
            </a:r>
          </a:p>
          <a:p>
            <a:endParaRPr lang="en-US" sz="2000" dirty="0"/>
          </a:p>
          <a:p>
            <a:endParaRPr lang="en-US" sz="2000" dirty="0"/>
          </a:p>
          <a:p>
            <a:endParaRPr lang="en-US" sz="2000" dirty="0"/>
          </a:p>
          <a:p>
            <a:r>
              <a:rPr lang="en-US" sz="2000" dirty="0"/>
              <a:t>Invert the match to find all of the lines that don't contain the word molar in seasonal/spring.csv, and show their line numbers. Remember, it's considered good style to put all of the flags before other values like filenames or the search term "molar".</a:t>
            </a:r>
          </a:p>
          <a:p>
            <a:endParaRPr lang="en-US" sz="2000" dirty="0"/>
          </a:p>
        </p:txBody>
      </p:sp>
      <p:pic>
        <p:nvPicPr>
          <p:cNvPr id="6" name="Picture 5">
            <a:extLst>
              <a:ext uri="{FF2B5EF4-FFF2-40B4-BE49-F238E27FC236}">
                <a16:creationId xmlns:a16="http://schemas.microsoft.com/office/drawing/2014/main" id="{5DF0BC1C-3987-44ED-9AC5-F937D7F09753}"/>
              </a:ext>
            </a:extLst>
          </p:cNvPr>
          <p:cNvPicPr>
            <a:picLocks noChangeAspect="1"/>
          </p:cNvPicPr>
          <p:nvPr/>
        </p:nvPicPr>
        <p:blipFill>
          <a:blip r:embed="rId2"/>
          <a:stretch>
            <a:fillRect/>
          </a:stretch>
        </p:blipFill>
        <p:spPr>
          <a:xfrm>
            <a:off x="1058060" y="2719109"/>
            <a:ext cx="3914775" cy="904875"/>
          </a:xfrm>
          <a:prstGeom prst="rect">
            <a:avLst/>
          </a:prstGeom>
        </p:spPr>
      </p:pic>
      <p:pic>
        <p:nvPicPr>
          <p:cNvPr id="9" name="Picture 8">
            <a:extLst>
              <a:ext uri="{FF2B5EF4-FFF2-40B4-BE49-F238E27FC236}">
                <a16:creationId xmlns:a16="http://schemas.microsoft.com/office/drawing/2014/main" id="{C5F675E0-A700-4BB1-9334-1BA11DEEFE96}"/>
              </a:ext>
            </a:extLst>
          </p:cNvPr>
          <p:cNvPicPr>
            <a:picLocks noChangeAspect="1"/>
          </p:cNvPicPr>
          <p:nvPr/>
        </p:nvPicPr>
        <p:blipFill>
          <a:blip r:embed="rId3"/>
          <a:stretch>
            <a:fillRect/>
          </a:stretch>
        </p:blipFill>
        <p:spPr>
          <a:xfrm>
            <a:off x="7266650" y="4362773"/>
            <a:ext cx="1667549" cy="2366501"/>
          </a:xfrm>
          <a:prstGeom prst="rect">
            <a:avLst/>
          </a:prstGeom>
        </p:spPr>
      </p:pic>
    </p:spTree>
    <p:extLst>
      <p:ext uri="{BB962C8B-B14F-4D97-AF65-F5344CB8AC3E}">
        <p14:creationId xmlns:p14="http://schemas.microsoft.com/office/powerpoint/2010/main" val="3128913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4AF6-218F-48C2-9869-FFC1074FDDEF}"/>
              </a:ext>
            </a:extLst>
          </p:cNvPr>
          <p:cNvSpPr>
            <a:spLocks noGrp="1"/>
          </p:cNvSpPr>
          <p:nvPr>
            <p:ph type="title"/>
          </p:nvPr>
        </p:nvSpPr>
        <p:spPr/>
        <p:txBody>
          <a:bodyPr/>
          <a:lstStyle/>
          <a:p>
            <a:r>
              <a:rPr lang="en-US" b="1" i="0" dirty="0">
                <a:solidFill>
                  <a:srgbClr val="05192D"/>
                </a:solidFill>
                <a:effectLst/>
                <a:latin typeface="Studio-Feixen-Sans"/>
              </a:rPr>
              <a:t>How can I select lines containing specific values?</a:t>
            </a:r>
            <a:endParaRPr lang="en-US" dirty="0"/>
          </a:p>
        </p:txBody>
      </p:sp>
      <p:sp>
        <p:nvSpPr>
          <p:cNvPr id="3" name="Content Placeholder 2">
            <a:extLst>
              <a:ext uri="{FF2B5EF4-FFF2-40B4-BE49-F238E27FC236}">
                <a16:creationId xmlns:a16="http://schemas.microsoft.com/office/drawing/2014/main" id="{51E25600-1883-43F5-988C-C1A3DB86E2D1}"/>
              </a:ext>
            </a:extLst>
          </p:cNvPr>
          <p:cNvSpPr>
            <a:spLocks noGrp="1"/>
          </p:cNvSpPr>
          <p:nvPr>
            <p:ph idx="1"/>
          </p:nvPr>
        </p:nvSpPr>
        <p:spPr/>
        <p:txBody>
          <a:bodyPr/>
          <a:lstStyle/>
          <a:p>
            <a:r>
              <a:rPr lang="en-US" dirty="0"/>
              <a:t>Count how many lines contain the word incisor in autumn.csv and winter.csv combined. (Again, run a single command from your home directory.)</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534B3C86-0F4C-45C1-868D-35FD32A217E8}"/>
              </a:ext>
            </a:extLst>
          </p:cNvPr>
          <p:cNvPicPr>
            <a:picLocks noChangeAspect="1"/>
          </p:cNvPicPr>
          <p:nvPr/>
        </p:nvPicPr>
        <p:blipFill>
          <a:blip r:embed="rId2"/>
          <a:stretch>
            <a:fillRect/>
          </a:stretch>
        </p:blipFill>
        <p:spPr>
          <a:xfrm>
            <a:off x="1009233" y="3163094"/>
            <a:ext cx="6657975" cy="838200"/>
          </a:xfrm>
          <a:prstGeom prst="rect">
            <a:avLst/>
          </a:prstGeom>
        </p:spPr>
      </p:pic>
    </p:spTree>
    <p:extLst>
      <p:ext uri="{BB962C8B-B14F-4D97-AF65-F5344CB8AC3E}">
        <p14:creationId xmlns:p14="http://schemas.microsoft.com/office/powerpoint/2010/main" val="3402206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5DBE9-24AC-431E-8A98-74A909EC1B0B}"/>
              </a:ext>
            </a:extLst>
          </p:cNvPr>
          <p:cNvSpPr>
            <a:spLocks noGrp="1"/>
          </p:cNvSpPr>
          <p:nvPr>
            <p:ph type="title"/>
          </p:nvPr>
        </p:nvSpPr>
        <p:spPr/>
        <p:txBody>
          <a:bodyPr>
            <a:normAutofit fontScale="90000"/>
          </a:bodyPr>
          <a:lstStyle/>
          <a:p>
            <a:r>
              <a:rPr lang="en-US" b="1" i="0" dirty="0">
                <a:solidFill>
                  <a:srgbClr val="05192D"/>
                </a:solidFill>
                <a:effectLst/>
                <a:latin typeface="Studio-Feixen-Sans"/>
              </a:rPr>
              <a:t>How can I store a command's output in a file?</a:t>
            </a:r>
            <a:br>
              <a:rPr lang="en-US" b="1" i="0" dirty="0">
                <a:solidFill>
                  <a:srgbClr val="05192D"/>
                </a:solidFill>
                <a:effectLst/>
                <a:latin typeface="Studio-Feixen-Sans"/>
              </a:rPr>
            </a:br>
            <a:endParaRPr lang="en-US" dirty="0"/>
          </a:p>
        </p:txBody>
      </p:sp>
      <p:sp>
        <p:nvSpPr>
          <p:cNvPr id="3" name="Content Placeholder 2">
            <a:extLst>
              <a:ext uri="{FF2B5EF4-FFF2-40B4-BE49-F238E27FC236}">
                <a16:creationId xmlns:a16="http://schemas.microsoft.com/office/drawing/2014/main" id="{BF0DB503-585C-4D94-A1B6-4BDDE823C243}"/>
              </a:ext>
            </a:extLst>
          </p:cNvPr>
          <p:cNvSpPr>
            <a:spLocks noGrp="1"/>
          </p:cNvSpPr>
          <p:nvPr>
            <p:ph idx="1"/>
          </p:nvPr>
        </p:nvSpPr>
        <p:spPr/>
        <p:txBody>
          <a:bodyPr>
            <a:normAutofit/>
          </a:bodyPr>
          <a:lstStyle/>
          <a:p>
            <a:r>
              <a:rPr lang="en-US" sz="2400" dirty="0"/>
              <a:t>If you run this command :</a:t>
            </a:r>
          </a:p>
          <a:p>
            <a:endParaRPr lang="en-US" sz="2400" dirty="0"/>
          </a:p>
          <a:p>
            <a:r>
              <a:rPr lang="en-US" sz="2400" dirty="0"/>
              <a:t>head -n 5 seasonal/summer.csv &gt; top.csv</a:t>
            </a:r>
          </a:p>
          <a:p>
            <a:r>
              <a:rPr lang="en-US" sz="2400" dirty="0"/>
              <a:t>nothing appears on the screen. Instead, head's output is put in a new file called top.csv.</a:t>
            </a:r>
          </a:p>
          <a:p>
            <a:r>
              <a:rPr lang="en-US" sz="2400" dirty="0"/>
              <a:t>he greater-than sign &gt; tells the shell to redirect head's output to a file. It isn't part of the head command; instead, it works with every shell command that produces output.</a:t>
            </a:r>
          </a:p>
        </p:txBody>
      </p:sp>
    </p:spTree>
    <p:extLst>
      <p:ext uri="{BB962C8B-B14F-4D97-AF65-F5344CB8AC3E}">
        <p14:creationId xmlns:p14="http://schemas.microsoft.com/office/powerpoint/2010/main" val="1348098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05585-8AAE-4A8C-9336-843D5CCBD8A5}"/>
              </a:ext>
            </a:extLst>
          </p:cNvPr>
          <p:cNvSpPr>
            <a:spLocks noGrp="1"/>
          </p:cNvSpPr>
          <p:nvPr>
            <p:ph type="title"/>
          </p:nvPr>
        </p:nvSpPr>
        <p:spPr/>
        <p:txBody>
          <a:bodyPr/>
          <a:lstStyle/>
          <a:p>
            <a:r>
              <a:rPr lang="en-US" b="1" i="0" dirty="0">
                <a:solidFill>
                  <a:srgbClr val="05192D"/>
                </a:solidFill>
                <a:effectLst/>
                <a:latin typeface="Studio-Feixen-Sans"/>
              </a:rPr>
              <a:t>What's a better way to combine commands?</a:t>
            </a:r>
            <a:br>
              <a:rPr lang="en-US" b="1" i="0" dirty="0">
                <a:solidFill>
                  <a:srgbClr val="05192D"/>
                </a:solidFill>
                <a:effectLst/>
                <a:latin typeface="Studio-Feixen-Sans"/>
              </a:rPr>
            </a:br>
            <a:endParaRPr lang="en-US" dirty="0"/>
          </a:p>
        </p:txBody>
      </p:sp>
      <p:sp>
        <p:nvSpPr>
          <p:cNvPr id="3" name="Content Placeholder 2">
            <a:extLst>
              <a:ext uri="{FF2B5EF4-FFF2-40B4-BE49-F238E27FC236}">
                <a16:creationId xmlns:a16="http://schemas.microsoft.com/office/drawing/2014/main" id="{085E734C-839F-47CF-BF9A-33A5FE85F8E3}"/>
              </a:ext>
            </a:extLst>
          </p:cNvPr>
          <p:cNvSpPr>
            <a:spLocks noGrp="1"/>
          </p:cNvSpPr>
          <p:nvPr>
            <p:ph idx="1"/>
          </p:nvPr>
        </p:nvSpPr>
        <p:spPr/>
        <p:txBody>
          <a:bodyPr>
            <a:normAutofit/>
          </a:bodyPr>
          <a:lstStyle/>
          <a:p>
            <a:r>
              <a:rPr lang="en-US" sz="2000" dirty="0"/>
              <a:t>Using redirection to combine commands has two drawbacks:</a:t>
            </a:r>
          </a:p>
          <a:p>
            <a:endParaRPr lang="en-US" sz="2000" dirty="0"/>
          </a:p>
          <a:p>
            <a:r>
              <a:rPr lang="en-US" sz="2000" dirty="0"/>
              <a:t>It leaves a lot of intermediate files lying around (like top.csv).</a:t>
            </a:r>
          </a:p>
          <a:p>
            <a:r>
              <a:rPr lang="en-US" sz="2000" dirty="0"/>
              <a:t>The commands to produce your final result are scattered across several lines of history.</a:t>
            </a:r>
          </a:p>
          <a:p>
            <a:r>
              <a:rPr lang="en-US" sz="2000" dirty="0"/>
              <a:t>The shell provides another tool that solves both of these problems at once called a pipe.</a:t>
            </a:r>
          </a:p>
          <a:p>
            <a:pPr marL="0" indent="0">
              <a:buNone/>
            </a:pPr>
            <a:r>
              <a:rPr lang="en-US" sz="2000" dirty="0"/>
              <a:t>    head -n 5 seasonal/summer.csv | tail -n 3</a:t>
            </a:r>
          </a:p>
          <a:p>
            <a:r>
              <a:rPr lang="en-US" sz="2000" dirty="0"/>
              <a:t>The pipe symbol tells the shell to use the output of the command on the left as the input to the command on the right.</a:t>
            </a:r>
          </a:p>
          <a:p>
            <a:endParaRPr lang="en-US" sz="2000" dirty="0"/>
          </a:p>
        </p:txBody>
      </p:sp>
      <p:pic>
        <p:nvPicPr>
          <p:cNvPr id="5" name="Picture 4">
            <a:extLst>
              <a:ext uri="{FF2B5EF4-FFF2-40B4-BE49-F238E27FC236}">
                <a16:creationId xmlns:a16="http://schemas.microsoft.com/office/drawing/2014/main" id="{3F62117F-BC2B-4395-9B49-0608D7E36E8F}"/>
              </a:ext>
            </a:extLst>
          </p:cNvPr>
          <p:cNvPicPr>
            <a:picLocks noChangeAspect="1"/>
          </p:cNvPicPr>
          <p:nvPr/>
        </p:nvPicPr>
        <p:blipFill>
          <a:blip r:embed="rId2"/>
          <a:stretch>
            <a:fillRect/>
          </a:stretch>
        </p:blipFill>
        <p:spPr>
          <a:xfrm>
            <a:off x="1046001" y="4882719"/>
            <a:ext cx="1537400" cy="1898144"/>
          </a:xfrm>
          <a:prstGeom prst="rect">
            <a:avLst/>
          </a:prstGeom>
        </p:spPr>
      </p:pic>
    </p:spTree>
    <p:extLst>
      <p:ext uri="{BB962C8B-B14F-4D97-AF65-F5344CB8AC3E}">
        <p14:creationId xmlns:p14="http://schemas.microsoft.com/office/powerpoint/2010/main" val="4193134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23F58-B830-4E87-90AA-91733549C932}"/>
              </a:ext>
            </a:extLst>
          </p:cNvPr>
          <p:cNvSpPr>
            <a:spLocks noGrp="1"/>
          </p:cNvSpPr>
          <p:nvPr>
            <p:ph type="title"/>
          </p:nvPr>
        </p:nvSpPr>
        <p:spPr/>
        <p:txBody>
          <a:bodyPr/>
          <a:lstStyle/>
          <a:p>
            <a:r>
              <a:rPr lang="en-US" b="1" i="0" dirty="0">
                <a:solidFill>
                  <a:srgbClr val="05192D"/>
                </a:solidFill>
                <a:effectLst/>
                <a:latin typeface="Studio-Feixen-Sans"/>
              </a:rPr>
              <a:t>How can I count the records in a file?</a:t>
            </a:r>
            <a:br>
              <a:rPr lang="en-US" b="1" i="0" dirty="0">
                <a:solidFill>
                  <a:srgbClr val="05192D"/>
                </a:solidFill>
                <a:effectLst/>
                <a:latin typeface="Studio-Feixen-Sans"/>
              </a:rPr>
            </a:br>
            <a:endParaRPr lang="en-US" dirty="0"/>
          </a:p>
        </p:txBody>
      </p:sp>
      <p:sp>
        <p:nvSpPr>
          <p:cNvPr id="3" name="Content Placeholder 2">
            <a:extLst>
              <a:ext uri="{FF2B5EF4-FFF2-40B4-BE49-F238E27FC236}">
                <a16:creationId xmlns:a16="http://schemas.microsoft.com/office/drawing/2014/main" id="{1C1420F9-5C62-4BA1-AE4A-4485998893B8}"/>
              </a:ext>
            </a:extLst>
          </p:cNvPr>
          <p:cNvSpPr>
            <a:spLocks noGrp="1"/>
          </p:cNvSpPr>
          <p:nvPr>
            <p:ph idx="1"/>
          </p:nvPr>
        </p:nvSpPr>
        <p:spPr/>
        <p:txBody>
          <a:bodyPr/>
          <a:lstStyle/>
          <a:p>
            <a:r>
              <a:rPr lang="en-US" dirty="0"/>
              <a:t>The command </a:t>
            </a:r>
            <a:r>
              <a:rPr lang="en-US" dirty="0" err="1"/>
              <a:t>wc</a:t>
            </a:r>
            <a:r>
              <a:rPr lang="en-US" dirty="0"/>
              <a:t> (short for "word count") prints the number of characters, words, and lines in a file. You can make it print only one of these using -c, -w, or -l respectively.</a:t>
            </a:r>
          </a:p>
          <a:p>
            <a:endParaRPr lang="en-US" dirty="0"/>
          </a:p>
        </p:txBody>
      </p:sp>
      <p:pic>
        <p:nvPicPr>
          <p:cNvPr id="5" name="Picture 4">
            <a:extLst>
              <a:ext uri="{FF2B5EF4-FFF2-40B4-BE49-F238E27FC236}">
                <a16:creationId xmlns:a16="http://schemas.microsoft.com/office/drawing/2014/main" id="{F1BB8274-FE69-4196-9944-FEB7D12C0B84}"/>
              </a:ext>
            </a:extLst>
          </p:cNvPr>
          <p:cNvPicPr>
            <a:picLocks noChangeAspect="1"/>
          </p:cNvPicPr>
          <p:nvPr/>
        </p:nvPicPr>
        <p:blipFill>
          <a:blip r:embed="rId2"/>
          <a:stretch>
            <a:fillRect/>
          </a:stretch>
        </p:blipFill>
        <p:spPr>
          <a:xfrm>
            <a:off x="961193" y="3257180"/>
            <a:ext cx="5067300" cy="876300"/>
          </a:xfrm>
          <a:prstGeom prst="rect">
            <a:avLst/>
          </a:prstGeom>
        </p:spPr>
      </p:pic>
    </p:spTree>
    <p:extLst>
      <p:ext uri="{BB962C8B-B14F-4D97-AF65-F5344CB8AC3E}">
        <p14:creationId xmlns:p14="http://schemas.microsoft.com/office/powerpoint/2010/main" val="3071496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55905-ECB5-4ADB-821A-21A6FEC95BD2}"/>
              </a:ext>
            </a:extLst>
          </p:cNvPr>
          <p:cNvSpPr>
            <a:spLocks noGrp="1"/>
          </p:cNvSpPr>
          <p:nvPr>
            <p:ph type="title"/>
          </p:nvPr>
        </p:nvSpPr>
        <p:spPr/>
        <p:txBody>
          <a:bodyPr/>
          <a:lstStyle/>
          <a:p>
            <a:r>
              <a:rPr lang="en-US" b="1" i="0" dirty="0">
                <a:solidFill>
                  <a:srgbClr val="05192D"/>
                </a:solidFill>
                <a:effectLst/>
                <a:latin typeface="Studio-Feixen-Sans"/>
              </a:rPr>
              <a:t>How can I specify many files at once?</a:t>
            </a:r>
            <a:endParaRPr lang="en-US" dirty="0"/>
          </a:p>
        </p:txBody>
      </p:sp>
      <p:sp>
        <p:nvSpPr>
          <p:cNvPr id="3" name="Content Placeholder 2">
            <a:extLst>
              <a:ext uri="{FF2B5EF4-FFF2-40B4-BE49-F238E27FC236}">
                <a16:creationId xmlns:a16="http://schemas.microsoft.com/office/drawing/2014/main" id="{98143EDC-EC3A-4D18-93EB-12C78FD1E3AA}"/>
              </a:ext>
            </a:extLst>
          </p:cNvPr>
          <p:cNvSpPr>
            <a:spLocks noGrp="1"/>
          </p:cNvSpPr>
          <p:nvPr>
            <p:ph idx="1"/>
          </p:nvPr>
        </p:nvSpPr>
        <p:spPr/>
        <p:txBody>
          <a:bodyPr/>
          <a:lstStyle/>
          <a:p>
            <a:r>
              <a:rPr lang="en-US" dirty="0"/>
              <a:t>To make your life better, the shell allows you to use wildcards to specify a list of files with a single expression. The most common wildcard is *, which means "match zero or more characters". </a:t>
            </a:r>
          </a:p>
          <a:p>
            <a:r>
              <a:rPr lang="en-US" dirty="0"/>
              <a:t>Most shell commands will work on multiple files if you give them multiple filenames. For example, you can get the first column from all of the seasonal data files at once like this:</a:t>
            </a:r>
          </a:p>
          <a:p>
            <a:endParaRPr lang="en-US" dirty="0"/>
          </a:p>
          <a:p>
            <a:r>
              <a:rPr lang="en-US" dirty="0"/>
              <a:t>cut -d , -f 1 seasonal/winter.csv seasonal/spring.csv seasonal/summer.csv seasonal/</a:t>
            </a:r>
          </a:p>
        </p:txBody>
      </p:sp>
    </p:spTree>
    <p:extLst>
      <p:ext uri="{BB962C8B-B14F-4D97-AF65-F5344CB8AC3E}">
        <p14:creationId xmlns:p14="http://schemas.microsoft.com/office/powerpoint/2010/main" val="3528962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F7399-E036-47F2-87CC-FDE76BB1B7BF}"/>
              </a:ext>
            </a:extLst>
          </p:cNvPr>
          <p:cNvSpPr>
            <a:spLocks noGrp="1"/>
          </p:cNvSpPr>
          <p:nvPr>
            <p:ph type="title"/>
          </p:nvPr>
        </p:nvSpPr>
        <p:spPr/>
        <p:txBody>
          <a:bodyPr/>
          <a:lstStyle/>
          <a:p>
            <a:r>
              <a:rPr lang="en-US" b="1" i="0" dirty="0">
                <a:solidFill>
                  <a:srgbClr val="05192D"/>
                </a:solidFill>
                <a:effectLst/>
                <a:latin typeface="Studio-Feixen-Sans"/>
              </a:rPr>
              <a:t>How can I identify files and directories?</a:t>
            </a:r>
            <a:endParaRPr lang="en-US" dirty="0"/>
          </a:p>
        </p:txBody>
      </p:sp>
      <p:sp>
        <p:nvSpPr>
          <p:cNvPr id="3" name="Content Placeholder 2">
            <a:extLst>
              <a:ext uri="{FF2B5EF4-FFF2-40B4-BE49-F238E27FC236}">
                <a16:creationId xmlns:a16="http://schemas.microsoft.com/office/drawing/2014/main" id="{D3392C5E-028D-40E3-81DD-3AA0903AADF0}"/>
              </a:ext>
            </a:extLst>
          </p:cNvPr>
          <p:cNvSpPr>
            <a:spLocks noGrp="1"/>
          </p:cNvSpPr>
          <p:nvPr>
            <p:ph idx="1"/>
          </p:nvPr>
        </p:nvSpPr>
        <p:spPr/>
        <p:txBody>
          <a:bodyPr/>
          <a:lstStyle/>
          <a:p>
            <a:r>
              <a:rPr lang="en-US" dirty="0" err="1"/>
              <a:t>pwd</a:t>
            </a:r>
            <a:r>
              <a:rPr lang="en-US" dirty="0"/>
              <a:t> tells you where you are. To find out what's there, type ls (which is short for "listing") and press the enter key. On its own, ls lists the contents of your current directory (the one displayed by </a:t>
            </a:r>
            <a:r>
              <a:rPr lang="en-US" dirty="0" err="1"/>
              <a:t>pwd</a:t>
            </a:r>
            <a:r>
              <a:rPr lang="en-US" dirty="0"/>
              <a:t>). </a:t>
            </a:r>
          </a:p>
          <a:p>
            <a:r>
              <a:rPr lang="en-US" dirty="0"/>
              <a:t>$ ls</a:t>
            </a:r>
          </a:p>
          <a:p>
            <a:pPr marL="0" indent="0">
              <a:buNone/>
            </a:pPr>
            <a:r>
              <a:rPr lang="en-US" dirty="0"/>
              <a:t>backup  bin  course.txt  people  seasonal</a:t>
            </a:r>
          </a:p>
          <a:p>
            <a:r>
              <a:rPr lang="en-US" dirty="0"/>
              <a:t>$ ls /home/</a:t>
            </a:r>
            <a:r>
              <a:rPr lang="en-US" dirty="0" err="1"/>
              <a:t>repl</a:t>
            </a:r>
            <a:r>
              <a:rPr lang="en-US" dirty="0"/>
              <a:t>/seasonal</a:t>
            </a:r>
          </a:p>
          <a:p>
            <a:pPr marL="0" indent="0">
              <a:buNone/>
            </a:pPr>
            <a:r>
              <a:rPr lang="en-US" dirty="0"/>
              <a:t>autumn.csv  spring.csv  summer.csv  winter.csv</a:t>
            </a:r>
          </a:p>
        </p:txBody>
      </p:sp>
    </p:spTree>
    <p:extLst>
      <p:ext uri="{BB962C8B-B14F-4D97-AF65-F5344CB8AC3E}">
        <p14:creationId xmlns:p14="http://schemas.microsoft.com/office/powerpoint/2010/main" val="2818860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E7E56-3137-45F6-84FF-DAA5D9FEEB8F}"/>
              </a:ext>
            </a:extLst>
          </p:cNvPr>
          <p:cNvSpPr>
            <a:spLocks noGrp="1"/>
          </p:cNvSpPr>
          <p:nvPr>
            <p:ph type="title"/>
          </p:nvPr>
        </p:nvSpPr>
        <p:spPr/>
        <p:txBody>
          <a:bodyPr/>
          <a:lstStyle/>
          <a:p>
            <a:r>
              <a:rPr lang="en-US" b="1" i="0" dirty="0">
                <a:solidFill>
                  <a:srgbClr val="05192D"/>
                </a:solidFill>
                <a:effectLst/>
                <a:latin typeface="Studio-Feixen-Sans"/>
              </a:rPr>
              <a:t>How can I specify many files at once?</a:t>
            </a:r>
            <a:endParaRPr lang="en-US" dirty="0"/>
          </a:p>
        </p:txBody>
      </p:sp>
      <p:sp>
        <p:nvSpPr>
          <p:cNvPr id="3" name="Content Placeholder 2">
            <a:extLst>
              <a:ext uri="{FF2B5EF4-FFF2-40B4-BE49-F238E27FC236}">
                <a16:creationId xmlns:a16="http://schemas.microsoft.com/office/drawing/2014/main" id="{DF5EB92B-29DE-4CA2-8AD6-86E744965ED7}"/>
              </a:ext>
            </a:extLst>
          </p:cNvPr>
          <p:cNvSpPr>
            <a:spLocks noGrp="1"/>
          </p:cNvSpPr>
          <p:nvPr>
            <p:ph idx="1"/>
          </p:nvPr>
        </p:nvSpPr>
        <p:spPr/>
        <p:txBody>
          <a:bodyPr>
            <a:normAutofit lnSpcReduction="10000"/>
          </a:bodyPr>
          <a:lstStyle/>
          <a:p>
            <a:r>
              <a:rPr lang="en-US" dirty="0"/>
              <a:t>To make your life better, the shell allows you to use wildcards to specify a list of files with a single expression. The most common wildcard is *, which means "match zero or more characters". </a:t>
            </a:r>
          </a:p>
          <a:p>
            <a:r>
              <a:rPr lang="en-US" dirty="0"/>
              <a:t>cut -d , -f 1 seasonal/*</a:t>
            </a:r>
          </a:p>
          <a:p>
            <a:pPr marL="0" indent="0">
              <a:buNone/>
            </a:pPr>
            <a:r>
              <a:rPr lang="en-US" dirty="0"/>
              <a:t>Or</a:t>
            </a:r>
          </a:p>
          <a:p>
            <a:r>
              <a:rPr lang="en-US" dirty="0"/>
              <a:t>cut -d , -f 1 seasonal/*.csv</a:t>
            </a:r>
          </a:p>
          <a:p>
            <a:r>
              <a:rPr lang="en-US" dirty="0"/>
              <a:t>Write a single command using head to get the first three lines from both seasonal/spring.csv and seasonal/summer.csv, a total of six lines of data, but not from the autumn or winter data files. Use a wildcard instead of spelling out the files' names in full.</a:t>
            </a:r>
          </a:p>
          <a:p>
            <a:endParaRPr lang="en-US" dirty="0"/>
          </a:p>
        </p:txBody>
      </p:sp>
      <p:sp>
        <p:nvSpPr>
          <p:cNvPr id="6" name="Rectangle 3">
            <a:extLst>
              <a:ext uri="{FF2B5EF4-FFF2-40B4-BE49-F238E27FC236}">
                <a16:creationId xmlns:a16="http://schemas.microsoft.com/office/drawing/2014/main" id="{6AC1DDC8-51F5-413C-846E-063D6E452F93}"/>
              </a:ext>
            </a:extLst>
          </p:cNvPr>
          <p:cNvSpPr>
            <a:spLocks noChangeArrowheads="1"/>
          </p:cNvSpPr>
          <p:nvPr/>
        </p:nvSpPr>
        <p:spPr bwMode="auto">
          <a:xfrm>
            <a:off x="0" y="0"/>
            <a:ext cx="12192000" cy="457200"/>
          </a:xfrm>
          <a:prstGeom prst="rect">
            <a:avLst/>
          </a:prstGeom>
          <a:solidFill>
            <a:srgbClr val="EFEBE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5192D"/>
                </a:solidFill>
                <a:effectLst/>
                <a:latin typeface="JetBrainsMonoNL"/>
              </a:rPr>
              <a:t>cut -d , -f 1 seasonal/*.csv</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66A1005C-B736-49C7-8232-F241F6FE4617}"/>
              </a:ext>
            </a:extLst>
          </p:cNvPr>
          <p:cNvPicPr>
            <a:picLocks noChangeAspect="1"/>
          </p:cNvPicPr>
          <p:nvPr/>
        </p:nvPicPr>
        <p:blipFill>
          <a:blip r:embed="rId2"/>
          <a:stretch>
            <a:fillRect/>
          </a:stretch>
        </p:blipFill>
        <p:spPr>
          <a:xfrm>
            <a:off x="1005119" y="5873750"/>
            <a:ext cx="8477250" cy="619125"/>
          </a:xfrm>
          <a:prstGeom prst="rect">
            <a:avLst/>
          </a:prstGeom>
        </p:spPr>
      </p:pic>
    </p:spTree>
    <p:extLst>
      <p:ext uri="{BB962C8B-B14F-4D97-AF65-F5344CB8AC3E}">
        <p14:creationId xmlns:p14="http://schemas.microsoft.com/office/powerpoint/2010/main" val="449172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AF3D-3D6B-4B21-B341-3CA8A16807FE}"/>
              </a:ext>
            </a:extLst>
          </p:cNvPr>
          <p:cNvSpPr>
            <a:spLocks noGrp="1"/>
          </p:cNvSpPr>
          <p:nvPr>
            <p:ph type="title"/>
          </p:nvPr>
        </p:nvSpPr>
        <p:spPr/>
        <p:txBody>
          <a:bodyPr/>
          <a:lstStyle/>
          <a:p>
            <a:r>
              <a:rPr lang="en-US" b="1" i="0" dirty="0">
                <a:solidFill>
                  <a:srgbClr val="05192D"/>
                </a:solidFill>
                <a:effectLst/>
                <a:latin typeface="Studio-Feixen-Sans"/>
              </a:rPr>
              <a:t>What other wildcards can I use?</a:t>
            </a:r>
            <a:br>
              <a:rPr lang="en-US" b="1" i="0" dirty="0">
                <a:solidFill>
                  <a:srgbClr val="05192D"/>
                </a:solidFill>
                <a:effectLst/>
                <a:latin typeface="Studio-Feixen-Sans"/>
              </a:rPr>
            </a:br>
            <a:endParaRPr lang="en-US" dirty="0"/>
          </a:p>
        </p:txBody>
      </p:sp>
      <p:sp>
        <p:nvSpPr>
          <p:cNvPr id="3" name="Content Placeholder 2">
            <a:extLst>
              <a:ext uri="{FF2B5EF4-FFF2-40B4-BE49-F238E27FC236}">
                <a16:creationId xmlns:a16="http://schemas.microsoft.com/office/drawing/2014/main" id="{4EAD88DE-4C24-4C93-8896-41EBBE981D68}"/>
              </a:ext>
            </a:extLst>
          </p:cNvPr>
          <p:cNvSpPr>
            <a:spLocks noGrp="1"/>
          </p:cNvSpPr>
          <p:nvPr>
            <p:ph idx="1"/>
          </p:nvPr>
        </p:nvSpPr>
        <p:spPr/>
        <p:txBody>
          <a:bodyPr>
            <a:normAutofit lnSpcReduction="10000"/>
          </a:bodyPr>
          <a:lstStyle/>
          <a:p>
            <a:r>
              <a:rPr lang="en-US" dirty="0"/>
              <a:t>The shell has other wildcards as well, though they are less commonly used:</a:t>
            </a:r>
          </a:p>
          <a:p>
            <a:endParaRPr lang="en-US" dirty="0"/>
          </a:p>
          <a:p>
            <a:r>
              <a:rPr lang="en-US" dirty="0"/>
              <a:t>? matches a single character, so 201?.txt will match 2017.txt or 2018.txt, but not 2017-01.txt.</a:t>
            </a:r>
          </a:p>
          <a:p>
            <a:r>
              <a:rPr lang="en-US" dirty="0"/>
              <a:t>[...] matches any one of the characters inside the square brackets, so 201[78].txt matches 2017.txt or 2018.txt, but not 2016.txt.</a:t>
            </a:r>
          </a:p>
          <a:p>
            <a:r>
              <a:rPr lang="en-US" dirty="0"/>
              <a:t>{...} matches any of the comma-separated patterns inside the curly brackets, so {*.txt, *.csv} matches any file whose name ends with .txt or .csv, but not files whose names end with .pdf.</a:t>
            </a:r>
          </a:p>
        </p:txBody>
      </p:sp>
    </p:spTree>
    <p:extLst>
      <p:ext uri="{BB962C8B-B14F-4D97-AF65-F5344CB8AC3E}">
        <p14:creationId xmlns:p14="http://schemas.microsoft.com/office/powerpoint/2010/main" val="18872609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AF64C-85C5-4DBA-8E6A-DF15BC687E65}"/>
              </a:ext>
            </a:extLst>
          </p:cNvPr>
          <p:cNvSpPr>
            <a:spLocks noGrp="1"/>
          </p:cNvSpPr>
          <p:nvPr>
            <p:ph type="title"/>
          </p:nvPr>
        </p:nvSpPr>
        <p:spPr/>
        <p:txBody>
          <a:bodyPr/>
          <a:lstStyle/>
          <a:p>
            <a:r>
              <a:rPr lang="en-US" b="1" i="0" dirty="0">
                <a:solidFill>
                  <a:srgbClr val="05192D"/>
                </a:solidFill>
                <a:effectLst/>
                <a:latin typeface="Studio-Feixen-Sans"/>
              </a:rPr>
              <a:t>How can I sort lines of text?</a:t>
            </a:r>
            <a:endParaRPr lang="en-US" dirty="0"/>
          </a:p>
        </p:txBody>
      </p:sp>
      <p:sp>
        <p:nvSpPr>
          <p:cNvPr id="3" name="Content Placeholder 2">
            <a:extLst>
              <a:ext uri="{FF2B5EF4-FFF2-40B4-BE49-F238E27FC236}">
                <a16:creationId xmlns:a16="http://schemas.microsoft.com/office/drawing/2014/main" id="{B0EF92A7-F832-4310-85CA-B2747A24BF3F}"/>
              </a:ext>
            </a:extLst>
          </p:cNvPr>
          <p:cNvSpPr>
            <a:spLocks noGrp="1"/>
          </p:cNvSpPr>
          <p:nvPr>
            <p:ph idx="1"/>
          </p:nvPr>
        </p:nvSpPr>
        <p:spPr>
          <a:xfrm>
            <a:off x="838199" y="1452762"/>
            <a:ext cx="7373645" cy="4956915"/>
          </a:xfrm>
        </p:spPr>
        <p:txBody>
          <a:bodyPr>
            <a:normAutofit/>
          </a:bodyPr>
          <a:lstStyle/>
          <a:p>
            <a:r>
              <a:rPr lang="en-US" sz="2000" dirty="0"/>
              <a:t>As its name suggests, sort puts data in order. By default it does this in ascending alphabetical order, but the flags -n and -r can be used to sort numerically and reverse the order of its output, while -b tells it to ignore leading blanks and -f tells it to fold case (i.e., be case-insensitive). Pipelines often use grep to get rid of unwanted records and then sort to put the remaining records in order.</a:t>
            </a:r>
          </a:p>
          <a:p>
            <a:r>
              <a:rPr lang="en-US" sz="2000" dirty="0"/>
              <a:t>Remember the combination of cut and grep to select all the tooth names from column 2 of seasonal/summer.csv?</a:t>
            </a:r>
          </a:p>
          <a:p>
            <a:endParaRPr lang="en-US" sz="2000" dirty="0"/>
          </a:p>
          <a:p>
            <a:pPr marL="0" indent="0">
              <a:buNone/>
            </a:pPr>
            <a:r>
              <a:rPr lang="en-US" sz="2000" dirty="0"/>
              <a:t>cut -d , -f 2 seasonal/summer.csv | grep -v Tooth</a:t>
            </a:r>
          </a:p>
          <a:p>
            <a:r>
              <a:rPr lang="en-US" sz="2000" dirty="0"/>
              <a:t>Starting from this recipe, sort the names of the teeth in seasonal/winter.csv (not summer.csv) in descending alphabetical order. To do this, extend the pipeline with a sort step.</a:t>
            </a:r>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9F4B5AD1-B0DF-4FD8-BD7B-ABFEE8885038}"/>
              </a:ext>
            </a:extLst>
          </p:cNvPr>
          <p:cNvPicPr>
            <a:picLocks noChangeAspect="1"/>
          </p:cNvPicPr>
          <p:nvPr/>
        </p:nvPicPr>
        <p:blipFill>
          <a:blip r:embed="rId2"/>
          <a:stretch>
            <a:fillRect/>
          </a:stretch>
        </p:blipFill>
        <p:spPr>
          <a:xfrm>
            <a:off x="8353887" y="2917578"/>
            <a:ext cx="3549377" cy="3657553"/>
          </a:xfrm>
          <a:prstGeom prst="rect">
            <a:avLst/>
          </a:prstGeom>
        </p:spPr>
      </p:pic>
    </p:spTree>
    <p:extLst>
      <p:ext uri="{BB962C8B-B14F-4D97-AF65-F5344CB8AC3E}">
        <p14:creationId xmlns:p14="http://schemas.microsoft.com/office/powerpoint/2010/main" val="31549170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67702-CEDB-4ABA-ACE5-012A87344F58}"/>
              </a:ext>
            </a:extLst>
          </p:cNvPr>
          <p:cNvSpPr>
            <a:spLocks noGrp="1"/>
          </p:cNvSpPr>
          <p:nvPr>
            <p:ph type="title"/>
          </p:nvPr>
        </p:nvSpPr>
        <p:spPr/>
        <p:txBody>
          <a:bodyPr/>
          <a:lstStyle/>
          <a:p>
            <a:r>
              <a:rPr lang="en-US" b="1" dirty="0"/>
              <a:t>How can I remove duplicate lines?</a:t>
            </a:r>
          </a:p>
        </p:txBody>
      </p:sp>
      <p:sp>
        <p:nvSpPr>
          <p:cNvPr id="3" name="Content Placeholder 2">
            <a:extLst>
              <a:ext uri="{FF2B5EF4-FFF2-40B4-BE49-F238E27FC236}">
                <a16:creationId xmlns:a16="http://schemas.microsoft.com/office/drawing/2014/main" id="{0EF8BE2A-9777-4DED-8B8F-D536227305E0}"/>
              </a:ext>
            </a:extLst>
          </p:cNvPr>
          <p:cNvSpPr>
            <a:spLocks noGrp="1"/>
          </p:cNvSpPr>
          <p:nvPr>
            <p:ph idx="1"/>
          </p:nvPr>
        </p:nvSpPr>
        <p:spPr>
          <a:xfrm>
            <a:off x="918099" y="1363987"/>
            <a:ext cx="10515600" cy="4351338"/>
          </a:xfrm>
        </p:spPr>
        <p:txBody>
          <a:bodyPr>
            <a:noAutofit/>
          </a:bodyPr>
          <a:lstStyle/>
          <a:p>
            <a:r>
              <a:rPr lang="en-US" sz="1800" dirty="0"/>
              <a:t>Another command that is often used with sort is </a:t>
            </a:r>
            <a:r>
              <a:rPr lang="en-US" sz="1800" dirty="0" err="1"/>
              <a:t>uniq</a:t>
            </a:r>
            <a:r>
              <a:rPr lang="en-US" sz="1800" dirty="0"/>
              <a:t>, whose job is to remove duplicated lines. More specifically, it removes adjacent duplicated lines. If a file contains:</a:t>
            </a:r>
          </a:p>
          <a:p>
            <a:endParaRPr lang="en-US" sz="1800" dirty="0"/>
          </a:p>
          <a:p>
            <a:pPr marL="0" indent="0">
              <a:buNone/>
            </a:pPr>
            <a:r>
              <a:rPr lang="en-US" sz="1800" dirty="0"/>
              <a:t>2017-07-03</a:t>
            </a:r>
          </a:p>
          <a:p>
            <a:pPr marL="0" indent="0">
              <a:buNone/>
            </a:pPr>
            <a:r>
              <a:rPr lang="en-US" sz="1800" dirty="0"/>
              <a:t>2017-07-03</a:t>
            </a:r>
          </a:p>
          <a:p>
            <a:pPr marL="0" indent="0">
              <a:buNone/>
            </a:pPr>
            <a:r>
              <a:rPr lang="en-US" sz="1800" dirty="0"/>
              <a:t>2017-08-03</a:t>
            </a:r>
          </a:p>
          <a:p>
            <a:pPr marL="0" indent="0">
              <a:buNone/>
            </a:pPr>
            <a:r>
              <a:rPr lang="en-US" sz="1800" dirty="0"/>
              <a:t>2017-08-03</a:t>
            </a:r>
          </a:p>
          <a:p>
            <a:pPr marL="0" indent="0">
              <a:buNone/>
            </a:pPr>
            <a:r>
              <a:rPr lang="en-US" sz="1800" dirty="0"/>
              <a:t>then </a:t>
            </a:r>
            <a:r>
              <a:rPr lang="en-US" sz="1800" dirty="0" err="1"/>
              <a:t>uniq</a:t>
            </a:r>
            <a:r>
              <a:rPr lang="en-US" sz="1800" dirty="0"/>
              <a:t> will produce:</a:t>
            </a:r>
          </a:p>
          <a:p>
            <a:endParaRPr lang="en-US" sz="1800" dirty="0"/>
          </a:p>
          <a:p>
            <a:pPr marL="0" indent="0">
              <a:buNone/>
            </a:pPr>
            <a:r>
              <a:rPr lang="en-US" sz="1800" dirty="0"/>
              <a:t>2017-07-03</a:t>
            </a:r>
          </a:p>
          <a:p>
            <a:pPr marL="0" indent="0">
              <a:buNone/>
            </a:pPr>
            <a:r>
              <a:rPr lang="en-US" sz="1800" dirty="0"/>
              <a:t>2017-08-03</a:t>
            </a:r>
          </a:p>
        </p:txBody>
      </p:sp>
    </p:spTree>
    <p:extLst>
      <p:ext uri="{BB962C8B-B14F-4D97-AF65-F5344CB8AC3E}">
        <p14:creationId xmlns:p14="http://schemas.microsoft.com/office/powerpoint/2010/main" val="40143549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54665-D8F0-44F2-9E70-03E2FCCE6481}"/>
              </a:ext>
            </a:extLst>
          </p:cNvPr>
          <p:cNvSpPr>
            <a:spLocks noGrp="1"/>
          </p:cNvSpPr>
          <p:nvPr>
            <p:ph type="title"/>
          </p:nvPr>
        </p:nvSpPr>
        <p:spPr/>
        <p:txBody>
          <a:bodyPr/>
          <a:lstStyle/>
          <a:p>
            <a:r>
              <a:rPr lang="en-US" b="1" dirty="0"/>
              <a:t>How can I remove duplicate lines?</a:t>
            </a:r>
            <a:endParaRPr lang="en-US" dirty="0"/>
          </a:p>
        </p:txBody>
      </p:sp>
      <p:sp>
        <p:nvSpPr>
          <p:cNvPr id="3" name="Content Placeholder 2">
            <a:extLst>
              <a:ext uri="{FF2B5EF4-FFF2-40B4-BE49-F238E27FC236}">
                <a16:creationId xmlns:a16="http://schemas.microsoft.com/office/drawing/2014/main" id="{64F5377A-EF37-42C5-9846-AED71E7DBDA6}"/>
              </a:ext>
            </a:extLst>
          </p:cNvPr>
          <p:cNvSpPr>
            <a:spLocks noGrp="1"/>
          </p:cNvSpPr>
          <p:nvPr>
            <p:ph idx="1"/>
          </p:nvPr>
        </p:nvSpPr>
        <p:spPr>
          <a:xfrm>
            <a:off x="838200" y="1825625"/>
            <a:ext cx="7178336" cy="4351338"/>
          </a:xfrm>
        </p:spPr>
        <p:txBody>
          <a:bodyPr>
            <a:normAutofit fontScale="85000" lnSpcReduction="20000"/>
          </a:bodyPr>
          <a:lstStyle/>
          <a:p>
            <a:pPr marL="0" indent="0">
              <a:buNone/>
            </a:pPr>
            <a:r>
              <a:rPr lang="en-US" sz="2800" dirty="0"/>
              <a:t>but if it contains:</a:t>
            </a:r>
          </a:p>
          <a:p>
            <a:endParaRPr lang="en-US" sz="2800" dirty="0"/>
          </a:p>
          <a:p>
            <a:pPr marL="0" indent="0">
              <a:buNone/>
            </a:pPr>
            <a:r>
              <a:rPr lang="en-US" sz="2800" dirty="0"/>
              <a:t>2017-07-03</a:t>
            </a:r>
          </a:p>
          <a:p>
            <a:pPr marL="0" indent="0">
              <a:buNone/>
            </a:pPr>
            <a:r>
              <a:rPr lang="en-US" sz="2800" dirty="0"/>
              <a:t>2017-08-03</a:t>
            </a:r>
          </a:p>
          <a:p>
            <a:pPr marL="0" indent="0">
              <a:buNone/>
            </a:pPr>
            <a:r>
              <a:rPr lang="en-US" sz="2800" dirty="0"/>
              <a:t>2017-07-03</a:t>
            </a:r>
          </a:p>
          <a:p>
            <a:pPr marL="0" indent="0">
              <a:buNone/>
            </a:pPr>
            <a:r>
              <a:rPr lang="en-US" sz="2800" dirty="0"/>
              <a:t>2017-08-03</a:t>
            </a:r>
          </a:p>
          <a:p>
            <a:r>
              <a:rPr lang="en-US" sz="2800" dirty="0"/>
              <a:t>then </a:t>
            </a:r>
            <a:r>
              <a:rPr lang="en-US" sz="2800" dirty="0" err="1"/>
              <a:t>uniq</a:t>
            </a:r>
            <a:r>
              <a:rPr lang="en-US" sz="2800" dirty="0"/>
              <a:t> will print all four lines. The reason is that </a:t>
            </a:r>
            <a:r>
              <a:rPr lang="en-US" sz="2800" dirty="0" err="1"/>
              <a:t>uniq</a:t>
            </a:r>
            <a:r>
              <a:rPr lang="en-US" sz="2800" dirty="0"/>
              <a:t> is built to work with very large files. In order to remove non-adjacent lines from a file, it would have to keep the whole file in memory (or at least, all the unique lines seen so far). By only removing adjacent duplicates, it only has to keep the most recent unique line in memory.</a:t>
            </a:r>
          </a:p>
          <a:p>
            <a:endParaRPr lang="en-US" dirty="0"/>
          </a:p>
        </p:txBody>
      </p:sp>
      <p:pic>
        <p:nvPicPr>
          <p:cNvPr id="5" name="Picture 4">
            <a:extLst>
              <a:ext uri="{FF2B5EF4-FFF2-40B4-BE49-F238E27FC236}">
                <a16:creationId xmlns:a16="http://schemas.microsoft.com/office/drawing/2014/main" id="{726F468A-3421-486F-94F9-D672AB38E934}"/>
              </a:ext>
            </a:extLst>
          </p:cNvPr>
          <p:cNvPicPr>
            <a:picLocks noChangeAspect="1"/>
          </p:cNvPicPr>
          <p:nvPr/>
        </p:nvPicPr>
        <p:blipFill>
          <a:blip r:embed="rId2"/>
          <a:stretch>
            <a:fillRect/>
          </a:stretch>
        </p:blipFill>
        <p:spPr>
          <a:xfrm>
            <a:off x="8255724" y="4147214"/>
            <a:ext cx="3653325" cy="797650"/>
          </a:xfrm>
          <a:prstGeom prst="rect">
            <a:avLst/>
          </a:prstGeom>
        </p:spPr>
      </p:pic>
    </p:spTree>
    <p:extLst>
      <p:ext uri="{BB962C8B-B14F-4D97-AF65-F5344CB8AC3E}">
        <p14:creationId xmlns:p14="http://schemas.microsoft.com/office/powerpoint/2010/main" val="3595696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5D21F-1FBC-4548-B783-B9C45121C75E}"/>
              </a:ext>
            </a:extLst>
          </p:cNvPr>
          <p:cNvSpPr>
            <a:spLocks noGrp="1"/>
          </p:cNvSpPr>
          <p:nvPr>
            <p:ph type="title"/>
          </p:nvPr>
        </p:nvSpPr>
        <p:spPr/>
        <p:txBody>
          <a:bodyPr/>
          <a:lstStyle/>
          <a:p>
            <a:r>
              <a:rPr lang="en-US" b="1" i="0" dirty="0">
                <a:solidFill>
                  <a:srgbClr val="05192D"/>
                </a:solidFill>
                <a:effectLst/>
                <a:latin typeface="Studio-Feixen-Sans"/>
              </a:rPr>
              <a:t>How can I save the output of a pipe?</a:t>
            </a:r>
            <a:br>
              <a:rPr lang="en-US" b="1" i="0" dirty="0">
                <a:solidFill>
                  <a:srgbClr val="05192D"/>
                </a:solidFill>
                <a:effectLst/>
                <a:latin typeface="Studio-Feixen-Sans"/>
              </a:rPr>
            </a:br>
            <a:endParaRPr lang="en-US" dirty="0"/>
          </a:p>
        </p:txBody>
      </p:sp>
      <p:sp>
        <p:nvSpPr>
          <p:cNvPr id="3" name="Content Placeholder 2">
            <a:extLst>
              <a:ext uri="{FF2B5EF4-FFF2-40B4-BE49-F238E27FC236}">
                <a16:creationId xmlns:a16="http://schemas.microsoft.com/office/drawing/2014/main" id="{4FD98034-C913-4A4D-9D2C-1053AE3B8855}"/>
              </a:ext>
            </a:extLst>
          </p:cNvPr>
          <p:cNvSpPr>
            <a:spLocks noGrp="1"/>
          </p:cNvSpPr>
          <p:nvPr>
            <p:ph idx="1"/>
          </p:nvPr>
        </p:nvSpPr>
        <p:spPr/>
        <p:txBody>
          <a:bodyPr>
            <a:normAutofit lnSpcReduction="10000"/>
          </a:bodyPr>
          <a:lstStyle/>
          <a:p>
            <a:r>
              <a:rPr lang="en-US" dirty="0"/>
              <a:t>The shell lets us redirect the output of a sequence of piped commands:</a:t>
            </a:r>
          </a:p>
          <a:p>
            <a:endParaRPr lang="en-US" dirty="0"/>
          </a:p>
          <a:p>
            <a:r>
              <a:rPr lang="en-US" dirty="0"/>
              <a:t>cut -d , -f 2 seasonal/*.csv | grep -v Tooth &gt; teeth-only.txt</a:t>
            </a:r>
          </a:p>
          <a:p>
            <a:r>
              <a:rPr lang="en-US" dirty="0"/>
              <a:t>However, &gt; must appear at the end of the pipeline: if we try to use it in the middle, like this:</a:t>
            </a:r>
          </a:p>
          <a:p>
            <a:endParaRPr lang="en-US" dirty="0"/>
          </a:p>
          <a:p>
            <a:r>
              <a:rPr lang="en-US" dirty="0"/>
              <a:t>cut -d , -f 2 seasonal/*.csv &gt; teeth-only.txt | grep -v Tooth</a:t>
            </a:r>
          </a:p>
          <a:p>
            <a:r>
              <a:rPr lang="en-US" dirty="0"/>
              <a:t>then all of the output from cut is written to teeth-only.txt, so there is nothing left for grep and it waits forever for some input.</a:t>
            </a:r>
          </a:p>
        </p:txBody>
      </p:sp>
    </p:spTree>
    <p:extLst>
      <p:ext uri="{BB962C8B-B14F-4D97-AF65-F5344CB8AC3E}">
        <p14:creationId xmlns:p14="http://schemas.microsoft.com/office/powerpoint/2010/main" val="3849828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B0142-DF15-4537-B488-A9A24D7F8B0A}"/>
              </a:ext>
            </a:extLst>
          </p:cNvPr>
          <p:cNvSpPr>
            <a:spLocks noGrp="1"/>
          </p:cNvSpPr>
          <p:nvPr>
            <p:ph type="title"/>
          </p:nvPr>
        </p:nvSpPr>
        <p:spPr/>
        <p:txBody>
          <a:bodyPr/>
          <a:lstStyle/>
          <a:p>
            <a:r>
              <a:rPr lang="en-US" b="1" i="0" dirty="0">
                <a:solidFill>
                  <a:srgbClr val="05192D"/>
                </a:solidFill>
                <a:effectLst/>
                <a:latin typeface="Studio-Feixen-Sans"/>
              </a:rPr>
              <a:t>How can I stop a running program?</a:t>
            </a:r>
            <a:br>
              <a:rPr lang="en-US" b="1" i="0" dirty="0">
                <a:solidFill>
                  <a:srgbClr val="05192D"/>
                </a:solidFill>
                <a:effectLst/>
                <a:latin typeface="Studio-Feixen-Sans"/>
              </a:rPr>
            </a:br>
            <a:endParaRPr lang="en-US" dirty="0"/>
          </a:p>
        </p:txBody>
      </p:sp>
      <p:sp>
        <p:nvSpPr>
          <p:cNvPr id="3" name="Content Placeholder 2">
            <a:extLst>
              <a:ext uri="{FF2B5EF4-FFF2-40B4-BE49-F238E27FC236}">
                <a16:creationId xmlns:a16="http://schemas.microsoft.com/office/drawing/2014/main" id="{D3E40C4F-9905-4A31-8D65-77FF31ADB3CC}"/>
              </a:ext>
            </a:extLst>
          </p:cNvPr>
          <p:cNvSpPr>
            <a:spLocks noGrp="1"/>
          </p:cNvSpPr>
          <p:nvPr>
            <p:ph idx="1"/>
          </p:nvPr>
        </p:nvSpPr>
        <p:spPr/>
        <p:txBody>
          <a:bodyPr/>
          <a:lstStyle/>
          <a:p>
            <a:r>
              <a:rPr lang="en-US" dirty="0"/>
              <a:t>You may also mistakenly put redirection in the middle of a pipeline, causing it to hang up. If you decide that you don't want a program to keep running, you can type Ctrl + C to end it.</a:t>
            </a:r>
          </a:p>
          <a:p>
            <a:pPr marL="0" indent="0">
              <a:buNone/>
            </a:pPr>
            <a:r>
              <a:rPr lang="en-US" dirty="0"/>
              <a:t> </a:t>
            </a:r>
          </a:p>
        </p:txBody>
      </p:sp>
      <p:pic>
        <p:nvPicPr>
          <p:cNvPr id="5" name="Picture 4">
            <a:extLst>
              <a:ext uri="{FF2B5EF4-FFF2-40B4-BE49-F238E27FC236}">
                <a16:creationId xmlns:a16="http://schemas.microsoft.com/office/drawing/2014/main" id="{D72690F0-CBD3-4571-BE94-9345FC050832}"/>
              </a:ext>
            </a:extLst>
          </p:cNvPr>
          <p:cNvPicPr>
            <a:picLocks noChangeAspect="1"/>
          </p:cNvPicPr>
          <p:nvPr/>
        </p:nvPicPr>
        <p:blipFill>
          <a:blip r:embed="rId2"/>
          <a:stretch>
            <a:fillRect/>
          </a:stretch>
        </p:blipFill>
        <p:spPr>
          <a:xfrm>
            <a:off x="1139209" y="3283489"/>
            <a:ext cx="1657350" cy="1800225"/>
          </a:xfrm>
          <a:prstGeom prst="rect">
            <a:avLst/>
          </a:prstGeom>
        </p:spPr>
      </p:pic>
    </p:spTree>
    <p:extLst>
      <p:ext uri="{BB962C8B-B14F-4D97-AF65-F5344CB8AC3E}">
        <p14:creationId xmlns:p14="http://schemas.microsoft.com/office/powerpoint/2010/main" val="39290567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4EC0D5-CAA5-40AB-9130-878A46977E32}"/>
              </a:ext>
            </a:extLst>
          </p:cNvPr>
          <p:cNvSpPr>
            <a:spLocks noGrp="1"/>
          </p:cNvSpPr>
          <p:nvPr>
            <p:ph idx="1"/>
          </p:nvPr>
        </p:nvSpPr>
        <p:spPr>
          <a:xfrm>
            <a:off x="838200" y="1825625"/>
            <a:ext cx="6104138" cy="4351338"/>
          </a:xfrm>
        </p:spPr>
        <p:txBody>
          <a:bodyPr>
            <a:normAutofit fontScale="92500" lnSpcReduction="20000"/>
          </a:bodyPr>
          <a:lstStyle/>
          <a:p>
            <a:r>
              <a:rPr lang="en-US" dirty="0"/>
              <a:t>Use </a:t>
            </a:r>
            <a:r>
              <a:rPr lang="en-US" dirty="0" err="1"/>
              <a:t>wc</a:t>
            </a:r>
            <a:r>
              <a:rPr lang="en-US" dirty="0"/>
              <a:t> with appropriate parameters to list the number of lines in all of the seasonal data files. (Use a wildcard for the filenames instead of typing them all in by hand.)</a:t>
            </a:r>
          </a:p>
          <a:p>
            <a:endParaRPr lang="en-US" dirty="0"/>
          </a:p>
          <a:p>
            <a:r>
              <a:rPr lang="en-US" dirty="0"/>
              <a:t>Add another command to the previous one using a pipe to remove the line containing the word "total".</a:t>
            </a:r>
          </a:p>
          <a:p>
            <a:endParaRPr lang="en-US" dirty="0"/>
          </a:p>
          <a:p>
            <a:r>
              <a:rPr lang="en-US" dirty="0"/>
              <a:t>Add two more stages to the pipeline that use sort -n and head -n 1 to find the file containing the fewest lines.</a:t>
            </a:r>
          </a:p>
        </p:txBody>
      </p:sp>
      <p:pic>
        <p:nvPicPr>
          <p:cNvPr id="8" name="Picture 7">
            <a:extLst>
              <a:ext uri="{FF2B5EF4-FFF2-40B4-BE49-F238E27FC236}">
                <a16:creationId xmlns:a16="http://schemas.microsoft.com/office/drawing/2014/main" id="{79B26675-FDE3-458E-85B1-5E1F46A31E41}"/>
              </a:ext>
            </a:extLst>
          </p:cNvPr>
          <p:cNvPicPr>
            <a:picLocks noChangeAspect="1"/>
          </p:cNvPicPr>
          <p:nvPr/>
        </p:nvPicPr>
        <p:blipFill>
          <a:blip r:embed="rId2"/>
          <a:stretch>
            <a:fillRect/>
          </a:stretch>
        </p:blipFill>
        <p:spPr>
          <a:xfrm>
            <a:off x="7019462" y="2038071"/>
            <a:ext cx="4681548" cy="2720359"/>
          </a:xfrm>
          <a:prstGeom prst="rect">
            <a:avLst/>
          </a:prstGeom>
        </p:spPr>
      </p:pic>
    </p:spTree>
    <p:extLst>
      <p:ext uri="{BB962C8B-B14F-4D97-AF65-F5344CB8AC3E}">
        <p14:creationId xmlns:p14="http://schemas.microsoft.com/office/powerpoint/2010/main" val="29489896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8C25E-E297-4A96-8020-84EB39510592}"/>
              </a:ext>
            </a:extLst>
          </p:cNvPr>
          <p:cNvSpPr>
            <a:spLocks noGrp="1"/>
          </p:cNvSpPr>
          <p:nvPr>
            <p:ph type="title"/>
          </p:nvPr>
        </p:nvSpPr>
        <p:spPr>
          <a:xfrm>
            <a:off x="838200" y="365126"/>
            <a:ext cx="10515600" cy="1117445"/>
          </a:xfrm>
        </p:spPr>
        <p:txBody>
          <a:bodyPr>
            <a:normAutofit fontScale="90000"/>
          </a:bodyPr>
          <a:lstStyle/>
          <a:p>
            <a:r>
              <a:rPr lang="en-US" sz="3600" b="1" dirty="0"/>
              <a:t>Batch Processing</a:t>
            </a:r>
            <a:br>
              <a:rPr lang="en-US" sz="3600" b="1" dirty="0"/>
            </a:br>
            <a:r>
              <a:rPr lang="en-US" sz="4000" b="1" i="0" dirty="0">
                <a:solidFill>
                  <a:srgbClr val="05192D"/>
                </a:solidFill>
                <a:effectLst/>
                <a:latin typeface="Studio-Feixen-Sans"/>
              </a:rPr>
              <a:t>How does the shell store information?</a:t>
            </a:r>
            <a:endParaRPr lang="en-US" b="1" dirty="0"/>
          </a:p>
        </p:txBody>
      </p:sp>
      <p:graphicFrame>
        <p:nvGraphicFramePr>
          <p:cNvPr id="4" name="Content Placeholder 3">
            <a:extLst>
              <a:ext uri="{FF2B5EF4-FFF2-40B4-BE49-F238E27FC236}">
                <a16:creationId xmlns:a16="http://schemas.microsoft.com/office/drawing/2014/main" id="{8CDA6E54-A6C8-475D-9E8F-E92FFFA61BCD}"/>
              </a:ext>
            </a:extLst>
          </p:cNvPr>
          <p:cNvGraphicFramePr>
            <a:graphicFrameLocks noGrp="1"/>
          </p:cNvGraphicFramePr>
          <p:nvPr>
            <p:ph idx="1"/>
            <p:extLst>
              <p:ext uri="{D42A27DB-BD31-4B8C-83A1-F6EECF244321}">
                <p14:modId xmlns:p14="http://schemas.microsoft.com/office/powerpoint/2010/main" val="1452870981"/>
              </p:ext>
            </p:extLst>
          </p:nvPr>
        </p:nvGraphicFramePr>
        <p:xfrm>
          <a:off x="838200" y="2733181"/>
          <a:ext cx="4454490" cy="3505200"/>
        </p:xfrm>
        <a:graphic>
          <a:graphicData uri="http://schemas.openxmlformats.org/drawingml/2006/table">
            <a:tbl>
              <a:tblPr/>
              <a:tblGrid>
                <a:gridCol w="1484830">
                  <a:extLst>
                    <a:ext uri="{9D8B030D-6E8A-4147-A177-3AD203B41FA5}">
                      <a16:colId xmlns:a16="http://schemas.microsoft.com/office/drawing/2014/main" val="423712361"/>
                    </a:ext>
                  </a:extLst>
                </a:gridCol>
                <a:gridCol w="1484830">
                  <a:extLst>
                    <a:ext uri="{9D8B030D-6E8A-4147-A177-3AD203B41FA5}">
                      <a16:colId xmlns:a16="http://schemas.microsoft.com/office/drawing/2014/main" val="2675600429"/>
                    </a:ext>
                  </a:extLst>
                </a:gridCol>
                <a:gridCol w="1484830">
                  <a:extLst>
                    <a:ext uri="{9D8B030D-6E8A-4147-A177-3AD203B41FA5}">
                      <a16:colId xmlns:a16="http://schemas.microsoft.com/office/drawing/2014/main" val="2226012145"/>
                    </a:ext>
                  </a:extLst>
                </a:gridCol>
              </a:tblGrid>
              <a:tr h="363274">
                <a:tc>
                  <a:txBody>
                    <a:bodyPr/>
                    <a:lstStyle/>
                    <a:p>
                      <a:pPr algn="l"/>
                      <a:r>
                        <a:rPr lang="en-US">
                          <a:solidFill>
                            <a:srgbClr val="05192D"/>
                          </a:solidFill>
                          <a:effectLst/>
                        </a:rPr>
                        <a:t>Variable</a:t>
                      </a:r>
                    </a:p>
                  </a:txBody>
                  <a:tcPr marL="76200" marR="76200" marT="76200" marB="76200" anchor="ctr">
                    <a:lnL>
                      <a:noFill/>
                    </a:lnL>
                    <a:lnR>
                      <a:noFill/>
                    </a:lnR>
                    <a:lnT>
                      <a:noFill/>
                    </a:lnT>
                    <a:lnB w="7620" cap="flat" cmpd="sng" algn="ctr">
                      <a:solidFill>
                        <a:srgbClr val="E5E1DA"/>
                      </a:solidFill>
                      <a:prstDash val="solid"/>
                      <a:round/>
                      <a:headEnd type="none" w="med" len="med"/>
                      <a:tailEnd type="none" w="med" len="med"/>
                    </a:lnB>
                    <a:solidFill>
                      <a:srgbClr val="FFFFFF"/>
                    </a:solidFill>
                  </a:tcPr>
                </a:tc>
                <a:tc>
                  <a:txBody>
                    <a:bodyPr/>
                    <a:lstStyle/>
                    <a:p>
                      <a:pPr algn="l"/>
                      <a:r>
                        <a:rPr lang="en-US">
                          <a:solidFill>
                            <a:srgbClr val="05192D"/>
                          </a:solidFill>
                          <a:effectLst/>
                        </a:rPr>
                        <a:t>Purpose</a:t>
                      </a:r>
                    </a:p>
                  </a:txBody>
                  <a:tcPr marL="76200" marR="76200" marT="76200" marB="76200" anchor="ctr">
                    <a:lnL>
                      <a:noFill/>
                    </a:lnL>
                    <a:lnR>
                      <a:noFill/>
                    </a:lnR>
                    <a:lnT>
                      <a:noFill/>
                    </a:lnT>
                    <a:lnB w="7620" cap="flat" cmpd="sng" algn="ctr">
                      <a:solidFill>
                        <a:srgbClr val="E5E1DA"/>
                      </a:solidFill>
                      <a:prstDash val="solid"/>
                      <a:round/>
                      <a:headEnd type="none" w="med" len="med"/>
                      <a:tailEnd type="none" w="med" len="med"/>
                    </a:lnB>
                    <a:solidFill>
                      <a:srgbClr val="FFFFFF"/>
                    </a:solidFill>
                  </a:tcPr>
                </a:tc>
                <a:tc>
                  <a:txBody>
                    <a:bodyPr/>
                    <a:lstStyle/>
                    <a:p>
                      <a:pPr algn="l"/>
                      <a:r>
                        <a:rPr lang="en-US">
                          <a:solidFill>
                            <a:srgbClr val="05192D"/>
                          </a:solidFill>
                          <a:effectLst/>
                        </a:rPr>
                        <a:t>Value</a:t>
                      </a:r>
                    </a:p>
                  </a:txBody>
                  <a:tcPr marL="76200" marR="76200" marT="76200" marB="76200" anchor="ctr">
                    <a:lnL>
                      <a:noFill/>
                    </a:lnL>
                    <a:lnR>
                      <a:noFill/>
                    </a:lnR>
                    <a:lnT>
                      <a:noFill/>
                    </a:lnT>
                    <a:lnB w="7620" cap="flat" cmpd="sng" algn="ctr">
                      <a:solidFill>
                        <a:srgbClr val="E5E1DA"/>
                      </a:solidFill>
                      <a:prstDash val="solid"/>
                      <a:round/>
                      <a:headEnd type="none" w="med" len="med"/>
                      <a:tailEnd type="none" w="med" len="med"/>
                    </a:lnB>
                    <a:solidFill>
                      <a:srgbClr val="FFFFFF"/>
                    </a:solidFill>
                  </a:tcPr>
                </a:tc>
                <a:extLst>
                  <a:ext uri="{0D108BD9-81ED-4DB2-BD59-A6C34878D82A}">
                    <a16:rowId xmlns:a16="http://schemas.microsoft.com/office/drawing/2014/main" val="1340788571"/>
                  </a:ext>
                </a:extLst>
              </a:tr>
              <a:tr h="596808">
                <a:tc>
                  <a:txBody>
                    <a:bodyPr/>
                    <a:lstStyle/>
                    <a:p>
                      <a:pPr fontAlgn="ctr"/>
                      <a:r>
                        <a:rPr lang="en-US">
                          <a:solidFill>
                            <a:srgbClr val="05192D"/>
                          </a:solidFill>
                          <a:effectLst/>
                        </a:rPr>
                        <a:t>HOME</a:t>
                      </a:r>
                    </a:p>
                  </a:txBody>
                  <a:tcPr marL="76200" marR="76200" marT="76200" marB="76200" anchor="ctr">
                    <a:lnL>
                      <a:noFill/>
                    </a:lnL>
                    <a:lnR>
                      <a:noFill/>
                    </a:lnR>
                    <a:lnT w="7620" cap="flat" cmpd="sng" algn="ctr">
                      <a:solidFill>
                        <a:srgbClr val="E5E1DA"/>
                      </a:solidFill>
                      <a:prstDash val="solid"/>
                      <a:round/>
                      <a:headEnd type="none" w="med" len="med"/>
                      <a:tailEnd type="none" w="med" len="med"/>
                    </a:lnT>
                    <a:lnB w="7620" cap="flat" cmpd="sng" algn="ctr">
                      <a:solidFill>
                        <a:srgbClr val="E5E1DA"/>
                      </a:solidFill>
                      <a:prstDash val="solid"/>
                      <a:round/>
                      <a:headEnd type="none" w="med" len="med"/>
                      <a:tailEnd type="none" w="med" len="med"/>
                    </a:lnB>
                    <a:solidFill>
                      <a:srgbClr val="FFFFFF"/>
                    </a:solidFill>
                  </a:tcPr>
                </a:tc>
                <a:tc>
                  <a:txBody>
                    <a:bodyPr/>
                    <a:lstStyle/>
                    <a:p>
                      <a:pPr fontAlgn="ctr"/>
                      <a:r>
                        <a:rPr lang="en-US">
                          <a:solidFill>
                            <a:srgbClr val="05192D"/>
                          </a:solidFill>
                          <a:effectLst/>
                        </a:rPr>
                        <a:t>User's home directory</a:t>
                      </a:r>
                    </a:p>
                  </a:txBody>
                  <a:tcPr marL="76200" marR="76200" marT="76200" marB="76200" anchor="ctr">
                    <a:lnL>
                      <a:noFill/>
                    </a:lnL>
                    <a:lnR>
                      <a:noFill/>
                    </a:lnR>
                    <a:lnT w="7620" cap="flat" cmpd="sng" algn="ctr">
                      <a:solidFill>
                        <a:srgbClr val="E5E1DA"/>
                      </a:solidFill>
                      <a:prstDash val="solid"/>
                      <a:round/>
                      <a:headEnd type="none" w="med" len="med"/>
                      <a:tailEnd type="none" w="med" len="med"/>
                    </a:lnT>
                    <a:lnB w="7620" cap="flat" cmpd="sng" algn="ctr">
                      <a:solidFill>
                        <a:srgbClr val="E5E1DA"/>
                      </a:solidFill>
                      <a:prstDash val="solid"/>
                      <a:round/>
                      <a:headEnd type="none" w="med" len="med"/>
                      <a:tailEnd type="none" w="med" len="med"/>
                    </a:lnB>
                    <a:solidFill>
                      <a:srgbClr val="FFFFFF"/>
                    </a:solidFill>
                  </a:tcPr>
                </a:tc>
                <a:tc>
                  <a:txBody>
                    <a:bodyPr/>
                    <a:lstStyle/>
                    <a:p>
                      <a:pPr fontAlgn="ctr"/>
                      <a:r>
                        <a:rPr lang="en-US">
                          <a:solidFill>
                            <a:srgbClr val="05192D"/>
                          </a:solidFill>
                          <a:effectLst/>
                        </a:rPr>
                        <a:t>/home/repl</a:t>
                      </a:r>
                    </a:p>
                  </a:txBody>
                  <a:tcPr marL="76200" marR="76200" marT="76200" marB="76200" anchor="ctr">
                    <a:lnL>
                      <a:noFill/>
                    </a:lnL>
                    <a:lnR>
                      <a:noFill/>
                    </a:lnR>
                    <a:lnT w="7620" cap="flat" cmpd="sng" algn="ctr">
                      <a:solidFill>
                        <a:srgbClr val="E5E1DA"/>
                      </a:solidFill>
                      <a:prstDash val="solid"/>
                      <a:round/>
                      <a:headEnd type="none" w="med" len="med"/>
                      <a:tailEnd type="none" w="med" len="med"/>
                    </a:lnT>
                    <a:lnB w="7620" cap="flat" cmpd="sng" algn="ctr">
                      <a:solidFill>
                        <a:srgbClr val="E5E1DA"/>
                      </a:solidFill>
                      <a:prstDash val="solid"/>
                      <a:round/>
                      <a:headEnd type="none" w="med" len="med"/>
                      <a:tailEnd type="none" w="med" len="med"/>
                    </a:lnB>
                    <a:solidFill>
                      <a:srgbClr val="FFFFFF"/>
                    </a:solidFill>
                  </a:tcPr>
                </a:tc>
                <a:extLst>
                  <a:ext uri="{0D108BD9-81ED-4DB2-BD59-A6C34878D82A}">
                    <a16:rowId xmlns:a16="http://schemas.microsoft.com/office/drawing/2014/main" val="934411331"/>
                  </a:ext>
                </a:extLst>
              </a:tr>
              <a:tr h="830341">
                <a:tc>
                  <a:txBody>
                    <a:bodyPr/>
                    <a:lstStyle/>
                    <a:p>
                      <a:pPr fontAlgn="ctr"/>
                      <a:r>
                        <a:rPr lang="en-US">
                          <a:solidFill>
                            <a:srgbClr val="05192D"/>
                          </a:solidFill>
                          <a:effectLst/>
                        </a:rPr>
                        <a:t>PWD</a:t>
                      </a:r>
                    </a:p>
                  </a:txBody>
                  <a:tcPr marL="76200" marR="76200" marT="76200" marB="76200" anchor="ctr">
                    <a:lnL>
                      <a:noFill/>
                    </a:lnL>
                    <a:lnR>
                      <a:noFill/>
                    </a:lnR>
                    <a:lnT w="7620" cap="flat" cmpd="sng" algn="ctr">
                      <a:solidFill>
                        <a:srgbClr val="E5E1DA"/>
                      </a:solidFill>
                      <a:prstDash val="solid"/>
                      <a:round/>
                      <a:headEnd type="none" w="med" len="med"/>
                      <a:tailEnd type="none" w="med" len="med"/>
                    </a:lnT>
                    <a:lnB w="7620" cap="flat" cmpd="sng" algn="ctr">
                      <a:solidFill>
                        <a:srgbClr val="E5E1DA"/>
                      </a:solidFill>
                      <a:prstDash val="solid"/>
                      <a:round/>
                      <a:headEnd type="none" w="med" len="med"/>
                      <a:tailEnd type="none" w="med" len="med"/>
                    </a:lnB>
                    <a:solidFill>
                      <a:srgbClr val="FFFBF3"/>
                    </a:solidFill>
                  </a:tcPr>
                </a:tc>
                <a:tc>
                  <a:txBody>
                    <a:bodyPr/>
                    <a:lstStyle/>
                    <a:p>
                      <a:pPr fontAlgn="ctr"/>
                      <a:r>
                        <a:rPr lang="en-US">
                          <a:solidFill>
                            <a:srgbClr val="05192D"/>
                          </a:solidFill>
                          <a:effectLst/>
                        </a:rPr>
                        <a:t>Present working directory</a:t>
                      </a:r>
                    </a:p>
                  </a:txBody>
                  <a:tcPr marL="76200" marR="76200" marT="76200" marB="76200" anchor="ctr">
                    <a:lnL>
                      <a:noFill/>
                    </a:lnL>
                    <a:lnR>
                      <a:noFill/>
                    </a:lnR>
                    <a:lnT w="7620" cap="flat" cmpd="sng" algn="ctr">
                      <a:solidFill>
                        <a:srgbClr val="E5E1DA"/>
                      </a:solidFill>
                      <a:prstDash val="solid"/>
                      <a:round/>
                      <a:headEnd type="none" w="med" len="med"/>
                      <a:tailEnd type="none" w="med" len="med"/>
                    </a:lnT>
                    <a:lnB w="7620" cap="flat" cmpd="sng" algn="ctr">
                      <a:solidFill>
                        <a:srgbClr val="E5E1DA"/>
                      </a:solidFill>
                      <a:prstDash val="solid"/>
                      <a:round/>
                      <a:headEnd type="none" w="med" len="med"/>
                      <a:tailEnd type="none" w="med" len="med"/>
                    </a:lnB>
                    <a:solidFill>
                      <a:srgbClr val="FFFBF3"/>
                    </a:solidFill>
                  </a:tcPr>
                </a:tc>
                <a:tc>
                  <a:txBody>
                    <a:bodyPr/>
                    <a:lstStyle/>
                    <a:p>
                      <a:pPr fontAlgn="ctr"/>
                      <a:r>
                        <a:rPr lang="en-US" dirty="0">
                          <a:solidFill>
                            <a:srgbClr val="05192D"/>
                          </a:solidFill>
                          <a:effectLst/>
                        </a:rPr>
                        <a:t>Same as </a:t>
                      </a:r>
                      <a:r>
                        <a:rPr lang="en-US" dirty="0" err="1">
                          <a:solidFill>
                            <a:srgbClr val="05192D"/>
                          </a:solidFill>
                          <a:effectLst/>
                        </a:rPr>
                        <a:t>pwd</a:t>
                      </a:r>
                      <a:r>
                        <a:rPr lang="en-US" dirty="0">
                          <a:solidFill>
                            <a:srgbClr val="05192D"/>
                          </a:solidFill>
                          <a:effectLst/>
                        </a:rPr>
                        <a:t> command</a:t>
                      </a:r>
                    </a:p>
                  </a:txBody>
                  <a:tcPr marL="76200" marR="76200" marT="76200" marB="76200" anchor="ctr">
                    <a:lnL>
                      <a:noFill/>
                    </a:lnL>
                    <a:lnR>
                      <a:noFill/>
                    </a:lnR>
                    <a:lnT w="7620" cap="flat" cmpd="sng" algn="ctr">
                      <a:solidFill>
                        <a:srgbClr val="E5E1DA"/>
                      </a:solidFill>
                      <a:prstDash val="solid"/>
                      <a:round/>
                      <a:headEnd type="none" w="med" len="med"/>
                      <a:tailEnd type="none" w="med" len="med"/>
                    </a:lnT>
                    <a:lnB w="7620" cap="flat" cmpd="sng" algn="ctr">
                      <a:solidFill>
                        <a:srgbClr val="E5E1DA"/>
                      </a:solidFill>
                      <a:prstDash val="solid"/>
                      <a:round/>
                      <a:headEnd type="none" w="med" len="med"/>
                      <a:tailEnd type="none" w="med" len="med"/>
                    </a:lnB>
                    <a:solidFill>
                      <a:srgbClr val="FFFBF3"/>
                    </a:solidFill>
                  </a:tcPr>
                </a:tc>
                <a:extLst>
                  <a:ext uri="{0D108BD9-81ED-4DB2-BD59-A6C34878D82A}">
                    <a16:rowId xmlns:a16="http://schemas.microsoft.com/office/drawing/2014/main" val="520153660"/>
                  </a:ext>
                </a:extLst>
              </a:tr>
              <a:tr h="830341">
                <a:tc>
                  <a:txBody>
                    <a:bodyPr/>
                    <a:lstStyle/>
                    <a:p>
                      <a:pPr fontAlgn="ctr"/>
                      <a:r>
                        <a:rPr lang="en-US">
                          <a:solidFill>
                            <a:srgbClr val="05192D"/>
                          </a:solidFill>
                          <a:effectLst/>
                        </a:rPr>
                        <a:t>SHELL</a:t>
                      </a:r>
                    </a:p>
                  </a:txBody>
                  <a:tcPr marL="76200" marR="76200" marT="76200" marB="76200" anchor="ctr">
                    <a:lnL>
                      <a:noFill/>
                    </a:lnL>
                    <a:lnR>
                      <a:noFill/>
                    </a:lnR>
                    <a:lnT w="7620" cap="flat" cmpd="sng" algn="ctr">
                      <a:solidFill>
                        <a:srgbClr val="E5E1DA"/>
                      </a:solidFill>
                      <a:prstDash val="solid"/>
                      <a:round/>
                      <a:headEnd type="none" w="med" len="med"/>
                      <a:tailEnd type="none" w="med" len="med"/>
                    </a:lnT>
                    <a:lnB w="7620" cap="flat" cmpd="sng" algn="ctr">
                      <a:solidFill>
                        <a:srgbClr val="E5E1DA"/>
                      </a:solidFill>
                      <a:prstDash val="solid"/>
                      <a:round/>
                      <a:headEnd type="none" w="med" len="med"/>
                      <a:tailEnd type="none" w="med" len="med"/>
                    </a:lnB>
                    <a:solidFill>
                      <a:srgbClr val="FFFFFF"/>
                    </a:solidFill>
                  </a:tcPr>
                </a:tc>
                <a:tc>
                  <a:txBody>
                    <a:bodyPr/>
                    <a:lstStyle/>
                    <a:p>
                      <a:pPr fontAlgn="ctr"/>
                      <a:r>
                        <a:rPr lang="en-US">
                          <a:solidFill>
                            <a:srgbClr val="05192D"/>
                          </a:solidFill>
                          <a:effectLst/>
                        </a:rPr>
                        <a:t>Which shell program is being used</a:t>
                      </a:r>
                    </a:p>
                  </a:txBody>
                  <a:tcPr marL="76200" marR="76200" marT="76200" marB="76200" anchor="ctr">
                    <a:lnL>
                      <a:noFill/>
                    </a:lnL>
                    <a:lnR>
                      <a:noFill/>
                    </a:lnR>
                    <a:lnT w="7620" cap="flat" cmpd="sng" algn="ctr">
                      <a:solidFill>
                        <a:srgbClr val="E5E1DA"/>
                      </a:solidFill>
                      <a:prstDash val="solid"/>
                      <a:round/>
                      <a:headEnd type="none" w="med" len="med"/>
                      <a:tailEnd type="none" w="med" len="med"/>
                    </a:lnT>
                    <a:lnB w="7620" cap="flat" cmpd="sng" algn="ctr">
                      <a:solidFill>
                        <a:srgbClr val="E5E1DA"/>
                      </a:solidFill>
                      <a:prstDash val="solid"/>
                      <a:round/>
                      <a:headEnd type="none" w="med" len="med"/>
                      <a:tailEnd type="none" w="med" len="med"/>
                    </a:lnB>
                    <a:solidFill>
                      <a:srgbClr val="FFFFFF"/>
                    </a:solidFill>
                  </a:tcPr>
                </a:tc>
                <a:tc>
                  <a:txBody>
                    <a:bodyPr/>
                    <a:lstStyle/>
                    <a:p>
                      <a:pPr fontAlgn="ctr"/>
                      <a:r>
                        <a:rPr lang="en-US">
                          <a:solidFill>
                            <a:srgbClr val="05192D"/>
                          </a:solidFill>
                          <a:effectLst/>
                        </a:rPr>
                        <a:t>/bin/bash</a:t>
                      </a:r>
                    </a:p>
                  </a:txBody>
                  <a:tcPr marL="76200" marR="76200" marT="76200" marB="76200" anchor="ctr">
                    <a:lnL>
                      <a:noFill/>
                    </a:lnL>
                    <a:lnR>
                      <a:noFill/>
                    </a:lnR>
                    <a:lnT w="7620" cap="flat" cmpd="sng" algn="ctr">
                      <a:solidFill>
                        <a:srgbClr val="E5E1DA"/>
                      </a:solidFill>
                      <a:prstDash val="solid"/>
                      <a:round/>
                      <a:headEnd type="none" w="med" len="med"/>
                      <a:tailEnd type="none" w="med" len="med"/>
                    </a:lnT>
                    <a:lnB w="7620" cap="flat" cmpd="sng" algn="ctr">
                      <a:solidFill>
                        <a:srgbClr val="E5E1DA"/>
                      </a:solidFill>
                      <a:prstDash val="solid"/>
                      <a:round/>
                      <a:headEnd type="none" w="med" len="med"/>
                      <a:tailEnd type="none" w="med" len="med"/>
                    </a:lnB>
                    <a:solidFill>
                      <a:srgbClr val="FFFFFF"/>
                    </a:solidFill>
                  </a:tcPr>
                </a:tc>
                <a:extLst>
                  <a:ext uri="{0D108BD9-81ED-4DB2-BD59-A6C34878D82A}">
                    <a16:rowId xmlns:a16="http://schemas.microsoft.com/office/drawing/2014/main" val="136107286"/>
                  </a:ext>
                </a:extLst>
              </a:tr>
              <a:tr h="363274">
                <a:tc>
                  <a:txBody>
                    <a:bodyPr/>
                    <a:lstStyle/>
                    <a:p>
                      <a:pPr fontAlgn="ctr"/>
                      <a:r>
                        <a:rPr lang="en-US">
                          <a:solidFill>
                            <a:srgbClr val="05192D"/>
                          </a:solidFill>
                          <a:effectLst/>
                        </a:rPr>
                        <a:t>USER</a:t>
                      </a:r>
                    </a:p>
                  </a:txBody>
                  <a:tcPr marL="76200" marR="76200" marT="76200" marB="76200" anchor="ctr">
                    <a:lnL>
                      <a:noFill/>
                    </a:lnL>
                    <a:lnR>
                      <a:noFill/>
                    </a:lnR>
                    <a:lnT w="7620" cap="flat" cmpd="sng" algn="ctr">
                      <a:solidFill>
                        <a:srgbClr val="E5E1DA"/>
                      </a:solidFill>
                      <a:prstDash val="solid"/>
                      <a:round/>
                      <a:headEnd type="none" w="med" len="med"/>
                      <a:tailEnd type="none" w="med" len="med"/>
                    </a:lnT>
                    <a:lnB w="7620" cap="flat" cmpd="sng" algn="ctr">
                      <a:solidFill>
                        <a:srgbClr val="E5E1DA"/>
                      </a:solidFill>
                      <a:prstDash val="solid"/>
                      <a:round/>
                      <a:headEnd type="none" w="med" len="med"/>
                      <a:tailEnd type="none" w="med" len="med"/>
                    </a:lnB>
                    <a:solidFill>
                      <a:srgbClr val="FFFBF3"/>
                    </a:solidFill>
                  </a:tcPr>
                </a:tc>
                <a:tc>
                  <a:txBody>
                    <a:bodyPr/>
                    <a:lstStyle/>
                    <a:p>
                      <a:pPr fontAlgn="ctr"/>
                      <a:r>
                        <a:rPr lang="en-US">
                          <a:solidFill>
                            <a:srgbClr val="05192D"/>
                          </a:solidFill>
                          <a:effectLst/>
                        </a:rPr>
                        <a:t>User's ID</a:t>
                      </a:r>
                    </a:p>
                  </a:txBody>
                  <a:tcPr marL="76200" marR="76200" marT="76200" marB="76200" anchor="ctr">
                    <a:lnL>
                      <a:noFill/>
                    </a:lnL>
                    <a:lnR>
                      <a:noFill/>
                    </a:lnR>
                    <a:lnT w="7620" cap="flat" cmpd="sng" algn="ctr">
                      <a:solidFill>
                        <a:srgbClr val="E5E1DA"/>
                      </a:solidFill>
                      <a:prstDash val="solid"/>
                      <a:round/>
                      <a:headEnd type="none" w="med" len="med"/>
                      <a:tailEnd type="none" w="med" len="med"/>
                    </a:lnT>
                    <a:lnB w="7620" cap="flat" cmpd="sng" algn="ctr">
                      <a:solidFill>
                        <a:srgbClr val="E5E1DA"/>
                      </a:solidFill>
                      <a:prstDash val="solid"/>
                      <a:round/>
                      <a:headEnd type="none" w="med" len="med"/>
                      <a:tailEnd type="none" w="med" len="med"/>
                    </a:lnB>
                    <a:solidFill>
                      <a:srgbClr val="FFFBF3"/>
                    </a:solidFill>
                  </a:tcPr>
                </a:tc>
                <a:tc>
                  <a:txBody>
                    <a:bodyPr/>
                    <a:lstStyle/>
                    <a:p>
                      <a:pPr fontAlgn="ctr"/>
                      <a:r>
                        <a:rPr lang="en-US" dirty="0" err="1">
                          <a:solidFill>
                            <a:srgbClr val="05192D"/>
                          </a:solidFill>
                          <a:effectLst/>
                        </a:rPr>
                        <a:t>repl</a:t>
                      </a:r>
                      <a:endParaRPr lang="en-US" dirty="0">
                        <a:solidFill>
                          <a:srgbClr val="05192D"/>
                        </a:solidFill>
                        <a:effectLst/>
                      </a:endParaRPr>
                    </a:p>
                  </a:txBody>
                  <a:tcPr marL="76200" marR="76200" marT="76200" marB="76200" anchor="ctr">
                    <a:lnL>
                      <a:noFill/>
                    </a:lnL>
                    <a:lnR>
                      <a:noFill/>
                    </a:lnR>
                    <a:lnT w="7620" cap="flat" cmpd="sng" algn="ctr">
                      <a:solidFill>
                        <a:srgbClr val="E5E1DA"/>
                      </a:solidFill>
                      <a:prstDash val="solid"/>
                      <a:round/>
                      <a:headEnd type="none" w="med" len="med"/>
                      <a:tailEnd type="none" w="med" len="med"/>
                    </a:lnT>
                    <a:lnB w="7620" cap="flat" cmpd="sng" algn="ctr">
                      <a:solidFill>
                        <a:srgbClr val="E5E1DA"/>
                      </a:solidFill>
                      <a:prstDash val="solid"/>
                      <a:round/>
                      <a:headEnd type="none" w="med" len="med"/>
                      <a:tailEnd type="none" w="med" len="med"/>
                    </a:lnB>
                    <a:solidFill>
                      <a:srgbClr val="FFFBF3"/>
                    </a:solidFill>
                  </a:tcPr>
                </a:tc>
                <a:extLst>
                  <a:ext uri="{0D108BD9-81ED-4DB2-BD59-A6C34878D82A}">
                    <a16:rowId xmlns:a16="http://schemas.microsoft.com/office/drawing/2014/main" val="460244576"/>
                  </a:ext>
                </a:extLst>
              </a:tr>
            </a:tbl>
          </a:graphicData>
        </a:graphic>
      </p:graphicFrame>
      <p:sp>
        <p:nvSpPr>
          <p:cNvPr id="5" name="Rectangle 1">
            <a:extLst>
              <a:ext uri="{FF2B5EF4-FFF2-40B4-BE49-F238E27FC236}">
                <a16:creationId xmlns:a16="http://schemas.microsoft.com/office/drawing/2014/main" id="{1D6E27BD-3BE8-4C4A-A622-F6C580C6D843}"/>
              </a:ext>
            </a:extLst>
          </p:cNvPr>
          <p:cNvSpPr>
            <a:spLocks noChangeArrowheads="1"/>
          </p:cNvSpPr>
          <p:nvPr/>
        </p:nvSpPr>
        <p:spPr bwMode="auto">
          <a:xfrm>
            <a:off x="838200" y="1482571"/>
            <a:ext cx="10676138" cy="1107996"/>
          </a:xfrm>
          <a:prstGeom prst="rect">
            <a:avLst/>
          </a:prstGeom>
          <a:solidFill>
            <a:srgbClr val="EFEBE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2539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5192D"/>
                </a:solidFill>
                <a:effectLst/>
                <a:latin typeface="Studio-Feixen-Sans"/>
              </a:rPr>
              <a:t>Like other programs, the shell stores information in variables. Some of these, called </a:t>
            </a:r>
            <a:r>
              <a:rPr kumimoji="0" lang="en-US" altLang="en-US" b="1" i="0" u="none" strike="noStrike" cap="none" normalizeH="0" baseline="0" dirty="0">
                <a:ln>
                  <a:noFill/>
                </a:ln>
                <a:solidFill>
                  <a:srgbClr val="05192D"/>
                </a:solidFill>
                <a:effectLst/>
                <a:latin typeface="Studio-Feixen-Sans"/>
              </a:rPr>
              <a:t>environment variables</a:t>
            </a:r>
            <a:r>
              <a:rPr kumimoji="0" lang="en-US" altLang="en-US" b="0" i="0" u="none" strike="noStrike" cap="none" normalizeH="0" baseline="0" dirty="0">
                <a:ln>
                  <a:noFill/>
                </a:ln>
                <a:solidFill>
                  <a:srgbClr val="05192D"/>
                </a:solidFill>
                <a:effectLst/>
                <a:latin typeface="Studio-Feixen-Sans"/>
              </a:rPr>
              <a:t>, are available all the time. Environment variables' names are conventionally written in upper case, and a few of the more commonly-used ones are shown below.</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5192D"/>
                </a:solidFill>
                <a:effectLst/>
                <a:latin typeface="Studio-Feixen-Sans"/>
              </a:rPr>
              <a:t>To get a complete list (which is quite long), you can type </a:t>
            </a:r>
            <a:r>
              <a:rPr kumimoji="0" lang="en-US" altLang="en-US" b="0" i="0" u="none" strike="noStrike" cap="none" normalizeH="0" baseline="0" dirty="0">
                <a:ln>
                  <a:noFill/>
                </a:ln>
                <a:solidFill>
                  <a:srgbClr val="05192D"/>
                </a:solidFill>
                <a:effectLst/>
                <a:latin typeface="JetBrainsMonoNL"/>
              </a:rPr>
              <a:t>set</a:t>
            </a:r>
            <a:r>
              <a:rPr kumimoji="0" lang="en-US" altLang="en-US" b="0" i="0" u="none" strike="noStrike" cap="none" normalizeH="0" baseline="0" dirty="0">
                <a:ln>
                  <a:noFill/>
                </a:ln>
                <a:solidFill>
                  <a:srgbClr val="05192D"/>
                </a:solidFill>
                <a:effectLst/>
                <a:latin typeface="Studio-Feixen-Sans"/>
              </a:rPr>
              <a:t> in the shell.</a:t>
            </a:r>
            <a:endParaRPr kumimoji="0" lang="en-US" altLang="en-US" b="0" i="0" u="none" strike="noStrike" cap="none" normalizeH="0" baseline="0" dirty="0">
              <a:ln>
                <a:noFill/>
              </a:ln>
              <a:solidFill>
                <a:schemeClr val="tx1"/>
              </a:solidFill>
              <a:effectLst/>
            </a:endParaRPr>
          </a:p>
        </p:txBody>
      </p:sp>
      <p:sp>
        <p:nvSpPr>
          <p:cNvPr id="8" name="TextBox 7">
            <a:extLst>
              <a:ext uri="{FF2B5EF4-FFF2-40B4-BE49-F238E27FC236}">
                <a16:creationId xmlns:a16="http://schemas.microsoft.com/office/drawing/2014/main" id="{3BA2D6F6-1359-4AB5-88F3-32AC7BEDF013}"/>
              </a:ext>
            </a:extLst>
          </p:cNvPr>
          <p:cNvSpPr txBox="1"/>
          <p:nvPr/>
        </p:nvSpPr>
        <p:spPr>
          <a:xfrm>
            <a:off x="5666173" y="5006097"/>
            <a:ext cx="6094520" cy="369332"/>
          </a:xfrm>
          <a:prstGeom prst="rect">
            <a:avLst/>
          </a:prstGeom>
          <a:noFill/>
        </p:spPr>
        <p:txBody>
          <a:bodyPr wrap="square">
            <a:spAutoFit/>
          </a:bodyPr>
          <a:lstStyle/>
          <a:p>
            <a:r>
              <a:rPr lang="en-US" b="0" i="0" dirty="0">
                <a:solidFill>
                  <a:srgbClr val="FF0000"/>
                </a:solidFill>
                <a:effectLst/>
                <a:latin typeface="Studio-Feixen-Sans"/>
              </a:rPr>
              <a:t>the shell saves 2000 old commands by default on this system.</a:t>
            </a:r>
            <a:endParaRPr lang="en-US" dirty="0">
              <a:solidFill>
                <a:srgbClr val="FF0000"/>
              </a:solidFill>
            </a:endParaRPr>
          </a:p>
        </p:txBody>
      </p:sp>
    </p:spTree>
    <p:extLst>
      <p:ext uri="{BB962C8B-B14F-4D97-AF65-F5344CB8AC3E}">
        <p14:creationId xmlns:p14="http://schemas.microsoft.com/office/powerpoint/2010/main" val="33049727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335A5-4B33-456B-9177-2D29FBA81773}"/>
              </a:ext>
            </a:extLst>
          </p:cNvPr>
          <p:cNvSpPr>
            <a:spLocks noGrp="1"/>
          </p:cNvSpPr>
          <p:nvPr>
            <p:ph type="title"/>
          </p:nvPr>
        </p:nvSpPr>
        <p:spPr/>
        <p:txBody>
          <a:bodyPr/>
          <a:lstStyle/>
          <a:p>
            <a:r>
              <a:rPr lang="en-US" b="1" i="0" dirty="0">
                <a:solidFill>
                  <a:srgbClr val="05192D"/>
                </a:solidFill>
                <a:effectLst/>
                <a:latin typeface="Studio-Feixen-Sans"/>
              </a:rPr>
              <a:t>How can I print a variable's value?</a:t>
            </a:r>
            <a:br>
              <a:rPr lang="en-US" b="1" i="0" dirty="0">
                <a:solidFill>
                  <a:srgbClr val="05192D"/>
                </a:solidFill>
                <a:effectLst/>
                <a:latin typeface="Studio-Feixen-Sans"/>
              </a:rPr>
            </a:br>
            <a:endParaRPr lang="en-US" dirty="0"/>
          </a:p>
        </p:txBody>
      </p:sp>
      <p:sp>
        <p:nvSpPr>
          <p:cNvPr id="3" name="Content Placeholder 2">
            <a:extLst>
              <a:ext uri="{FF2B5EF4-FFF2-40B4-BE49-F238E27FC236}">
                <a16:creationId xmlns:a16="http://schemas.microsoft.com/office/drawing/2014/main" id="{99EB2A7A-E4A9-45FC-B0F6-ADF576109FF6}"/>
              </a:ext>
            </a:extLst>
          </p:cNvPr>
          <p:cNvSpPr>
            <a:spLocks noGrp="1"/>
          </p:cNvSpPr>
          <p:nvPr>
            <p:ph idx="1"/>
          </p:nvPr>
        </p:nvSpPr>
        <p:spPr>
          <a:xfrm>
            <a:off x="838200" y="1337353"/>
            <a:ext cx="6956394" cy="4351338"/>
          </a:xfrm>
        </p:spPr>
        <p:txBody>
          <a:bodyPr>
            <a:noAutofit/>
          </a:bodyPr>
          <a:lstStyle/>
          <a:p>
            <a:pPr>
              <a:lnSpc>
                <a:spcPct val="100000"/>
              </a:lnSpc>
            </a:pPr>
            <a:r>
              <a:rPr lang="en-US" sz="1400" dirty="0"/>
              <a:t>A simpler way to find a variable's value is to use a command called echo, which prints its arguments. Typing</a:t>
            </a:r>
          </a:p>
          <a:p>
            <a:pPr>
              <a:lnSpc>
                <a:spcPct val="100000"/>
              </a:lnSpc>
            </a:pPr>
            <a:r>
              <a:rPr lang="en-US" sz="1400" dirty="0"/>
              <a:t>echo hello </a:t>
            </a:r>
            <a:r>
              <a:rPr lang="en-US" sz="1400" dirty="0" err="1"/>
              <a:t>DataCamp</a:t>
            </a:r>
            <a:r>
              <a:rPr lang="en-US" sz="1400" dirty="0"/>
              <a:t>!</a:t>
            </a:r>
          </a:p>
          <a:p>
            <a:pPr marL="0" indent="0">
              <a:lnSpc>
                <a:spcPct val="100000"/>
              </a:lnSpc>
              <a:buNone/>
            </a:pPr>
            <a:r>
              <a:rPr lang="en-US" sz="1400" dirty="0"/>
              <a:t>prints</a:t>
            </a:r>
          </a:p>
          <a:p>
            <a:pPr>
              <a:lnSpc>
                <a:spcPct val="100000"/>
              </a:lnSpc>
            </a:pPr>
            <a:endParaRPr lang="en-US" sz="1400" dirty="0"/>
          </a:p>
          <a:p>
            <a:pPr>
              <a:lnSpc>
                <a:spcPct val="100000"/>
              </a:lnSpc>
            </a:pPr>
            <a:r>
              <a:rPr lang="en-US" sz="1400" dirty="0"/>
              <a:t>hello </a:t>
            </a:r>
            <a:r>
              <a:rPr lang="en-US" sz="1400" dirty="0" err="1"/>
              <a:t>DataCamp</a:t>
            </a:r>
            <a:r>
              <a:rPr lang="en-US" sz="1400" dirty="0"/>
              <a:t>!</a:t>
            </a:r>
          </a:p>
          <a:p>
            <a:pPr>
              <a:lnSpc>
                <a:spcPct val="100000"/>
              </a:lnSpc>
            </a:pPr>
            <a:r>
              <a:rPr lang="en-US" sz="1400" dirty="0"/>
              <a:t>If you try to use it to print a variable's value like this:</a:t>
            </a:r>
          </a:p>
          <a:p>
            <a:pPr>
              <a:lnSpc>
                <a:spcPct val="100000"/>
              </a:lnSpc>
            </a:pPr>
            <a:r>
              <a:rPr lang="en-US" sz="1400" dirty="0"/>
              <a:t>echo USER</a:t>
            </a:r>
          </a:p>
          <a:p>
            <a:pPr>
              <a:lnSpc>
                <a:spcPct val="100000"/>
              </a:lnSpc>
            </a:pPr>
            <a:r>
              <a:rPr lang="en-US" sz="1400" dirty="0"/>
              <a:t>it will print the variable's name, USER.</a:t>
            </a:r>
          </a:p>
          <a:p>
            <a:pPr>
              <a:lnSpc>
                <a:spcPct val="100000"/>
              </a:lnSpc>
            </a:pPr>
            <a:endParaRPr lang="en-US" sz="1400" dirty="0"/>
          </a:p>
          <a:p>
            <a:pPr marL="0" indent="0">
              <a:lnSpc>
                <a:spcPct val="100000"/>
              </a:lnSpc>
              <a:buNone/>
            </a:pPr>
            <a:r>
              <a:rPr lang="en-US" sz="1400" dirty="0"/>
              <a:t>To get the variable's value, you must put a dollar sign $ in front of it. Typing</a:t>
            </a:r>
          </a:p>
          <a:p>
            <a:pPr>
              <a:lnSpc>
                <a:spcPct val="100000"/>
              </a:lnSpc>
            </a:pPr>
            <a:r>
              <a:rPr lang="en-US" sz="1400" dirty="0"/>
              <a:t>echo $USER</a:t>
            </a:r>
          </a:p>
          <a:p>
            <a:pPr marL="0" indent="0">
              <a:lnSpc>
                <a:spcPct val="100000"/>
              </a:lnSpc>
              <a:buNone/>
            </a:pPr>
            <a:r>
              <a:rPr lang="en-US" sz="1400" dirty="0"/>
              <a:t>prints</a:t>
            </a:r>
          </a:p>
          <a:p>
            <a:pPr>
              <a:lnSpc>
                <a:spcPct val="100000"/>
              </a:lnSpc>
            </a:pPr>
            <a:endParaRPr lang="en-US" sz="1400" dirty="0"/>
          </a:p>
          <a:p>
            <a:pPr>
              <a:lnSpc>
                <a:spcPct val="100000"/>
              </a:lnSpc>
            </a:pPr>
            <a:r>
              <a:rPr lang="en-US" sz="1400" dirty="0" err="1"/>
              <a:t>repl</a:t>
            </a:r>
            <a:endParaRPr lang="en-US" sz="1400" dirty="0"/>
          </a:p>
        </p:txBody>
      </p:sp>
      <p:pic>
        <p:nvPicPr>
          <p:cNvPr id="5" name="Picture 4">
            <a:extLst>
              <a:ext uri="{FF2B5EF4-FFF2-40B4-BE49-F238E27FC236}">
                <a16:creationId xmlns:a16="http://schemas.microsoft.com/office/drawing/2014/main" id="{EA3434B0-93FD-48E3-82A9-9DA5490F5729}"/>
              </a:ext>
            </a:extLst>
          </p:cNvPr>
          <p:cNvPicPr>
            <a:picLocks noChangeAspect="1"/>
          </p:cNvPicPr>
          <p:nvPr/>
        </p:nvPicPr>
        <p:blipFill>
          <a:blip r:embed="rId2"/>
          <a:stretch>
            <a:fillRect/>
          </a:stretch>
        </p:blipFill>
        <p:spPr>
          <a:xfrm>
            <a:off x="8185905" y="1401008"/>
            <a:ext cx="1590675" cy="1943100"/>
          </a:xfrm>
          <a:prstGeom prst="rect">
            <a:avLst/>
          </a:prstGeom>
        </p:spPr>
      </p:pic>
      <p:pic>
        <p:nvPicPr>
          <p:cNvPr id="7" name="Picture 6">
            <a:extLst>
              <a:ext uri="{FF2B5EF4-FFF2-40B4-BE49-F238E27FC236}">
                <a16:creationId xmlns:a16="http://schemas.microsoft.com/office/drawing/2014/main" id="{BB074F46-F15D-4BED-BC71-CC3898DC7089}"/>
              </a:ext>
            </a:extLst>
          </p:cNvPr>
          <p:cNvPicPr>
            <a:picLocks noChangeAspect="1"/>
          </p:cNvPicPr>
          <p:nvPr/>
        </p:nvPicPr>
        <p:blipFill>
          <a:blip r:embed="rId3"/>
          <a:stretch>
            <a:fillRect/>
          </a:stretch>
        </p:blipFill>
        <p:spPr>
          <a:xfrm>
            <a:off x="8085892" y="3958701"/>
            <a:ext cx="1790700" cy="609600"/>
          </a:xfrm>
          <a:prstGeom prst="rect">
            <a:avLst/>
          </a:prstGeom>
        </p:spPr>
      </p:pic>
    </p:spTree>
    <p:extLst>
      <p:ext uri="{BB962C8B-B14F-4D97-AF65-F5344CB8AC3E}">
        <p14:creationId xmlns:p14="http://schemas.microsoft.com/office/powerpoint/2010/main" val="2924023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728EB-61B7-4E2A-B962-6D3E33184187}"/>
              </a:ext>
            </a:extLst>
          </p:cNvPr>
          <p:cNvSpPr>
            <a:spLocks noGrp="1"/>
          </p:cNvSpPr>
          <p:nvPr>
            <p:ph type="title"/>
          </p:nvPr>
        </p:nvSpPr>
        <p:spPr/>
        <p:txBody>
          <a:bodyPr/>
          <a:lstStyle/>
          <a:p>
            <a:r>
              <a:rPr lang="en-US" b="1" i="0" dirty="0">
                <a:solidFill>
                  <a:srgbClr val="05192D"/>
                </a:solidFill>
                <a:effectLst/>
                <a:latin typeface="Studio-Feixen-Sans"/>
              </a:rPr>
              <a:t>How else can I identify files and directories?</a:t>
            </a:r>
            <a:br>
              <a:rPr lang="en-US" b="1" i="0" dirty="0">
                <a:solidFill>
                  <a:srgbClr val="05192D"/>
                </a:solidFill>
                <a:effectLst/>
                <a:latin typeface="Studio-Feixen-Sans"/>
              </a:rPr>
            </a:br>
            <a:endParaRPr lang="en-US" dirty="0"/>
          </a:p>
        </p:txBody>
      </p:sp>
      <p:sp>
        <p:nvSpPr>
          <p:cNvPr id="3" name="Content Placeholder 2">
            <a:extLst>
              <a:ext uri="{FF2B5EF4-FFF2-40B4-BE49-F238E27FC236}">
                <a16:creationId xmlns:a16="http://schemas.microsoft.com/office/drawing/2014/main" id="{B76FCF81-2319-4FFB-AC73-9FC349B852D4}"/>
              </a:ext>
            </a:extLst>
          </p:cNvPr>
          <p:cNvSpPr>
            <a:spLocks noGrp="1"/>
          </p:cNvSpPr>
          <p:nvPr>
            <p:ph idx="1"/>
          </p:nvPr>
        </p:nvSpPr>
        <p:spPr/>
        <p:txBody>
          <a:bodyPr/>
          <a:lstStyle/>
          <a:p>
            <a:r>
              <a:rPr lang="en-US" dirty="0"/>
              <a:t>The shell decides if a path is absolute or relative by looking at its first character: If it begins with /, it is absolute. If it does not begin with /, it is relative.</a:t>
            </a:r>
          </a:p>
          <a:p>
            <a:r>
              <a:rPr lang="en-US" dirty="0"/>
              <a:t>You are in /home/repl. Use ls with a relative path to list the file that has an absolute path of /home/</a:t>
            </a:r>
            <a:r>
              <a:rPr lang="en-US" dirty="0" err="1"/>
              <a:t>repl</a:t>
            </a:r>
            <a:r>
              <a:rPr lang="en-US" dirty="0"/>
              <a:t>/course.txt (and only that file).</a:t>
            </a:r>
          </a:p>
          <a:p>
            <a:r>
              <a:rPr lang="en-US" dirty="0"/>
              <a:t>$ ls course.txt</a:t>
            </a:r>
          </a:p>
          <a:p>
            <a:pPr marL="0" indent="0">
              <a:buNone/>
            </a:pPr>
            <a:r>
              <a:rPr lang="en-US" dirty="0"/>
              <a:t>course.txt</a:t>
            </a:r>
          </a:p>
          <a:p>
            <a:pPr marL="0" indent="0">
              <a:buNone/>
            </a:pPr>
            <a:endParaRPr lang="en-US" dirty="0"/>
          </a:p>
        </p:txBody>
      </p:sp>
    </p:spTree>
    <p:extLst>
      <p:ext uri="{BB962C8B-B14F-4D97-AF65-F5344CB8AC3E}">
        <p14:creationId xmlns:p14="http://schemas.microsoft.com/office/powerpoint/2010/main" val="1022651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ACE6F-C608-4F20-989C-2738A70D9BB8}"/>
              </a:ext>
            </a:extLst>
          </p:cNvPr>
          <p:cNvSpPr>
            <a:spLocks noGrp="1"/>
          </p:cNvSpPr>
          <p:nvPr>
            <p:ph type="title"/>
          </p:nvPr>
        </p:nvSpPr>
        <p:spPr/>
        <p:txBody>
          <a:bodyPr/>
          <a:lstStyle/>
          <a:p>
            <a:r>
              <a:rPr lang="en-US" b="1" i="0" dirty="0">
                <a:solidFill>
                  <a:srgbClr val="05192D"/>
                </a:solidFill>
                <a:effectLst/>
                <a:latin typeface="Studio-Feixen-Sans"/>
              </a:rPr>
              <a:t>How else does the shell store information?</a:t>
            </a:r>
            <a:br>
              <a:rPr lang="en-US" b="1" i="0" dirty="0">
                <a:solidFill>
                  <a:srgbClr val="05192D"/>
                </a:solidFill>
                <a:effectLst/>
                <a:latin typeface="Studio-Feixen-Sans"/>
              </a:rPr>
            </a:br>
            <a:endParaRPr lang="en-US" dirty="0"/>
          </a:p>
        </p:txBody>
      </p:sp>
      <p:sp>
        <p:nvSpPr>
          <p:cNvPr id="3" name="Content Placeholder 2">
            <a:extLst>
              <a:ext uri="{FF2B5EF4-FFF2-40B4-BE49-F238E27FC236}">
                <a16:creationId xmlns:a16="http://schemas.microsoft.com/office/drawing/2014/main" id="{80578154-9D55-4A85-B97C-24D2DFB90E75}"/>
              </a:ext>
            </a:extLst>
          </p:cNvPr>
          <p:cNvSpPr>
            <a:spLocks noGrp="1"/>
          </p:cNvSpPr>
          <p:nvPr>
            <p:ph idx="1"/>
          </p:nvPr>
        </p:nvSpPr>
        <p:spPr/>
        <p:txBody>
          <a:bodyPr>
            <a:normAutofit fontScale="92500" lnSpcReduction="20000"/>
          </a:bodyPr>
          <a:lstStyle/>
          <a:p>
            <a:r>
              <a:rPr lang="en-US" dirty="0"/>
              <a:t>The other kind of variable is called a shell variable, which is like a local variable in a programming language.</a:t>
            </a:r>
          </a:p>
          <a:p>
            <a:endParaRPr lang="en-US" dirty="0"/>
          </a:p>
          <a:p>
            <a:r>
              <a:rPr lang="en-US" dirty="0"/>
              <a:t>To create a shell variable, you simply assign a value to a name:</a:t>
            </a:r>
          </a:p>
          <a:p>
            <a:endParaRPr lang="en-US" dirty="0"/>
          </a:p>
          <a:p>
            <a:r>
              <a:rPr lang="en-US" dirty="0"/>
              <a:t>training=seasonal/summer.csv</a:t>
            </a:r>
          </a:p>
          <a:p>
            <a:r>
              <a:rPr lang="en-US" dirty="0"/>
              <a:t>without any spaces before or after the = sign. Once you have done this, you can check the variable's value with:</a:t>
            </a:r>
          </a:p>
          <a:p>
            <a:endParaRPr lang="en-US" dirty="0"/>
          </a:p>
          <a:p>
            <a:r>
              <a:rPr lang="en-US" dirty="0"/>
              <a:t>echo $training</a:t>
            </a:r>
          </a:p>
          <a:p>
            <a:r>
              <a:rPr lang="en-US" dirty="0"/>
              <a:t>seasonal/summer.csv</a:t>
            </a:r>
          </a:p>
        </p:txBody>
      </p:sp>
    </p:spTree>
    <p:extLst>
      <p:ext uri="{BB962C8B-B14F-4D97-AF65-F5344CB8AC3E}">
        <p14:creationId xmlns:p14="http://schemas.microsoft.com/office/powerpoint/2010/main" val="12146584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603E4-BECC-43B3-81F5-02BD44F530FC}"/>
              </a:ext>
            </a:extLst>
          </p:cNvPr>
          <p:cNvSpPr>
            <a:spLocks noGrp="1"/>
          </p:cNvSpPr>
          <p:nvPr>
            <p:ph type="title"/>
          </p:nvPr>
        </p:nvSpPr>
        <p:spPr/>
        <p:txBody>
          <a:bodyPr/>
          <a:lstStyle/>
          <a:p>
            <a:r>
              <a:rPr lang="en-US" b="1" i="0" dirty="0">
                <a:solidFill>
                  <a:srgbClr val="05192D"/>
                </a:solidFill>
                <a:effectLst/>
                <a:latin typeface="Studio-Feixen-Sans"/>
              </a:rPr>
              <a:t>How can I repeat a command many times?</a:t>
            </a:r>
            <a:br>
              <a:rPr lang="en-US" b="1" i="0" dirty="0">
                <a:solidFill>
                  <a:srgbClr val="05192D"/>
                </a:solidFill>
                <a:effectLst/>
                <a:latin typeface="Studio-Feixen-Sans"/>
              </a:rPr>
            </a:br>
            <a:endParaRPr lang="en-US" dirty="0"/>
          </a:p>
        </p:txBody>
      </p:sp>
      <p:sp>
        <p:nvSpPr>
          <p:cNvPr id="3" name="Content Placeholder 2">
            <a:extLst>
              <a:ext uri="{FF2B5EF4-FFF2-40B4-BE49-F238E27FC236}">
                <a16:creationId xmlns:a16="http://schemas.microsoft.com/office/drawing/2014/main" id="{90128D5F-9B9B-493B-AB8F-FB81B0AD5498}"/>
              </a:ext>
            </a:extLst>
          </p:cNvPr>
          <p:cNvSpPr>
            <a:spLocks noGrp="1"/>
          </p:cNvSpPr>
          <p:nvPr>
            <p:ph idx="1"/>
          </p:nvPr>
        </p:nvSpPr>
        <p:spPr>
          <a:xfrm>
            <a:off x="838200" y="964490"/>
            <a:ext cx="10515600" cy="5320899"/>
          </a:xfrm>
        </p:spPr>
        <p:txBody>
          <a:bodyPr>
            <a:noAutofit/>
          </a:bodyPr>
          <a:lstStyle/>
          <a:p>
            <a:r>
              <a:rPr lang="en-US" sz="1800" dirty="0"/>
              <a:t>Shell variables are also used in loops, which repeat commands many times. If we run this command:</a:t>
            </a:r>
          </a:p>
          <a:p>
            <a:endParaRPr lang="en-US" sz="1800" dirty="0"/>
          </a:p>
          <a:p>
            <a:r>
              <a:rPr lang="en-US" sz="1800" dirty="0"/>
              <a:t>for filetype in gif jpg </a:t>
            </a:r>
            <a:r>
              <a:rPr lang="en-US" sz="1800" dirty="0" err="1"/>
              <a:t>png</a:t>
            </a:r>
            <a:r>
              <a:rPr lang="en-US" sz="1800" dirty="0"/>
              <a:t>; do echo $filetype; done</a:t>
            </a:r>
          </a:p>
          <a:p>
            <a:r>
              <a:rPr lang="en-US" sz="1800" dirty="0"/>
              <a:t>it produces:</a:t>
            </a:r>
          </a:p>
          <a:p>
            <a:endParaRPr lang="en-US" sz="1800" dirty="0"/>
          </a:p>
          <a:p>
            <a:r>
              <a:rPr lang="en-US" sz="1800" dirty="0"/>
              <a:t>gif</a:t>
            </a:r>
          </a:p>
          <a:p>
            <a:r>
              <a:rPr lang="en-US" sz="1800" dirty="0"/>
              <a:t>jpg</a:t>
            </a:r>
          </a:p>
          <a:p>
            <a:r>
              <a:rPr lang="en-US" sz="1800" dirty="0" err="1"/>
              <a:t>Png</a:t>
            </a:r>
            <a:endParaRPr lang="en-US" sz="1800" dirty="0"/>
          </a:p>
          <a:p>
            <a:pPr marL="0" indent="0">
              <a:buNone/>
            </a:pPr>
            <a:r>
              <a:rPr lang="en-US" sz="1800" dirty="0"/>
              <a:t>Notice these things about the loop:</a:t>
            </a:r>
          </a:p>
          <a:p>
            <a:pPr marL="0" indent="0">
              <a:buNone/>
            </a:pPr>
            <a:endParaRPr lang="en-US" sz="1800" dirty="0"/>
          </a:p>
          <a:p>
            <a:pPr marL="0" indent="0">
              <a:buNone/>
            </a:pPr>
            <a:r>
              <a:rPr lang="en-US" sz="1800" dirty="0"/>
              <a:t>The structure is </a:t>
            </a:r>
            <a:r>
              <a:rPr lang="en-US" sz="1800" b="1" dirty="0">
                <a:solidFill>
                  <a:srgbClr val="FF0000"/>
                </a:solidFill>
              </a:rPr>
              <a:t>for</a:t>
            </a:r>
            <a:r>
              <a:rPr lang="en-US" sz="1800" b="1" dirty="0"/>
              <a:t> …</a:t>
            </a:r>
            <a:r>
              <a:rPr lang="en-US" sz="1800" b="1" dirty="0">
                <a:solidFill>
                  <a:srgbClr val="00B0F0"/>
                </a:solidFill>
              </a:rPr>
              <a:t>variable</a:t>
            </a:r>
            <a:r>
              <a:rPr lang="en-US" sz="1800" b="1" dirty="0"/>
              <a:t>… </a:t>
            </a:r>
            <a:r>
              <a:rPr lang="en-US" sz="1800" b="1" dirty="0">
                <a:solidFill>
                  <a:srgbClr val="7030A0"/>
                </a:solidFill>
              </a:rPr>
              <a:t>in</a:t>
            </a:r>
            <a:r>
              <a:rPr lang="en-US" sz="1800" b="1" dirty="0"/>
              <a:t> …</a:t>
            </a:r>
            <a:r>
              <a:rPr lang="en-US" sz="1800" b="1" dirty="0">
                <a:solidFill>
                  <a:srgbClr val="002060"/>
                </a:solidFill>
              </a:rPr>
              <a:t>list</a:t>
            </a:r>
            <a:r>
              <a:rPr lang="en-US" sz="1800" b="1" dirty="0"/>
              <a:t>… ; </a:t>
            </a:r>
            <a:r>
              <a:rPr lang="en-US" sz="1800" b="1" dirty="0">
                <a:solidFill>
                  <a:srgbClr val="FF0000"/>
                </a:solidFill>
              </a:rPr>
              <a:t>do</a:t>
            </a:r>
            <a:r>
              <a:rPr lang="en-US" sz="1800" b="1" dirty="0"/>
              <a:t> …</a:t>
            </a:r>
            <a:r>
              <a:rPr lang="en-US" sz="1800" b="1" dirty="0">
                <a:solidFill>
                  <a:srgbClr val="00B0F0"/>
                </a:solidFill>
              </a:rPr>
              <a:t>body</a:t>
            </a:r>
            <a:r>
              <a:rPr lang="en-US" sz="1800" b="1" dirty="0"/>
              <a:t>… ; </a:t>
            </a:r>
            <a:r>
              <a:rPr lang="en-US" sz="1800" b="1" dirty="0">
                <a:solidFill>
                  <a:srgbClr val="7030A0"/>
                </a:solidFill>
              </a:rPr>
              <a:t>done</a:t>
            </a:r>
          </a:p>
          <a:p>
            <a:pPr marL="0" indent="0">
              <a:buNone/>
            </a:pPr>
            <a:r>
              <a:rPr lang="en-US" sz="1800" dirty="0"/>
              <a:t>The list of things the loop is to process (in our case, the words gif, jpg, and </a:t>
            </a:r>
            <a:r>
              <a:rPr lang="en-US" sz="1800" dirty="0" err="1"/>
              <a:t>png</a:t>
            </a:r>
            <a:r>
              <a:rPr lang="en-US" sz="1800" dirty="0"/>
              <a:t>).</a:t>
            </a:r>
          </a:p>
          <a:p>
            <a:pPr marL="0" indent="0">
              <a:buNone/>
            </a:pPr>
            <a:r>
              <a:rPr lang="en-US" sz="1800" dirty="0"/>
              <a:t>The variable that keeps track of which thing the loop is currently processing (in our case, filetype).</a:t>
            </a:r>
          </a:p>
          <a:p>
            <a:pPr marL="0" indent="0">
              <a:buNone/>
            </a:pPr>
            <a:r>
              <a:rPr lang="en-US" sz="1800" dirty="0"/>
              <a:t>The body of the loop that does the processing (in our case, echo $filetype).</a:t>
            </a:r>
          </a:p>
        </p:txBody>
      </p:sp>
      <p:pic>
        <p:nvPicPr>
          <p:cNvPr id="6" name="Picture 5">
            <a:extLst>
              <a:ext uri="{FF2B5EF4-FFF2-40B4-BE49-F238E27FC236}">
                <a16:creationId xmlns:a16="http://schemas.microsoft.com/office/drawing/2014/main" id="{4E74629F-FF01-41E7-992A-158DD38D6912}"/>
              </a:ext>
            </a:extLst>
          </p:cNvPr>
          <p:cNvPicPr>
            <a:picLocks noChangeAspect="1"/>
          </p:cNvPicPr>
          <p:nvPr/>
        </p:nvPicPr>
        <p:blipFill>
          <a:blip r:embed="rId2"/>
          <a:stretch>
            <a:fillRect/>
          </a:stretch>
        </p:blipFill>
        <p:spPr>
          <a:xfrm>
            <a:off x="6255797" y="2352533"/>
            <a:ext cx="5032437" cy="1165873"/>
          </a:xfrm>
          <a:prstGeom prst="rect">
            <a:avLst/>
          </a:prstGeom>
        </p:spPr>
      </p:pic>
    </p:spTree>
    <p:extLst>
      <p:ext uri="{BB962C8B-B14F-4D97-AF65-F5344CB8AC3E}">
        <p14:creationId xmlns:p14="http://schemas.microsoft.com/office/powerpoint/2010/main" val="37350345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0E19A-8372-4EA6-8FA0-4DFDD0E197B2}"/>
              </a:ext>
            </a:extLst>
          </p:cNvPr>
          <p:cNvSpPr>
            <a:spLocks noGrp="1"/>
          </p:cNvSpPr>
          <p:nvPr>
            <p:ph type="title"/>
          </p:nvPr>
        </p:nvSpPr>
        <p:spPr/>
        <p:txBody>
          <a:bodyPr>
            <a:normAutofit fontScale="90000"/>
          </a:bodyPr>
          <a:lstStyle/>
          <a:p>
            <a:r>
              <a:rPr lang="en-US" b="1" dirty="0"/>
              <a:t>How can I repeat a command once for each file?</a:t>
            </a:r>
            <a:br>
              <a:rPr lang="en-US" dirty="0"/>
            </a:br>
            <a:endParaRPr lang="en-US" dirty="0"/>
          </a:p>
        </p:txBody>
      </p:sp>
      <p:sp>
        <p:nvSpPr>
          <p:cNvPr id="3" name="Content Placeholder 2">
            <a:extLst>
              <a:ext uri="{FF2B5EF4-FFF2-40B4-BE49-F238E27FC236}">
                <a16:creationId xmlns:a16="http://schemas.microsoft.com/office/drawing/2014/main" id="{21B94CEC-A350-43A3-A16F-0EEF358300E8}"/>
              </a:ext>
            </a:extLst>
          </p:cNvPr>
          <p:cNvSpPr>
            <a:spLocks noGrp="1"/>
          </p:cNvSpPr>
          <p:nvPr>
            <p:ph idx="1"/>
          </p:nvPr>
        </p:nvSpPr>
        <p:spPr/>
        <p:txBody>
          <a:bodyPr>
            <a:normAutofit fontScale="77500" lnSpcReduction="20000"/>
          </a:bodyPr>
          <a:lstStyle/>
          <a:p>
            <a:r>
              <a:rPr lang="en-US" dirty="0"/>
              <a:t>You can always type in the names of the files you want to process when writing the loop, but it's usually better to use wildcards. Try running this loop in the console:</a:t>
            </a:r>
          </a:p>
          <a:p>
            <a:endParaRPr lang="en-US" dirty="0"/>
          </a:p>
          <a:p>
            <a:r>
              <a:rPr lang="en-US" dirty="0"/>
              <a:t>for filename in seasonal/*.csv; do echo $filename; done</a:t>
            </a:r>
          </a:p>
          <a:p>
            <a:r>
              <a:rPr lang="en-US" dirty="0"/>
              <a:t>It prints:</a:t>
            </a:r>
          </a:p>
          <a:p>
            <a:endParaRPr lang="en-US" dirty="0"/>
          </a:p>
          <a:p>
            <a:r>
              <a:rPr lang="en-US" dirty="0"/>
              <a:t>seasonal/autumn.csv</a:t>
            </a:r>
          </a:p>
          <a:p>
            <a:r>
              <a:rPr lang="en-US" dirty="0"/>
              <a:t>seasonal/spring.csv</a:t>
            </a:r>
          </a:p>
          <a:p>
            <a:r>
              <a:rPr lang="en-US" dirty="0"/>
              <a:t>seasonal/summer.csv</a:t>
            </a:r>
          </a:p>
          <a:p>
            <a:r>
              <a:rPr lang="en-US" dirty="0"/>
              <a:t>seasonal/winter.csv</a:t>
            </a:r>
          </a:p>
          <a:p>
            <a:r>
              <a:rPr lang="en-US" dirty="0"/>
              <a:t>because the shell expands seasonal/*.csv to be a list of four filenames before it runs the loop.</a:t>
            </a:r>
          </a:p>
        </p:txBody>
      </p:sp>
    </p:spTree>
    <p:extLst>
      <p:ext uri="{BB962C8B-B14F-4D97-AF65-F5344CB8AC3E}">
        <p14:creationId xmlns:p14="http://schemas.microsoft.com/office/powerpoint/2010/main" val="19835708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EF4E8-9A9B-4086-828C-B8C603FD7132}"/>
              </a:ext>
            </a:extLst>
          </p:cNvPr>
          <p:cNvSpPr>
            <a:spLocks noGrp="1"/>
          </p:cNvSpPr>
          <p:nvPr>
            <p:ph type="title"/>
          </p:nvPr>
        </p:nvSpPr>
        <p:spPr/>
        <p:txBody>
          <a:bodyPr>
            <a:normAutofit/>
          </a:bodyPr>
          <a:lstStyle/>
          <a:p>
            <a:r>
              <a:rPr lang="en-US" b="1" i="0" dirty="0">
                <a:solidFill>
                  <a:srgbClr val="05192D"/>
                </a:solidFill>
                <a:effectLst/>
                <a:latin typeface="Studio-Feixen-Sans"/>
              </a:rPr>
              <a:t>How can I run many commands in a single loop?</a:t>
            </a:r>
            <a:endParaRPr lang="en-US" dirty="0"/>
          </a:p>
        </p:txBody>
      </p:sp>
      <p:sp>
        <p:nvSpPr>
          <p:cNvPr id="3" name="Content Placeholder 2">
            <a:extLst>
              <a:ext uri="{FF2B5EF4-FFF2-40B4-BE49-F238E27FC236}">
                <a16:creationId xmlns:a16="http://schemas.microsoft.com/office/drawing/2014/main" id="{84854D6B-7360-48E3-BD34-4D913E153691}"/>
              </a:ext>
            </a:extLst>
          </p:cNvPr>
          <p:cNvSpPr>
            <a:spLocks noGrp="1"/>
          </p:cNvSpPr>
          <p:nvPr>
            <p:ph idx="1"/>
          </p:nvPr>
        </p:nvSpPr>
        <p:spPr/>
        <p:txBody>
          <a:bodyPr/>
          <a:lstStyle/>
          <a:p>
            <a:r>
              <a:rPr lang="en-US" sz="1800" dirty="0"/>
              <a:t>Write a loop that prints the last entry from July 2017 (2017-07) in every seasonal file. It should produce a similar output to:</a:t>
            </a:r>
          </a:p>
          <a:p>
            <a:endParaRPr lang="en-US" sz="1800" dirty="0"/>
          </a:p>
          <a:p>
            <a:pPr marL="0" indent="0">
              <a:buNone/>
            </a:pPr>
            <a:r>
              <a:rPr lang="en-US" sz="1800" dirty="0"/>
              <a:t>grep 2017-07 seasonal/winter.csv | tail -n 1</a:t>
            </a:r>
          </a:p>
          <a:p>
            <a:r>
              <a:rPr lang="en-US" sz="1800" dirty="0"/>
              <a:t>but for each seasonal file separately. Please use file as the name of the loop variable, and remember to loop through the list of files seasonal/*.csv (instead of 'seasonal/winter.csv' as in the example).</a:t>
            </a:r>
          </a:p>
          <a:p>
            <a:pPr marL="0" indent="0">
              <a:buNone/>
            </a:pPr>
            <a:r>
              <a:rPr lang="en-US" sz="1800" dirty="0"/>
              <a:t>for file in seasonal/*.csv; do grep 2017-07 $file | tail -n 1; done</a:t>
            </a:r>
          </a:p>
          <a:p>
            <a:pPr marL="0" indent="0">
              <a:buNone/>
            </a:pPr>
            <a:endParaRPr lang="en-US" sz="1800"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87B113EE-5032-4511-8D37-41AACC0EB8DA}"/>
              </a:ext>
            </a:extLst>
          </p:cNvPr>
          <p:cNvPicPr>
            <a:picLocks noChangeAspect="1"/>
          </p:cNvPicPr>
          <p:nvPr/>
        </p:nvPicPr>
        <p:blipFill>
          <a:blip r:embed="rId2"/>
          <a:stretch>
            <a:fillRect/>
          </a:stretch>
        </p:blipFill>
        <p:spPr>
          <a:xfrm>
            <a:off x="968684" y="4285325"/>
            <a:ext cx="7981950" cy="1447800"/>
          </a:xfrm>
          <a:prstGeom prst="rect">
            <a:avLst/>
          </a:prstGeom>
        </p:spPr>
      </p:pic>
    </p:spTree>
    <p:extLst>
      <p:ext uri="{BB962C8B-B14F-4D97-AF65-F5344CB8AC3E}">
        <p14:creationId xmlns:p14="http://schemas.microsoft.com/office/powerpoint/2010/main" val="7162595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8AB-C9C5-4ACE-AF78-B50B507708C9}"/>
              </a:ext>
            </a:extLst>
          </p:cNvPr>
          <p:cNvSpPr>
            <a:spLocks noGrp="1"/>
          </p:cNvSpPr>
          <p:nvPr>
            <p:ph type="title"/>
          </p:nvPr>
        </p:nvSpPr>
        <p:spPr/>
        <p:txBody>
          <a:bodyPr/>
          <a:lstStyle/>
          <a:p>
            <a:r>
              <a:rPr lang="en-US" b="1" dirty="0"/>
              <a:t>Why shouldn't I use spaces in filenames?</a:t>
            </a:r>
          </a:p>
        </p:txBody>
      </p:sp>
      <p:sp>
        <p:nvSpPr>
          <p:cNvPr id="3" name="Content Placeholder 2">
            <a:extLst>
              <a:ext uri="{FF2B5EF4-FFF2-40B4-BE49-F238E27FC236}">
                <a16:creationId xmlns:a16="http://schemas.microsoft.com/office/drawing/2014/main" id="{273ECB73-E82C-4DF3-A334-B384FC72CB7A}"/>
              </a:ext>
            </a:extLst>
          </p:cNvPr>
          <p:cNvSpPr>
            <a:spLocks noGrp="1"/>
          </p:cNvSpPr>
          <p:nvPr>
            <p:ph idx="1"/>
          </p:nvPr>
        </p:nvSpPr>
        <p:spPr/>
        <p:txBody>
          <a:bodyPr>
            <a:normAutofit fontScale="92500" lnSpcReduction="20000"/>
          </a:bodyPr>
          <a:lstStyle/>
          <a:p>
            <a:r>
              <a:rPr lang="en-US" dirty="0"/>
              <a:t>It's easy and sensible to give files multi-word names like July 2017.csv when you are using a graphical file explorer. However, this causes problems when you are working in the shell. For example, suppose you wanted to rename July 2017.csv to be 2017 July data.csv. You cannot type:</a:t>
            </a:r>
          </a:p>
          <a:p>
            <a:endParaRPr lang="en-US" dirty="0"/>
          </a:p>
          <a:p>
            <a:r>
              <a:rPr lang="en-US" dirty="0"/>
              <a:t>mv July 2017.csv 2017 July data.csv</a:t>
            </a:r>
          </a:p>
          <a:p>
            <a:r>
              <a:rPr lang="en-US" dirty="0"/>
              <a:t>because it looks to the shell as though you are trying to move four files called July, 2017.csv, 2017, and July (again) into a directory called data.csv. Instead, you have to quote the files' names so that the shell treats each one as a single parameter:</a:t>
            </a:r>
          </a:p>
          <a:p>
            <a:endParaRPr lang="en-US" dirty="0"/>
          </a:p>
          <a:p>
            <a:r>
              <a:rPr lang="en-US" dirty="0"/>
              <a:t>mv 'July 2017.csv' '2017 July data.csv'</a:t>
            </a:r>
          </a:p>
        </p:txBody>
      </p:sp>
    </p:spTree>
    <p:extLst>
      <p:ext uri="{BB962C8B-B14F-4D97-AF65-F5344CB8AC3E}">
        <p14:creationId xmlns:p14="http://schemas.microsoft.com/office/powerpoint/2010/main" val="6258431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D5747-8B43-4DC2-866B-4B0DBD7F82B8}"/>
              </a:ext>
            </a:extLst>
          </p:cNvPr>
          <p:cNvSpPr>
            <a:spLocks noGrp="1"/>
          </p:cNvSpPr>
          <p:nvPr>
            <p:ph type="title"/>
          </p:nvPr>
        </p:nvSpPr>
        <p:spPr/>
        <p:txBody>
          <a:bodyPr/>
          <a:lstStyle/>
          <a:p>
            <a:r>
              <a:rPr lang="en-US" b="1" i="0" dirty="0">
                <a:solidFill>
                  <a:srgbClr val="05192D"/>
                </a:solidFill>
                <a:effectLst/>
                <a:latin typeface="Studio-Feixen-Sans"/>
              </a:rPr>
              <a:t>How can I do many things in a single loop?</a:t>
            </a:r>
            <a:endParaRPr lang="en-US" dirty="0"/>
          </a:p>
        </p:txBody>
      </p:sp>
      <p:sp>
        <p:nvSpPr>
          <p:cNvPr id="3" name="Content Placeholder 2">
            <a:extLst>
              <a:ext uri="{FF2B5EF4-FFF2-40B4-BE49-F238E27FC236}">
                <a16:creationId xmlns:a16="http://schemas.microsoft.com/office/drawing/2014/main" id="{6A9BAE0B-3056-4AF0-B200-9DE127548557}"/>
              </a:ext>
            </a:extLst>
          </p:cNvPr>
          <p:cNvSpPr>
            <a:spLocks noGrp="1"/>
          </p:cNvSpPr>
          <p:nvPr>
            <p:ph idx="1"/>
          </p:nvPr>
        </p:nvSpPr>
        <p:spPr/>
        <p:txBody>
          <a:bodyPr>
            <a:normAutofit fontScale="85000" lnSpcReduction="20000"/>
          </a:bodyPr>
          <a:lstStyle/>
          <a:p>
            <a:r>
              <a:rPr lang="en-US" dirty="0"/>
              <a:t>The loops you have seen so far all have a single command or pipeline in their body, but a loop can contain any number of commands. To tell the shell where one ends and the next begins, </a:t>
            </a:r>
            <a:r>
              <a:rPr lang="en-US" dirty="0">
                <a:solidFill>
                  <a:srgbClr val="FF0000"/>
                </a:solidFill>
              </a:rPr>
              <a:t>you must separate them with semi-colons:</a:t>
            </a:r>
          </a:p>
          <a:p>
            <a:pPr marL="0" indent="0">
              <a:buNone/>
            </a:pPr>
            <a:r>
              <a:rPr lang="en-US" dirty="0"/>
              <a:t>for f in seasonal/*.csv; do echo $f; head -n 2 $f | tail -n 1; done</a:t>
            </a:r>
          </a:p>
          <a:p>
            <a:pPr marL="0" indent="0">
              <a:buNone/>
            </a:pPr>
            <a:r>
              <a:rPr lang="en-US" sz="2400" dirty="0"/>
              <a:t>seasonal/autumn.csv</a:t>
            </a:r>
          </a:p>
          <a:p>
            <a:pPr marL="0" indent="0">
              <a:buNone/>
            </a:pPr>
            <a:r>
              <a:rPr lang="en-US" sz="2400" dirty="0"/>
              <a:t>2017-01-05,canine</a:t>
            </a:r>
          </a:p>
          <a:p>
            <a:pPr marL="0" indent="0">
              <a:buNone/>
            </a:pPr>
            <a:r>
              <a:rPr lang="en-US" sz="2400" dirty="0"/>
              <a:t>seasonal/spring.csv</a:t>
            </a:r>
          </a:p>
          <a:p>
            <a:pPr marL="0" indent="0">
              <a:buNone/>
            </a:pPr>
            <a:r>
              <a:rPr lang="en-US" sz="2400" dirty="0"/>
              <a:t>2017-01-25,wisdom</a:t>
            </a:r>
          </a:p>
          <a:p>
            <a:pPr marL="0" indent="0">
              <a:buNone/>
            </a:pPr>
            <a:r>
              <a:rPr lang="en-US" sz="2400" dirty="0"/>
              <a:t>seasonal/summer.csv</a:t>
            </a:r>
          </a:p>
          <a:p>
            <a:pPr marL="0" indent="0">
              <a:buNone/>
            </a:pPr>
            <a:r>
              <a:rPr lang="en-US" sz="2400" dirty="0"/>
              <a:t>2017-01-11,canine</a:t>
            </a:r>
          </a:p>
          <a:p>
            <a:pPr marL="0" indent="0">
              <a:buNone/>
            </a:pPr>
            <a:r>
              <a:rPr lang="en-US" sz="2400" dirty="0"/>
              <a:t>seasonal/winter.csv</a:t>
            </a:r>
          </a:p>
          <a:p>
            <a:pPr marL="0" indent="0">
              <a:buNone/>
            </a:pPr>
            <a:r>
              <a:rPr lang="en-US" sz="2400" dirty="0"/>
              <a:t>2017-01-03,bicuspid</a:t>
            </a:r>
          </a:p>
        </p:txBody>
      </p:sp>
    </p:spTree>
    <p:extLst>
      <p:ext uri="{BB962C8B-B14F-4D97-AF65-F5344CB8AC3E}">
        <p14:creationId xmlns:p14="http://schemas.microsoft.com/office/powerpoint/2010/main" val="21246310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3FC42-A0CF-4287-B928-E571A01AA0D0}"/>
              </a:ext>
            </a:extLst>
          </p:cNvPr>
          <p:cNvSpPr>
            <a:spLocks noGrp="1"/>
          </p:cNvSpPr>
          <p:nvPr>
            <p:ph type="title"/>
          </p:nvPr>
        </p:nvSpPr>
        <p:spPr/>
        <p:txBody>
          <a:bodyPr/>
          <a:lstStyle/>
          <a:p>
            <a:r>
              <a:rPr lang="en-US" b="1" i="0" dirty="0">
                <a:solidFill>
                  <a:srgbClr val="05192D"/>
                </a:solidFill>
                <a:effectLst/>
                <a:latin typeface="Studio-Feixen-Sans"/>
              </a:rPr>
              <a:t>How can I edit a file?</a:t>
            </a:r>
            <a:endParaRPr lang="en-US" dirty="0"/>
          </a:p>
        </p:txBody>
      </p:sp>
      <p:sp>
        <p:nvSpPr>
          <p:cNvPr id="3" name="Content Placeholder 2">
            <a:extLst>
              <a:ext uri="{FF2B5EF4-FFF2-40B4-BE49-F238E27FC236}">
                <a16:creationId xmlns:a16="http://schemas.microsoft.com/office/drawing/2014/main" id="{57299D93-E7CD-45D3-8101-BCDDC0266586}"/>
              </a:ext>
            </a:extLst>
          </p:cNvPr>
          <p:cNvSpPr>
            <a:spLocks noGrp="1"/>
          </p:cNvSpPr>
          <p:nvPr>
            <p:ph idx="1"/>
          </p:nvPr>
        </p:nvSpPr>
        <p:spPr/>
        <p:txBody>
          <a:bodyPr/>
          <a:lstStyle/>
          <a:p>
            <a:r>
              <a:rPr lang="en-US" b="0" i="0" dirty="0">
                <a:solidFill>
                  <a:srgbClr val="05192D"/>
                </a:solidFill>
                <a:effectLst/>
                <a:latin typeface="Studio-Feixen-Sans"/>
              </a:rPr>
              <a:t>You can move around with the arrow keys, delete characters using backspace, and do other operations with control-key combinations:</a:t>
            </a:r>
          </a:p>
          <a:p>
            <a:r>
              <a:rPr lang="en-US" sz="2400" dirty="0"/>
              <a:t>Ctrl + K: delete a line.</a:t>
            </a:r>
          </a:p>
          <a:p>
            <a:r>
              <a:rPr lang="en-US" sz="2400" dirty="0"/>
              <a:t>Ctrl + U: un-delete a line.</a:t>
            </a:r>
          </a:p>
          <a:p>
            <a:r>
              <a:rPr lang="en-US" sz="2400" dirty="0"/>
              <a:t>Ctrl + O: save the file ('O' stands for 'output'). You will also need to press Enter to confirm the filename!</a:t>
            </a:r>
          </a:p>
          <a:p>
            <a:r>
              <a:rPr lang="en-US" sz="2400" dirty="0"/>
              <a:t>Ctrl + X: exit the editor.</a:t>
            </a:r>
          </a:p>
        </p:txBody>
      </p:sp>
      <p:pic>
        <p:nvPicPr>
          <p:cNvPr id="5" name="Picture 4">
            <a:extLst>
              <a:ext uri="{FF2B5EF4-FFF2-40B4-BE49-F238E27FC236}">
                <a16:creationId xmlns:a16="http://schemas.microsoft.com/office/drawing/2014/main" id="{670B38AD-6905-44C4-B236-E16296431504}"/>
              </a:ext>
            </a:extLst>
          </p:cNvPr>
          <p:cNvPicPr>
            <a:picLocks noChangeAspect="1"/>
          </p:cNvPicPr>
          <p:nvPr/>
        </p:nvPicPr>
        <p:blipFill>
          <a:blip r:embed="rId2"/>
          <a:stretch>
            <a:fillRect/>
          </a:stretch>
        </p:blipFill>
        <p:spPr>
          <a:xfrm>
            <a:off x="4421080" y="4255702"/>
            <a:ext cx="2563664" cy="2237173"/>
          </a:xfrm>
          <a:prstGeom prst="rect">
            <a:avLst/>
          </a:prstGeom>
        </p:spPr>
      </p:pic>
    </p:spTree>
    <p:extLst>
      <p:ext uri="{BB962C8B-B14F-4D97-AF65-F5344CB8AC3E}">
        <p14:creationId xmlns:p14="http://schemas.microsoft.com/office/powerpoint/2010/main" val="4658653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E542C-4D1F-449E-B0FD-DE7D5C70A097}"/>
              </a:ext>
            </a:extLst>
          </p:cNvPr>
          <p:cNvSpPr>
            <a:spLocks noGrp="1"/>
          </p:cNvSpPr>
          <p:nvPr>
            <p:ph type="title"/>
          </p:nvPr>
        </p:nvSpPr>
        <p:spPr/>
        <p:txBody>
          <a:bodyPr/>
          <a:lstStyle/>
          <a:p>
            <a:r>
              <a:rPr lang="en-US" b="1" i="0" dirty="0">
                <a:solidFill>
                  <a:srgbClr val="05192D"/>
                </a:solidFill>
                <a:effectLst/>
                <a:latin typeface="Studio-Feixen-Sans"/>
              </a:rPr>
              <a:t>How can I save commands to re-run later?</a:t>
            </a:r>
            <a:endParaRPr lang="en-US" dirty="0"/>
          </a:p>
        </p:txBody>
      </p:sp>
      <p:sp>
        <p:nvSpPr>
          <p:cNvPr id="3" name="Content Placeholder 2">
            <a:extLst>
              <a:ext uri="{FF2B5EF4-FFF2-40B4-BE49-F238E27FC236}">
                <a16:creationId xmlns:a16="http://schemas.microsoft.com/office/drawing/2014/main" id="{BFE1D226-C4F8-4077-BF62-F0566B7D62F1}"/>
              </a:ext>
            </a:extLst>
          </p:cNvPr>
          <p:cNvSpPr>
            <a:spLocks noGrp="1"/>
          </p:cNvSpPr>
          <p:nvPr>
            <p:ph idx="1"/>
          </p:nvPr>
        </p:nvSpPr>
        <p:spPr/>
        <p:txBody>
          <a:bodyPr>
            <a:normAutofit fontScale="85000" lnSpcReduction="20000"/>
          </a:bodyPr>
          <a:lstStyle/>
          <a:p>
            <a:r>
              <a:rPr lang="en-US" dirty="0"/>
              <a:t>You have been using the shell interactively so far. But since the commands you type in are just text, you can store them in files for the shell to run over and over again. </a:t>
            </a:r>
            <a:r>
              <a:rPr lang="en-US" dirty="0">
                <a:solidFill>
                  <a:srgbClr val="FF0000"/>
                </a:solidFill>
              </a:rPr>
              <a:t>To start exploring this powerful capability, put the following command in a file called headers.sh:</a:t>
            </a:r>
          </a:p>
          <a:p>
            <a:endParaRPr lang="en-US" dirty="0"/>
          </a:p>
          <a:p>
            <a:r>
              <a:rPr lang="en-US" dirty="0">
                <a:solidFill>
                  <a:srgbClr val="FF0000"/>
                </a:solidFill>
              </a:rPr>
              <a:t>head -n 1 seasonal/*.csv</a:t>
            </a:r>
          </a:p>
          <a:p>
            <a:r>
              <a:rPr lang="en-US" dirty="0"/>
              <a:t>This command selects the first row from each of the CSV files in the seasonal directory. Once you have created this file, you can run it by typing:</a:t>
            </a:r>
          </a:p>
          <a:p>
            <a:endParaRPr lang="en-US" dirty="0"/>
          </a:p>
          <a:p>
            <a:r>
              <a:rPr lang="en-US" dirty="0">
                <a:solidFill>
                  <a:srgbClr val="FF0000"/>
                </a:solidFill>
              </a:rPr>
              <a:t>bash headers.sh</a:t>
            </a:r>
          </a:p>
          <a:p>
            <a:r>
              <a:rPr lang="en-US" dirty="0"/>
              <a:t>This tells the shell (which is just a program called bash) to run the commands contained in the file headers.sh, which produces the same output as running the commands directly.</a:t>
            </a:r>
          </a:p>
        </p:txBody>
      </p:sp>
    </p:spTree>
    <p:extLst>
      <p:ext uri="{BB962C8B-B14F-4D97-AF65-F5344CB8AC3E}">
        <p14:creationId xmlns:p14="http://schemas.microsoft.com/office/powerpoint/2010/main" val="24222967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E53A3-AAB3-4975-85F4-0E0B9C5DC2B9}"/>
              </a:ext>
            </a:extLst>
          </p:cNvPr>
          <p:cNvSpPr>
            <a:spLocks noGrp="1"/>
          </p:cNvSpPr>
          <p:nvPr>
            <p:ph type="title"/>
          </p:nvPr>
        </p:nvSpPr>
        <p:spPr/>
        <p:txBody>
          <a:bodyPr/>
          <a:lstStyle/>
          <a:p>
            <a:r>
              <a:rPr lang="en-US" b="1" i="0" dirty="0">
                <a:solidFill>
                  <a:srgbClr val="05192D"/>
                </a:solidFill>
                <a:effectLst/>
                <a:latin typeface="Studio-Feixen-Sans"/>
              </a:rPr>
              <a:t>How can I save commands to re-run later?</a:t>
            </a:r>
            <a:endParaRPr lang="en-US" dirty="0"/>
          </a:p>
        </p:txBody>
      </p:sp>
      <p:pic>
        <p:nvPicPr>
          <p:cNvPr id="5" name="Content Placeholder 4">
            <a:extLst>
              <a:ext uri="{FF2B5EF4-FFF2-40B4-BE49-F238E27FC236}">
                <a16:creationId xmlns:a16="http://schemas.microsoft.com/office/drawing/2014/main" id="{37BC8BF0-CE86-4AE9-AA15-59EF0B3A5462}"/>
              </a:ext>
            </a:extLst>
          </p:cNvPr>
          <p:cNvPicPr>
            <a:picLocks noGrp="1" noChangeAspect="1"/>
          </p:cNvPicPr>
          <p:nvPr>
            <p:ph idx="1"/>
          </p:nvPr>
        </p:nvPicPr>
        <p:blipFill>
          <a:blip r:embed="rId2"/>
          <a:stretch>
            <a:fillRect/>
          </a:stretch>
        </p:blipFill>
        <p:spPr>
          <a:xfrm>
            <a:off x="901084" y="1537926"/>
            <a:ext cx="2133600" cy="647700"/>
          </a:xfrm>
        </p:spPr>
      </p:pic>
      <p:pic>
        <p:nvPicPr>
          <p:cNvPr id="7" name="Picture 6">
            <a:extLst>
              <a:ext uri="{FF2B5EF4-FFF2-40B4-BE49-F238E27FC236}">
                <a16:creationId xmlns:a16="http://schemas.microsoft.com/office/drawing/2014/main" id="{406596C8-2497-40B1-9F13-5AB6350F997B}"/>
              </a:ext>
            </a:extLst>
          </p:cNvPr>
          <p:cNvPicPr>
            <a:picLocks noChangeAspect="1"/>
          </p:cNvPicPr>
          <p:nvPr/>
        </p:nvPicPr>
        <p:blipFill>
          <a:blip r:embed="rId3"/>
          <a:stretch>
            <a:fillRect/>
          </a:stretch>
        </p:blipFill>
        <p:spPr>
          <a:xfrm>
            <a:off x="3289269" y="1537927"/>
            <a:ext cx="2375965" cy="1891074"/>
          </a:xfrm>
          <a:prstGeom prst="rect">
            <a:avLst/>
          </a:prstGeom>
        </p:spPr>
      </p:pic>
      <p:pic>
        <p:nvPicPr>
          <p:cNvPr id="9" name="Picture 8">
            <a:extLst>
              <a:ext uri="{FF2B5EF4-FFF2-40B4-BE49-F238E27FC236}">
                <a16:creationId xmlns:a16="http://schemas.microsoft.com/office/drawing/2014/main" id="{5B9C4738-E2B0-457D-B1C9-8DF9122CCD71}"/>
              </a:ext>
            </a:extLst>
          </p:cNvPr>
          <p:cNvPicPr>
            <a:picLocks noChangeAspect="1"/>
          </p:cNvPicPr>
          <p:nvPr/>
        </p:nvPicPr>
        <p:blipFill>
          <a:blip r:embed="rId4"/>
          <a:stretch>
            <a:fillRect/>
          </a:stretch>
        </p:blipFill>
        <p:spPr>
          <a:xfrm>
            <a:off x="5781397" y="1537927"/>
            <a:ext cx="2416373" cy="1891074"/>
          </a:xfrm>
          <a:prstGeom prst="rect">
            <a:avLst/>
          </a:prstGeom>
        </p:spPr>
      </p:pic>
      <p:pic>
        <p:nvPicPr>
          <p:cNvPr id="11" name="Picture 10">
            <a:extLst>
              <a:ext uri="{FF2B5EF4-FFF2-40B4-BE49-F238E27FC236}">
                <a16:creationId xmlns:a16="http://schemas.microsoft.com/office/drawing/2014/main" id="{48751223-BEF6-4D56-B8A8-E588EF68E92F}"/>
              </a:ext>
            </a:extLst>
          </p:cNvPr>
          <p:cNvPicPr>
            <a:picLocks noChangeAspect="1"/>
          </p:cNvPicPr>
          <p:nvPr/>
        </p:nvPicPr>
        <p:blipFill>
          <a:blip r:embed="rId5"/>
          <a:stretch>
            <a:fillRect/>
          </a:stretch>
        </p:blipFill>
        <p:spPr>
          <a:xfrm>
            <a:off x="462166" y="3617700"/>
            <a:ext cx="2300818" cy="2185626"/>
          </a:xfrm>
          <a:prstGeom prst="rect">
            <a:avLst/>
          </a:prstGeom>
        </p:spPr>
      </p:pic>
      <p:sp>
        <p:nvSpPr>
          <p:cNvPr id="12" name="TextBox 11">
            <a:extLst>
              <a:ext uri="{FF2B5EF4-FFF2-40B4-BE49-F238E27FC236}">
                <a16:creationId xmlns:a16="http://schemas.microsoft.com/office/drawing/2014/main" id="{6BCF8C9B-C7B3-4C7A-A8D4-09481ECDB62F}"/>
              </a:ext>
            </a:extLst>
          </p:cNvPr>
          <p:cNvSpPr txBox="1"/>
          <p:nvPr/>
        </p:nvSpPr>
        <p:spPr>
          <a:xfrm>
            <a:off x="8438225" y="1568825"/>
            <a:ext cx="989860" cy="369332"/>
          </a:xfrm>
          <a:prstGeom prst="rect">
            <a:avLst/>
          </a:prstGeom>
          <a:noFill/>
        </p:spPr>
        <p:txBody>
          <a:bodyPr wrap="square" rtlCol="0">
            <a:spAutoFit/>
          </a:bodyPr>
          <a:lstStyle/>
          <a:p>
            <a:r>
              <a:rPr lang="en-US" dirty="0"/>
              <a:t>Ctrl + O</a:t>
            </a:r>
          </a:p>
        </p:txBody>
      </p:sp>
      <p:sp>
        <p:nvSpPr>
          <p:cNvPr id="13" name="TextBox 12">
            <a:extLst>
              <a:ext uri="{FF2B5EF4-FFF2-40B4-BE49-F238E27FC236}">
                <a16:creationId xmlns:a16="http://schemas.microsoft.com/office/drawing/2014/main" id="{3BA8A53C-64C7-4108-9159-5ABB02546A4A}"/>
              </a:ext>
            </a:extLst>
          </p:cNvPr>
          <p:cNvSpPr txBox="1"/>
          <p:nvPr/>
        </p:nvSpPr>
        <p:spPr>
          <a:xfrm>
            <a:off x="2876365" y="3719744"/>
            <a:ext cx="736847" cy="369332"/>
          </a:xfrm>
          <a:prstGeom prst="rect">
            <a:avLst/>
          </a:prstGeom>
          <a:noFill/>
        </p:spPr>
        <p:txBody>
          <a:bodyPr wrap="square" rtlCol="0">
            <a:spAutoFit/>
          </a:bodyPr>
          <a:lstStyle/>
          <a:p>
            <a:r>
              <a:rPr lang="en-US" dirty="0"/>
              <a:t>Enter</a:t>
            </a:r>
          </a:p>
        </p:txBody>
      </p:sp>
      <p:pic>
        <p:nvPicPr>
          <p:cNvPr id="15" name="Picture 14">
            <a:extLst>
              <a:ext uri="{FF2B5EF4-FFF2-40B4-BE49-F238E27FC236}">
                <a16:creationId xmlns:a16="http://schemas.microsoft.com/office/drawing/2014/main" id="{19D17D0B-4F39-4A8A-B7BE-B570BCA8C088}"/>
              </a:ext>
            </a:extLst>
          </p:cNvPr>
          <p:cNvPicPr>
            <a:picLocks noChangeAspect="1"/>
          </p:cNvPicPr>
          <p:nvPr/>
        </p:nvPicPr>
        <p:blipFill>
          <a:blip r:embed="rId6"/>
          <a:stretch>
            <a:fillRect/>
          </a:stretch>
        </p:blipFill>
        <p:spPr>
          <a:xfrm>
            <a:off x="3726593" y="3658384"/>
            <a:ext cx="2394937" cy="2104258"/>
          </a:xfrm>
          <a:prstGeom prst="rect">
            <a:avLst/>
          </a:prstGeom>
        </p:spPr>
      </p:pic>
      <p:sp>
        <p:nvSpPr>
          <p:cNvPr id="16" name="TextBox 15">
            <a:extLst>
              <a:ext uri="{FF2B5EF4-FFF2-40B4-BE49-F238E27FC236}">
                <a16:creationId xmlns:a16="http://schemas.microsoft.com/office/drawing/2014/main" id="{7C941973-B852-4B39-BD94-F44577C26E85}"/>
              </a:ext>
            </a:extLst>
          </p:cNvPr>
          <p:cNvSpPr txBox="1"/>
          <p:nvPr/>
        </p:nvSpPr>
        <p:spPr>
          <a:xfrm>
            <a:off x="6419314" y="3709189"/>
            <a:ext cx="931397" cy="369332"/>
          </a:xfrm>
          <a:prstGeom prst="rect">
            <a:avLst/>
          </a:prstGeom>
          <a:noFill/>
        </p:spPr>
        <p:txBody>
          <a:bodyPr wrap="square" rtlCol="0">
            <a:spAutoFit/>
          </a:bodyPr>
          <a:lstStyle/>
          <a:p>
            <a:r>
              <a:rPr lang="en-US" dirty="0"/>
              <a:t>Ctrl + X</a:t>
            </a:r>
          </a:p>
        </p:txBody>
      </p:sp>
      <p:pic>
        <p:nvPicPr>
          <p:cNvPr id="18" name="Picture 17">
            <a:extLst>
              <a:ext uri="{FF2B5EF4-FFF2-40B4-BE49-F238E27FC236}">
                <a16:creationId xmlns:a16="http://schemas.microsoft.com/office/drawing/2014/main" id="{FC19A0AF-90C9-41F6-9373-761E0A57FEE2}"/>
              </a:ext>
            </a:extLst>
          </p:cNvPr>
          <p:cNvPicPr>
            <a:picLocks noChangeAspect="1"/>
          </p:cNvPicPr>
          <p:nvPr/>
        </p:nvPicPr>
        <p:blipFill>
          <a:blip r:embed="rId7"/>
          <a:stretch>
            <a:fillRect/>
          </a:stretch>
        </p:blipFill>
        <p:spPr>
          <a:xfrm>
            <a:off x="7412262" y="3672447"/>
            <a:ext cx="1700666" cy="442815"/>
          </a:xfrm>
          <a:prstGeom prst="rect">
            <a:avLst/>
          </a:prstGeom>
        </p:spPr>
      </p:pic>
      <p:pic>
        <p:nvPicPr>
          <p:cNvPr id="20" name="Picture 19">
            <a:extLst>
              <a:ext uri="{FF2B5EF4-FFF2-40B4-BE49-F238E27FC236}">
                <a16:creationId xmlns:a16="http://schemas.microsoft.com/office/drawing/2014/main" id="{9FEBC862-E02A-4C0F-9AF9-D7877E441107}"/>
              </a:ext>
            </a:extLst>
          </p:cNvPr>
          <p:cNvPicPr>
            <a:picLocks noChangeAspect="1"/>
          </p:cNvPicPr>
          <p:nvPr/>
        </p:nvPicPr>
        <p:blipFill>
          <a:blip r:embed="rId8"/>
          <a:stretch>
            <a:fillRect/>
          </a:stretch>
        </p:blipFill>
        <p:spPr>
          <a:xfrm>
            <a:off x="9646541" y="3658384"/>
            <a:ext cx="1036946" cy="1685038"/>
          </a:xfrm>
          <a:prstGeom prst="rect">
            <a:avLst/>
          </a:prstGeom>
        </p:spPr>
      </p:pic>
      <p:cxnSp>
        <p:nvCxnSpPr>
          <p:cNvPr id="22" name="Straight Arrow Connector 21">
            <a:extLst>
              <a:ext uri="{FF2B5EF4-FFF2-40B4-BE49-F238E27FC236}">
                <a16:creationId xmlns:a16="http://schemas.microsoft.com/office/drawing/2014/main" id="{A258E0EA-302B-46B9-B938-4B32150315CA}"/>
              </a:ext>
            </a:extLst>
          </p:cNvPr>
          <p:cNvCxnSpPr/>
          <p:nvPr/>
        </p:nvCxnSpPr>
        <p:spPr>
          <a:xfrm>
            <a:off x="2396971" y="2483464"/>
            <a:ext cx="703111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FF8DE196-246B-4014-8133-A507B2A3581D}"/>
              </a:ext>
            </a:extLst>
          </p:cNvPr>
          <p:cNvCxnSpPr/>
          <p:nvPr/>
        </p:nvCxnSpPr>
        <p:spPr>
          <a:xfrm>
            <a:off x="2396971" y="4710513"/>
            <a:ext cx="703111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59161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ACDD4-D15A-4C47-966B-C8510C424B0D}"/>
              </a:ext>
            </a:extLst>
          </p:cNvPr>
          <p:cNvSpPr>
            <a:spLocks noGrp="1"/>
          </p:cNvSpPr>
          <p:nvPr>
            <p:ph type="title"/>
          </p:nvPr>
        </p:nvSpPr>
        <p:spPr/>
        <p:txBody>
          <a:bodyPr/>
          <a:lstStyle/>
          <a:p>
            <a:r>
              <a:rPr lang="en-US" b="1" i="0" dirty="0">
                <a:solidFill>
                  <a:srgbClr val="05192D"/>
                </a:solidFill>
                <a:effectLst/>
                <a:latin typeface="Studio-Feixen-Sans"/>
              </a:rPr>
              <a:t>How can I re-use pipes?</a:t>
            </a:r>
            <a:endParaRPr lang="en-US" dirty="0"/>
          </a:p>
        </p:txBody>
      </p:sp>
      <p:sp>
        <p:nvSpPr>
          <p:cNvPr id="3" name="Content Placeholder 2">
            <a:extLst>
              <a:ext uri="{FF2B5EF4-FFF2-40B4-BE49-F238E27FC236}">
                <a16:creationId xmlns:a16="http://schemas.microsoft.com/office/drawing/2014/main" id="{41413B45-7014-4B30-A58D-CE3AA23F6518}"/>
              </a:ext>
            </a:extLst>
          </p:cNvPr>
          <p:cNvSpPr>
            <a:spLocks noGrp="1"/>
          </p:cNvSpPr>
          <p:nvPr>
            <p:ph idx="1"/>
          </p:nvPr>
        </p:nvSpPr>
        <p:spPr/>
        <p:txBody>
          <a:bodyPr>
            <a:normAutofit fontScale="85000" lnSpcReduction="20000"/>
          </a:bodyPr>
          <a:lstStyle/>
          <a:p>
            <a:r>
              <a:rPr lang="en-US" dirty="0"/>
              <a:t>A file full of shell commands is called a *shell script, or sometimes just a "script" for short. Scripts don't have to have names ending in .</a:t>
            </a:r>
            <a:r>
              <a:rPr lang="en-US" dirty="0" err="1"/>
              <a:t>sh</a:t>
            </a:r>
            <a:r>
              <a:rPr lang="en-US" dirty="0"/>
              <a:t>, but this lesson will use that convention to help you keep track of which files are scripts.</a:t>
            </a:r>
          </a:p>
          <a:p>
            <a:endParaRPr lang="en-US" dirty="0"/>
          </a:p>
          <a:p>
            <a:r>
              <a:rPr lang="en-US" dirty="0"/>
              <a:t>Scripts can also contain pipes. For example, if all-dates.sh contains this line:</a:t>
            </a:r>
          </a:p>
          <a:p>
            <a:endParaRPr lang="en-US" dirty="0"/>
          </a:p>
          <a:p>
            <a:r>
              <a:rPr lang="en-US" dirty="0"/>
              <a:t>cut -d , -f 1 seasonal/*.csv | grep -v Date | sort | </a:t>
            </a:r>
            <a:r>
              <a:rPr lang="en-US" dirty="0" err="1"/>
              <a:t>uniq</a:t>
            </a:r>
            <a:endParaRPr lang="en-US" dirty="0"/>
          </a:p>
          <a:p>
            <a:r>
              <a:rPr lang="en-US" dirty="0"/>
              <a:t>then:</a:t>
            </a:r>
          </a:p>
          <a:p>
            <a:endParaRPr lang="en-US" dirty="0"/>
          </a:p>
          <a:p>
            <a:r>
              <a:rPr lang="en-US" dirty="0"/>
              <a:t>bash all-dates.sh &gt; </a:t>
            </a:r>
            <a:r>
              <a:rPr lang="en-US" dirty="0" err="1"/>
              <a:t>dates.out</a:t>
            </a:r>
            <a:endParaRPr lang="en-US" dirty="0"/>
          </a:p>
          <a:p>
            <a:r>
              <a:rPr lang="en-US" dirty="0"/>
              <a:t>will extract the unique dates from the seasonal data files and save them in </a:t>
            </a:r>
            <a:r>
              <a:rPr lang="en-US" dirty="0" err="1"/>
              <a:t>dates.out</a:t>
            </a:r>
            <a:r>
              <a:rPr lang="en-US" dirty="0"/>
              <a:t>.</a:t>
            </a:r>
          </a:p>
        </p:txBody>
      </p:sp>
    </p:spTree>
    <p:extLst>
      <p:ext uri="{BB962C8B-B14F-4D97-AF65-F5344CB8AC3E}">
        <p14:creationId xmlns:p14="http://schemas.microsoft.com/office/powerpoint/2010/main" val="3216947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AFFA7-FF4E-4B29-98D1-CAB0A80F41F9}"/>
              </a:ext>
            </a:extLst>
          </p:cNvPr>
          <p:cNvSpPr>
            <a:spLocks noGrp="1"/>
          </p:cNvSpPr>
          <p:nvPr>
            <p:ph type="title"/>
          </p:nvPr>
        </p:nvSpPr>
        <p:spPr/>
        <p:txBody>
          <a:bodyPr/>
          <a:lstStyle/>
          <a:p>
            <a:r>
              <a:rPr lang="en-US" b="1" i="0" dirty="0">
                <a:solidFill>
                  <a:srgbClr val="05192D"/>
                </a:solidFill>
                <a:effectLst/>
                <a:latin typeface="Studio-Feixen-Sans"/>
              </a:rPr>
              <a:t>How can I move to another directory?</a:t>
            </a:r>
            <a:endParaRPr lang="en-US" dirty="0"/>
          </a:p>
        </p:txBody>
      </p:sp>
      <p:sp>
        <p:nvSpPr>
          <p:cNvPr id="3" name="Content Placeholder 2">
            <a:extLst>
              <a:ext uri="{FF2B5EF4-FFF2-40B4-BE49-F238E27FC236}">
                <a16:creationId xmlns:a16="http://schemas.microsoft.com/office/drawing/2014/main" id="{5BE11DE6-9E79-4CF9-A34C-F097D0EAE37F}"/>
              </a:ext>
            </a:extLst>
          </p:cNvPr>
          <p:cNvSpPr>
            <a:spLocks noGrp="1"/>
          </p:cNvSpPr>
          <p:nvPr>
            <p:ph idx="1"/>
          </p:nvPr>
        </p:nvSpPr>
        <p:spPr/>
        <p:txBody>
          <a:bodyPr/>
          <a:lstStyle/>
          <a:p>
            <a:r>
              <a:rPr lang="en-US" dirty="0"/>
              <a:t>Just as you can move around in a file browser by double-clicking on folders, you can move around in the filesystem using the command cd (which stands for "change directory").</a:t>
            </a:r>
          </a:p>
          <a:p>
            <a:r>
              <a:rPr lang="en-US" dirty="0"/>
              <a:t>$ cd /home/</a:t>
            </a:r>
            <a:r>
              <a:rPr lang="en-US" dirty="0" err="1"/>
              <a:t>repl</a:t>
            </a:r>
            <a:r>
              <a:rPr lang="en-US" dirty="0"/>
              <a:t>/seasonal</a:t>
            </a:r>
          </a:p>
          <a:p>
            <a:pPr marL="0" indent="0">
              <a:buNone/>
            </a:pPr>
            <a:r>
              <a:rPr lang="pt-BR" dirty="0"/>
              <a:t>Ransingh@LAPTOP-4AR568LC MINGW64 ~</a:t>
            </a:r>
          </a:p>
          <a:p>
            <a:r>
              <a:rPr lang="pt-BR" dirty="0"/>
              <a:t>$ cd d:</a:t>
            </a:r>
          </a:p>
          <a:p>
            <a:pPr marL="0" indent="0">
              <a:buNone/>
            </a:pPr>
            <a:r>
              <a:rPr lang="pt-BR" dirty="0"/>
              <a:t>Ransingh@LAPTOP-4AR568LC MINGW64 /d</a:t>
            </a:r>
          </a:p>
          <a:p>
            <a:r>
              <a:rPr lang="pt-BR" dirty="0"/>
              <a:t>$ cd 'R Programming’    </a:t>
            </a:r>
            <a:r>
              <a:rPr lang="pt-BR" dirty="0">
                <a:solidFill>
                  <a:srgbClr val="FF0000"/>
                </a:solidFill>
              </a:rPr>
              <a:t>See the quotes</a:t>
            </a:r>
            <a:endParaRPr lang="pt-BR" dirty="0"/>
          </a:p>
          <a:p>
            <a:pPr marL="0" indent="0">
              <a:buNone/>
            </a:pPr>
            <a:r>
              <a:rPr lang="en-US" dirty="0"/>
              <a:t>Ransingh@LAPTOP-4AR568LC MINGW64 /d/R Programming</a:t>
            </a:r>
          </a:p>
        </p:txBody>
      </p:sp>
    </p:spTree>
    <p:extLst>
      <p:ext uri="{BB962C8B-B14F-4D97-AF65-F5344CB8AC3E}">
        <p14:creationId xmlns:p14="http://schemas.microsoft.com/office/powerpoint/2010/main" val="9521383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FF688-BA53-4942-ADD9-805343196867}"/>
              </a:ext>
            </a:extLst>
          </p:cNvPr>
          <p:cNvSpPr>
            <a:spLocks noGrp="1"/>
          </p:cNvSpPr>
          <p:nvPr>
            <p:ph type="title"/>
          </p:nvPr>
        </p:nvSpPr>
        <p:spPr/>
        <p:txBody>
          <a:bodyPr/>
          <a:lstStyle/>
          <a:p>
            <a:r>
              <a:rPr lang="en-US" b="1" i="0" dirty="0">
                <a:solidFill>
                  <a:srgbClr val="05192D"/>
                </a:solidFill>
                <a:effectLst/>
                <a:latin typeface="Studio-Feixen-Sans"/>
              </a:rPr>
              <a:t>How can I re-use pipes?</a:t>
            </a:r>
            <a:endParaRPr lang="en-US" dirty="0"/>
          </a:p>
        </p:txBody>
      </p:sp>
      <p:pic>
        <p:nvPicPr>
          <p:cNvPr id="5" name="Content Placeholder 4">
            <a:extLst>
              <a:ext uri="{FF2B5EF4-FFF2-40B4-BE49-F238E27FC236}">
                <a16:creationId xmlns:a16="http://schemas.microsoft.com/office/drawing/2014/main" id="{B1176BD8-8077-44BC-84E2-93A79AC3EEF6}"/>
              </a:ext>
            </a:extLst>
          </p:cNvPr>
          <p:cNvPicPr>
            <a:picLocks noGrp="1" noChangeAspect="1"/>
          </p:cNvPicPr>
          <p:nvPr>
            <p:ph idx="1"/>
          </p:nvPr>
        </p:nvPicPr>
        <p:blipFill>
          <a:blip r:embed="rId2"/>
          <a:stretch>
            <a:fillRect/>
          </a:stretch>
        </p:blipFill>
        <p:spPr>
          <a:xfrm>
            <a:off x="969746" y="1552212"/>
            <a:ext cx="2333625" cy="619125"/>
          </a:xfrm>
        </p:spPr>
      </p:pic>
      <p:pic>
        <p:nvPicPr>
          <p:cNvPr id="7" name="Picture 6">
            <a:extLst>
              <a:ext uri="{FF2B5EF4-FFF2-40B4-BE49-F238E27FC236}">
                <a16:creationId xmlns:a16="http://schemas.microsoft.com/office/drawing/2014/main" id="{B45FF4A4-B58B-497E-8322-C2DBCF3755B5}"/>
              </a:ext>
            </a:extLst>
          </p:cNvPr>
          <p:cNvPicPr>
            <a:picLocks noChangeAspect="1"/>
          </p:cNvPicPr>
          <p:nvPr/>
        </p:nvPicPr>
        <p:blipFill>
          <a:blip r:embed="rId3"/>
          <a:stretch>
            <a:fillRect/>
          </a:stretch>
        </p:blipFill>
        <p:spPr>
          <a:xfrm>
            <a:off x="3434917" y="1548952"/>
            <a:ext cx="2829619" cy="2270163"/>
          </a:xfrm>
          <a:prstGeom prst="rect">
            <a:avLst/>
          </a:prstGeom>
        </p:spPr>
      </p:pic>
      <p:pic>
        <p:nvPicPr>
          <p:cNvPr id="9" name="Picture 8">
            <a:extLst>
              <a:ext uri="{FF2B5EF4-FFF2-40B4-BE49-F238E27FC236}">
                <a16:creationId xmlns:a16="http://schemas.microsoft.com/office/drawing/2014/main" id="{5C1B4E3B-D544-49AB-B1A8-4C66BD3C4E58}"/>
              </a:ext>
            </a:extLst>
          </p:cNvPr>
          <p:cNvPicPr>
            <a:picLocks noChangeAspect="1"/>
          </p:cNvPicPr>
          <p:nvPr/>
        </p:nvPicPr>
        <p:blipFill>
          <a:blip r:embed="rId4"/>
          <a:stretch>
            <a:fillRect/>
          </a:stretch>
        </p:blipFill>
        <p:spPr>
          <a:xfrm>
            <a:off x="6459243" y="1548952"/>
            <a:ext cx="2829663" cy="2270162"/>
          </a:xfrm>
          <a:prstGeom prst="rect">
            <a:avLst/>
          </a:prstGeom>
        </p:spPr>
      </p:pic>
      <p:sp>
        <p:nvSpPr>
          <p:cNvPr id="10" name="TextBox 9">
            <a:extLst>
              <a:ext uri="{FF2B5EF4-FFF2-40B4-BE49-F238E27FC236}">
                <a16:creationId xmlns:a16="http://schemas.microsoft.com/office/drawing/2014/main" id="{037E9F05-CFC1-4697-9E3D-4587FEA23462}"/>
              </a:ext>
            </a:extLst>
          </p:cNvPr>
          <p:cNvSpPr txBox="1"/>
          <p:nvPr/>
        </p:nvSpPr>
        <p:spPr>
          <a:xfrm>
            <a:off x="9800948" y="1690688"/>
            <a:ext cx="1056442" cy="646331"/>
          </a:xfrm>
          <a:prstGeom prst="rect">
            <a:avLst/>
          </a:prstGeom>
          <a:noFill/>
        </p:spPr>
        <p:txBody>
          <a:bodyPr wrap="square" rtlCol="0">
            <a:spAutoFit/>
          </a:bodyPr>
          <a:lstStyle/>
          <a:p>
            <a:r>
              <a:rPr lang="en-US" dirty="0"/>
              <a:t>Ctrl + O</a:t>
            </a:r>
          </a:p>
          <a:p>
            <a:r>
              <a:rPr lang="en-US" dirty="0"/>
              <a:t>Ctrl + X</a:t>
            </a:r>
          </a:p>
        </p:txBody>
      </p:sp>
      <p:pic>
        <p:nvPicPr>
          <p:cNvPr id="12" name="Picture 11">
            <a:extLst>
              <a:ext uri="{FF2B5EF4-FFF2-40B4-BE49-F238E27FC236}">
                <a16:creationId xmlns:a16="http://schemas.microsoft.com/office/drawing/2014/main" id="{6B89272F-BFDD-45C1-A99C-4BC84BCCCE0E}"/>
              </a:ext>
            </a:extLst>
          </p:cNvPr>
          <p:cNvPicPr>
            <a:picLocks noChangeAspect="1"/>
          </p:cNvPicPr>
          <p:nvPr/>
        </p:nvPicPr>
        <p:blipFill>
          <a:blip r:embed="rId5"/>
          <a:stretch>
            <a:fillRect/>
          </a:stretch>
        </p:blipFill>
        <p:spPr>
          <a:xfrm>
            <a:off x="838201" y="4448539"/>
            <a:ext cx="2180208" cy="274585"/>
          </a:xfrm>
          <a:prstGeom prst="rect">
            <a:avLst/>
          </a:prstGeom>
        </p:spPr>
      </p:pic>
      <p:pic>
        <p:nvPicPr>
          <p:cNvPr id="14" name="Picture 13">
            <a:extLst>
              <a:ext uri="{FF2B5EF4-FFF2-40B4-BE49-F238E27FC236}">
                <a16:creationId xmlns:a16="http://schemas.microsoft.com/office/drawing/2014/main" id="{8D13FCE6-3B10-42A8-94C8-B7E0EC9862AF}"/>
              </a:ext>
            </a:extLst>
          </p:cNvPr>
          <p:cNvPicPr>
            <a:picLocks noChangeAspect="1"/>
          </p:cNvPicPr>
          <p:nvPr/>
        </p:nvPicPr>
        <p:blipFill>
          <a:blip r:embed="rId6"/>
          <a:stretch>
            <a:fillRect/>
          </a:stretch>
        </p:blipFill>
        <p:spPr>
          <a:xfrm>
            <a:off x="3596427" y="4448539"/>
            <a:ext cx="1415756" cy="377962"/>
          </a:xfrm>
          <a:prstGeom prst="rect">
            <a:avLst/>
          </a:prstGeom>
        </p:spPr>
      </p:pic>
      <p:pic>
        <p:nvPicPr>
          <p:cNvPr id="16" name="Picture 15">
            <a:extLst>
              <a:ext uri="{FF2B5EF4-FFF2-40B4-BE49-F238E27FC236}">
                <a16:creationId xmlns:a16="http://schemas.microsoft.com/office/drawing/2014/main" id="{08AEAEE7-BCAE-4420-94AB-C8C0EF260679}"/>
              </a:ext>
            </a:extLst>
          </p:cNvPr>
          <p:cNvPicPr>
            <a:picLocks noChangeAspect="1"/>
          </p:cNvPicPr>
          <p:nvPr/>
        </p:nvPicPr>
        <p:blipFill>
          <a:blip r:embed="rId7"/>
          <a:stretch>
            <a:fillRect/>
          </a:stretch>
        </p:blipFill>
        <p:spPr>
          <a:xfrm>
            <a:off x="5553867" y="4401135"/>
            <a:ext cx="1084265" cy="850731"/>
          </a:xfrm>
          <a:prstGeom prst="rect">
            <a:avLst/>
          </a:prstGeom>
        </p:spPr>
      </p:pic>
    </p:spTree>
    <p:extLst>
      <p:ext uri="{BB962C8B-B14F-4D97-AF65-F5344CB8AC3E}">
        <p14:creationId xmlns:p14="http://schemas.microsoft.com/office/powerpoint/2010/main" val="6345108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96A99-F3E9-4856-A147-6646C87F26D0}"/>
              </a:ext>
            </a:extLst>
          </p:cNvPr>
          <p:cNvSpPr>
            <a:spLocks noGrp="1"/>
          </p:cNvSpPr>
          <p:nvPr>
            <p:ph type="title"/>
          </p:nvPr>
        </p:nvSpPr>
        <p:spPr/>
        <p:txBody>
          <a:bodyPr/>
          <a:lstStyle/>
          <a:p>
            <a:r>
              <a:rPr lang="en-US" b="1" i="0" dirty="0">
                <a:solidFill>
                  <a:srgbClr val="05192D"/>
                </a:solidFill>
                <a:effectLst/>
                <a:latin typeface="Studio-Feixen-Sans"/>
              </a:rPr>
              <a:t>How can I pass filenames to scripts?</a:t>
            </a:r>
            <a:endParaRPr lang="en-US" dirty="0"/>
          </a:p>
        </p:txBody>
      </p:sp>
      <p:sp>
        <p:nvSpPr>
          <p:cNvPr id="3" name="Content Placeholder 2">
            <a:extLst>
              <a:ext uri="{FF2B5EF4-FFF2-40B4-BE49-F238E27FC236}">
                <a16:creationId xmlns:a16="http://schemas.microsoft.com/office/drawing/2014/main" id="{B0D9E8A1-3488-49E9-8ED2-2FD93845289A}"/>
              </a:ext>
            </a:extLst>
          </p:cNvPr>
          <p:cNvSpPr>
            <a:spLocks noGrp="1"/>
          </p:cNvSpPr>
          <p:nvPr>
            <p:ph idx="1"/>
          </p:nvPr>
        </p:nvSpPr>
        <p:spPr/>
        <p:txBody>
          <a:bodyPr>
            <a:normAutofit fontScale="70000" lnSpcReduction="20000"/>
          </a:bodyPr>
          <a:lstStyle/>
          <a:p>
            <a:r>
              <a:rPr lang="en-US" dirty="0"/>
              <a:t>A script that processes specific files is useful as a record of what you did, but one that allows you to process any files you want is more useful. To support this, you can use the special expression $@ (dollar sign immediately followed by at-sign) to mean "all of the command-line parameters given to the script".</a:t>
            </a:r>
          </a:p>
          <a:p>
            <a:r>
              <a:rPr lang="en-US" dirty="0"/>
              <a:t>For example, if unique-lines.sh contains sort $@ | </a:t>
            </a:r>
            <a:r>
              <a:rPr lang="en-US" dirty="0" err="1"/>
              <a:t>uniq</a:t>
            </a:r>
            <a:r>
              <a:rPr lang="en-US" dirty="0"/>
              <a:t>, when you run:</a:t>
            </a:r>
          </a:p>
          <a:p>
            <a:endParaRPr lang="en-US" dirty="0"/>
          </a:p>
          <a:p>
            <a:r>
              <a:rPr lang="en-US" dirty="0"/>
              <a:t>bash unique-lines.sh seasonal/summer.csv</a:t>
            </a:r>
          </a:p>
          <a:p>
            <a:r>
              <a:rPr lang="en-US" dirty="0"/>
              <a:t>the shell replaces $@ with seasonal/summer.csv and processes one file. If you run this:</a:t>
            </a:r>
          </a:p>
          <a:p>
            <a:endParaRPr lang="en-US" dirty="0"/>
          </a:p>
          <a:p>
            <a:r>
              <a:rPr lang="en-US" dirty="0"/>
              <a:t>bash unique-lines.sh seasonal/summer.csv seasonal/autumn.csv</a:t>
            </a:r>
          </a:p>
          <a:p>
            <a:r>
              <a:rPr lang="en-US" dirty="0"/>
              <a:t>it processes two data files, and so on.</a:t>
            </a:r>
          </a:p>
          <a:p>
            <a:endParaRPr lang="en-US" dirty="0"/>
          </a:p>
          <a:p>
            <a:r>
              <a:rPr lang="en-US" dirty="0"/>
              <a:t>As a reminder, to save what you have written in Nano, type Ctrl + O to write the file out, then Enter to confirm the filename, then Ctrl + X to exit the editor.</a:t>
            </a:r>
          </a:p>
        </p:txBody>
      </p:sp>
    </p:spTree>
    <p:extLst>
      <p:ext uri="{BB962C8B-B14F-4D97-AF65-F5344CB8AC3E}">
        <p14:creationId xmlns:p14="http://schemas.microsoft.com/office/powerpoint/2010/main" val="16014671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3AEAC-3C94-457C-8F55-4DB8592603A4}"/>
              </a:ext>
            </a:extLst>
          </p:cNvPr>
          <p:cNvSpPr>
            <a:spLocks noGrp="1"/>
          </p:cNvSpPr>
          <p:nvPr>
            <p:ph type="title"/>
          </p:nvPr>
        </p:nvSpPr>
        <p:spPr/>
        <p:txBody>
          <a:bodyPr/>
          <a:lstStyle/>
          <a:p>
            <a:r>
              <a:rPr lang="en-US" b="1" i="0" dirty="0">
                <a:solidFill>
                  <a:srgbClr val="05192D"/>
                </a:solidFill>
                <a:effectLst/>
                <a:latin typeface="Studio-Feixen-Sans"/>
              </a:rPr>
              <a:t>How can I pass filenames to scripts?</a:t>
            </a:r>
            <a:endParaRPr lang="en-US" dirty="0"/>
          </a:p>
        </p:txBody>
      </p:sp>
      <p:pic>
        <p:nvPicPr>
          <p:cNvPr id="5" name="Content Placeholder 4">
            <a:extLst>
              <a:ext uri="{FF2B5EF4-FFF2-40B4-BE49-F238E27FC236}">
                <a16:creationId xmlns:a16="http://schemas.microsoft.com/office/drawing/2014/main" id="{52A8F7A3-D4B1-424A-A9AB-1F02D3055902}"/>
              </a:ext>
            </a:extLst>
          </p:cNvPr>
          <p:cNvPicPr>
            <a:picLocks noGrp="1" noChangeAspect="1"/>
          </p:cNvPicPr>
          <p:nvPr>
            <p:ph idx="1"/>
          </p:nvPr>
        </p:nvPicPr>
        <p:blipFill>
          <a:blip r:embed="rId2"/>
          <a:stretch>
            <a:fillRect/>
          </a:stretch>
        </p:blipFill>
        <p:spPr>
          <a:xfrm>
            <a:off x="838200" y="1987218"/>
            <a:ext cx="2952750" cy="619125"/>
          </a:xfrm>
        </p:spPr>
      </p:pic>
      <p:pic>
        <p:nvPicPr>
          <p:cNvPr id="7" name="Picture 6">
            <a:extLst>
              <a:ext uri="{FF2B5EF4-FFF2-40B4-BE49-F238E27FC236}">
                <a16:creationId xmlns:a16="http://schemas.microsoft.com/office/drawing/2014/main" id="{316A12FC-BCDB-482C-98C7-A2B58FCE69FA}"/>
              </a:ext>
            </a:extLst>
          </p:cNvPr>
          <p:cNvPicPr>
            <a:picLocks noChangeAspect="1"/>
          </p:cNvPicPr>
          <p:nvPr/>
        </p:nvPicPr>
        <p:blipFill>
          <a:blip r:embed="rId3"/>
          <a:stretch>
            <a:fillRect/>
          </a:stretch>
        </p:blipFill>
        <p:spPr>
          <a:xfrm>
            <a:off x="4169915" y="1987218"/>
            <a:ext cx="2621501" cy="2044423"/>
          </a:xfrm>
          <a:prstGeom prst="rect">
            <a:avLst/>
          </a:prstGeom>
        </p:spPr>
      </p:pic>
      <p:pic>
        <p:nvPicPr>
          <p:cNvPr id="9" name="Picture 8">
            <a:extLst>
              <a:ext uri="{FF2B5EF4-FFF2-40B4-BE49-F238E27FC236}">
                <a16:creationId xmlns:a16="http://schemas.microsoft.com/office/drawing/2014/main" id="{64983B66-8A99-43ED-96A8-28739632E6BD}"/>
              </a:ext>
            </a:extLst>
          </p:cNvPr>
          <p:cNvPicPr>
            <a:picLocks noChangeAspect="1"/>
          </p:cNvPicPr>
          <p:nvPr/>
        </p:nvPicPr>
        <p:blipFill>
          <a:blip r:embed="rId4"/>
          <a:stretch>
            <a:fillRect/>
          </a:stretch>
        </p:blipFill>
        <p:spPr>
          <a:xfrm>
            <a:off x="7279273" y="1987219"/>
            <a:ext cx="3427554" cy="391998"/>
          </a:xfrm>
          <a:prstGeom prst="rect">
            <a:avLst/>
          </a:prstGeom>
        </p:spPr>
      </p:pic>
      <p:pic>
        <p:nvPicPr>
          <p:cNvPr id="11" name="Picture 10">
            <a:extLst>
              <a:ext uri="{FF2B5EF4-FFF2-40B4-BE49-F238E27FC236}">
                <a16:creationId xmlns:a16="http://schemas.microsoft.com/office/drawing/2014/main" id="{A8DAF3AA-3F80-4109-9267-8D2DDFDE4D8E}"/>
              </a:ext>
            </a:extLst>
          </p:cNvPr>
          <p:cNvPicPr>
            <a:picLocks noChangeAspect="1"/>
          </p:cNvPicPr>
          <p:nvPr/>
        </p:nvPicPr>
        <p:blipFill>
          <a:blip r:embed="rId5"/>
          <a:stretch>
            <a:fillRect/>
          </a:stretch>
        </p:blipFill>
        <p:spPr>
          <a:xfrm>
            <a:off x="661987" y="4529923"/>
            <a:ext cx="3305175" cy="390525"/>
          </a:xfrm>
          <a:prstGeom prst="rect">
            <a:avLst/>
          </a:prstGeom>
        </p:spPr>
      </p:pic>
    </p:spTree>
    <p:extLst>
      <p:ext uri="{BB962C8B-B14F-4D97-AF65-F5344CB8AC3E}">
        <p14:creationId xmlns:p14="http://schemas.microsoft.com/office/powerpoint/2010/main" val="2398366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A2916-24DD-4900-988A-85B433160514}"/>
              </a:ext>
            </a:extLst>
          </p:cNvPr>
          <p:cNvSpPr>
            <a:spLocks noGrp="1"/>
          </p:cNvSpPr>
          <p:nvPr>
            <p:ph type="title"/>
          </p:nvPr>
        </p:nvSpPr>
        <p:spPr/>
        <p:txBody>
          <a:bodyPr/>
          <a:lstStyle/>
          <a:p>
            <a:r>
              <a:rPr lang="en-US" b="1" i="0" dirty="0">
                <a:solidFill>
                  <a:srgbClr val="05192D"/>
                </a:solidFill>
                <a:effectLst/>
                <a:latin typeface="Studio-Feixen-Sans"/>
              </a:rPr>
              <a:t>How can I move up a directory?</a:t>
            </a:r>
            <a:br>
              <a:rPr lang="en-US" b="1" i="0" dirty="0">
                <a:solidFill>
                  <a:srgbClr val="05192D"/>
                </a:solidFill>
                <a:effectLst/>
                <a:latin typeface="Studio-Feixen-Sans"/>
              </a:rPr>
            </a:br>
            <a:endParaRPr lang="en-US" dirty="0"/>
          </a:p>
        </p:txBody>
      </p:sp>
      <p:sp>
        <p:nvSpPr>
          <p:cNvPr id="3" name="Content Placeholder 2">
            <a:extLst>
              <a:ext uri="{FF2B5EF4-FFF2-40B4-BE49-F238E27FC236}">
                <a16:creationId xmlns:a16="http://schemas.microsoft.com/office/drawing/2014/main" id="{CC741B14-F9BA-4FDC-9DED-04279B6B1928}"/>
              </a:ext>
            </a:extLst>
          </p:cNvPr>
          <p:cNvSpPr>
            <a:spLocks noGrp="1"/>
          </p:cNvSpPr>
          <p:nvPr>
            <p:ph idx="1"/>
          </p:nvPr>
        </p:nvSpPr>
        <p:spPr>
          <a:xfrm>
            <a:off x="838200" y="1253331"/>
            <a:ext cx="10515600" cy="4351338"/>
          </a:xfrm>
        </p:spPr>
        <p:txBody>
          <a:bodyPr>
            <a:normAutofit lnSpcReduction="10000"/>
          </a:bodyPr>
          <a:lstStyle/>
          <a:p>
            <a:r>
              <a:rPr lang="en-US" sz="2400" dirty="0"/>
              <a:t>The parent of a directory is the directory above it. For example, /home is the parent of /home/</a:t>
            </a:r>
            <a:r>
              <a:rPr lang="en-US" sz="2400" dirty="0" err="1"/>
              <a:t>repl</a:t>
            </a:r>
            <a:r>
              <a:rPr lang="en-US" sz="2400" dirty="0"/>
              <a:t>, and /home/</a:t>
            </a:r>
            <a:r>
              <a:rPr lang="en-US" sz="2400" dirty="0" err="1"/>
              <a:t>repl</a:t>
            </a:r>
            <a:r>
              <a:rPr lang="en-US" sz="2400" dirty="0"/>
              <a:t> is the parent of /home/</a:t>
            </a:r>
            <a:r>
              <a:rPr lang="en-US" sz="2400" dirty="0" err="1"/>
              <a:t>repl</a:t>
            </a:r>
            <a:r>
              <a:rPr lang="en-US" sz="2400" dirty="0"/>
              <a:t>/seasonal.</a:t>
            </a:r>
          </a:p>
          <a:p>
            <a:r>
              <a:rPr lang="en-US" sz="2400" dirty="0"/>
              <a:t>More often, though, you will take advantage of the fact that the special path .. (two dots with no spaces) means "the directory above the one I'm currently in". </a:t>
            </a:r>
          </a:p>
          <a:p>
            <a:r>
              <a:rPr lang="en-US" sz="2400" dirty="0"/>
              <a:t>If you are in /home/</a:t>
            </a:r>
            <a:r>
              <a:rPr lang="en-US" sz="2400" dirty="0" err="1"/>
              <a:t>repl</a:t>
            </a:r>
            <a:r>
              <a:rPr lang="en-US" sz="2400" dirty="0"/>
              <a:t>/seasonal, then cd .. moves you up to /home/repl. If you use cd .. once again, it puts you in /home. One more cd .. puts you in the root directory /, which is the very top of the filesystem. </a:t>
            </a:r>
          </a:p>
          <a:p>
            <a:r>
              <a:rPr lang="en-US" sz="2400" dirty="0"/>
              <a:t>A single dot on its own, ., always means "the current directory", so ls on its own and ls . do the same thing, while cd . has no effect</a:t>
            </a:r>
          </a:p>
          <a:p>
            <a:r>
              <a:rPr lang="en-US" sz="2400" dirty="0"/>
              <a:t>One final special path is ~ (the tilde character), which means "your home directory", such as /home/repl. No matter where you are, ls ~ will always list the contents of your home directory, and cd ~ will always take you home.</a:t>
            </a:r>
          </a:p>
        </p:txBody>
      </p:sp>
      <p:pic>
        <p:nvPicPr>
          <p:cNvPr id="9" name="Picture 8">
            <a:extLst>
              <a:ext uri="{FF2B5EF4-FFF2-40B4-BE49-F238E27FC236}">
                <a16:creationId xmlns:a16="http://schemas.microsoft.com/office/drawing/2014/main" id="{409BE7E6-32B5-4FD6-AD2C-0DDA5DEB50AA}"/>
              </a:ext>
            </a:extLst>
          </p:cNvPr>
          <p:cNvPicPr>
            <a:picLocks noChangeAspect="1"/>
          </p:cNvPicPr>
          <p:nvPr/>
        </p:nvPicPr>
        <p:blipFill>
          <a:blip r:embed="rId2"/>
          <a:stretch>
            <a:fillRect/>
          </a:stretch>
        </p:blipFill>
        <p:spPr>
          <a:xfrm>
            <a:off x="918469" y="5364979"/>
            <a:ext cx="3116842" cy="1390927"/>
          </a:xfrm>
          <a:prstGeom prst="rect">
            <a:avLst/>
          </a:prstGeom>
        </p:spPr>
      </p:pic>
      <p:pic>
        <p:nvPicPr>
          <p:cNvPr id="11" name="Picture 10">
            <a:extLst>
              <a:ext uri="{FF2B5EF4-FFF2-40B4-BE49-F238E27FC236}">
                <a16:creationId xmlns:a16="http://schemas.microsoft.com/office/drawing/2014/main" id="{ED2C8D33-84CA-4F81-8622-DDFE1A7093B5}"/>
              </a:ext>
            </a:extLst>
          </p:cNvPr>
          <p:cNvPicPr>
            <a:picLocks noChangeAspect="1"/>
          </p:cNvPicPr>
          <p:nvPr/>
        </p:nvPicPr>
        <p:blipFill>
          <a:blip r:embed="rId3"/>
          <a:stretch>
            <a:fillRect/>
          </a:stretch>
        </p:blipFill>
        <p:spPr>
          <a:xfrm>
            <a:off x="4115580" y="5374444"/>
            <a:ext cx="4147996" cy="857680"/>
          </a:xfrm>
          <a:prstGeom prst="rect">
            <a:avLst/>
          </a:prstGeom>
        </p:spPr>
      </p:pic>
    </p:spTree>
    <p:extLst>
      <p:ext uri="{BB962C8B-B14F-4D97-AF65-F5344CB8AC3E}">
        <p14:creationId xmlns:p14="http://schemas.microsoft.com/office/powerpoint/2010/main" val="2648051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0C2D9-31B2-47FA-B8B7-7252220A6BA3}"/>
              </a:ext>
            </a:extLst>
          </p:cNvPr>
          <p:cNvSpPr>
            <a:spLocks noGrp="1"/>
          </p:cNvSpPr>
          <p:nvPr>
            <p:ph type="title"/>
          </p:nvPr>
        </p:nvSpPr>
        <p:spPr/>
        <p:txBody>
          <a:bodyPr/>
          <a:lstStyle/>
          <a:p>
            <a:r>
              <a:rPr lang="en-US" b="1" i="0" dirty="0">
                <a:solidFill>
                  <a:srgbClr val="05192D"/>
                </a:solidFill>
                <a:effectLst/>
                <a:latin typeface="Studio-Feixen-Sans"/>
              </a:rPr>
              <a:t>How can I move up a directory?</a:t>
            </a:r>
            <a:endParaRPr lang="en-US" dirty="0"/>
          </a:p>
        </p:txBody>
      </p:sp>
      <p:pic>
        <p:nvPicPr>
          <p:cNvPr id="5" name="Content Placeholder 4">
            <a:extLst>
              <a:ext uri="{FF2B5EF4-FFF2-40B4-BE49-F238E27FC236}">
                <a16:creationId xmlns:a16="http://schemas.microsoft.com/office/drawing/2014/main" id="{C812476D-F38D-4BD6-9E31-C85A7F7FEB48}"/>
              </a:ext>
            </a:extLst>
          </p:cNvPr>
          <p:cNvPicPr>
            <a:picLocks noGrp="1" noChangeAspect="1"/>
          </p:cNvPicPr>
          <p:nvPr>
            <p:ph idx="1"/>
          </p:nvPr>
        </p:nvPicPr>
        <p:blipFill>
          <a:blip r:embed="rId2"/>
          <a:stretch>
            <a:fillRect/>
          </a:stretch>
        </p:blipFill>
        <p:spPr>
          <a:xfrm>
            <a:off x="838200" y="1522391"/>
            <a:ext cx="3543441" cy="723660"/>
          </a:xfrm>
        </p:spPr>
      </p:pic>
      <p:pic>
        <p:nvPicPr>
          <p:cNvPr id="7" name="Picture 6">
            <a:extLst>
              <a:ext uri="{FF2B5EF4-FFF2-40B4-BE49-F238E27FC236}">
                <a16:creationId xmlns:a16="http://schemas.microsoft.com/office/drawing/2014/main" id="{54BADF32-DC91-415A-B97D-8B58122F65B2}"/>
              </a:ext>
            </a:extLst>
          </p:cNvPr>
          <p:cNvPicPr>
            <a:picLocks noChangeAspect="1"/>
          </p:cNvPicPr>
          <p:nvPr/>
        </p:nvPicPr>
        <p:blipFill>
          <a:blip r:embed="rId3"/>
          <a:stretch>
            <a:fillRect/>
          </a:stretch>
        </p:blipFill>
        <p:spPr>
          <a:xfrm>
            <a:off x="4551344" y="1522392"/>
            <a:ext cx="2859849" cy="723660"/>
          </a:xfrm>
          <a:prstGeom prst="rect">
            <a:avLst/>
          </a:prstGeom>
        </p:spPr>
      </p:pic>
      <p:pic>
        <p:nvPicPr>
          <p:cNvPr id="9" name="Picture 8">
            <a:extLst>
              <a:ext uri="{FF2B5EF4-FFF2-40B4-BE49-F238E27FC236}">
                <a16:creationId xmlns:a16="http://schemas.microsoft.com/office/drawing/2014/main" id="{219B2739-8967-4BB3-BED5-CFBB2F8017A3}"/>
              </a:ext>
            </a:extLst>
          </p:cNvPr>
          <p:cNvPicPr>
            <a:picLocks noChangeAspect="1"/>
          </p:cNvPicPr>
          <p:nvPr/>
        </p:nvPicPr>
        <p:blipFill>
          <a:blip r:embed="rId4"/>
          <a:stretch>
            <a:fillRect/>
          </a:stretch>
        </p:blipFill>
        <p:spPr>
          <a:xfrm>
            <a:off x="7476477" y="1522391"/>
            <a:ext cx="4650419" cy="554984"/>
          </a:xfrm>
          <a:prstGeom prst="rect">
            <a:avLst/>
          </a:prstGeom>
        </p:spPr>
      </p:pic>
      <p:pic>
        <p:nvPicPr>
          <p:cNvPr id="11" name="Picture 10">
            <a:extLst>
              <a:ext uri="{FF2B5EF4-FFF2-40B4-BE49-F238E27FC236}">
                <a16:creationId xmlns:a16="http://schemas.microsoft.com/office/drawing/2014/main" id="{D0F5CB2B-07CD-4A78-8EA8-89E08A8287B6}"/>
              </a:ext>
            </a:extLst>
          </p:cNvPr>
          <p:cNvPicPr>
            <a:picLocks noChangeAspect="1"/>
          </p:cNvPicPr>
          <p:nvPr/>
        </p:nvPicPr>
        <p:blipFill>
          <a:blip r:embed="rId5"/>
          <a:stretch>
            <a:fillRect/>
          </a:stretch>
        </p:blipFill>
        <p:spPr>
          <a:xfrm>
            <a:off x="838200" y="2409830"/>
            <a:ext cx="6096002" cy="1542953"/>
          </a:xfrm>
          <a:prstGeom prst="rect">
            <a:avLst/>
          </a:prstGeom>
        </p:spPr>
      </p:pic>
      <p:sp>
        <p:nvSpPr>
          <p:cNvPr id="13" name="TextBox 12">
            <a:extLst>
              <a:ext uri="{FF2B5EF4-FFF2-40B4-BE49-F238E27FC236}">
                <a16:creationId xmlns:a16="http://schemas.microsoft.com/office/drawing/2014/main" id="{1C2CFB36-1661-4B93-A37B-6DD346B88F8F}"/>
              </a:ext>
            </a:extLst>
          </p:cNvPr>
          <p:cNvSpPr txBox="1"/>
          <p:nvPr/>
        </p:nvSpPr>
        <p:spPr>
          <a:xfrm>
            <a:off x="7127439" y="2361025"/>
            <a:ext cx="4650419" cy="923330"/>
          </a:xfrm>
          <a:prstGeom prst="rect">
            <a:avLst/>
          </a:prstGeom>
          <a:noFill/>
        </p:spPr>
        <p:txBody>
          <a:bodyPr wrap="square">
            <a:spAutoFit/>
          </a:bodyPr>
          <a:lstStyle/>
          <a:p>
            <a:pPr algn="l" fontAlgn="base"/>
            <a:r>
              <a:rPr lang="en-US" b="0" i="0" dirty="0">
                <a:solidFill>
                  <a:srgbClr val="242729"/>
                </a:solidFill>
                <a:effectLst/>
                <a:latin typeface="-apple-system"/>
              </a:rPr>
              <a:t>The equivalent is C:\Users\</a:t>
            </a:r>
          </a:p>
          <a:p>
            <a:pPr algn="l" fontAlgn="base"/>
            <a:r>
              <a:rPr lang="en-US" b="0" i="0" dirty="0">
                <a:solidFill>
                  <a:srgbClr val="242729"/>
                </a:solidFill>
                <a:effectLst/>
                <a:latin typeface="-apple-system"/>
              </a:rPr>
              <a:t>So for you, your home directory would be here:</a:t>
            </a:r>
          </a:p>
          <a:p>
            <a:pPr algn="l" fontAlgn="base"/>
            <a:r>
              <a:rPr lang="en-US" dirty="0">
                <a:solidFill>
                  <a:srgbClr val="242729"/>
                </a:solidFill>
                <a:latin typeface="-apple-system"/>
              </a:rPr>
              <a:t>C:\Users\Ransingh</a:t>
            </a:r>
            <a:endParaRPr lang="en-US" b="0" i="0" dirty="0">
              <a:solidFill>
                <a:srgbClr val="242729"/>
              </a:solidFill>
              <a:effectLst/>
              <a:latin typeface="-apple-system"/>
            </a:endParaRPr>
          </a:p>
        </p:txBody>
      </p:sp>
      <p:pic>
        <p:nvPicPr>
          <p:cNvPr id="15" name="Picture 14">
            <a:extLst>
              <a:ext uri="{FF2B5EF4-FFF2-40B4-BE49-F238E27FC236}">
                <a16:creationId xmlns:a16="http://schemas.microsoft.com/office/drawing/2014/main" id="{D16BE293-63BC-47F6-A457-7D7E90853EA1}"/>
              </a:ext>
            </a:extLst>
          </p:cNvPr>
          <p:cNvPicPr>
            <a:picLocks noChangeAspect="1"/>
          </p:cNvPicPr>
          <p:nvPr/>
        </p:nvPicPr>
        <p:blipFill>
          <a:blip r:embed="rId6"/>
          <a:stretch>
            <a:fillRect/>
          </a:stretch>
        </p:blipFill>
        <p:spPr>
          <a:xfrm>
            <a:off x="7127439" y="3256905"/>
            <a:ext cx="4105275" cy="657225"/>
          </a:xfrm>
          <a:prstGeom prst="rect">
            <a:avLst/>
          </a:prstGeom>
        </p:spPr>
      </p:pic>
    </p:spTree>
    <p:extLst>
      <p:ext uri="{BB962C8B-B14F-4D97-AF65-F5344CB8AC3E}">
        <p14:creationId xmlns:p14="http://schemas.microsoft.com/office/powerpoint/2010/main" val="1470602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BC393-5233-46E0-950C-D9FDF0F14D23}"/>
              </a:ext>
            </a:extLst>
          </p:cNvPr>
          <p:cNvSpPr>
            <a:spLocks noGrp="1"/>
          </p:cNvSpPr>
          <p:nvPr>
            <p:ph type="title"/>
          </p:nvPr>
        </p:nvSpPr>
        <p:spPr/>
        <p:txBody>
          <a:bodyPr/>
          <a:lstStyle/>
          <a:p>
            <a:r>
              <a:rPr lang="en-US" b="1" i="0" dirty="0">
                <a:solidFill>
                  <a:srgbClr val="05192D"/>
                </a:solidFill>
                <a:effectLst/>
                <a:latin typeface="Studio-Feixen-Sans"/>
              </a:rPr>
              <a:t>How can I copy files?</a:t>
            </a:r>
            <a:endParaRPr lang="en-US" dirty="0"/>
          </a:p>
        </p:txBody>
      </p:sp>
      <p:sp>
        <p:nvSpPr>
          <p:cNvPr id="3" name="Content Placeholder 2">
            <a:extLst>
              <a:ext uri="{FF2B5EF4-FFF2-40B4-BE49-F238E27FC236}">
                <a16:creationId xmlns:a16="http://schemas.microsoft.com/office/drawing/2014/main" id="{61DB542B-89F5-40DC-9A05-70594220228B}"/>
              </a:ext>
            </a:extLst>
          </p:cNvPr>
          <p:cNvSpPr>
            <a:spLocks noGrp="1"/>
          </p:cNvSpPr>
          <p:nvPr>
            <p:ph idx="1"/>
          </p:nvPr>
        </p:nvSpPr>
        <p:spPr>
          <a:xfrm>
            <a:off x="349928" y="1550416"/>
            <a:ext cx="11492884" cy="4193436"/>
          </a:xfrm>
        </p:spPr>
        <p:txBody>
          <a:bodyPr>
            <a:normAutofit fontScale="77500" lnSpcReduction="20000"/>
          </a:bodyPr>
          <a:lstStyle/>
          <a:p>
            <a:r>
              <a:rPr lang="en-US" sz="2100" dirty="0"/>
              <a:t>You will often want to copy files, move them into other directories to organize them, or rename them. One command to do this is cp, which is short for "copy". If original.txt is an existing file, then:</a:t>
            </a:r>
          </a:p>
          <a:p>
            <a:r>
              <a:rPr lang="en-US" sz="2100" dirty="0"/>
              <a:t>cp original.txt duplicate.txt</a:t>
            </a:r>
          </a:p>
          <a:p>
            <a:r>
              <a:rPr lang="en-US" sz="2100" dirty="0"/>
              <a:t>creates a copy of original.txt called duplicate.txt. </a:t>
            </a:r>
          </a:p>
          <a:p>
            <a:pPr marL="0" indent="0">
              <a:buNone/>
            </a:pPr>
            <a:endParaRPr lang="en-US" sz="2100" dirty="0"/>
          </a:p>
          <a:p>
            <a:pPr marL="0" indent="0">
              <a:buNone/>
            </a:pPr>
            <a:r>
              <a:rPr lang="en-US" sz="2100" dirty="0"/>
              <a:t>If there already was a file called duplicate.txt, it is overwritten. If the last parameter to cp is an existing directory, then a command like:</a:t>
            </a:r>
          </a:p>
          <a:p>
            <a:pPr marL="0" indent="0">
              <a:buNone/>
            </a:pPr>
            <a:endParaRPr lang="en-US" sz="2100" dirty="0"/>
          </a:p>
          <a:p>
            <a:pPr marL="0" indent="0">
              <a:buNone/>
            </a:pPr>
            <a:r>
              <a:rPr lang="en-US" sz="2100" dirty="0"/>
              <a:t>cp seasonal/autumn.csv seasonal/winter.csv backup</a:t>
            </a:r>
          </a:p>
          <a:p>
            <a:pPr marL="0" indent="0">
              <a:buNone/>
            </a:pPr>
            <a:r>
              <a:rPr lang="en-US" sz="2100" dirty="0"/>
              <a:t>copies all of the files into that directory.</a:t>
            </a:r>
          </a:p>
          <a:p>
            <a:pPr marL="0" indent="0">
              <a:buNone/>
            </a:pPr>
            <a:r>
              <a:rPr lang="en-US" sz="2100" dirty="0"/>
              <a:t>Make a copy of seasonal/summer.csv in the backup directory (which is also in /home/</a:t>
            </a:r>
            <a:r>
              <a:rPr lang="en-US" sz="2100" dirty="0" err="1"/>
              <a:t>repl</a:t>
            </a:r>
            <a:r>
              <a:rPr lang="en-US" sz="2100" dirty="0"/>
              <a:t>), calling the new file </a:t>
            </a:r>
            <a:r>
              <a:rPr lang="en-US" sz="2100" dirty="0" err="1"/>
              <a:t>summer.bck</a:t>
            </a:r>
            <a:r>
              <a:rPr lang="en-US" sz="2100" dirty="0"/>
              <a:t>.</a:t>
            </a:r>
          </a:p>
          <a:p>
            <a:pPr marL="0" indent="0">
              <a:buNone/>
            </a:pPr>
            <a:r>
              <a:rPr lang="en-US" sz="2100" dirty="0"/>
              <a:t>$ cp seasonal/summer.csv backup/</a:t>
            </a:r>
            <a:r>
              <a:rPr lang="en-US" sz="2100" dirty="0" err="1"/>
              <a:t>summer.bck</a:t>
            </a:r>
            <a:endParaRPr lang="en-US" sz="2100" dirty="0"/>
          </a:p>
          <a:p>
            <a:pPr marL="0" indent="0">
              <a:buNone/>
            </a:pPr>
            <a:r>
              <a:rPr lang="en-US" sz="2100" dirty="0"/>
              <a:t>Copy spring.csv and summer.csv from the seasonal directory into the backup directory without changing your current working directory (/home/</a:t>
            </a:r>
            <a:r>
              <a:rPr lang="en-US" sz="2100" dirty="0" err="1"/>
              <a:t>repl</a:t>
            </a:r>
            <a:r>
              <a:rPr lang="en-US" sz="2100" dirty="0"/>
              <a:t>).</a:t>
            </a:r>
          </a:p>
          <a:p>
            <a:pPr marL="0" indent="0">
              <a:buNone/>
            </a:pPr>
            <a:r>
              <a:rPr lang="en-US" sz="2100" dirty="0"/>
              <a:t>$ cp seasonal/spring.csv seasonal/summer.csv backup</a:t>
            </a:r>
          </a:p>
          <a:p>
            <a:pPr marL="0" indent="0">
              <a:buNone/>
            </a:pPr>
            <a:endParaRPr lang="en-US" sz="1800" dirty="0"/>
          </a:p>
        </p:txBody>
      </p:sp>
    </p:spTree>
    <p:extLst>
      <p:ext uri="{BB962C8B-B14F-4D97-AF65-F5344CB8AC3E}">
        <p14:creationId xmlns:p14="http://schemas.microsoft.com/office/powerpoint/2010/main" val="3848435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145BF-8DB5-47C7-8048-66BC2F7146FB}"/>
              </a:ext>
            </a:extLst>
          </p:cNvPr>
          <p:cNvSpPr>
            <a:spLocks noGrp="1"/>
          </p:cNvSpPr>
          <p:nvPr>
            <p:ph type="title"/>
          </p:nvPr>
        </p:nvSpPr>
        <p:spPr/>
        <p:txBody>
          <a:bodyPr/>
          <a:lstStyle/>
          <a:p>
            <a:r>
              <a:rPr lang="en-US" b="1" i="0" dirty="0">
                <a:solidFill>
                  <a:srgbClr val="05192D"/>
                </a:solidFill>
                <a:effectLst/>
                <a:latin typeface="Studio-Feixen-Sans"/>
              </a:rPr>
              <a:t>How can I move a file?</a:t>
            </a:r>
            <a:endParaRPr lang="en-US" dirty="0"/>
          </a:p>
        </p:txBody>
      </p:sp>
      <p:sp>
        <p:nvSpPr>
          <p:cNvPr id="3" name="Content Placeholder 2">
            <a:extLst>
              <a:ext uri="{FF2B5EF4-FFF2-40B4-BE49-F238E27FC236}">
                <a16:creationId xmlns:a16="http://schemas.microsoft.com/office/drawing/2014/main" id="{9B73EB83-87E5-429C-A096-7FEBBB2755CC}"/>
              </a:ext>
            </a:extLst>
          </p:cNvPr>
          <p:cNvSpPr>
            <a:spLocks noGrp="1"/>
          </p:cNvSpPr>
          <p:nvPr>
            <p:ph idx="1"/>
          </p:nvPr>
        </p:nvSpPr>
        <p:spPr/>
        <p:txBody>
          <a:bodyPr>
            <a:normAutofit/>
          </a:bodyPr>
          <a:lstStyle/>
          <a:p>
            <a:r>
              <a:rPr lang="en-US" sz="2000" dirty="0"/>
              <a:t>While cp copies a file, mv moves it from one directory to another, just as if you had dragged it in a graphical file browser. It handles its parameters the same way as cp, so the command:</a:t>
            </a:r>
          </a:p>
          <a:p>
            <a:pPr marL="0" indent="0">
              <a:buNone/>
            </a:pPr>
            <a:r>
              <a:rPr lang="en-US" sz="2000" dirty="0"/>
              <a:t>    mv autumn.csv winter.csv ..</a:t>
            </a:r>
          </a:p>
          <a:p>
            <a:r>
              <a:rPr lang="en-US" sz="2000" dirty="0"/>
              <a:t>moves the files autumn.csv and winter.csv from the current working directory up one level to its parent directory (because .. always refers to the directory above your current location).</a:t>
            </a:r>
          </a:p>
          <a:p>
            <a:pPr marL="0" indent="0">
              <a:buNone/>
            </a:pPr>
            <a:r>
              <a:rPr lang="en-US" sz="2000" dirty="0"/>
              <a:t>You are in /home/</a:t>
            </a:r>
            <a:r>
              <a:rPr lang="en-US" sz="2000" dirty="0" err="1"/>
              <a:t>repl</a:t>
            </a:r>
            <a:r>
              <a:rPr lang="en-US" sz="2000" dirty="0"/>
              <a:t>, which has sub-directories seasonal and backup. Using a single command, move spring.csv and summer.csv from seasonal to backup.</a:t>
            </a:r>
          </a:p>
          <a:p>
            <a:pPr marL="0" indent="0">
              <a:buNone/>
            </a:pPr>
            <a:r>
              <a:rPr lang="en-US" sz="2000" dirty="0"/>
              <a:t>$ mv seasonal/spring.csv seasonal/summer.csv backup</a:t>
            </a:r>
          </a:p>
          <a:p>
            <a:pPr marL="0" indent="0">
              <a:buNone/>
            </a:pPr>
            <a:endParaRPr lang="en-US" sz="2000" dirty="0"/>
          </a:p>
        </p:txBody>
      </p:sp>
    </p:spTree>
    <p:extLst>
      <p:ext uri="{BB962C8B-B14F-4D97-AF65-F5344CB8AC3E}">
        <p14:creationId xmlns:p14="http://schemas.microsoft.com/office/powerpoint/2010/main" val="2469126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14753</TotalTime>
  <Words>5171</Words>
  <Application>Microsoft Office PowerPoint</Application>
  <PresentationFormat>Widescreen</PresentationFormat>
  <Paragraphs>377</Paragraphs>
  <Slides>52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-apple-system</vt:lpstr>
      <vt:lpstr>Arial</vt:lpstr>
      <vt:lpstr>Calibri</vt:lpstr>
      <vt:lpstr>Calibri Light</vt:lpstr>
      <vt:lpstr>JetBrainsMonoNL</vt:lpstr>
      <vt:lpstr>Studio-Feixen-Sans</vt:lpstr>
      <vt:lpstr>Office Theme</vt:lpstr>
      <vt:lpstr>Introduction to Shell                                                                    RANSINGH SATYAJIT RAY  </vt:lpstr>
      <vt:lpstr>Manipulating files and directories</vt:lpstr>
      <vt:lpstr>How can I identify files and directories?</vt:lpstr>
      <vt:lpstr>How else can I identify files and directories? </vt:lpstr>
      <vt:lpstr>How can I move to another directory?</vt:lpstr>
      <vt:lpstr>How can I move up a directory? </vt:lpstr>
      <vt:lpstr>How can I move up a directory?</vt:lpstr>
      <vt:lpstr>How can I copy files?</vt:lpstr>
      <vt:lpstr>How can I move a file?</vt:lpstr>
      <vt:lpstr>How can I rename files? </vt:lpstr>
      <vt:lpstr>How can I delete files?</vt:lpstr>
      <vt:lpstr>How can I create and delete directories?</vt:lpstr>
      <vt:lpstr>How can I view a file's contents? </vt:lpstr>
      <vt:lpstr>How can I view a file's contents piece by piece? </vt:lpstr>
      <vt:lpstr>How can I view a file's contents piece by piece?</vt:lpstr>
      <vt:lpstr>How can I look at the start of a file? </vt:lpstr>
      <vt:lpstr>How can I type less?</vt:lpstr>
      <vt:lpstr>How can I control what commands do?</vt:lpstr>
      <vt:lpstr>How can I list everything below a directory?</vt:lpstr>
      <vt:lpstr>How can I get help for a command?</vt:lpstr>
      <vt:lpstr>How can I select columns from a file?</vt:lpstr>
      <vt:lpstr>How can I repeat commands?</vt:lpstr>
      <vt:lpstr>How can I select lines containing specific values?</vt:lpstr>
      <vt:lpstr>How can I select lines containing specific values?</vt:lpstr>
      <vt:lpstr>How can I select lines containing specific values?</vt:lpstr>
      <vt:lpstr>How can I store a command's output in a file? </vt:lpstr>
      <vt:lpstr>What's a better way to combine commands? </vt:lpstr>
      <vt:lpstr>How can I count the records in a file? </vt:lpstr>
      <vt:lpstr>How can I specify many files at once?</vt:lpstr>
      <vt:lpstr>How can I specify many files at once?</vt:lpstr>
      <vt:lpstr>What other wildcards can I use? </vt:lpstr>
      <vt:lpstr>How can I sort lines of text?</vt:lpstr>
      <vt:lpstr>How can I remove duplicate lines?</vt:lpstr>
      <vt:lpstr>How can I remove duplicate lines?</vt:lpstr>
      <vt:lpstr>How can I save the output of a pipe? </vt:lpstr>
      <vt:lpstr>How can I stop a running program? </vt:lpstr>
      <vt:lpstr>PowerPoint Presentation</vt:lpstr>
      <vt:lpstr>Batch Processing How does the shell store information?</vt:lpstr>
      <vt:lpstr>How can I print a variable's value? </vt:lpstr>
      <vt:lpstr>How else does the shell store information? </vt:lpstr>
      <vt:lpstr>How can I repeat a command many times? </vt:lpstr>
      <vt:lpstr>How can I repeat a command once for each file? </vt:lpstr>
      <vt:lpstr>How can I run many commands in a single loop?</vt:lpstr>
      <vt:lpstr>Why shouldn't I use spaces in filenames?</vt:lpstr>
      <vt:lpstr>How can I do many things in a single loop?</vt:lpstr>
      <vt:lpstr>How can I edit a file?</vt:lpstr>
      <vt:lpstr>How can I save commands to re-run later?</vt:lpstr>
      <vt:lpstr>How can I save commands to re-run later?</vt:lpstr>
      <vt:lpstr>How can I re-use pipes?</vt:lpstr>
      <vt:lpstr>How can I re-use pipes?</vt:lpstr>
      <vt:lpstr>How can I pass filenames to scripts?</vt:lpstr>
      <vt:lpstr>How can I pass filenames to scripts?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Ransingh Satyajit Ray</dc:creator>
  <cp:lastModifiedBy>Ransingh Satyajit Ray</cp:lastModifiedBy>
  <cp:revision>68</cp:revision>
  <cp:lastPrinted>2021-08-25T05:56:20Z</cp:lastPrinted>
  <dcterms:created xsi:type="dcterms:W3CDTF">2021-08-20T12:42:00Z</dcterms:created>
  <dcterms:modified xsi:type="dcterms:W3CDTF">2021-08-30T18:37:42Z</dcterms:modified>
</cp:coreProperties>
</file>