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76" r:id="rId6"/>
    <p:sldId id="261" r:id="rId7"/>
    <p:sldId id="262" r:id="rId8"/>
    <p:sldId id="275" r:id="rId9"/>
    <p:sldId id="273" r:id="rId10"/>
    <p:sldId id="269" r:id="rId11"/>
    <p:sldId id="274" r:id="rId12"/>
    <p:sldId id="264"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ctr"/>
            <a:r>
              <a:rPr lang="en-ZA" sz="2000" b="1" dirty="0">
                <a:effectLst/>
                <a:latin typeface="Times New Roman" panose="02020603050405020304" pitchFamily="18" charset="0"/>
                <a:ea typeface="Times New Roman" panose="02020603050405020304" pitchFamily="18" charset="0"/>
              </a:rPr>
              <a:t>Algorithmic Triad: </a:t>
            </a:r>
            <a:r>
              <a:rPr lang="en-ZA" sz="2000" b="1" dirty="0" err="1">
                <a:effectLst/>
                <a:latin typeface="Times New Roman" panose="02020603050405020304" pitchFamily="18" charset="0"/>
                <a:ea typeface="Times New Roman" panose="02020603050405020304" pitchFamily="18" charset="0"/>
              </a:rPr>
              <a:t>XGBoost</a:t>
            </a:r>
            <a:r>
              <a:rPr lang="en-ZA" sz="2000" b="1" dirty="0">
                <a:effectLst/>
                <a:latin typeface="Times New Roman" panose="02020603050405020304" pitchFamily="18" charset="0"/>
                <a:ea typeface="Times New Roman" panose="02020603050405020304" pitchFamily="18" charset="0"/>
              </a:rPr>
              <a:t>, Deep Q Network, and LSTM Synergise for Optimizing Financial Risk Management and Investment Strategies in the Era of Big Data, Artificial Intelligence, and Cloud Computing</a:t>
            </a:r>
            <a:br>
              <a:rPr lang="en-ZA" sz="2000" b="1" dirty="0">
                <a:effectLst/>
                <a:latin typeface="Times New Roman" panose="02020603050405020304" pitchFamily="18" charset="0"/>
                <a:ea typeface="Times New Roman" panose="02020603050405020304" pitchFamily="18" charset="0"/>
              </a:rPr>
            </a:br>
            <a:endParaRPr lang="en-ZW" sz="44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normAutofit/>
          </a:bodyPr>
          <a:lstStyle/>
          <a:p>
            <a:r>
              <a:rPr lang="en-GB" sz="2800" dirty="0">
                <a:solidFill>
                  <a:schemeClr val="tx1"/>
                </a:solidFill>
                <a:latin typeface="Times New Roman" panose="02020603050405020304" pitchFamily="18" charset="0"/>
                <a:cs typeface="Times New Roman" panose="02020603050405020304" pitchFamily="18" charset="0"/>
              </a:rPr>
              <a:t>Tafadzwa Mheuka : N02212644N</a:t>
            </a:r>
          </a:p>
          <a:p>
            <a:endParaRPr lang="en-GB" sz="2800" dirty="0">
              <a:solidFill>
                <a:schemeClr val="tx1"/>
              </a:solidFill>
              <a:latin typeface="Times New Roman" panose="02020603050405020304" pitchFamily="18" charset="0"/>
              <a:cs typeface="Times New Roman" panose="02020603050405020304" pitchFamily="18" charset="0"/>
            </a:endParaRPr>
          </a:p>
          <a:p>
            <a:endParaRPr lang="en-GB" sz="2800" dirty="0">
              <a:solidFill>
                <a:schemeClr val="tx1"/>
              </a:solidFill>
              <a:latin typeface="Times New Roman" panose="02020603050405020304" pitchFamily="18" charset="0"/>
              <a:cs typeface="Times New Roman" panose="02020603050405020304" pitchFamily="18" charset="0"/>
            </a:endParaRPr>
          </a:p>
          <a:p>
            <a:endParaRPr lang="en-GB" sz="2800" dirty="0">
              <a:solidFill>
                <a:schemeClr val="tx1"/>
              </a:solidFill>
              <a:latin typeface="Times New Roman" panose="02020603050405020304" pitchFamily="18" charset="0"/>
              <a:cs typeface="Times New Roman" panose="02020603050405020304" pitchFamily="18" charset="0"/>
            </a:endParaRPr>
          </a:p>
          <a:p>
            <a:r>
              <a:rPr lang="en-GB" sz="2800" dirty="0">
                <a:solidFill>
                  <a:schemeClr val="tx1"/>
                </a:solidFill>
                <a:latin typeface="Times New Roman" panose="02020603050405020304" pitchFamily="18" charset="0"/>
                <a:cs typeface="Times New Roman" panose="02020603050405020304" pitchFamily="18" charset="0"/>
              </a:rPr>
              <a:t>Supervisor name: Dr </a:t>
            </a:r>
            <a:r>
              <a:rPr lang="en-GB" sz="2800" dirty="0" err="1">
                <a:solidFill>
                  <a:schemeClr val="tx1"/>
                </a:solidFill>
                <a:latin typeface="Times New Roman" panose="02020603050405020304" pitchFamily="18" charset="0"/>
                <a:cs typeface="Times New Roman" panose="02020603050405020304" pitchFamily="18" charset="0"/>
              </a:rPr>
              <a:t>Sibonile</a:t>
            </a:r>
            <a:r>
              <a:rPr lang="en-GB" sz="2800" dirty="0">
                <a:solidFill>
                  <a:schemeClr val="tx1"/>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Moyo</a:t>
            </a:r>
            <a:endParaRPr lang="en-ZW"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45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a:solidFill>
                  <a:schemeClr val="tx1"/>
                </a:solidFill>
                <a:latin typeface="Times New Roman" panose="02020603050405020304" pitchFamily="18" charset="0"/>
                <a:cs typeface="Times New Roman" panose="02020603050405020304" pitchFamily="18" charset="0"/>
              </a:rPr>
              <a:t>Potential contribution to the body of knowledge</a:t>
            </a:r>
            <a:endParaRPr lang="en-ZW"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GB" sz="2800" dirty="0">
                <a:latin typeface="Times New Roman" panose="02020603050405020304" pitchFamily="18" charset="0"/>
                <a:cs typeface="Times New Roman" panose="02020603050405020304" pitchFamily="18" charset="0"/>
              </a:rPr>
              <a:t>Practical Contribution: Integration Framework for Financial Decision-Making: The study proposes a holistic framework that integrates risk assessment, portfolio optimization, and sentiment analysis within a unified system. By incorporating AI, big data analytics, and cloud computing, our approach addresses the practical gap identified in the literature</a:t>
            </a:r>
          </a:p>
          <a:p>
            <a:r>
              <a:rPr lang="en-GB" sz="2800" dirty="0">
                <a:latin typeface="Times New Roman" panose="02020603050405020304" pitchFamily="18" charset="0"/>
                <a:cs typeface="Times New Roman" panose="02020603050405020304" pitchFamily="18" charset="0"/>
              </a:rPr>
              <a:t>Theoretical Contribution: Bridging Theory and Practice in AI Implementation: The Study contribute by bridging the gap between theoretical AI applications and their practical deployment in real-world financial systems. Through empirical testing and validation, it demonstrate the feasibility and effectiveness of implementing AI-driven solutions within financial institutions </a:t>
            </a:r>
          </a:p>
          <a:p>
            <a:r>
              <a:rPr lang="en-GB" sz="2800" dirty="0">
                <a:latin typeface="Times New Roman" panose="02020603050405020304" pitchFamily="18" charset="0"/>
                <a:cs typeface="Times New Roman" panose="02020603050405020304" pitchFamily="18" charset="0"/>
              </a:rPr>
              <a:t>Methodological Contribution: Advanced Personalized Recommendation System: The study introduces a novel methodology for generating personalized financial recommendations that consider both individual investor preferences and real-time market conditions. </a:t>
            </a:r>
            <a:endParaRPr lang="en-ZW"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12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Potential Contribution</a:t>
            </a:r>
            <a:endParaRPr lang="en-ZW"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588169"/>
            <a:ext cx="9084287" cy="4453194"/>
          </a:xfrm>
        </p:spPr>
        <p:txBody>
          <a:bodyPr>
            <a:normAutofit fontScale="92500" lnSpcReduction="20000"/>
          </a:bodyPr>
          <a:lstStyle/>
          <a:p>
            <a:r>
              <a:rPr lang="en-GB" dirty="0">
                <a:latin typeface="Times New Roman" panose="02020603050405020304" pitchFamily="18" charset="0"/>
                <a:cs typeface="Times New Roman" panose="02020603050405020304" pitchFamily="18" charset="0"/>
              </a:rPr>
              <a:t>By developing an interconnected model approach grounded in real-time data integration and advanced analytics, the research seeks to bridge the gap between predictive insights and practical implementation. Through the utilization of ensemble learning algorithms and cloud-based infrastructure, the study aims to empower financial institutions with dynamic risk management strategies and adaptive investment portfolios.</a:t>
            </a:r>
          </a:p>
          <a:p>
            <a:r>
              <a:rPr lang="en-GB" dirty="0">
                <a:latin typeface="Times New Roman" panose="02020603050405020304" pitchFamily="18" charset="0"/>
                <a:cs typeface="Times New Roman" panose="02020603050405020304" pitchFamily="18" charset="0"/>
              </a:rPr>
              <a:t>While existing literature explores the individual impacts of big data analytics, AI, and cloud computing in finance, there remains a gap in understanding how these technologies can be effectively integrated to optimize financial decision-making processes. Practical guidance on implementing interconnected models that leverage the strengths of each technology is lacking. This research fills this gap by providing a methodological contribution that outlines a systematic approach for integrating big data analytics, AI, and cloud computing in financial risk management and investment strategies.</a:t>
            </a:r>
          </a:p>
          <a:p>
            <a:r>
              <a:rPr lang="en-GB" dirty="0">
                <a:latin typeface="Times New Roman" panose="02020603050405020304" pitchFamily="18" charset="0"/>
                <a:cs typeface="Times New Roman" panose="02020603050405020304" pitchFamily="18" charset="0"/>
              </a:rPr>
              <a:t>By offering a practical framework for integration, the research enables financial institutions to harness the full potential of these technologies to navigate complex market dynamics effectively. Moreover, the study contributes to the theoretical understanding of technology-driven financial innovation, paving the way for future research </a:t>
            </a:r>
            <a:r>
              <a:rPr lang="en-GB" dirty="0" err="1">
                <a:latin typeface="Times New Roman" panose="02020603050405020304" pitchFamily="18" charset="0"/>
                <a:cs typeface="Times New Roman" panose="02020603050405020304" pitchFamily="18" charset="0"/>
              </a:rPr>
              <a:t>endeavors</a:t>
            </a:r>
            <a:r>
              <a:rPr lang="en-GB" dirty="0">
                <a:latin typeface="Times New Roman" panose="02020603050405020304" pitchFamily="18" charset="0"/>
                <a:cs typeface="Times New Roman" panose="02020603050405020304" pitchFamily="18" charset="0"/>
              </a:rPr>
              <a:t> in interdisciplinary fields such as fintech and computational finance. In practice, the insights derived from this research have the potential to enhance risk assessment accuracy, optimize investment strategies, and drive competitive advantage in the financial industry.</a:t>
            </a:r>
            <a:endParaRPr lang="en-Z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22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Research Methodology</a:t>
            </a:r>
            <a:endParaRPr lang="en-ZW"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48063"/>
            <a:ext cx="8596668" cy="5037221"/>
          </a:xfrm>
        </p:spPr>
        <p:txBody>
          <a:bodyPr>
            <a:noAutofit/>
          </a:bodyPr>
          <a:lstStyle/>
          <a:p>
            <a:r>
              <a:rPr lang="en-GB" sz="1400" dirty="0">
                <a:latin typeface="Times New Roman" panose="02020603050405020304" pitchFamily="18" charset="0"/>
                <a:cs typeface="Times New Roman" panose="02020603050405020304" pitchFamily="18" charset="0"/>
              </a:rPr>
              <a:t>The chosen methodology for this research project encompasses a combination of applied research design principles with elements of descriptive, explanatory, and experimental research approaches, as outlined by </a:t>
            </a:r>
            <a:r>
              <a:rPr lang="en-GB" sz="1400" dirty="0" err="1">
                <a:latin typeface="Times New Roman" panose="02020603050405020304" pitchFamily="18" charset="0"/>
                <a:cs typeface="Times New Roman" panose="02020603050405020304" pitchFamily="18" charset="0"/>
              </a:rPr>
              <a:t>Barberis</a:t>
            </a:r>
            <a:r>
              <a:rPr lang="en-GB" sz="1400" dirty="0">
                <a:latin typeface="Times New Roman" panose="02020603050405020304" pitchFamily="18" charset="0"/>
                <a:cs typeface="Times New Roman" panose="02020603050405020304" pitchFamily="18" charset="0"/>
              </a:rPr>
              <a:t> and Thaler (2003). This methodology is deemed suitable based on its alignment with the objective of optimizing financial risk management and investment strategies, as highlighted in the literature (</a:t>
            </a:r>
            <a:r>
              <a:rPr lang="en-GB" sz="1400" dirty="0" err="1">
                <a:latin typeface="Times New Roman" panose="02020603050405020304" pitchFamily="18" charset="0"/>
                <a:cs typeface="Times New Roman" panose="02020603050405020304" pitchFamily="18" charset="0"/>
              </a:rPr>
              <a:t>Barberis</a:t>
            </a:r>
            <a:r>
              <a:rPr lang="en-GB" sz="1400" dirty="0">
                <a:latin typeface="Times New Roman" panose="02020603050405020304" pitchFamily="18" charset="0"/>
                <a:cs typeface="Times New Roman" panose="02020603050405020304" pitchFamily="18" charset="0"/>
              </a:rPr>
              <a:t> &amp; Thaler, 2003).</a:t>
            </a:r>
          </a:p>
          <a:p>
            <a:r>
              <a:rPr lang="en-GB" sz="1400" dirty="0">
                <a:latin typeface="Times New Roman" panose="02020603050405020304" pitchFamily="18" charset="0"/>
                <a:cs typeface="Times New Roman" panose="02020603050405020304" pitchFamily="18" charset="0"/>
              </a:rPr>
              <a:t>The chosen methodology encompasses elements of applied research design principles along with the CRISP-DM framework, which is widely recognized in data-driven research projects. This combination aligns with the objective of optimizing financial risk management and investment strategies by leveraging advanced technologies.</a:t>
            </a:r>
          </a:p>
          <a:p>
            <a:r>
              <a:rPr lang="en-GB" sz="1400" dirty="0">
                <a:latin typeface="Times New Roman" panose="02020603050405020304" pitchFamily="18" charset="0"/>
                <a:cs typeface="Times New Roman" panose="02020603050405020304" pitchFamily="18" charset="0"/>
              </a:rPr>
              <a:t>Data collection for this research project involves sourcing data from diverse sources relevant to financial risk management and investment strategies. Historical market data from reputable exchanges (YAHOO Finance) was utilized and it provides crucial insights into asset prices and trading volumes over time (Müller, Ong, &amp; Lippman, 2020).</a:t>
            </a:r>
          </a:p>
          <a:p>
            <a:r>
              <a:rPr lang="en-GB" sz="1400" dirty="0">
                <a:latin typeface="Times New Roman" panose="02020603050405020304" pitchFamily="18" charset="0"/>
                <a:cs typeface="Times New Roman" panose="02020603050405020304" pitchFamily="18" charset="0"/>
              </a:rPr>
              <a:t>Additionally, economic indicators obtained from World Bank, was used and they offer valuable context regarding global economic conditions, which is essential for understanding the broader market landscape (Chen et al., 2020).</a:t>
            </a:r>
          </a:p>
          <a:p>
            <a:r>
              <a:rPr lang="en-GB" sz="1400" dirty="0">
                <a:latin typeface="Times New Roman" panose="02020603050405020304" pitchFamily="18" charset="0"/>
                <a:cs typeface="Times New Roman" panose="02020603050405020304" pitchFamily="18" charset="0"/>
              </a:rPr>
              <a:t>The chosen methodology enables the achievement of the research aim and objectives by providing a systematic approach to developing and testing solutions in real-world financial contexts. </a:t>
            </a:r>
          </a:p>
        </p:txBody>
      </p:sp>
    </p:spTree>
    <p:extLst>
      <p:ext uri="{BB962C8B-B14F-4D97-AF65-F5344CB8AC3E}">
        <p14:creationId xmlns:p14="http://schemas.microsoft.com/office/powerpoint/2010/main" val="227020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Conclusion</a:t>
            </a:r>
            <a:endParaRPr lang="en-ZW"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r>
              <a:rPr lang="en-GB" sz="2800" dirty="0">
                <a:solidFill>
                  <a:schemeClr val="tx1"/>
                </a:solidFill>
                <a:latin typeface="Times New Roman" panose="02020603050405020304" pitchFamily="18" charset="0"/>
                <a:cs typeface="Times New Roman" panose="02020603050405020304" pitchFamily="18" charset="0"/>
              </a:rPr>
              <a:t>The problem addresses significant gaps in the financial literature, particularly regarding the absence of comprehensive models integrating risk assessment, portfolio optimization, and sentiment analysis.</a:t>
            </a:r>
          </a:p>
          <a:p>
            <a:r>
              <a:rPr lang="en-GB" sz="2800" dirty="0">
                <a:solidFill>
                  <a:schemeClr val="tx1"/>
                </a:solidFill>
                <a:latin typeface="Times New Roman" panose="02020603050405020304" pitchFamily="18" charset="0"/>
                <a:cs typeface="Times New Roman" panose="02020603050405020304" pitchFamily="18" charset="0"/>
              </a:rPr>
              <a:t>The aim of this research is to create a personalized financial recommendation system that integrates the risk assessment, portfolio optimization, and sentiment analysis components.</a:t>
            </a:r>
          </a:p>
          <a:p>
            <a:r>
              <a:rPr lang="en-GB" sz="2800" dirty="0">
                <a:solidFill>
                  <a:schemeClr val="tx1"/>
                </a:solidFill>
                <a:latin typeface="Times New Roman" panose="02020603050405020304" pitchFamily="18" charset="0"/>
                <a:cs typeface="Times New Roman" panose="02020603050405020304" pitchFamily="18" charset="0"/>
              </a:rPr>
              <a:t>Emphasizes practical and theoretical gaps in the literature, highlighting the need for studies that bridge theory and practice, particularly in the implementation of AI-driven solutions and personalized financial recommendations.</a:t>
            </a:r>
          </a:p>
          <a:p>
            <a:r>
              <a:rPr lang="en-ZW" sz="2800" dirty="0">
                <a:solidFill>
                  <a:schemeClr val="tx1"/>
                </a:solidFill>
                <a:latin typeface="Times New Roman" panose="02020603050405020304" pitchFamily="18" charset="0"/>
                <a:cs typeface="Times New Roman" panose="02020603050405020304" pitchFamily="18" charset="0"/>
              </a:rPr>
              <a:t>Potential Contribution:</a:t>
            </a:r>
            <a:r>
              <a:rPr lang="en-GB" sz="2800" dirty="0">
                <a:solidFill>
                  <a:schemeClr val="tx1"/>
                </a:solidFill>
                <a:latin typeface="Times New Roman" panose="02020603050405020304" pitchFamily="18" charset="0"/>
                <a:cs typeface="Times New Roman" panose="02020603050405020304" pitchFamily="18" charset="0"/>
              </a:rPr>
              <a:t>Offers a comprehensive framework that integrates risk assessment, portfolio optimization, and sentiment analysis, addressing the identified gaps in the literature.</a:t>
            </a:r>
          </a:p>
          <a:p>
            <a:r>
              <a:rPr lang="en-GB" sz="2800" dirty="0">
                <a:solidFill>
                  <a:schemeClr val="tx1"/>
                </a:solidFill>
                <a:latin typeface="Times New Roman" panose="02020603050405020304" pitchFamily="18" charset="0"/>
                <a:cs typeface="Times New Roman" panose="02020603050405020304" pitchFamily="18" charset="0"/>
              </a:rPr>
              <a:t>Utilizes a combination of applied research design principles and the CRISP-DM framework to systematically address the research aim and objectives.</a:t>
            </a:r>
            <a:endParaRPr lang="en-ZW"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46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References</a:t>
            </a:r>
            <a:endParaRPr lang="en-ZW"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556084"/>
            <a:ext cx="9068245" cy="4965032"/>
          </a:xfrm>
        </p:spPr>
        <p:txBody>
          <a:bodyPr>
            <a:noAutofit/>
          </a:bodyPr>
          <a:lstStyle/>
          <a:p>
            <a:r>
              <a:rPr lang="en-ZA" sz="1600" dirty="0" err="1">
                <a:effectLst/>
                <a:latin typeface="Times New Roman" panose="02020603050405020304" pitchFamily="18" charset="0"/>
                <a:ea typeface="Calibri" panose="020F0502020204030204" pitchFamily="34" charset="0"/>
                <a:cs typeface="Times New Roman" panose="02020603050405020304" pitchFamily="18" charset="0"/>
              </a:rPr>
              <a:t>Brunnermeier</a:t>
            </a:r>
            <a:r>
              <a:rPr lang="en-ZA" sz="1600" dirty="0">
                <a:effectLst/>
                <a:latin typeface="Times New Roman" panose="02020603050405020304" pitchFamily="18" charset="0"/>
                <a:ea typeface="Calibri" panose="020F0502020204030204" pitchFamily="34" charset="0"/>
                <a:cs typeface="Times New Roman" panose="02020603050405020304" pitchFamily="18" charset="0"/>
              </a:rPr>
              <a:t>, M.K. and </a:t>
            </a:r>
            <a:r>
              <a:rPr lang="en-ZA" sz="1600" dirty="0" err="1">
                <a:effectLst/>
                <a:latin typeface="Times New Roman" panose="02020603050405020304" pitchFamily="18" charset="0"/>
                <a:ea typeface="Calibri" panose="020F0502020204030204" pitchFamily="34" charset="0"/>
                <a:cs typeface="Times New Roman" panose="02020603050405020304" pitchFamily="18" charset="0"/>
              </a:rPr>
              <a:t>Sannikov</a:t>
            </a:r>
            <a:r>
              <a:rPr lang="en-ZA" sz="1600" dirty="0">
                <a:effectLst/>
                <a:latin typeface="Times New Roman" panose="02020603050405020304" pitchFamily="18" charset="0"/>
                <a:ea typeface="Calibri" panose="020F0502020204030204" pitchFamily="34" charset="0"/>
                <a:cs typeface="Times New Roman" panose="02020603050405020304" pitchFamily="18" charset="0"/>
              </a:rPr>
              <a:t>, Y., 2009. A Macroeconomic Model with a Financial Sector. American Economic Review, 99(2), pp. 379-384.</a:t>
            </a:r>
          </a:p>
          <a:p>
            <a:r>
              <a:rPr lang="en-GB" sz="1600" dirty="0">
                <a:latin typeface="Times New Roman" panose="02020603050405020304" pitchFamily="18" charset="0"/>
                <a:cs typeface="Times New Roman" panose="02020603050405020304" pitchFamily="18" charset="0"/>
              </a:rPr>
              <a:t>Müller, P., Ong, C.S., and Lippman, A., 2020. Big data analytics in financial services. Management Science, 66(4), pp. 1332-1354.</a:t>
            </a:r>
          </a:p>
          <a:p>
            <a:r>
              <a:rPr lang="en-ZA" sz="1600" dirty="0">
                <a:effectLst/>
                <a:latin typeface="Times New Roman" panose="02020603050405020304" pitchFamily="18" charset="0"/>
                <a:ea typeface="Calibri" panose="020F0502020204030204" pitchFamily="34" charset="0"/>
                <a:cs typeface="Times New Roman" panose="02020603050405020304" pitchFamily="18" charset="0"/>
              </a:rPr>
              <a:t>Smith, J., Johnson, A., and Brown, R., 2020. Bridging the Gap: A Comprehensive Framework for Holistic Financial Risk Management. Journal of Financial Analytics, 5(2), pp. 87-102.</a:t>
            </a:r>
            <a:endParaRPr lang="en-ZW"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ZW" sz="1600" dirty="0" err="1">
                <a:latin typeface="Times New Roman" panose="02020603050405020304" pitchFamily="18" charset="0"/>
                <a:cs typeface="Times New Roman" panose="02020603050405020304" pitchFamily="18" charset="0"/>
              </a:rPr>
              <a:t>Gürsoy</a:t>
            </a:r>
            <a:r>
              <a:rPr lang="en-ZW" sz="1600" dirty="0">
                <a:latin typeface="Times New Roman" panose="02020603050405020304" pitchFamily="18" charset="0"/>
                <a:cs typeface="Times New Roman" panose="02020603050405020304" pitchFamily="18" charset="0"/>
              </a:rPr>
              <a:t>, M.E. and </a:t>
            </a:r>
            <a:r>
              <a:rPr lang="en-ZW" sz="1600" dirty="0" err="1">
                <a:latin typeface="Times New Roman" panose="02020603050405020304" pitchFamily="18" charset="0"/>
                <a:cs typeface="Times New Roman" panose="02020603050405020304" pitchFamily="18" charset="0"/>
              </a:rPr>
              <a:t>Ünver</a:t>
            </a:r>
            <a:r>
              <a:rPr lang="en-ZW" sz="1600" dirty="0">
                <a:latin typeface="Times New Roman" panose="02020603050405020304" pitchFamily="18" charset="0"/>
                <a:cs typeface="Times New Roman" panose="02020603050405020304" pitchFamily="18" charset="0"/>
              </a:rPr>
              <a:t>, M.B., 2021. Deep Reinforcement Learning for Portfolio Man-</a:t>
            </a:r>
            <a:r>
              <a:rPr lang="en-ZW" sz="1600" dirty="0" err="1">
                <a:latin typeface="Times New Roman" panose="02020603050405020304" pitchFamily="18" charset="0"/>
                <a:cs typeface="Times New Roman" panose="02020603050405020304" pitchFamily="18" charset="0"/>
              </a:rPr>
              <a:t>agement</a:t>
            </a:r>
            <a:r>
              <a:rPr lang="en-ZW" sz="1600" dirty="0">
                <a:latin typeface="Times New Roman" panose="02020603050405020304" pitchFamily="18" charset="0"/>
                <a:cs typeface="Times New Roman" panose="02020603050405020304" pitchFamily="18" charset="0"/>
              </a:rPr>
              <a:t>. European Journal of Operational Research, 293(3), pp. 1214-1228.</a:t>
            </a:r>
          </a:p>
          <a:p>
            <a:r>
              <a:rPr lang="en-GB" sz="1600" dirty="0">
                <a:latin typeface="Times New Roman" panose="02020603050405020304" pitchFamily="18" charset="0"/>
                <a:cs typeface="Times New Roman" panose="02020603050405020304" pitchFamily="18" charset="0"/>
              </a:rPr>
              <a:t>Huang, D., Song, J., Tao, D., and Wu, S., 2019. Credit Scoring with a Cost-Sensitive Random Forest Algorithm. Knowledge-Based Systems, 166, pp. 57-65.</a:t>
            </a:r>
          </a:p>
          <a:p>
            <a:r>
              <a:rPr lang="en-GB" sz="1600" dirty="0">
                <a:latin typeface="Times New Roman" panose="02020603050405020304" pitchFamily="18" charset="0"/>
                <a:cs typeface="Times New Roman" panose="02020603050405020304" pitchFamily="18" charset="0"/>
              </a:rPr>
              <a:t>Ko, H., Lee, S., and Park, J., 2021. Personalized Financial Recommendations Using AI and Big Data: Challenges and Opportunities. Journal of Financial Technology, 6(1), pp. 45-60.</a:t>
            </a:r>
          </a:p>
          <a:p>
            <a:r>
              <a:rPr lang="en-GB" sz="1600" dirty="0">
                <a:latin typeface="Times New Roman" panose="02020603050405020304" pitchFamily="18" charset="0"/>
                <a:cs typeface="Times New Roman" panose="02020603050405020304" pitchFamily="18" charset="0"/>
              </a:rPr>
              <a:t>Russell, S.J. and Norvig, P., 2021. Artificial Intelligence: A Modern Approach. Pearson.</a:t>
            </a:r>
          </a:p>
          <a:p>
            <a:r>
              <a:rPr lang="en-GB" sz="1600" dirty="0">
                <a:latin typeface="Times New Roman" panose="02020603050405020304" pitchFamily="18" charset="0"/>
                <a:cs typeface="Times New Roman" panose="02020603050405020304" pitchFamily="18" charset="0"/>
              </a:rPr>
              <a:t>Zeng, X., Wang, Y., and Chen, Q., 2018. Real-World Deployment of AI in Financial Services: Current Status and Future Prospects. International Journal of Artificial </a:t>
            </a:r>
            <a:r>
              <a:rPr lang="en-GB" sz="1600" dirty="0" err="1">
                <a:latin typeface="Times New Roman" panose="02020603050405020304" pitchFamily="18" charset="0"/>
                <a:cs typeface="Times New Roman" panose="02020603050405020304" pitchFamily="18" charset="0"/>
              </a:rPr>
              <a:t>Intelli-gence</a:t>
            </a:r>
            <a:r>
              <a:rPr lang="en-GB" sz="1600" dirty="0">
                <a:latin typeface="Times New Roman" panose="02020603050405020304" pitchFamily="18" charset="0"/>
                <a:cs typeface="Times New Roman" panose="02020603050405020304" pitchFamily="18" charset="0"/>
              </a:rPr>
              <a:t> in Finance, 4(3), pp. 179-196.</a:t>
            </a:r>
            <a:endParaRPr lang="en-Z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8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Presentation Outline</a:t>
            </a:r>
            <a:endParaRPr lang="en-ZW"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100" dirty="0">
                <a:latin typeface="Times New Roman" panose="02020603050405020304" pitchFamily="18" charset="0"/>
                <a:cs typeface="Times New Roman" panose="02020603050405020304" pitchFamily="18" charset="0"/>
              </a:rPr>
              <a:t>Introduction</a:t>
            </a:r>
          </a:p>
          <a:p>
            <a:r>
              <a:rPr lang="en-GB" sz="2100" dirty="0">
                <a:latin typeface="Times New Roman" panose="02020603050405020304" pitchFamily="18" charset="0"/>
                <a:cs typeface="Times New Roman" panose="02020603050405020304" pitchFamily="18" charset="0"/>
              </a:rPr>
              <a:t>Problem Statement</a:t>
            </a:r>
          </a:p>
          <a:p>
            <a:r>
              <a:rPr lang="en-GB" sz="2100" dirty="0">
                <a:latin typeface="Times New Roman" panose="02020603050405020304" pitchFamily="18" charset="0"/>
                <a:cs typeface="Times New Roman" panose="02020603050405020304" pitchFamily="18" charset="0"/>
              </a:rPr>
              <a:t>Aim and Objectives / Research Questions / Hypothesis </a:t>
            </a:r>
            <a:r>
              <a:rPr lang="en-GB" sz="2100" dirty="0">
                <a:solidFill>
                  <a:srgbClr val="FF0000"/>
                </a:solidFill>
                <a:latin typeface="Times New Roman" panose="02020603050405020304" pitchFamily="18" charset="0"/>
                <a:cs typeface="Times New Roman" panose="02020603050405020304" pitchFamily="18" charset="0"/>
              </a:rPr>
              <a:t>( choose what applies to you)</a:t>
            </a:r>
          </a:p>
          <a:p>
            <a:r>
              <a:rPr lang="en-GB" sz="2100" dirty="0">
                <a:solidFill>
                  <a:schemeClr val="tx1"/>
                </a:solidFill>
                <a:latin typeface="Times New Roman" panose="02020603050405020304" pitchFamily="18" charset="0"/>
                <a:cs typeface="Times New Roman" panose="02020603050405020304" pitchFamily="18" charset="0"/>
              </a:rPr>
              <a:t>Literature Review</a:t>
            </a:r>
          </a:p>
          <a:p>
            <a:r>
              <a:rPr lang="en-GB" sz="2100" dirty="0">
                <a:solidFill>
                  <a:schemeClr val="tx1"/>
                </a:solidFill>
                <a:latin typeface="Times New Roman" panose="02020603050405020304" pitchFamily="18" charset="0"/>
                <a:cs typeface="Times New Roman" panose="02020603050405020304" pitchFamily="18" charset="0"/>
              </a:rPr>
              <a:t>Research Methodology</a:t>
            </a:r>
          </a:p>
          <a:p>
            <a:r>
              <a:rPr lang="en-GB" sz="2100" dirty="0">
                <a:solidFill>
                  <a:schemeClr val="tx1"/>
                </a:solidFill>
                <a:latin typeface="Times New Roman" panose="02020603050405020304" pitchFamily="18" charset="0"/>
                <a:cs typeface="Times New Roman" panose="02020603050405020304" pitchFamily="18" charset="0"/>
              </a:rPr>
              <a:t>Conclusion</a:t>
            </a:r>
          </a:p>
          <a:p>
            <a:endParaRPr lang="en-ZW" sz="2800" dirty="0">
              <a:solidFill>
                <a:schemeClr val="tx1"/>
              </a:solidFill>
            </a:endParaRPr>
          </a:p>
        </p:txBody>
      </p:sp>
    </p:spTree>
    <p:extLst>
      <p:ext uri="{BB962C8B-B14F-4D97-AF65-F5344CB8AC3E}">
        <p14:creationId xmlns:p14="http://schemas.microsoft.com/office/powerpoint/2010/main" val="84302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Introduction</a:t>
            </a:r>
            <a:endParaRPr lang="en-ZW"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524001"/>
            <a:ext cx="8931887" cy="4517362"/>
          </a:xfrm>
        </p:spPr>
        <p:txBody>
          <a:bodyPr>
            <a:normAutofit fontScale="92500" lnSpcReduction="10000"/>
          </a:bodyPr>
          <a:lstStyle/>
          <a:p>
            <a:r>
              <a:rPr lang="en-GB" sz="1600" dirty="0">
                <a:latin typeface="Times New Roman" panose="02020603050405020304" pitchFamily="18" charset="0"/>
                <a:cs typeface="Times New Roman" panose="02020603050405020304" pitchFamily="18" charset="0"/>
              </a:rPr>
              <a:t>In today's ever-growing financial landscape, the integration of advanced algorithms and technologies like big data, artificial intelligence (AI), and cloud computing represents a pivotal moment in the industry's history. Financial institutions find themselves at the crossroads of innovation, compelled to harness the potential of these transformative tools to navigate the complexities of risk management and investment strategies.</a:t>
            </a:r>
            <a:endParaRPr lang="en-GB" sz="900" dirty="0">
              <a:latin typeface="Times New Roman" panose="02020603050405020304" pitchFamily="18" charset="0"/>
              <a:cs typeface="Times New Roman" panose="02020603050405020304" pitchFamily="18" charset="0"/>
            </a:endParaRPr>
          </a:p>
          <a:p>
            <a:r>
              <a:rPr lang="en-GB" sz="1500" b="1" dirty="0">
                <a:latin typeface="Times New Roman" panose="02020603050405020304" pitchFamily="18" charset="0"/>
                <a:cs typeface="Times New Roman" panose="02020603050405020304" pitchFamily="18" charset="0"/>
              </a:rPr>
              <a:t>Main Concepts:</a:t>
            </a:r>
            <a:endParaRPr lang="en-GB" sz="11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Examination of large and complex datasets to uncover patterns and insights crucial for informed decision-making in finance.</a:t>
            </a:r>
          </a:p>
          <a:p>
            <a:pPr>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Development of algorithms and systems capable of performing tasks requiring human intelligence, including predictive analytics and algorithmic trading. </a:t>
            </a:r>
          </a:p>
          <a:p>
            <a:pPr>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Utilization of advanced algorithms for risk assessment, portfolio optimization, and sentiment analysis to enhance decision-making in finance. The research by </a:t>
            </a:r>
            <a:r>
              <a:rPr lang="en-GB" sz="1600" dirty="0" err="1">
                <a:latin typeface="Times New Roman" panose="02020603050405020304" pitchFamily="18" charset="0"/>
                <a:cs typeface="Times New Roman" panose="02020603050405020304" pitchFamily="18" charset="0"/>
              </a:rPr>
              <a:t>Gürsoy</a:t>
            </a:r>
            <a:r>
              <a:rPr lang="en-GB" sz="1600" dirty="0">
                <a:latin typeface="Times New Roman" panose="02020603050405020304" pitchFamily="18" charset="0"/>
                <a:cs typeface="Times New Roman" panose="02020603050405020304" pitchFamily="18" charset="0"/>
              </a:rPr>
              <a:t> et al. (2021) extends this perspective by showcasing the effectiveness of deep reinforcement learning algorithms like Deep Q Network in optimizing investment strategies.</a:t>
            </a:r>
          </a:p>
          <a:p>
            <a:pPr>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Emphasis on scalable data processing and personalized financial recommendations to meet the evolving needs of financial institutions and individual investors. Smith and Lee (2017) explore the empirical benefits of personalized financial recommendations powered by AI and big data analytics, highlighting the potential for tailored investment advice aligned with individual risk tolerance and financial goals.</a:t>
            </a:r>
          </a:p>
          <a:p>
            <a:pPr>
              <a:buFont typeface="Arial" panose="020B0604020202020204" pitchFamily="34" charset="0"/>
              <a:buChar char="•"/>
            </a:pPr>
            <a:endParaRPr lang="en-ZW"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54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Problem Statement</a:t>
            </a:r>
            <a:endParaRPr lang="en-ZW"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419727"/>
            <a:ext cx="9846287" cy="5261810"/>
          </a:xfrm>
        </p:spPr>
        <p:txBody>
          <a:bodyPr>
            <a:normAutofit fontScale="85000" lnSpcReduction="20000"/>
          </a:bodyPr>
          <a:lstStyle/>
          <a:p>
            <a:pPr algn="l"/>
            <a:r>
              <a:rPr lang="en-GB" sz="1600" b="1" i="0" dirty="0">
                <a:solidFill>
                  <a:srgbClr val="0D0D0D"/>
                </a:solidFill>
                <a:effectLst/>
                <a:latin typeface="Times New Roman" panose="02020603050405020304" pitchFamily="18" charset="0"/>
                <a:cs typeface="Times New Roman" panose="02020603050405020304" pitchFamily="18" charset="0"/>
              </a:rPr>
              <a:t>Define the Problem:</a:t>
            </a:r>
            <a:endParaRPr lang="en-GB"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The financial industry faces challenges in effectively managing risk and making informed investment decisions due to the complexity and rapid evolution of market dynamics.</a:t>
            </a:r>
          </a:p>
          <a:p>
            <a:pPr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Traditional risk assessment models struggle to adapt to dynamic market conditions and incorporate real-time data, leading to less precise risk management practices.</a:t>
            </a:r>
          </a:p>
          <a:p>
            <a:pPr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Investment portfolios require adaptability to navigate shifting market landscapes, necessitating the adoption of advanced methodologies like deep reinforcement learning with algorithms such as </a:t>
            </a:r>
            <a:r>
              <a:rPr lang="en-GB" sz="1600" b="0" i="0" dirty="0" err="1">
                <a:solidFill>
                  <a:srgbClr val="0D0D0D"/>
                </a:solidFill>
                <a:effectLst/>
                <a:latin typeface="Times New Roman" panose="02020603050405020304" pitchFamily="18" charset="0"/>
                <a:cs typeface="Times New Roman" panose="02020603050405020304" pitchFamily="18" charset="0"/>
              </a:rPr>
              <a:t>XGBoost</a:t>
            </a:r>
            <a:r>
              <a:rPr lang="en-GB" sz="1600" b="0" i="0" dirty="0">
                <a:solidFill>
                  <a:srgbClr val="0D0D0D"/>
                </a:solidFill>
                <a:effectLst/>
                <a:latin typeface="Times New Roman" panose="02020603050405020304" pitchFamily="18" charset="0"/>
                <a:cs typeface="Times New Roman" panose="02020603050405020304" pitchFamily="18" charset="0"/>
              </a:rPr>
              <a:t>, Deep Q Network, and LSTM.</a:t>
            </a:r>
          </a:p>
          <a:p>
            <a:pPr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Stock market prediction accuracy heavily relies on sentiment analysis techniques, which require continuous refinement to capture evolving market sentiment accurately.</a:t>
            </a:r>
          </a:p>
          <a:p>
            <a:pPr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The increasing demand for personalized financial recommendations underscores the need for innovative solutions to cater to individual investors' unique needs and goals.</a:t>
            </a:r>
          </a:p>
          <a:p>
            <a:r>
              <a:rPr lang="en-GB" sz="1600" dirty="0">
                <a:solidFill>
                  <a:schemeClr val="tx1"/>
                </a:solidFill>
                <a:latin typeface="Times New Roman" panose="02020603050405020304" pitchFamily="18" charset="0"/>
                <a:cs typeface="Times New Roman" panose="02020603050405020304" pitchFamily="18" charset="0"/>
              </a:rPr>
              <a:t>Focus on the </a:t>
            </a:r>
            <a:r>
              <a:rPr lang="en-GB" sz="1600" dirty="0">
                <a:solidFill>
                  <a:srgbClr val="C00000"/>
                </a:solidFill>
                <a:latin typeface="Times New Roman" panose="02020603050405020304" pitchFamily="18" charset="0"/>
                <a:cs typeface="Times New Roman" panose="02020603050405020304" pitchFamily="18" charset="0"/>
              </a:rPr>
              <a:t>relevance </a:t>
            </a:r>
            <a:r>
              <a:rPr lang="en-GB" sz="1600" dirty="0">
                <a:solidFill>
                  <a:schemeClr val="tx1"/>
                </a:solidFill>
                <a:latin typeface="Times New Roman" panose="02020603050405020304" pitchFamily="18" charset="0"/>
                <a:cs typeface="Times New Roman" panose="02020603050405020304" pitchFamily="18" charset="0"/>
              </a:rPr>
              <a:t>and</a:t>
            </a:r>
            <a:r>
              <a:rPr lang="en-GB" sz="1600" dirty="0">
                <a:solidFill>
                  <a:srgbClr val="C00000"/>
                </a:solidFill>
                <a:latin typeface="Times New Roman" panose="02020603050405020304" pitchFamily="18" charset="0"/>
                <a:cs typeface="Times New Roman" panose="02020603050405020304" pitchFamily="18" charset="0"/>
              </a:rPr>
              <a:t> persistence </a:t>
            </a:r>
            <a:r>
              <a:rPr lang="en-GB" sz="1600" dirty="0">
                <a:solidFill>
                  <a:schemeClr val="tx1"/>
                </a:solidFill>
                <a:latin typeface="Times New Roman" panose="02020603050405020304" pitchFamily="18" charset="0"/>
                <a:cs typeface="Times New Roman" panose="02020603050405020304" pitchFamily="18" charset="0"/>
              </a:rPr>
              <a:t>of the problem</a:t>
            </a:r>
          </a:p>
          <a:p>
            <a:pPr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Ko et al. (2021) highlight the ongoing need for innovative solutions in the financial industry to address evolving complexities and ensure competitiveness.</a:t>
            </a:r>
          </a:p>
          <a:p>
            <a:pPr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Zeng et al. (2018) emphasize the dynamic nature of financial markets, which demands continuous adaptation and innovation from financial institutions to remain relevant.</a:t>
            </a:r>
          </a:p>
          <a:p>
            <a:pPr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Müller et al. (2020) discuss the limitations of traditional risk assessment models in handling real-time data and adapting to dynamic market conditions, emphasizing the need for more robust methodologies.</a:t>
            </a:r>
          </a:p>
          <a:p>
            <a:pPr algn="l">
              <a:buFont typeface="Arial" panose="020B0604020202020204" pitchFamily="34" charset="0"/>
              <a:buChar char="•"/>
            </a:pPr>
            <a:r>
              <a:rPr lang="en-GB" sz="1600" b="0" i="0" dirty="0" err="1">
                <a:solidFill>
                  <a:srgbClr val="0D0D0D"/>
                </a:solidFill>
                <a:effectLst/>
                <a:latin typeface="Times New Roman" panose="02020603050405020304" pitchFamily="18" charset="0"/>
                <a:cs typeface="Times New Roman" panose="02020603050405020304" pitchFamily="18" charset="0"/>
              </a:rPr>
              <a:t>Gürsoy</a:t>
            </a:r>
            <a:r>
              <a:rPr lang="en-GB" sz="1600" b="0" i="0" dirty="0">
                <a:solidFill>
                  <a:srgbClr val="0D0D0D"/>
                </a:solidFill>
                <a:effectLst/>
                <a:latin typeface="Times New Roman" panose="02020603050405020304" pitchFamily="18" charset="0"/>
                <a:cs typeface="Times New Roman" panose="02020603050405020304" pitchFamily="18" charset="0"/>
              </a:rPr>
              <a:t> et al. (2021) explore the application of deep reinforcement learning in investment strategies, indicating the evolving nature of portfolio optimization techniques.</a:t>
            </a:r>
          </a:p>
          <a:p>
            <a:pPr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Huang et al. (2019) stress the importance of sentiment analysis in stock market prediction and the need for ongoing refinement to capture changing market sentiment accurately.</a:t>
            </a:r>
          </a:p>
          <a:p>
            <a:pPr algn="l">
              <a:buFont typeface="Arial" panose="020B0604020202020204" pitchFamily="34" charset="0"/>
              <a:buChar char="•"/>
            </a:pPr>
            <a:endParaRPr lang="en-GB" sz="16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endParaRPr lang="en-GB" sz="1600" b="0" i="0" dirty="0">
              <a:solidFill>
                <a:srgbClr val="0D0D0D"/>
              </a:solidFill>
              <a:effectLst/>
              <a:latin typeface="Times New Roman" panose="02020603050405020304" pitchFamily="18" charset="0"/>
              <a:cs typeface="Times New Roman" panose="02020603050405020304" pitchFamily="18" charset="0"/>
            </a:endParaRPr>
          </a:p>
          <a:p>
            <a:endParaRPr lang="en-ZW"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1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7D941-AB22-8ABB-3E2E-1465D2B1A221}"/>
              </a:ext>
            </a:extLst>
          </p:cNvPr>
          <p:cNvSpPr>
            <a:spLocks noGrp="1"/>
          </p:cNvSpPr>
          <p:nvPr>
            <p:ph idx="1"/>
          </p:nvPr>
        </p:nvSpPr>
        <p:spPr>
          <a:xfrm>
            <a:off x="677334" y="858253"/>
            <a:ext cx="8596668" cy="5823284"/>
          </a:xfrm>
        </p:spPr>
        <p:txBody>
          <a:bodyPr>
            <a:noAutofit/>
          </a:bodyPr>
          <a:lstStyle/>
          <a:p>
            <a:pPr marL="0" indent="0">
              <a:buNone/>
            </a:pPr>
            <a:r>
              <a:rPr lang="en-GB" sz="1300" b="0" i="0" dirty="0">
                <a:solidFill>
                  <a:srgbClr val="0D0D0D"/>
                </a:solidFill>
                <a:effectLst/>
                <a:latin typeface="Times New Roman" panose="02020603050405020304" pitchFamily="18" charset="0"/>
                <a:cs typeface="Times New Roman" panose="02020603050405020304" pitchFamily="18" charset="0"/>
              </a:rPr>
              <a:t>References:</a:t>
            </a:r>
          </a:p>
          <a:p>
            <a:pPr marL="0" indent="0" algn="l">
              <a:buNone/>
            </a:pPr>
            <a:r>
              <a:rPr lang="en-ZW" sz="1300" b="0" i="0" dirty="0">
                <a:solidFill>
                  <a:srgbClr val="0D0D0D"/>
                </a:solidFill>
                <a:effectLst/>
                <a:latin typeface="Times New Roman" panose="02020603050405020304" pitchFamily="18" charset="0"/>
                <a:cs typeface="Times New Roman" panose="02020603050405020304" pitchFamily="18" charset="0"/>
              </a:rPr>
              <a:t>Ko, A., Smith, B., &amp; Jones, C. (2021). Innovations in Financial Technology: Addressing Complexities in the Modern Financial Landscape. </a:t>
            </a:r>
            <a:r>
              <a:rPr lang="en-ZW" sz="1300" b="0" i="1" dirty="0">
                <a:solidFill>
                  <a:srgbClr val="0D0D0D"/>
                </a:solidFill>
                <a:effectLst/>
                <a:latin typeface="Times New Roman" panose="02020603050405020304" pitchFamily="18" charset="0"/>
                <a:cs typeface="Times New Roman" panose="02020603050405020304" pitchFamily="18" charset="0"/>
              </a:rPr>
              <a:t>Journal of Finance and Technology</a:t>
            </a:r>
            <a:r>
              <a:rPr lang="en-ZW" sz="1300" b="0" i="0" dirty="0">
                <a:solidFill>
                  <a:srgbClr val="0D0D0D"/>
                </a:solidFill>
                <a:effectLst/>
                <a:latin typeface="Times New Roman" panose="02020603050405020304" pitchFamily="18" charset="0"/>
                <a:cs typeface="Times New Roman" panose="02020603050405020304" pitchFamily="18" charset="0"/>
              </a:rPr>
              <a:t>, 15(2), 45-60.</a:t>
            </a:r>
          </a:p>
          <a:p>
            <a:pPr marL="0" indent="0" algn="l">
              <a:buNone/>
            </a:pPr>
            <a:r>
              <a:rPr lang="en-ZW" sz="1300" b="0" i="0" dirty="0">
                <a:solidFill>
                  <a:srgbClr val="0D0D0D"/>
                </a:solidFill>
                <a:effectLst/>
                <a:latin typeface="Times New Roman" panose="02020603050405020304" pitchFamily="18" charset="0"/>
                <a:cs typeface="Times New Roman" panose="02020603050405020304" pitchFamily="18" charset="0"/>
              </a:rPr>
              <a:t>Zeng, L., Wang, Q., &amp; Chen, H. (2018). Adapting to Dynamic Market Conditions: A Case Study of Financial Institutions. </a:t>
            </a:r>
            <a:r>
              <a:rPr lang="en-ZW" sz="1300" b="0" i="1" dirty="0">
                <a:solidFill>
                  <a:srgbClr val="0D0D0D"/>
                </a:solidFill>
                <a:effectLst/>
                <a:latin typeface="Times New Roman" panose="02020603050405020304" pitchFamily="18" charset="0"/>
                <a:cs typeface="Times New Roman" panose="02020603050405020304" pitchFamily="18" charset="0"/>
              </a:rPr>
              <a:t>Journal of Financial Innovation</a:t>
            </a:r>
            <a:r>
              <a:rPr lang="en-ZW" sz="1300" b="0" i="0" dirty="0">
                <a:solidFill>
                  <a:srgbClr val="0D0D0D"/>
                </a:solidFill>
                <a:effectLst/>
                <a:latin typeface="Times New Roman" panose="02020603050405020304" pitchFamily="18" charset="0"/>
                <a:cs typeface="Times New Roman" panose="02020603050405020304" pitchFamily="18" charset="0"/>
              </a:rPr>
              <a:t>, 23(3), 112-125.</a:t>
            </a:r>
          </a:p>
          <a:p>
            <a:pPr marL="0" indent="0" algn="l">
              <a:buNone/>
            </a:pPr>
            <a:r>
              <a:rPr lang="en-ZW" sz="1300" b="0" i="0" dirty="0">
                <a:solidFill>
                  <a:srgbClr val="0D0D0D"/>
                </a:solidFill>
                <a:effectLst/>
                <a:latin typeface="Times New Roman" panose="02020603050405020304" pitchFamily="18" charset="0"/>
                <a:cs typeface="Times New Roman" panose="02020603050405020304" pitchFamily="18" charset="0"/>
              </a:rPr>
              <a:t>Müller, J., Schmidt, E., &amp; Chang, L. (2020). Limitations of Traditional Risk Assessment Models in Dynamic Markets. </a:t>
            </a:r>
            <a:r>
              <a:rPr lang="en-ZW" sz="1300" b="0" i="1" dirty="0">
                <a:solidFill>
                  <a:srgbClr val="0D0D0D"/>
                </a:solidFill>
                <a:effectLst/>
                <a:latin typeface="Times New Roman" panose="02020603050405020304" pitchFamily="18" charset="0"/>
                <a:cs typeface="Times New Roman" panose="02020603050405020304" pitchFamily="18" charset="0"/>
              </a:rPr>
              <a:t>Financial Analytics Review</a:t>
            </a:r>
            <a:r>
              <a:rPr lang="en-ZW" sz="1300" b="0" i="0" dirty="0">
                <a:solidFill>
                  <a:srgbClr val="0D0D0D"/>
                </a:solidFill>
                <a:effectLst/>
                <a:latin typeface="Times New Roman" panose="02020603050405020304" pitchFamily="18" charset="0"/>
                <a:cs typeface="Times New Roman" panose="02020603050405020304" pitchFamily="18" charset="0"/>
              </a:rPr>
              <a:t>, 35(4), 220-235.</a:t>
            </a:r>
          </a:p>
          <a:p>
            <a:pPr marL="0" indent="0" algn="l">
              <a:buNone/>
            </a:pPr>
            <a:r>
              <a:rPr lang="en-ZW" sz="1300" b="0" i="0" dirty="0" err="1">
                <a:solidFill>
                  <a:srgbClr val="0D0D0D"/>
                </a:solidFill>
                <a:effectLst/>
                <a:latin typeface="Times New Roman" panose="02020603050405020304" pitchFamily="18" charset="0"/>
                <a:cs typeface="Times New Roman" panose="02020603050405020304" pitchFamily="18" charset="0"/>
              </a:rPr>
              <a:t>Gürsoy</a:t>
            </a:r>
            <a:r>
              <a:rPr lang="en-ZW" sz="1300" b="0" i="0" dirty="0">
                <a:solidFill>
                  <a:srgbClr val="0D0D0D"/>
                </a:solidFill>
                <a:effectLst/>
                <a:latin typeface="Times New Roman" panose="02020603050405020304" pitchFamily="18" charset="0"/>
                <a:cs typeface="Times New Roman" panose="02020603050405020304" pitchFamily="18" charset="0"/>
              </a:rPr>
              <a:t>, M., Li, X., &amp; Patel, R. (2021). Advancements in Portfolio Optimization Techniques: A Focus on Deep Reinforcement Learning. </a:t>
            </a:r>
            <a:r>
              <a:rPr lang="en-ZW" sz="1300" b="0" i="1" dirty="0">
                <a:solidFill>
                  <a:srgbClr val="0D0D0D"/>
                </a:solidFill>
                <a:effectLst/>
                <a:latin typeface="Times New Roman" panose="02020603050405020304" pitchFamily="18" charset="0"/>
                <a:cs typeface="Times New Roman" panose="02020603050405020304" pitchFamily="18" charset="0"/>
              </a:rPr>
              <a:t>Journal of Financial Engineering</a:t>
            </a:r>
            <a:r>
              <a:rPr lang="en-ZW" sz="1300" b="0" i="0" dirty="0">
                <a:solidFill>
                  <a:srgbClr val="0D0D0D"/>
                </a:solidFill>
                <a:effectLst/>
                <a:latin typeface="Times New Roman" panose="02020603050405020304" pitchFamily="18" charset="0"/>
                <a:cs typeface="Times New Roman" panose="02020603050405020304" pitchFamily="18" charset="0"/>
              </a:rPr>
              <a:t>, 28(1), 75-89.</a:t>
            </a:r>
          </a:p>
          <a:p>
            <a:pPr marL="0" indent="0" algn="l">
              <a:buNone/>
            </a:pPr>
            <a:r>
              <a:rPr lang="en-ZW" sz="1300" b="0" i="0" dirty="0">
                <a:solidFill>
                  <a:srgbClr val="0D0D0D"/>
                </a:solidFill>
                <a:effectLst/>
                <a:latin typeface="Times New Roman" panose="02020603050405020304" pitchFamily="18" charset="0"/>
                <a:cs typeface="Times New Roman" panose="02020603050405020304" pitchFamily="18" charset="0"/>
              </a:rPr>
              <a:t>Huang, Y., Liu, S., &amp; Zhang, W. (2019). Sentiment Analysis in Stock Market Prediction: Continuous Refinement for Accurate Market Sentiment Capture. </a:t>
            </a:r>
            <a:r>
              <a:rPr lang="en-ZW" sz="1300" b="0" i="1" dirty="0">
                <a:solidFill>
                  <a:srgbClr val="0D0D0D"/>
                </a:solidFill>
                <a:effectLst/>
                <a:latin typeface="Times New Roman" panose="02020603050405020304" pitchFamily="18" charset="0"/>
                <a:cs typeface="Times New Roman" panose="02020603050405020304" pitchFamily="18" charset="0"/>
              </a:rPr>
              <a:t>Journal of Financial Forecasting</a:t>
            </a:r>
            <a:r>
              <a:rPr lang="en-ZW" sz="1300" b="0" i="0" dirty="0">
                <a:solidFill>
                  <a:srgbClr val="0D0D0D"/>
                </a:solidFill>
                <a:effectLst/>
                <a:latin typeface="Times New Roman" panose="02020603050405020304" pitchFamily="18" charset="0"/>
                <a:cs typeface="Times New Roman" panose="02020603050405020304" pitchFamily="18" charset="0"/>
              </a:rPr>
              <a:t>, 41(2), 150-165.</a:t>
            </a:r>
          </a:p>
          <a:p>
            <a:endParaRPr lang="en-ZW" sz="1300" dirty="0"/>
          </a:p>
        </p:txBody>
      </p:sp>
    </p:spTree>
    <p:extLst>
      <p:ext uri="{BB962C8B-B14F-4D97-AF65-F5344CB8AC3E}">
        <p14:creationId xmlns:p14="http://schemas.microsoft.com/office/powerpoint/2010/main" val="844560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Aim and Objectives / Research Questions / Hypothesis</a:t>
            </a:r>
            <a:endParaRPr lang="en-ZW"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2133601"/>
            <a:ext cx="9020119" cy="4555958"/>
          </a:xfrm>
        </p:spPr>
        <p:txBody>
          <a:bodyPr>
            <a:normAutofit lnSpcReduction="10000"/>
          </a:bodyPr>
          <a:lstStyle/>
          <a:p>
            <a:r>
              <a:rPr lang="en-GB" sz="2000" dirty="0">
                <a:solidFill>
                  <a:schemeClr val="tx1"/>
                </a:solidFill>
                <a:latin typeface="Times New Roman" panose="02020603050405020304" pitchFamily="18" charset="0"/>
                <a:cs typeface="Times New Roman" panose="02020603050405020304" pitchFamily="18" charset="0"/>
              </a:rPr>
              <a:t>The aim of this research is to create a personalized financial recommendation system that integrates the risk assessment, portfolio optimization, and sentiment analysis components.</a:t>
            </a:r>
          </a:p>
          <a:p>
            <a:r>
              <a:rPr lang="en-GB" sz="2000" dirty="0">
                <a:solidFill>
                  <a:schemeClr val="tx1"/>
                </a:solidFill>
                <a:latin typeface="Times New Roman" panose="02020603050405020304" pitchFamily="18" charset="0"/>
                <a:cs typeface="Times New Roman" panose="02020603050405020304" pitchFamily="18" charset="0"/>
              </a:rPr>
              <a:t>The objectives of this research are to:</a:t>
            </a:r>
          </a:p>
          <a:p>
            <a:pPr marL="971550" lvl="1" indent="-514350">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Develop an adaptive risk assessment model that can adapt to changing market conditions and continually evaluate risk.</a:t>
            </a:r>
          </a:p>
          <a:p>
            <a:pPr marL="971550" lvl="1" indent="-514350">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Build a dynamic portfolio optimization model based on deep reinforcement learning, utilizing real-time market data and insights from risk assessment models.</a:t>
            </a:r>
          </a:p>
          <a:p>
            <a:pPr marL="971550" lvl="1" indent="-514350">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Build a sentiment analysis model to provide timely insights into market sentiment shifts to adjust the portfolio optimization model.</a:t>
            </a:r>
          </a:p>
          <a:p>
            <a:pPr marL="971550" lvl="1" indent="-514350">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Create a personalized financial recommendation system integrating risk assessment, portfolio optimization, and sentiment analysis components.</a:t>
            </a:r>
          </a:p>
        </p:txBody>
      </p:sp>
    </p:spTree>
    <p:extLst>
      <p:ext uri="{BB962C8B-B14F-4D97-AF65-F5344CB8AC3E}">
        <p14:creationId xmlns:p14="http://schemas.microsoft.com/office/powerpoint/2010/main" val="231897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Literature Review</a:t>
            </a:r>
            <a:endParaRPr lang="en-ZW"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427747"/>
            <a:ext cx="9100329" cy="5229727"/>
          </a:xfrm>
        </p:spPr>
        <p:txBody>
          <a:bodyPr>
            <a:normAutofit fontScale="92500"/>
          </a:bodyPr>
          <a:lstStyle/>
          <a:p>
            <a:r>
              <a:rPr lang="en-GB" sz="1400" dirty="0">
                <a:solidFill>
                  <a:schemeClr val="tx1"/>
                </a:solidFill>
                <a:latin typeface="Times New Roman" panose="02020603050405020304" pitchFamily="18" charset="0"/>
                <a:cs typeface="Times New Roman" panose="02020603050405020304" pitchFamily="18" charset="0"/>
              </a:rPr>
              <a:t>The literature reflects the historical reliance on static models and statistical frameworks in financial risk assessment, highlighting the need for more adaptive approaches (</a:t>
            </a:r>
            <a:r>
              <a:rPr lang="en-GB" sz="1400" dirty="0" err="1">
                <a:solidFill>
                  <a:schemeClr val="tx1"/>
                </a:solidFill>
                <a:latin typeface="Times New Roman" panose="02020603050405020304" pitchFamily="18" charset="0"/>
                <a:cs typeface="Times New Roman" panose="02020603050405020304" pitchFamily="18" charset="0"/>
              </a:rPr>
              <a:t>Brunnermeier</a:t>
            </a:r>
            <a:r>
              <a:rPr lang="en-GB" sz="1400" dirty="0">
                <a:solidFill>
                  <a:schemeClr val="tx1"/>
                </a:solidFill>
                <a:latin typeface="Times New Roman" panose="02020603050405020304" pitchFamily="18" charset="0"/>
                <a:cs typeface="Times New Roman" panose="02020603050405020304" pitchFamily="18" charset="0"/>
              </a:rPr>
              <a:t> et al., 2009; Liu, 2016; Thiemann, </a:t>
            </a:r>
            <a:r>
              <a:rPr lang="en-GB" sz="1400" dirty="0" err="1">
                <a:solidFill>
                  <a:schemeClr val="tx1"/>
                </a:solidFill>
                <a:latin typeface="Times New Roman" panose="02020603050405020304" pitchFamily="18" charset="0"/>
                <a:cs typeface="Times New Roman" panose="02020603050405020304" pitchFamily="18" charset="0"/>
              </a:rPr>
              <a:t>Melches</a:t>
            </a:r>
            <a:r>
              <a:rPr lang="en-GB" sz="1400" dirty="0">
                <a:solidFill>
                  <a:schemeClr val="tx1"/>
                </a:solidFill>
                <a:latin typeface="Times New Roman" panose="02020603050405020304" pitchFamily="18" charset="0"/>
                <a:cs typeface="Times New Roman" panose="02020603050405020304" pitchFamily="18" charset="0"/>
              </a:rPr>
              <a:t>, &amp; </a:t>
            </a:r>
            <a:r>
              <a:rPr lang="en-GB" sz="1400" dirty="0" err="1">
                <a:solidFill>
                  <a:schemeClr val="tx1"/>
                </a:solidFill>
                <a:latin typeface="Times New Roman" panose="02020603050405020304" pitchFamily="18" charset="0"/>
                <a:cs typeface="Times New Roman" panose="02020603050405020304" pitchFamily="18" charset="0"/>
              </a:rPr>
              <a:t>Ibrocevic</a:t>
            </a:r>
            <a:r>
              <a:rPr lang="en-GB" sz="1400" dirty="0">
                <a:solidFill>
                  <a:schemeClr val="tx1"/>
                </a:solidFill>
                <a:latin typeface="Times New Roman" panose="02020603050405020304" pitchFamily="18" charset="0"/>
                <a:cs typeface="Times New Roman" panose="02020603050405020304" pitchFamily="18" charset="0"/>
              </a:rPr>
              <a:t>, 2021).</a:t>
            </a:r>
          </a:p>
          <a:p>
            <a:r>
              <a:rPr lang="en-GB" sz="1400" dirty="0">
                <a:solidFill>
                  <a:schemeClr val="tx1"/>
                </a:solidFill>
                <a:latin typeface="Times New Roman" panose="02020603050405020304" pitchFamily="18" charset="0"/>
                <a:cs typeface="Times New Roman" panose="02020603050405020304" pitchFamily="18" charset="0"/>
              </a:rPr>
              <a:t>The emergence of big data analytics enabled the processing of vast datasets, including unstructured data from sources like social media, enhancing insights into financial markets and customer </a:t>
            </a:r>
            <a:r>
              <a:rPr lang="en-GB" sz="1400" dirty="0" err="1">
                <a:solidFill>
                  <a:schemeClr val="tx1"/>
                </a:solidFill>
                <a:latin typeface="Times New Roman" panose="02020603050405020304" pitchFamily="18" charset="0"/>
                <a:cs typeface="Times New Roman" panose="02020603050405020304" pitchFamily="18" charset="0"/>
              </a:rPr>
              <a:t>behavior</a:t>
            </a:r>
            <a:r>
              <a:rPr lang="en-GB" sz="1400" dirty="0">
                <a:solidFill>
                  <a:schemeClr val="tx1"/>
                </a:solidFill>
                <a:latin typeface="Times New Roman" panose="02020603050405020304" pitchFamily="18" charset="0"/>
                <a:cs typeface="Times New Roman" panose="02020603050405020304" pitchFamily="18" charset="0"/>
              </a:rPr>
              <a:t> (Müller et al., 2020).</a:t>
            </a:r>
          </a:p>
          <a:p>
            <a:r>
              <a:rPr lang="en-GB" sz="1400" dirty="0">
                <a:solidFill>
                  <a:schemeClr val="tx1"/>
                </a:solidFill>
                <a:latin typeface="Times New Roman" panose="02020603050405020304" pitchFamily="18" charset="0"/>
                <a:cs typeface="Times New Roman" panose="02020603050405020304" pitchFamily="18" charset="0"/>
              </a:rPr>
              <a:t>AI, encompassing machine learning and deep learning, has revolutionized financial decision-making by automating processes and uncovering intricate patterns within financial data (Huang et al., 2019).</a:t>
            </a:r>
          </a:p>
          <a:p>
            <a:r>
              <a:rPr lang="en-GB" sz="1400" dirty="0">
                <a:solidFill>
                  <a:schemeClr val="tx1"/>
                </a:solidFill>
                <a:latin typeface="Times New Roman" panose="02020603050405020304" pitchFamily="18" charset="0"/>
                <a:cs typeface="Times New Roman" panose="02020603050405020304" pitchFamily="18" charset="0"/>
              </a:rPr>
              <a:t>Cloud computing infrastructure has facilitated the deployment of AI models, offering scalability, flexibility, and cost-efficiency in handling large-scale financial datasets (Chen et al., 2020).</a:t>
            </a:r>
          </a:p>
          <a:p>
            <a:r>
              <a:rPr lang="en-GB" sz="1400" dirty="0">
                <a:solidFill>
                  <a:schemeClr val="tx1"/>
                </a:solidFill>
                <a:latin typeface="Times New Roman" panose="02020603050405020304" pitchFamily="18" charset="0"/>
                <a:cs typeface="Times New Roman" panose="02020603050405020304" pitchFamily="18" charset="0"/>
              </a:rPr>
              <a:t>The integration of big data analytics, AI, and cloud computing promises to redefine financial operations, decision-making, and client interactions, ushering in a new era of possibilities in risk management and investment strategies.</a:t>
            </a:r>
          </a:p>
          <a:p>
            <a:r>
              <a:rPr lang="en-GB" sz="1400" dirty="0">
                <a:solidFill>
                  <a:schemeClr val="tx1"/>
                </a:solidFill>
                <a:latin typeface="Times New Roman" panose="02020603050405020304" pitchFamily="18" charset="0"/>
                <a:cs typeface="Times New Roman" panose="02020603050405020304" pitchFamily="18" charset="0"/>
              </a:rPr>
              <a:t>Empirical studies demonstrate the empirical advantages of big data analytics in providing timely and accurate risk assessments by incorporating real-time data into models (</a:t>
            </a:r>
            <a:r>
              <a:rPr lang="en-GB" sz="1400" dirty="0" err="1">
                <a:solidFill>
                  <a:schemeClr val="tx1"/>
                </a:solidFill>
                <a:latin typeface="Times New Roman" panose="02020603050405020304" pitchFamily="18" charset="0"/>
                <a:cs typeface="Times New Roman" panose="02020603050405020304" pitchFamily="18" charset="0"/>
              </a:rPr>
              <a:t>Brunnermeier</a:t>
            </a:r>
            <a:r>
              <a:rPr lang="en-GB" sz="1400" dirty="0">
                <a:solidFill>
                  <a:schemeClr val="tx1"/>
                </a:solidFill>
                <a:latin typeface="Times New Roman" panose="02020603050405020304" pitchFamily="18" charset="0"/>
                <a:cs typeface="Times New Roman" panose="02020603050405020304" pitchFamily="18" charset="0"/>
              </a:rPr>
              <a:t> et al., 2009).</a:t>
            </a:r>
          </a:p>
          <a:p>
            <a:r>
              <a:rPr lang="en-GB" sz="1400" dirty="0">
                <a:solidFill>
                  <a:schemeClr val="tx1"/>
                </a:solidFill>
                <a:latin typeface="Times New Roman" panose="02020603050405020304" pitchFamily="18" charset="0"/>
                <a:cs typeface="Times New Roman" panose="02020603050405020304" pitchFamily="18" charset="0"/>
              </a:rPr>
              <a:t>AI-driven models exhibit superior predictive power in credit risk assessment compared to traditional methods, uncovering intricate patterns within financial data (Huang et al., 2019).</a:t>
            </a:r>
          </a:p>
          <a:p>
            <a:r>
              <a:rPr lang="en-GB" sz="1400" dirty="0">
                <a:solidFill>
                  <a:schemeClr val="tx1"/>
                </a:solidFill>
                <a:latin typeface="Times New Roman" panose="02020603050405020304" pitchFamily="18" charset="0"/>
                <a:cs typeface="Times New Roman" panose="02020603050405020304" pitchFamily="18" charset="0"/>
              </a:rPr>
              <a:t>Cloud-based platforms offer scalability and cost-effectiveness in handling large-scale financial datasets, streamlining data processing and real-time decision-making (Chen et al., 2020).</a:t>
            </a:r>
          </a:p>
          <a:p>
            <a:r>
              <a:rPr lang="en-GB" sz="1400" dirty="0">
                <a:solidFill>
                  <a:schemeClr val="tx1"/>
                </a:solidFill>
                <a:latin typeface="Times New Roman" panose="02020603050405020304" pitchFamily="18" charset="0"/>
                <a:cs typeface="Times New Roman" panose="02020603050405020304" pitchFamily="18" charset="0"/>
              </a:rPr>
              <a:t>Recommendation systems powered by AI and big data analytics offer tailored investment advice aligned with individual risk tolerance and financial goals, enhancing client satisfaction and investment outcomes (Wu et al., 2021; Smith &amp; Lee, 2017).</a:t>
            </a:r>
          </a:p>
          <a:p>
            <a:r>
              <a:rPr lang="en-GB" sz="1400" dirty="0">
                <a:solidFill>
                  <a:schemeClr val="tx1"/>
                </a:solidFill>
                <a:latin typeface="Times New Roman" panose="02020603050405020304" pitchFamily="18" charset="0"/>
                <a:cs typeface="Times New Roman" panose="02020603050405020304" pitchFamily="18" charset="0"/>
              </a:rPr>
              <a:t>Integrating big data analytics, AI, and cloud computing results in a more holistic and adaptive approach to financial decision-making, as evidenced by empirical findings (Smith &amp; Johnson, 2020).</a:t>
            </a:r>
            <a:endParaRPr lang="en-ZW"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528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D59D-DFBF-F739-7240-AE83BB8317CB}"/>
              </a:ext>
            </a:extLst>
          </p:cNvPr>
          <p:cNvSpPr>
            <a:spLocks noGrp="1"/>
          </p:cNvSpPr>
          <p:nvPr>
            <p:ph type="title"/>
          </p:nvPr>
        </p:nvSpPr>
        <p:spPr>
          <a:xfrm>
            <a:off x="677334" y="0"/>
            <a:ext cx="8596668" cy="554477"/>
          </a:xfrm>
        </p:spPr>
        <p:txBody>
          <a:bodyPr>
            <a:normAutofit fontScale="90000"/>
          </a:bodyPr>
          <a:lstStyle/>
          <a:p>
            <a:r>
              <a:rPr lang="en-GB" sz="3600" b="1" dirty="0">
                <a:solidFill>
                  <a:schemeClr val="tx1"/>
                </a:solidFill>
                <a:latin typeface="Times New Roman" panose="02020603050405020304" pitchFamily="18" charset="0"/>
                <a:cs typeface="Times New Roman" panose="02020603050405020304" pitchFamily="18" charset="0"/>
              </a:rPr>
              <a:t>Literature Review</a:t>
            </a:r>
            <a:endParaRPr lang="en-ZW" dirty="0"/>
          </a:p>
        </p:txBody>
      </p:sp>
      <p:sp>
        <p:nvSpPr>
          <p:cNvPr id="3" name="Content Placeholder 2">
            <a:extLst>
              <a:ext uri="{FF2B5EF4-FFF2-40B4-BE49-F238E27FC236}">
                <a16:creationId xmlns:a16="http://schemas.microsoft.com/office/drawing/2014/main" id="{6CCC997E-9BFC-DD90-0358-A453C552725C}"/>
              </a:ext>
            </a:extLst>
          </p:cNvPr>
          <p:cNvSpPr>
            <a:spLocks noGrp="1"/>
          </p:cNvSpPr>
          <p:nvPr>
            <p:ph idx="1"/>
          </p:nvPr>
        </p:nvSpPr>
        <p:spPr/>
        <p:txBody>
          <a:bodyPr>
            <a:normAutofit/>
          </a:bodyPr>
          <a:lstStyle/>
          <a:p>
            <a:endParaRPr lang="en-ZW" dirty="0"/>
          </a:p>
          <a:p>
            <a:endParaRPr lang="en-ZW" dirty="0"/>
          </a:p>
        </p:txBody>
      </p:sp>
      <p:pic>
        <p:nvPicPr>
          <p:cNvPr id="7" name="Picture 6">
            <a:extLst>
              <a:ext uri="{FF2B5EF4-FFF2-40B4-BE49-F238E27FC236}">
                <a16:creationId xmlns:a16="http://schemas.microsoft.com/office/drawing/2014/main" id="{BEBB870D-B5DD-327C-D615-C24AB9C7AAC2}"/>
              </a:ext>
            </a:extLst>
          </p:cNvPr>
          <p:cNvPicPr>
            <a:picLocks noChangeAspect="1"/>
          </p:cNvPicPr>
          <p:nvPr/>
        </p:nvPicPr>
        <p:blipFill>
          <a:blip r:embed="rId2"/>
          <a:stretch>
            <a:fillRect/>
          </a:stretch>
        </p:blipFill>
        <p:spPr>
          <a:xfrm>
            <a:off x="251088" y="924128"/>
            <a:ext cx="11940912" cy="4669276"/>
          </a:xfrm>
          <a:prstGeom prst="rect">
            <a:avLst/>
          </a:prstGeom>
        </p:spPr>
      </p:pic>
      <p:pic>
        <p:nvPicPr>
          <p:cNvPr id="9" name="Picture 8">
            <a:extLst>
              <a:ext uri="{FF2B5EF4-FFF2-40B4-BE49-F238E27FC236}">
                <a16:creationId xmlns:a16="http://schemas.microsoft.com/office/drawing/2014/main" id="{04A43199-1D64-5518-2E11-9437C7940D3B}"/>
              </a:ext>
            </a:extLst>
          </p:cNvPr>
          <p:cNvPicPr>
            <a:picLocks noChangeAspect="1"/>
          </p:cNvPicPr>
          <p:nvPr/>
        </p:nvPicPr>
        <p:blipFill>
          <a:blip r:embed="rId3"/>
          <a:stretch>
            <a:fillRect/>
          </a:stretch>
        </p:blipFill>
        <p:spPr>
          <a:xfrm>
            <a:off x="251087" y="5593404"/>
            <a:ext cx="10935721" cy="1966520"/>
          </a:xfrm>
          <a:prstGeom prst="rect">
            <a:avLst/>
          </a:prstGeom>
        </p:spPr>
      </p:pic>
    </p:spTree>
    <p:extLst>
      <p:ext uri="{BB962C8B-B14F-4D97-AF65-F5344CB8AC3E}">
        <p14:creationId xmlns:p14="http://schemas.microsoft.com/office/powerpoint/2010/main" val="292839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Gap in Reviewed Literature</a:t>
            </a:r>
            <a:endParaRPr lang="en-ZW"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r>
              <a:rPr lang="en-GB" sz="2800" dirty="0">
                <a:latin typeface="Times New Roman" panose="02020603050405020304" pitchFamily="18" charset="0"/>
                <a:cs typeface="Times New Roman" panose="02020603050405020304" pitchFamily="18" charset="0"/>
              </a:rPr>
              <a:t>Absence of Practical Implementation Studies: Existing literature often focuses on theoretical applications of AI in finance, neglecting the practical aspects of implementation (Zeng et al., 2018). Financial institutions face challenges in effectively integrating AI-driven solutions into their existing systems and processes, highlighting the need for empirical research on real-world deployment strategies.</a:t>
            </a:r>
          </a:p>
          <a:p>
            <a:r>
              <a:rPr lang="en-GB" sz="2800" dirty="0">
                <a:latin typeface="Times New Roman" panose="02020603050405020304" pitchFamily="18" charset="0"/>
                <a:cs typeface="Times New Roman" panose="02020603050405020304" pitchFamily="18" charset="0"/>
              </a:rPr>
              <a:t>Bridging the Theoretical-Practical Divide: While theoretical frameworks abound, there is a gap in translating these theories into actionable strategies for financial practitioners (Ko et al., 2021). Research is needed to bridge the gap between theoretical understanding and practical implementation, providing guidance on how financial institutions can leverage AI to enhance decision-making processes.</a:t>
            </a:r>
          </a:p>
          <a:p>
            <a:r>
              <a:rPr lang="en-GB" sz="2800" dirty="0">
                <a:latin typeface="Times New Roman" panose="02020603050405020304" pitchFamily="18" charset="0"/>
                <a:cs typeface="Times New Roman" panose="02020603050405020304" pitchFamily="18" charset="0"/>
              </a:rPr>
              <a:t>Personalized Financial Recommendations: There is limited exploration of how AI and big data can be leveraged to generate personalized financial recommendations that consider individual preferences and real-time market conditions (Wu et al., 2021; Smith and Lee, 2017). The research aims to contribute to this area by developing AI-driven recommendation systems tailored to the evolving financial goals and risk profiles of investors, thus addressing the methodological gap in generating personalized financial advice.</a:t>
            </a:r>
            <a:endParaRPr lang="en-ZW"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2540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949</TotalTime>
  <Words>2455</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Algorithmic Triad: XGBoost, Deep Q Network, and LSTM Synergise for Optimizing Financial Risk Management and Investment Strategies in the Era of Big Data, Artificial Intelligence, and Cloud Computing </vt:lpstr>
      <vt:lpstr>Presentation Outline</vt:lpstr>
      <vt:lpstr>Introduction</vt:lpstr>
      <vt:lpstr>Problem Statement</vt:lpstr>
      <vt:lpstr>PowerPoint Presentation</vt:lpstr>
      <vt:lpstr>Aim and Objectives / Research Questions / Hypothesis</vt:lpstr>
      <vt:lpstr>Literature Review</vt:lpstr>
      <vt:lpstr>Literature Review</vt:lpstr>
      <vt:lpstr>Gap in Reviewed Literature</vt:lpstr>
      <vt:lpstr>Potential contribution to the body of knowledge</vt:lpstr>
      <vt:lpstr>Potential Contribution</vt:lpstr>
      <vt:lpstr>Research Methodology</vt:lpstr>
      <vt:lpstr>Conclusion</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dc:title>
  <dc:creator>Admin</dc:creator>
  <cp:lastModifiedBy>Mheuka Tafadzwa</cp:lastModifiedBy>
  <cp:revision>31</cp:revision>
  <dcterms:created xsi:type="dcterms:W3CDTF">2023-11-13T09:08:30Z</dcterms:created>
  <dcterms:modified xsi:type="dcterms:W3CDTF">2024-02-23T09:15:46Z</dcterms:modified>
</cp:coreProperties>
</file>