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uli Bold" panose="020B0604020202020204" charset="0"/>
      <p:regular r:id="rId19"/>
    </p:embeddedFont>
    <p:embeddedFont>
      <p:font typeface="Muli Bold Bold" panose="020B0604020202020204" charset="0"/>
      <p:regular r:id="rId20"/>
    </p:embeddedFont>
    <p:embeddedFont>
      <p:font typeface="Muli Bold Bold Italics" panose="020B0604020202020204" charset="0"/>
      <p:regular r:id="rId21"/>
    </p:embeddedFont>
    <p:embeddedFont>
      <p:font typeface="Muli Bold Italics" panose="020B0604020202020204" charset="0"/>
      <p:regular r:id="rId22"/>
    </p:embeddedFont>
    <p:embeddedFont>
      <p:font typeface="Muli Regular" panose="020B0604020202020204" charset="0"/>
      <p:regular r:id="rId23"/>
    </p:embeddedFont>
    <p:embeddedFont>
      <p:font typeface="Muli Regular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200" d="100"/>
          <a:sy n="200" d="100"/>
        </p:scale>
        <p:origin x="-12828" y="-71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E549B-7A7E-4DE8-8101-8DE5350AC6A6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644DF-635C-4B04-80DF-6CB232D43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88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644DF-635C-4B04-80DF-6CB232D4319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80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40395" y="6016191"/>
            <a:ext cx="10287000" cy="1028700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BF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783830" y="-2524406"/>
            <a:ext cx="4574069" cy="457406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BF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621460" y="589871"/>
            <a:ext cx="2303539" cy="1952326"/>
          </a:xfrm>
          <a:custGeom>
            <a:avLst/>
            <a:gdLst/>
            <a:ahLst/>
            <a:cxnLst/>
            <a:rect l="l" t="t" r="r" b="b"/>
            <a:pathLst>
              <a:path w="2303539" h="1952326">
                <a:moveTo>
                  <a:pt x="0" y="0"/>
                </a:moveTo>
                <a:lnTo>
                  <a:pt x="2303539" y="0"/>
                </a:lnTo>
                <a:lnTo>
                  <a:pt x="2303539" y="1952327"/>
                </a:lnTo>
                <a:lnTo>
                  <a:pt x="0" y="1952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5515165" y="3825450"/>
            <a:ext cx="7257670" cy="2636101"/>
            <a:chOff x="0" y="0"/>
            <a:chExt cx="9676893" cy="3514801"/>
          </a:xfrm>
        </p:grpSpPr>
        <p:sp>
          <p:nvSpPr>
            <p:cNvPr id="8" name="TextBox 8"/>
            <p:cNvSpPr txBox="1"/>
            <p:nvPr/>
          </p:nvSpPr>
          <p:spPr>
            <a:xfrm>
              <a:off x="0" y="1015017"/>
              <a:ext cx="9676893" cy="12043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75"/>
                </a:lnSpc>
              </a:pPr>
              <a:r>
                <a:rPr lang="en-US" sz="6250">
                  <a:solidFill>
                    <a:srgbClr val="171717"/>
                  </a:solidFill>
                  <a:latin typeface="Muli Bold"/>
                </a:rPr>
                <a:t>NAHANDROKO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7911513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607188" y="990600"/>
            <a:ext cx="7507747" cy="1059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endParaRPr/>
          </a:p>
          <a:p>
            <a:pPr algn="ctr">
              <a:lnSpc>
                <a:spcPts val="2835"/>
              </a:lnSpc>
            </a:pPr>
            <a:r>
              <a:rPr lang="en-US" sz="2025">
                <a:solidFill>
                  <a:srgbClr val="171717"/>
                </a:solidFill>
                <a:latin typeface="Muli Regular"/>
              </a:rPr>
              <a:t>UNIVERSITY OF SCIENCE AND TECHNOLOGY INDIAN OCEAN </a:t>
            </a:r>
          </a:p>
          <a:p>
            <a:pPr algn="ctr">
              <a:lnSpc>
                <a:spcPts val="2835"/>
              </a:lnSpc>
            </a:pPr>
            <a:endParaRPr lang="en-US" sz="2025">
              <a:solidFill>
                <a:srgbClr val="171717"/>
              </a:solidFill>
              <a:latin typeface="Muli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226847" y="8460105"/>
            <a:ext cx="3844019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1950" dirty="0">
                <a:solidFill>
                  <a:srgbClr val="171717"/>
                </a:solidFill>
                <a:latin typeface="Muli Regular"/>
              </a:rPr>
              <a:t>Grade : L1 </a:t>
            </a:r>
          </a:p>
          <a:p>
            <a:pPr algn="ctr">
              <a:lnSpc>
                <a:spcPts val="2729"/>
              </a:lnSpc>
            </a:pPr>
            <a:r>
              <a:rPr lang="en-US" sz="1950" dirty="0" err="1">
                <a:solidFill>
                  <a:srgbClr val="171717"/>
                </a:solidFill>
                <a:latin typeface="Muli Regular"/>
              </a:rPr>
              <a:t>Juin</a:t>
            </a:r>
            <a:r>
              <a:rPr lang="en-US" sz="1950" dirty="0">
                <a:solidFill>
                  <a:srgbClr val="171717"/>
                </a:solidFill>
                <a:latin typeface="Muli Regular"/>
              </a:rPr>
              <a:t> 2023 </a:t>
            </a:r>
          </a:p>
          <a:p>
            <a:pPr algn="ctr">
              <a:lnSpc>
                <a:spcPts val="2729"/>
              </a:lnSpc>
            </a:pPr>
            <a:endParaRPr lang="en-US" sz="1950" dirty="0">
              <a:solidFill>
                <a:srgbClr val="171717"/>
              </a:solidFill>
              <a:latin typeface="Muli Reg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41205" y="8460105"/>
            <a:ext cx="3844019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29"/>
              </a:lnSpc>
            </a:pPr>
            <a:r>
              <a:rPr lang="en-US" sz="1950">
                <a:solidFill>
                  <a:srgbClr val="171717"/>
                </a:solidFill>
                <a:latin typeface="Muli Regular Bold"/>
              </a:rPr>
              <a:t>RAKOTOARIMANANA</a:t>
            </a:r>
          </a:p>
          <a:p>
            <a:pPr algn="just">
              <a:lnSpc>
                <a:spcPts val="2729"/>
              </a:lnSpc>
            </a:pPr>
            <a:r>
              <a:rPr lang="en-US" sz="1950">
                <a:solidFill>
                  <a:srgbClr val="171717"/>
                </a:solidFill>
                <a:latin typeface="Muli Regular Bold"/>
              </a:rPr>
              <a:t>RANTSA JONATHAN</a:t>
            </a:r>
          </a:p>
          <a:p>
            <a:pPr algn="ctr">
              <a:lnSpc>
                <a:spcPts val="2729"/>
              </a:lnSpc>
            </a:pPr>
            <a:endParaRPr lang="en-US" sz="1950">
              <a:solidFill>
                <a:srgbClr val="171717"/>
              </a:solidFill>
              <a:latin typeface="Muli Regular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97660" y="7230894"/>
            <a:ext cx="3844019" cy="683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29"/>
              </a:lnSpc>
            </a:pPr>
            <a:r>
              <a:rPr lang="en-US" sz="1950">
                <a:solidFill>
                  <a:srgbClr val="171717"/>
                </a:solidFill>
                <a:latin typeface="Muli Regular Bold"/>
              </a:rPr>
              <a:t>Présenté par :</a:t>
            </a:r>
          </a:p>
          <a:p>
            <a:pPr algn="ctr">
              <a:lnSpc>
                <a:spcPts val="2729"/>
              </a:lnSpc>
            </a:pPr>
            <a:endParaRPr lang="en-US" sz="1950">
              <a:solidFill>
                <a:srgbClr val="171717"/>
              </a:solidFill>
              <a:latin typeface="Muli Regular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860349" y="-6607172"/>
            <a:ext cx="12058266" cy="12058266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-1764132">
            <a:off x="2630122" y="1336294"/>
            <a:ext cx="4049502" cy="8229600"/>
            <a:chOff x="0" y="0"/>
            <a:chExt cx="5001260" cy="1016381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t="-1202" b="-1202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0811888" y="6361435"/>
            <a:ext cx="162052" cy="162052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BF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821413" y="7386325"/>
            <a:ext cx="162052" cy="162052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BF0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1664017" y="7240656"/>
            <a:ext cx="488574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Muli Regular"/>
              </a:rPr>
              <a:t>Déscriptions des plats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654492" y="6215766"/>
            <a:ext cx="488574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Muli Regular"/>
              </a:rPr>
              <a:t>Deux listes de plats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438935" y="2413153"/>
            <a:ext cx="8020276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 dirty="0">
                <a:solidFill>
                  <a:srgbClr val="FEBF00"/>
                </a:solidFill>
                <a:latin typeface="Muli Bold Italics"/>
              </a:rPr>
              <a:t>LISTE DES PLATS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821413" y="4311655"/>
            <a:ext cx="162052" cy="162052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BF00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1664017" y="4165986"/>
            <a:ext cx="488574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FFFFFF"/>
                </a:solidFill>
                <a:latin typeface="Muli Regular"/>
              </a:rPr>
              <a:t>Fonctionnalités</a:t>
            </a:r>
            <a:r>
              <a:rPr lang="en-US" sz="24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uli Regular"/>
              </a:rPr>
              <a:t>principales</a:t>
            </a:r>
            <a:r>
              <a:rPr lang="en-US" sz="2400" dirty="0">
                <a:solidFill>
                  <a:srgbClr val="FFFFFF"/>
                </a:solidFill>
                <a:latin typeface="Muli Regular"/>
              </a:rPr>
              <a:t>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0811888" y="5336545"/>
            <a:ext cx="162052" cy="162052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BF00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11654492" y="5190876"/>
            <a:ext cx="488574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Muli Regular"/>
              </a:rPr>
              <a:t>Recherche des plats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847609" y="-9249770"/>
            <a:ext cx="12058266" cy="12058266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200150" y="4188037"/>
            <a:ext cx="8661692" cy="3714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3108" lvl="1" indent="-326554">
              <a:lnSpc>
                <a:spcPts val="4235"/>
              </a:lnSpc>
              <a:buFont typeface="Arial"/>
              <a:buChar char="•"/>
            </a:pPr>
            <a:r>
              <a:rPr lang="en-US" sz="3025" dirty="0">
                <a:solidFill>
                  <a:srgbClr val="171717"/>
                </a:solidFill>
                <a:latin typeface="Muli Regular Bold"/>
              </a:rPr>
              <a:t>"NAHANDROKO" a un impact </a:t>
            </a:r>
            <a:r>
              <a:rPr lang="en-US" sz="3025" dirty="0" err="1">
                <a:solidFill>
                  <a:srgbClr val="171717"/>
                </a:solidFill>
                <a:latin typeface="Muli Regular Bold"/>
              </a:rPr>
              <a:t>considérable</a:t>
            </a:r>
            <a:r>
              <a:rPr lang="en-US" sz="3025" dirty="0">
                <a:solidFill>
                  <a:srgbClr val="171717"/>
                </a:solidFill>
                <a:latin typeface="Muli Regular Bold"/>
              </a:rPr>
              <a:t> </a:t>
            </a:r>
            <a:r>
              <a:rPr lang="en-US" sz="3025" dirty="0" err="1">
                <a:solidFill>
                  <a:srgbClr val="171717"/>
                </a:solidFill>
                <a:latin typeface="Muli Regular Bold"/>
              </a:rPr>
              <a:t>en</a:t>
            </a:r>
            <a:r>
              <a:rPr lang="en-US" sz="3025" dirty="0">
                <a:solidFill>
                  <a:srgbClr val="171717"/>
                </a:solidFill>
                <a:latin typeface="Muli Regular Bold"/>
              </a:rPr>
              <a:t> tant </a:t>
            </a:r>
            <a:r>
              <a:rPr lang="en-US" sz="3025" dirty="0" err="1">
                <a:solidFill>
                  <a:srgbClr val="171717"/>
                </a:solidFill>
                <a:latin typeface="Muli Regular Bold"/>
              </a:rPr>
              <a:t>qu'application</a:t>
            </a:r>
            <a:r>
              <a:rPr lang="en-US" sz="3025" dirty="0">
                <a:solidFill>
                  <a:srgbClr val="171717"/>
                </a:solidFill>
                <a:latin typeface="Muli Regular Bold"/>
              </a:rPr>
              <a:t> </a:t>
            </a:r>
            <a:r>
              <a:rPr lang="en-US" sz="3025" dirty="0" err="1">
                <a:solidFill>
                  <a:srgbClr val="171717"/>
                </a:solidFill>
                <a:latin typeface="Muli Regular Bold"/>
              </a:rPr>
              <a:t>en</a:t>
            </a:r>
            <a:r>
              <a:rPr lang="en-US" sz="3025" dirty="0">
                <a:solidFill>
                  <a:srgbClr val="171717"/>
                </a:solidFill>
                <a:latin typeface="Muli Regular Bold"/>
              </a:rPr>
              <a:t> </a:t>
            </a:r>
            <a:r>
              <a:rPr lang="en-US" sz="3025" dirty="0" err="1">
                <a:solidFill>
                  <a:srgbClr val="171717"/>
                </a:solidFill>
                <a:latin typeface="Muli Regular Bold"/>
              </a:rPr>
              <a:t>répondant</a:t>
            </a:r>
            <a:r>
              <a:rPr lang="en-US" sz="3025" dirty="0">
                <a:solidFill>
                  <a:srgbClr val="171717"/>
                </a:solidFill>
                <a:latin typeface="Muli Regular Bold"/>
              </a:rPr>
              <a:t> à des </a:t>
            </a:r>
            <a:r>
              <a:rPr lang="en-US" sz="3025" dirty="0" err="1">
                <a:solidFill>
                  <a:srgbClr val="171717"/>
                </a:solidFill>
                <a:latin typeface="Muli Regular Bold"/>
              </a:rPr>
              <a:t>besoins</a:t>
            </a:r>
            <a:r>
              <a:rPr lang="en-US" sz="3025" dirty="0">
                <a:solidFill>
                  <a:srgbClr val="171717"/>
                </a:solidFill>
                <a:latin typeface="Muli Regular Bold"/>
              </a:rPr>
              <a:t> </a:t>
            </a:r>
            <a:r>
              <a:rPr lang="en-US" sz="3025" dirty="0" err="1">
                <a:solidFill>
                  <a:srgbClr val="171717"/>
                </a:solidFill>
                <a:latin typeface="Muli Regular Bold"/>
              </a:rPr>
              <a:t>concrets</a:t>
            </a:r>
            <a:r>
              <a:rPr lang="en-US" sz="3025" dirty="0">
                <a:solidFill>
                  <a:srgbClr val="171717"/>
                </a:solidFill>
                <a:latin typeface="Muli Regular Bold"/>
              </a:rPr>
              <a:t>.</a:t>
            </a:r>
          </a:p>
          <a:p>
            <a:pPr>
              <a:lnSpc>
                <a:spcPts val="4235"/>
              </a:lnSpc>
            </a:pPr>
            <a:endParaRPr lang="en-US" sz="3025" dirty="0">
              <a:solidFill>
                <a:srgbClr val="171717"/>
              </a:solidFill>
              <a:latin typeface="Muli Regular Bold"/>
            </a:endParaRPr>
          </a:p>
          <a:p>
            <a:pPr marL="653108" lvl="1" indent="-326554">
              <a:lnSpc>
                <a:spcPts val="4235"/>
              </a:lnSpc>
              <a:buFont typeface="Arial"/>
              <a:buChar char="•"/>
            </a:pPr>
            <a:r>
              <a:rPr lang="en-US" sz="3025" dirty="0" err="1">
                <a:solidFill>
                  <a:srgbClr val="171717"/>
                </a:solidFill>
                <a:latin typeface="Muli Regular Bold"/>
              </a:rPr>
              <a:t>Approfondir</a:t>
            </a:r>
            <a:r>
              <a:rPr lang="en-US" sz="3025" dirty="0">
                <a:solidFill>
                  <a:srgbClr val="171717"/>
                </a:solidFill>
                <a:latin typeface="Muli Regular Bold"/>
              </a:rPr>
              <a:t> </a:t>
            </a:r>
            <a:r>
              <a:rPr lang="en-US" sz="3025" dirty="0" err="1">
                <a:solidFill>
                  <a:srgbClr val="171717"/>
                </a:solidFill>
                <a:latin typeface="Muli Regular Bold"/>
              </a:rPr>
              <a:t>mes</a:t>
            </a:r>
            <a:r>
              <a:rPr lang="en-US" sz="3025" dirty="0">
                <a:solidFill>
                  <a:srgbClr val="171717"/>
                </a:solidFill>
                <a:latin typeface="Muli Regular Bold"/>
              </a:rPr>
              <a:t> </a:t>
            </a:r>
            <a:r>
              <a:rPr lang="en-US" sz="3025" dirty="0" err="1">
                <a:solidFill>
                  <a:srgbClr val="171717"/>
                </a:solidFill>
                <a:latin typeface="Muli Regular Bold"/>
              </a:rPr>
              <a:t>connaissances</a:t>
            </a:r>
            <a:r>
              <a:rPr lang="en-US" sz="3025" dirty="0">
                <a:solidFill>
                  <a:srgbClr val="171717"/>
                </a:solidFill>
                <a:latin typeface="Muli Regular Bold"/>
              </a:rPr>
              <a:t> en </a:t>
            </a:r>
            <a:r>
              <a:rPr lang="en-US" sz="3025" dirty="0" err="1">
                <a:solidFill>
                  <a:srgbClr val="171717"/>
                </a:solidFill>
                <a:latin typeface="Muli Regular Bold"/>
              </a:rPr>
              <a:t>programmation</a:t>
            </a:r>
            <a:r>
              <a:rPr lang="en-US" sz="3025" dirty="0">
                <a:solidFill>
                  <a:srgbClr val="171717"/>
                </a:solidFill>
                <a:latin typeface="Muli Regular Bold"/>
              </a:rPr>
              <a:t> et de </a:t>
            </a:r>
            <a:r>
              <a:rPr lang="en-US" sz="3025" dirty="0" err="1">
                <a:solidFill>
                  <a:srgbClr val="171717"/>
                </a:solidFill>
                <a:latin typeface="Muli Regular Bold"/>
              </a:rPr>
              <a:t>consolider</a:t>
            </a:r>
            <a:r>
              <a:rPr lang="en-US" sz="3025" dirty="0">
                <a:solidFill>
                  <a:srgbClr val="171717"/>
                </a:solidFill>
                <a:latin typeface="Muli Regular Bold"/>
              </a:rPr>
              <a:t> </a:t>
            </a:r>
            <a:r>
              <a:rPr lang="en-US" sz="3025" dirty="0" err="1">
                <a:solidFill>
                  <a:srgbClr val="171717"/>
                </a:solidFill>
                <a:latin typeface="Muli Regular Bold"/>
              </a:rPr>
              <a:t>mes</a:t>
            </a:r>
            <a:r>
              <a:rPr lang="en-US" sz="3025" dirty="0">
                <a:solidFill>
                  <a:srgbClr val="171717"/>
                </a:solidFill>
                <a:latin typeface="Muli Regular Bold"/>
              </a:rPr>
              <a:t> </a:t>
            </a:r>
            <a:r>
              <a:rPr lang="en-US" sz="3025" dirty="0" err="1">
                <a:solidFill>
                  <a:srgbClr val="171717"/>
                </a:solidFill>
                <a:latin typeface="Muli Regular Bold"/>
              </a:rPr>
              <a:t>compétences</a:t>
            </a:r>
            <a:r>
              <a:rPr lang="en-US" sz="3025" dirty="0">
                <a:solidFill>
                  <a:srgbClr val="171717"/>
                </a:solidFill>
                <a:latin typeface="Muli Regular Bold"/>
              </a:rPr>
              <a:t>.</a:t>
            </a:r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743655" y="1028700"/>
            <a:ext cx="4049502" cy="8229600"/>
            <a:chOff x="0" y="0"/>
            <a:chExt cx="5001260" cy="101638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t="-1202" b="-1202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200150" y="2313195"/>
            <a:ext cx="7711335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171717"/>
                </a:solidFill>
                <a:latin typeface="Muli Bold Italics"/>
              </a:rPr>
              <a:t>CONCLUSION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531464" y="4257867"/>
            <a:ext cx="12058266" cy="12058266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40395" y="6016191"/>
            <a:ext cx="10287000" cy="1028700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BF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783830" y="-2524406"/>
            <a:ext cx="4574069" cy="457406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BF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621460" y="589871"/>
            <a:ext cx="2303539" cy="1952326"/>
          </a:xfrm>
          <a:custGeom>
            <a:avLst/>
            <a:gdLst/>
            <a:ahLst/>
            <a:cxnLst/>
            <a:rect l="l" t="t" r="r" b="b"/>
            <a:pathLst>
              <a:path w="2303539" h="1952326">
                <a:moveTo>
                  <a:pt x="0" y="0"/>
                </a:moveTo>
                <a:lnTo>
                  <a:pt x="2303539" y="0"/>
                </a:lnTo>
                <a:lnTo>
                  <a:pt x="2303539" y="1952327"/>
                </a:lnTo>
                <a:lnTo>
                  <a:pt x="0" y="1952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991600" y="3952092"/>
            <a:ext cx="10740577" cy="1462074"/>
            <a:chOff x="-499239" y="-47625"/>
            <a:chExt cx="14073801" cy="1949432"/>
          </a:xfrm>
        </p:grpSpPr>
        <p:sp>
          <p:nvSpPr>
            <p:cNvPr id="8" name="TextBox 8"/>
            <p:cNvSpPr txBox="1"/>
            <p:nvPr/>
          </p:nvSpPr>
          <p:spPr>
            <a:xfrm>
              <a:off x="-499239" y="829719"/>
              <a:ext cx="5278369" cy="10720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337"/>
                </a:lnSpc>
              </a:pPr>
              <a:r>
                <a:rPr lang="en-US" sz="9600" dirty="0">
                  <a:solidFill>
                    <a:srgbClr val="171717"/>
                  </a:solidFill>
                  <a:latin typeface="Muli Bold"/>
                </a:rPr>
                <a:t>Merci !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3574562" cy="5209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607188" y="990600"/>
            <a:ext cx="7507747" cy="1059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endParaRPr/>
          </a:p>
          <a:p>
            <a:pPr algn="ctr">
              <a:lnSpc>
                <a:spcPts val="2835"/>
              </a:lnSpc>
            </a:pPr>
            <a:r>
              <a:rPr lang="en-US" sz="2025">
                <a:solidFill>
                  <a:srgbClr val="171717"/>
                </a:solidFill>
                <a:latin typeface="Muli Regular"/>
              </a:rPr>
              <a:t>UNIVERSITY OF SCIENCE AND TECHNOLOGY INDIAN OCEAN </a:t>
            </a:r>
          </a:p>
          <a:p>
            <a:pPr algn="ctr">
              <a:lnSpc>
                <a:spcPts val="2835"/>
              </a:lnSpc>
            </a:pPr>
            <a:endParaRPr lang="en-US" sz="2025">
              <a:solidFill>
                <a:srgbClr val="171717"/>
              </a:solidFill>
              <a:latin typeface="Muli Reg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41205" y="8460105"/>
            <a:ext cx="3844019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29"/>
              </a:lnSpc>
            </a:pPr>
            <a:r>
              <a:rPr lang="en-US" sz="1950">
                <a:solidFill>
                  <a:srgbClr val="171717"/>
                </a:solidFill>
                <a:latin typeface="Muli Regular Bold"/>
              </a:rPr>
              <a:t>RAKOTOARIMANANA</a:t>
            </a:r>
          </a:p>
          <a:p>
            <a:pPr algn="just">
              <a:lnSpc>
                <a:spcPts val="2729"/>
              </a:lnSpc>
            </a:pPr>
            <a:r>
              <a:rPr lang="en-US" sz="1950">
                <a:solidFill>
                  <a:srgbClr val="171717"/>
                </a:solidFill>
                <a:latin typeface="Muli Regular Bold"/>
              </a:rPr>
              <a:t>RANTSA JONATHAN</a:t>
            </a:r>
          </a:p>
          <a:p>
            <a:pPr algn="ctr">
              <a:lnSpc>
                <a:spcPts val="2729"/>
              </a:lnSpc>
            </a:pPr>
            <a:endParaRPr lang="en-US" sz="1950">
              <a:solidFill>
                <a:srgbClr val="171717"/>
              </a:solidFill>
              <a:latin typeface="Muli Regular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97660" y="7230894"/>
            <a:ext cx="3844019" cy="683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29"/>
              </a:lnSpc>
            </a:pPr>
            <a:r>
              <a:rPr lang="en-US" sz="1950">
                <a:solidFill>
                  <a:srgbClr val="171717"/>
                </a:solidFill>
                <a:latin typeface="Muli Regular Bold"/>
              </a:rPr>
              <a:t>Présenté par :</a:t>
            </a:r>
          </a:p>
          <a:p>
            <a:pPr algn="ctr">
              <a:lnSpc>
                <a:spcPts val="2729"/>
              </a:lnSpc>
            </a:pPr>
            <a:endParaRPr lang="en-US" sz="1950">
              <a:solidFill>
                <a:srgbClr val="171717"/>
              </a:solidFill>
              <a:latin typeface="Muli Regular Bold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BA9615FD-46AA-B6C5-DAB6-946D812F61BB}"/>
              </a:ext>
            </a:extLst>
          </p:cNvPr>
          <p:cNvSpPr txBox="1"/>
          <p:nvPr/>
        </p:nvSpPr>
        <p:spPr>
          <a:xfrm>
            <a:off x="11090872" y="9486900"/>
            <a:ext cx="15163800" cy="325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30"/>
              </a:lnSpc>
            </a:pPr>
            <a:r>
              <a:rPr lang="en-US" sz="1200" dirty="0">
                <a:solidFill>
                  <a:srgbClr val="171717"/>
                </a:solidFill>
                <a:latin typeface="Muli Regular"/>
              </a:rPr>
              <a:t>https://drive.google.com/uc?export=download&amp;id=1DgfwR2a_6Nk5OLElQ2K3VrlbZEpamK4Y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4095941" y="5129212"/>
            <a:ext cx="10287000" cy="0"/>
          </a:xfrm>
          <a:prstGeom prst="line">
            <a:avLst/>
          </a:prstGeom>
          <a:ln w="28575" cap="rnd">
            <a:solidFill>
              <a:srgbClr val="171717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4001794" y="-5123884"/>
            <a:ext cx="7414590" cy="741459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28700" y="3037286"/>
            <a:ext cx="6744775" cy="198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>
                <a:solidFill>
                  <a:srgbClr val="171717"/>
                </a:solidFill>
                <a:latin typeface="Muli Bold Italics"/>
              </a:rPr>
              <a:t>PLAN DE PR</a:t>
            </a:r>
            <a:r>
              <a:rPr lang="en-US" sz="6600" dirty="0">
                <a:solidFill>
                  <a:srgbClr val="171717"/>
                </a:solidFill>
                <a:latin typeface="Muli Regular Bold"/>
              </a:rPr>
              <a:t>É</a:t>
            </a:r>
            <a:r>
              <a:rPr lang="en-US" sz="6500" dirty="0">
                <a:solidFill>
                  <a:srgbClr val="171717"/>
                </a:solidFill>
                <a:latin typeface="Muli Bold Italics"/>
              </a:rPr>
              <a:t>SENTATION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613775"/>
            <a:ext cx="6164663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50"/>
              </a:lnSpc>
              <a:spcBef>
                <a:spcPct val="0"/>
              </a:spcBef>
            </a:pPr>
            <a:r>
              <a:rPr lang="en-US" sz="1250">
                <a:solidFill>
                  <a:srgbClr val="171717"/>
                </a:solidFill>
                <a:latin typeface="Muli Regular"/>
              </a:rPr>
              <a:t>NAHANDROKO est une application mobile qui facilite la recherche d'idées de plats malgaches, offrant une solution pratique pour satisfaire les utilisateurs et leur faire découvrir la culture culinaire de Madagascar.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144000" y="1555431"/>
            <a:ext cx="190883" cy="190883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1888325" y="1404224"/>
            <a:ext cx="2970676" cy="495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171717"/>
                </a:solidFill>
                <a:latin typeface="Muli Regular Bold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09800" y="1448993"/>
            <a:ext cx="1411658" cy="464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4"/>
              </a:lnSpc>
            </a:pPr>
            <a:r>
              <a:rPr lang="en-US" sz="2724">
                <a:solidFill>
                  <a:srgbClr val="FFFFFF"/>
                </a:solidFill>
                <a:latin typeface="Muli Bold"/>
              </a:rPr>
              <a:t>01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144000" y="3301745"/>
            <a:ext cx="190883" cy="190883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1888326" y="6726792"/>
            <a:ext cx="2665874" cy="495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171717"/>
                </a:solidFill>
                <a:latin typeface="Muli Regular Bold"/>
              </a:rPr>
              <a:t>REALISATION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09800" y="3205164"/>
            <a:ext cx="1411658" cy="464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4"/>
              </a:lnSpc>
            </a:pPr>
            <a:r>
              <a:rPr lang="en-US" sz="2724">
                <a:solidFill>
                  <a:srgbClr val="FFFFFF"/>
                </a:solidFill>
                <a:latin typeface="Muli Bold"/>
              </a:rPr>
              <a:t>02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144000" y="5048059"/>
            <a:ext cx="190883" cy="190883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1888326" y="3171508"/>
            <a:ext cx="2284874" cy="507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04"/>
              </a:lnSpc>
            </a:pPr>
            <a:r>
              <a:rPr lang="en-US" sz="3074" dirty="0">
                <a:solidFill>
                  <a:srgbClr val="171717"/>
                </a:solidFill>
                <a:latin typeface="Muli Regular Bold"/>
              </a:rPr>
              <a:t>DÉMARCHE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09800" y="4961336"/>
            <a:ext cx="1411658" cy="464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4"/>
              </a:lnSpc>
            </a:pPr>
            <a:r>
              <a:rPr lang="en-US" sz="2724">
                <a:solidFill>
                  <a:srgbClr val="FFFFFF"/>
                </a:solidFill>
                <a:latin typeface="Muli Bold"/>
              </a:rPr>
              <a:t>03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144000" y="6794372"/>
            <a:ext cx="190883" cy="190883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0209800" y="6717507"/>
            <a:ext cx="1411658" cy="464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4"/>
              </a:lnSpc>
            </a:pPr>
            <a:r>
              <a:rPr lang="en-US" sz="2724">
                <a:solidFill>
                  <a:srgbClr val="FFFFFF"/>
                </a:solidFill>
                <a:latin typeface="Muli Bold"/>
              </a:rPr>
              <a:t>04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9144000" y="8540686"/>
            <a:ext cx="190883" cy="190883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1888324" y="8463280"/>
            <a:ext cx="2665874" cy="495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171717"/>
                </a:solidFill>
                <a:latin typeface="Muli Regular Bold"/>
              </a:rPr>
              <a:t>CONCLUSION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09800" y="8475980"/>
            <a:ext cx="1411658" cy="464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4"/>
              </a:lnSpc>
            </a:pPr>
            <a:r>
              <a:rPr lang="en-US" sz="2724">
                <a:solidFill>
                  <a:srgbClr val="FFFFFF"/>
                </a:solidFill>
                <a:latin typeface="Muli Bold"/>
              </a:rPr>
              <a:t>05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7003278" y="8945563"/>
            <a:ext cx="2128543" cy="2128543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3" name="TextBox 13">
            <a:extLst>
              <a:ext uri="{FF2B5EF4-FFF2-40B4-BE49-F238E27FC236}">
                <a16:creationId xmlns:a16="http://schemas.microsoft.com/office/drawing/2014/main" id="{623E05C5-1598-5FC3-0DD8-479A39CFE8BC}"/>
              </a:ext>
            </a:extLst>
          </p:cNvPr>
          <p:cNvSpPr txBox="1"/>
          <p:nvPr/>
        </p:nvSpPr>
        <p:spPr>
          <a:xfrm>
            <a:off x="11888326" y="4884506"/>
            <a:ext cx="3046874" cy="495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171717"/>
                </a:solidFill>
                <a:latin typeface="Muli Regular Bold"/>
              </a:rPr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2858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60492" y="-3136397"/>
            <a:ext cx="7414590" cy="741459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BF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090514" y="7129757"/>
            <a:ext cx="2128543" cy="2128543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BF00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-1612361">
            <a:off x="1949369" y="973276"/>
            <a:ext cx="3460524" cy="7032649"/>
            <a:chOff x="0" y="0"/>
            <a:chExt cx="5001260" cy="101638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t="-1202" b="-1202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7111696" y="2552614"/>
            <a:ext cx="6294760" cy="2839085"/>
            <a:chOff x="0" y="0"/>
            <a:chExt cx="8393013" cy="378544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6350"/>
              <a:ext cx="8393013" cy="203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30"/>
                </a:lnSpc>
              </a:pPr>
              <a:r>
                <a:rPr lang="en-US" sz="2525" dirty="0">
                  <a:solidFill>
                    <a:srgbClr val="171717"/>
                  </a:solidFill>
                  <a:latin typeface="Muli Regular"/>
                </a:rPr>
                <a:t>Dans un monde de </a:t>
              </a:r>
              <a:r>
                <a:rPr lang="en-US" sz="2525" dirty="0" err="1">
                  <a:solidFill>
                    <a:srgbClr val="171717"/>
                  </a:solidFill>
                  <a:latin typeface="Muli Regular"/>
                </a:rPr>
                <a:t>technologie</a:t>
              </a:r>
              <a:r>
                <a:rPr lang="en-US" sz="2525" dirty="0">
                  <a:solidFill>
                    <a:srgbClr val="171717"/>
                  </a:solidFill>
                  <a:latin typeface="Muli Regular"/>
                </a:rPr>
                <a:t> </a:t>
              </a:r>
              <a:r>
                <a:rPr lang="en-US" sz="2525" dirty="0" err="1">
                  <a:solidFill>
                    <a:srgbClr val="171717"/>
                  </a:solidFill>
                  <a:latin typeface="Muli Regular"/>
                </a:rPr>
                <a:t>où</a:t>
              </a:r>
              <a:r>
                <a:rPr lang="en-US" sz="2525" dirty="0">
                  <a:solidFill>
                    <a:srgbClr val="171717"/>
                  </a:solidFill>
                  <a:latin typeface="Muli Regular"/>
                </a:rPr>
                <a:t> il faut </a:t>
              </a:r>
              <a:r>
                <a:rPr lang="en-US" sz="2525" dirty="0" err="1">
                  <a:solidFill>
                    <a:srgbClr val="171717"/>
                  </a:solidFill>
                  <a:latin typeface="Muli Regular"/>
                </a:rPr>
                <a:t>répondre</a:t>
              </a:r>
              <a:r>
                <a:rPr lang="en-US" sz="2525" dirty="0">
                  <a:solidFill>
                    <a:srgbClr val="171717"/>
                  </a:solidFill>
                  <a:latin typeface="Muli Regular"/>
                </a:rPr>
                <a:t> aux </a:t>
              </a:r>
              <a:r>
                <a:rPr lang="en-US" sz="2525" dirty="0" err="1">
                  <a:solidFill>
                    <a:srgbClr val="171717"/>
                  </a:solidFill>
                  <a:latin typeface="Muli Regular"/>
                </a:rPr>
                <a:t>besoins</a:t>
              </a:r>
              <a:r>
                <a:rPr lang="en-US" sz="2525" dirty="0">
                  <a:solidFill>
                    <a:srgbClr val="171717"/>
                  </a:solidFill>
                  <a:latin typeface="Muli Regular"/>
                </a:rPr>
                <a:t> et aux </a:t>
              </a:r>
              <a:r>
                <a:rPr lang="en-US" sz="2525" dirty="0" err="1">
                  <a:solidFill>
                    <a:srgbClr val="171717"/>
                  </a:solidFill>
                  <a:latin typeface="Muli Regular"/>
                </a:rPr>
                <a:t>intérêts</a:t>
              </a:r>
              <a:r>
                <a:rPr lang="en-US" sz="2525" dirty="0">
                  <a:solidFill>
                    <a:srgbClr val="171717"/>
                  </a:solidFill>
                  <a:latin typeface="Muli Regular"/>
                </a:rPr>
                <a:t> de chacun</a:t>
              </a:r>
            </a:p>
            <a:p>
              <a:pPr>
                <a:lnSpc>
                  <a:spcPts val="3030"/>
                </a:lnSpc>
              </a:pPr>
              <a:endParaRPr lang="en-US" sz="2525" dirty="0">
                <a:solidFill>
                  <a:srgbClr val="171717"/>
                </a:solidFill>
                <a:latin typeface="Muli Regular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963624" y="3174153"/>
              <a:ext cx="4465766" cy="59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14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081066" y="1028700"/>
            <a:ext cx="12650782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>
                <a:solidFill>
                  <a:srgbClr val="171717"/>
                </a:solidFill>
                <a:latin typeface="Muli Bold Italics"/>
              </a:rPr>
              <a:t>INTRODUCTION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7422474" y="5078997"/>
            <a:ext cx="9329224" cy="6635750"/>
            <a:chOff x="-1" y="6349"/>
            <a:chExt cx="12438965" cy="8847667"/>
          </a:xfrm>
        </p:grpSpPr>
        <p:sp>
          <p:nvSpPr>
            <p:cNvPr id="14" name="TextBox 14"/>
            <p:cNvSpPr txBox="1"/>
            <p:nvPr/>
          </p:nvSpPr>
          <p:spPr>
            <a:xfrm>
              <a:off x="-1" y="6349"/>
              <a:ext cx="12438965" cy="711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30"/>
                </a:lnSpc>
              </a:pPr>
              <a:r>
                <a:rPr lang="en-US" sz="3525" dirty="0">
                  <a:solidFill>
                    <a:srgbClr val="171717"/>
                  </a:solidFill>
                  <a:latin typeface="Muli Regular"/>
                </a:rPr>
                <a:t>NAHANDROKO </a:t>
              </a:r>
              <a:r>
                <a:rPr lang="en-US" sz="3525" dirty="0" err="1">
                  <a:solidFill>
                    <a:srgbClr val="171717"/>
                  </a:solidFill>
                  <a:latin typeface="Muli Regular"/>
                </a:rPr>
                <a:t>est</a:t>
              </a:r>
              <a:r>
                <a:rPr lang="en-US" sz="3525" dirty="0">
                  <a:solidFill>
                    <a:srgbClr val="171717"/>
                  </a:solidFill>
                  <a:latin typeface="Muli Regular"/>
                </a:rPr>
                <a:t> </a:t>
              </a:r>
              <a:r>
                <a:rPr lang="en-US" sz="3525" dirty="0" err="1">
                  <a:solidFill>
                    <a:srgbClr val="171717"/>
                  </a:solidFill>
                  <a:latin typeface="Muli Regular"/>
                </a:rPr>
                <a:t>une</a:t>
              </a:r>
              <a:r>
                <a:rPr lang="en-US" sz="3525" dirty="0">
                  <a:solidFill>
                    <a:srgbClr val="171717"/>
                  </a:solidFill>
                  <a:latin typeface="Muli Regular"/>
                </a:rPr>
                <a:t> application mobile qui </a:t>
              </a:r>
              <a:r>
                <a:rPr lang="en-US" sz="3525" dirty="0" err="1">
                  <a:solidFill>
                    <a:srgbClr val="171717"/>
                  </a:solidFill>
                  <a:latin typeface="Muli Regular"/>
                </a:rPr>
                <a:t>facilite</a:t>
              </a:r>
              <a:r>
                <a:rPr lang="en-US" sz="3525" dirty="0">
                  <a:solidFill>
                    <a:srgbClr val="171717"/>
                  </a:solidFill>
                  <a:latin typeface="Muli Regular"/>
                </a:rPr>
                <a:t> la recherche des </a:t>
              </a:r>
              <a:r>
                <a:rPr lang="en-US" sz="3525" dirty="0" err="1">
                  <a:solidFill>
                    <a:srgbClr val="171717"/>
                  </a:solidFill>
                  <a:latin typeface="Muli Regular"/>
                </a:rPr>
                <a:t>idées</a:t>
              </a:r>
              <a:r>
                <a:rPr lang="en-US" sz="3525" dirty="0">
                  <a:solidFill>
                    <a:srgbClr val="171717"/>
                  </a:solidFill>
                  <a:latin typeface="Muli Regular"/>
                </a:rPr>
                <a:t> </a:t>
              </a:r>
              <a:r>
                <a:rPr lang="en-US" sz="3525" dirty="0" err="1">
                  <a:solidFill>
                    <a:srgbClr val="171717"/>
                  </a:solidFill>
                  <a:latin typeface="Muli Regular"/>
                </a:rPr>
                <a:t>culinaires</a:t>
              </a:r>
              <a:r>
                <a:rPr lang="en-US" sz="3525" dirty="0">
                  <a:solidFill>
                    <a:srgbClr val="171717"/>
                  </a:solidFill>
                  <a:latin typeface="Muli Regular"/>
                </a:rPr>
                <a:t> de plats </a:t>
              </a:r>
              <a:r>
                <a:rPr lang="en-US" sz="3525" dirty="0" err="1">
                  <a:solidFill>
                    <a:srgbClr val="171717"/>
                  </a:solidFill>
                  <a:latin typeface="Muli Regular"/>
                </a:rPr>
                <a:t>typiquement</a:t>
              </a:r>
              <a:r>
                <a:rPr lang="en-US" sz="3525" dirty="0">
                  <a:solidFill>
                    <a:srgbClr val="171717"/>
                  </a:solidFill>
                  <a:latin typeface="Muli Regular"/>
                </a:rPr>
                <a:t> </a:t>
              </a:r>
              <a:r>
                <a:rPr lang="en-US" sz="3525" dirty="0" err="1">
                  <a:solidFill>
                    <a:srgbClr val="171717"/>
                  </a:solidFill>
                  <a:latin typeface="Muli Regular"/>
                </a:rPr>
                <a:t>malgaches</a:t>
              </a:r>
              <a:r>
                <a:rPr lang="en-US" sz="3525" dirty="0">
                  <a:solidFill>
                    <a:srgbClr val="171717"/>
                  </a:solidFill>
                  <a:latin typeface="Muli Regular"/>
                </a:rPr>
                <a:t>. </a:t>
              </a:r>
            </a:p>
            <a:p>
              <a:pPr>
                <a:lnSpc>
                  <a:spcPts val="4230"/>
                </a:lnSpc>
              </a:pPr>
              <a:endParaRPr lang="en-US" sz="3525" dirty="0">
                <a:solidFill>
                  <a:srgbClr val="171717"/>
                </a:solidFill>
                <a:latin typeface="Muli Regular"/>
              </a:endParaRPr>
            </a:p>
            <a:p>
              <a:pPr>
                <a:lnSpc>
                  <a:spcPts val="4230"/>
                </a:lnSpc>
              </a:pPr>
              <a:r>
                <a:rPr lang="en-US" sz="3525" dirty="0">
                  <a:solidFill>
                    <a:srgbClr val="171717"/>
                  </a:solidFill>
                  <a:latin typeface="Muli Regular"/>
                </a:rPr>
                <a:t>Elle aide les </a:t>
              </a:r>
              <a:r>
                <a:rPr lang="en-US" sz="3525" dirty="0" err="1">
                  <a:solidFill>
                    <a:srgbClr val="171717"/>
                  </a:solidFill>
                  <a:latin typeface="Muli Regular"/>
                </a:rPr>
                <a:t>personnes</a:t>
              </a:r>
              <a:r>
                <a:rPr lang="en-US" sz="3525" dirty="0">
                  <a:solidFill>
                    <a:srgbClr val="171717"/>
                  </a:solidFill>
                  <a:latin typeface="Muli Regular"/>
                </a:rPr>
                <a:t> qui </a:t>
              </a:r>
              <a:r>
                <a:rPr lang="en-US" sz="3525" dirty="0" err="1">
                  <a:solidFill>
                    <a:srgbClr val="171717"/>
                  </a:solidFill>
                  <a:latin typeface="Muli Regular"/>
                </a:rPr>
                <a:t>souhaitent</a:t>
              </a:r>
              <a:r>
                <a:rPr lang="en-US" sz="3525" dirty="0">
                  <a:solidFill>
                    <a:srgbClr val="171717"/>
                  </a:solidFill>
                  <a:latin typeface="Muli Regular"/>
                </a:rPr>
                <a:t> </a:t>
              </a:r>
              <a:r>
                <a:rPr lang="en-US" sz="3525" dirty="0" err="1">
                  <a:solidFill>
                    <a:srgbClr val="171717"/>
                  </a:solidFill>
                  <a:latin typeface="Muli Regular"/>
                </a:rPr>
                <a:t>cuisiner</a:t>
              </a:r>
              <a:r>
                <a:rPr lang="en-US" sz="3525" dirty="0">
                  <a:solidFill>
                    <a:srgbClr val="171717"/>
                  </a:solidFill>
                  <a:latin typeface="Muli Regular"/>
                </a:rPr>
                <a:t> </a:t>
              </a:r>
              <a:r>
                <a:rPr lang="en-US" sz="3525" dirty="0" err="1">
                  <a:solidFill>
                    <a:srgbClr val="171717"/>
                  </a:solidFill>
                  <a:latin typeface="Muli Regular"/>
                </a:rPr>
                <a:t>mais</a:t>
              </a:r>
              <a:r>
                <a:rPr lang="en-US" sz="3525" dirty="0">
                  <a:solidFill>
                    <a:srgbClr val="171717"/>
                  </a:solidFill>
                  <a:latin typeface="Muli Regular"/>
                </a:rPr>
                <a:t> qui </a:t>
              </a:r>
              <a:r>
                <a:rPr lang="en-US" sz="3525" dirty="0" err="1">
                  <a:solidFill>
                    <a:srgbClr val="171717"/>
                  </a:solidFill>
                  <a:latin typeface="Muli Regular"/>
                </a:rPr>
                <a:t>ont</a:t>
              </a:r>
              <a:r>
                <a:rPr lang="en-US" sz="3525" dirty="0">
                  <a:solidFill>
                    <a:srgbClr val="171717"/>
                  </a:solidFill>
                  <a:latin typeface="Muli Regular"/>
                </a:rPr>
                <a:t> des </a:t>
              </a:r>
              <a:r>
                <a:rPr lang="en-US" sz="3525" dirty="0" err="1">
                  <a:solidFill>
                    <a:srgbClr val="171717"/>
                  </a:solidFill>
                  <a:latin typeface="Muli Regular"/>
                </a:rPr>
                <a:t>difficultés</a:t>
              </a:r>
              <a:r>
                <a:rPr lang="en-US" sz="3525" dirty="0">
                  <a:solidFill>
                    <a:srgbClr val="171717"/>
                  </a:solidFill>
                  <a:latin typeface="Muli Regular"/>
                </a:rPr>
                <a:t> à </a:t>
              </a:r>
              <a:r>
                <a:rPr lang="en-US" sz="3525" dirty="0" err="1">
                  <a:solidFill>
                    <a:srgbClr val="171717"/>
                  </a:solidFill>
                  <a:latin typeface="Muli Regular"/>
                </a:rPr>
                <a:t>trouver</a:t>
              </a:r>
              <a:r>
                <a:rPr lang="en-US" sz="3525" dirty="0">
                  <a:solidFill>
                    <a:srgbClr val="171717"/>
                  </a:solidFill>
                  <a:latin typeface="Muli Regular"/>
                </a:rPr>
                <a:t> des </a:t>
              </a:r>
              <a:r>
                <a:rPr lang="en-US" sz="3525" dirty="0" err="1">
                  <a:solidFill>
                    <a:srgbClr val="171717"/>
                  </a:solidFill>
                  <a:latin typeface="Muli Regular"/>
                </a:rPr>
                <a:t>idées</a:t>
              </a:r>
              <a:r>
                <a:rPr lang="en-US" sz="3525" dirty="0">
                  <a:solidFill>
                    <a:srgbClr val="171717"/>
                  </a:solidFill>
                  <a:latin typeface="Muli Regular"/>
                </a:rPr>
                <a:t> de plats.</a:t>
              </a:r>
            </a:p>
            <a:p>
              <a:pPr>
                <a:lnSpc>
                  <a:spcPts val="4230"/>
                </a:lnSpc>
              </a:pPr>
              <a:endParaRPr lang="en-US" sz="3525" dirty="0">
                <a:solidFill>
                  <a:srgbClr val="171717"/>
                </a:solidFill>
                <a:latin typeface="Muli Regular"/>
              </a:endParaRPr>
            </a:p>
            <a:p>
              <a:pPr>
                <a:lnSpc>
                  <a:spcPts val="4230"/>
                </a:lnSpc>
              </a:pPr>
              <a:endParaRPr lang="en-US" sz="3525" dirty="0">
                <a:solidFill>
                  <a:srgbClr val="171717"/>
                </a:solidFill>
                <a:latin typeface="Muli Regular"/>
              </a:endParaRPr>
            </a:p>
            <a:p>
              <a:pPr>
                <a:lnSpc>
                  <a:spcPts val="4230"/>
                </a:lnSpc>
              </a:pPr>
              <a:endParaRPr lang="en-US" sz="3525" dirty="0">
                <a:solidFill>
                  <a:srgbClr val="171717"/>
                </a:solidFill>
                <a:latin typeface="Muli Regular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910212" y="8254153"/>
              <a:ext cx="6618542" cy="59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14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7116" y="4434362"/>
            <a:ext cx="162052" cy="16205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AF0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17116" y="5801566"/>
            <a:ext cx="162052" cy="162052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AF03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5519197" y="-4525267"/>
            <a:ext cx="7414590" cy="741459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17116" y="7425563"/>
            <a:ext cx="162052" cy="162052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AF03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413563" y="3116059"/>
            <a:ext cx="6044770" cy="12284482"/>
            <a:chOff x="0" y="0"/>
            <a:chExt cx="5001260" cy="1016381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3"/>
              <a:stretch>
                <a:fillRect l="-45" r="-45"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4"/>
              <a:stretch>
                <a:fillRect t="-1202" b="-1202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5852053" y="1179830"/>
            <a:ext cx="6583895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 dirty="0">
                <a:solidFill>
                  <a:srgbClr val="FCAF03"/>
                </a:solidFill>
                <a:latin typeface="Muli Bold Italics"/>
              </a:rPr>
              <a:t>DÉMARCHE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59721" y="7151370"/>
            <a:ext cx="4885745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Muli Regular"/>
              </a:rPr>
              <a:t>Une application Pratique et </a:t>
            </a:r>
            <a:r>
              <a:rPr lang="en-US" sz="2400" dirty="0" err="1">
                <a:solidFill>
                  <a:srgbClr val="FFFFFF"/>
                </a:solidFill>
                <a:latin typeface="Muli Regular"/>
              </a:rPr>
              <a:t>accueillante</a:t>
            </a:r>
            <a:endParaRPr lang="en-US" sz="2400" dirty="0">
              <a:solidFill>
                <a:srgbClr val="FFFFFF"/>
              </a:solidFill>
              <a:latin typeface="Muli Regular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159721" y="5386657"/>
            <a:ext cx="4885745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Muli Regular"/>
              </a:rPr>
              <a:t>Recherche de plat </a:t>
            </a:r>
            <a:r>
              <a:rPr lang="en-US" sz="2400" dirty="0" err="1">
                <a:solidFill>
                  <a:srgbClr val="FFFFFF"/>
                </a:solidFill>
                <a:latin typeface="Muli Regular"/>
              </a:rPr>
              <a:t>typiquement</a:t>
            </a:r>
            <a:r>
              <a:rPr lang="en-US" sz="24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uli Regular"/>
              </a:rPr>
              <a:t>malgache</a:t>
            </a:r>
            <a:r>
              <a:rPr lang="en-US" sz="2400" dirty="0">
                <a:solidFill>
                  <a:srgbClr val="FFFFFF"/>
                </a:solidFill>
                <a:latin typeface="Muli Regular"/>
              </a:rPr>
              <a:t> et </a:t>
            </a:r>
            <a:r>
              <a:rPr lang="en-US" sz="2400" dirty="0" err="1">
                <a:solidFill>
                  <a:srgbClr val="FFFFFF"/>
                </a:solidFill>
                <a:latin typeface="Muli Regular"/>
              </a:rPr>
              <a:t>d'autres</a:t>
            </a:r>
            <a:r>
              <a:rPr lang="en-US" sz="24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uli Regular"/>
              </a:rPr>
              <a:t>fonctionnalités</a:t>
            </a:r>
            <a:endParaRPr lang="en-US" sz="2400" dirty="0">
              <a:solidFill>
                <a:srgbClr val="FFFFFF"/>
              </a:solidFill>
              <a:latin typeface="Muli Regular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159721" y="4079143"/>
            <a:ext cx="4885745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FFFFFF"/>
                </a:solidFill>
                <a:latin typeface="Muli Regular"/>
              </a:rPr>
              <a:t>Répondre</a:t>
            </a:r>
            <a:r>
              <a:rPr lang="en-US" sz="2400" dirty="0">
                <a:solidFill>
                  <a:srgbClr val="FFFFFF"/>
                </a:solidFill>
                <a:latin typeface="Muli Regular"/>
              </a:rPr>
              <a:t> aux </a:t>
            </a:r>
            <a:r>
              <a:rPr lang="en-US" sz="2400" dirty="0" err="1">
                <a:solidFill>
                  <a:srgbClr val="FFFFFF"/>
                </a:solidFill>
                <a:latin typeface="Muli Regular"/>
              </a:rPr>
              <a:t>attentes</a:t>
            </a:r>
            <a:r>
              <a:rPr lang="en-US" sz="2400" dirty="0">
                <a:solidFill>
                  <a:srgbClr val="FFFFFF"/>
                </a:solidFill>
                <a:latin typeface="Muli Regular"/>
              </a:rPr>
              <a:t> des </a:t>
            </a:r>
            <a:r>
              <a:rPr lang="en-US" sz="2400" dirty="0" err="1">
                <a:solidFill>
                  <a:srgbClr val="FFFFFF"/>
                </a:solidFill>
                <a:latin typeface="Muli Regular"/>
              </a:rPr>
              <a:t>utilisateurs</a:t>
            </a:r>
            <a:r>
              <a:rPr lang="en-US" sz="2400" dirty="0">
                <a:solidFill>
                  <a:srgbClr val="FFFFFF"/>
                </a:solidFill>
                <a:latin typeface="Muli Regular"/>
              </a:rPr>
              <a:t>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7259300" y="1726987"/>
            <a:ext cx="7414590" cy="7414590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76247" y="6014002"/>
            <a:ext cx="10908164" cy="1090816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BF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7952572" y="-7747683"/>
            <a:ext cx="10908164" cy="10908164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BF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203290" y="4938236"/>
            <a:ext cx="3537514" cy="2653136"/>
          </a:xfrm>
          <a:custGeom>
            <a:avLst/>
            <a:gdLst/>
            <a:ahLst/>
            <a:cxnLst/>
            <a:rect l="l" t="t" r="r" b="b"/>
            <a:pathLst>
              <a:path w="3537514" h="2653136">
                <a:moveTo>
                  <a:pt x="0" y="0"/>
                </a:moveTo>
                <a:lnTo>
                  <a:pt x="3537514" y="0"/>
                </a:lnTo>
                <a:lnTo>
                  <a:pt x="3537514" y="2653136"/>
                </a:lnTo>
                <a:lnTo>
                  <a:pt x="0" y="2653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327643" y="4517560"/>
            <a:ext cx="3950028" cy="2878583"/>
          </a:xfrm>
          <a:custGeom>
            <a:avLst/>
            <a:gdLst/>
            <a:ahLst/>
            <a:cxnLst/>
            <a:rect l="l" t="t" r="r" b="b"/>
            <a:pathLst>
              <a:path w="3950028" h="2878583">
                <a:moveTo>
                  <a:pt x="0" y="0"/>
                </a:moveTo>
                <a:lnTo>
                  <a:pt x="3950028" y="0"/>
                </a:lnTo>
                <a:lnTo>
                  <a:pt x="3950028" y="2878583"/>
                </a:lnTo>
                <a:lnTo>
                  <a:pt x="0" y="28785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78118" y="1817260"/>
            <a:ext cx="4546040" cy="3316715"/>
          </a:xfrm>
          <a:custGeom>
            <a:avLst/>
            <a:gdLst/>
            <a:ahLst/>
            <a:cxnLst/>
            <a:rect l="l" t="t" r="r" b="b"/>
            <a:pathLst>
              <a:path w="4546040" h="3316715">
                <a:moveTo>
                  <a:pt x="0" y="0"/>
                </a:moveTo>
                <a:lnTo>
                  <a:pt x="4546040" y="0"/>
                </a:lnTo>
                <a:lnTo>
                  <a:pt x="4546040" y="3316715"/>
                </a:lnTo>
                <a:lnTo>
                  <a:pt x="0" y="33167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067800" y="1739915"/>
            <a:ext cx="7711335" cy="5296754"/>
            <a:chOff x="0" y="0"/>
            <a:chExt cx="10281780" cy="7062339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10281780" cy="1320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en-US" sz="6500">
                  <a:solidFill>
                    <a:srgbClr val="171717"/>
                  </a:solidFill>
                  <a:latin typeface="Muli Bold Italics"/>
                </a:rPr>
                <a:t>TECHNOLOGIES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846465"/>
              <a:ext cx="8895173" cy="59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4"/>
                </a:lnSpc>
              </a:pPr>
              <a:r>
                <a:rPr lang="en-US" sz="2724">
                  <a:solidFill>
                    <a:srgbClr val="171717"/>
                  </a:solidFill>
                  <a:latin typeface="Muli Bold Bold"/>
                </a:rPr>
                <a:t>Developpements d'application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200480"/>
              <a:ext cx="8895173" cy="3861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49"/>
                </a:lnSpc>
              </a:pPr>
              <a:r>
                <a:rPr lang="en-US" sz="2499">
                  <a:solidFill>
                    <a:srgbClr val="171717"/>
                  </a:solidFill>
                  <a:latin typeface="Muli Regular"/>
                </a:rPr>
                <a:t>Le Flutter est SDK de développement d'applications.</a:t>
              </a:r>
            </a:p>
            <a:p>
              <a:pPr>
                <a:lnSpc>
                  <a:spcPts val="2749"/>
                </a:lnSpc>
              </a:pPr>
              <a:endParaRPr lang="en-US" sz="2499">
                <a:solidFill>
                  <a:srgbClr val="171717"/>
                </a:solidFill>
                <a:latin typeface="Muli Regular"/>
              </a:endParaRPr>
            </a:p>
            <a:p>
              <a:pPr>
                <a:lnSpc>
                  <a:spcPts val="2749"/>
                </a:lnSpc>
              </a:pPr>
              <a:r>
                <a:rPr lang="en-US" sz="2499">
                  <a:solidFill>
                    <a:srgbClr val="171717"/>
                  </a:solidFill>
                  <a:latin typeface="Muli Regular"/>
                </a:rPr>
                <a:t>Le Dart est le langage de programmation utilisé.</a:t>
              </a:r>
            </a:p>
            <a:p>
              <a:pPr>
                <a:lnSpc>
                  <a:spcPts val="2749"/>
                </a:lnSpc>
              </a:pPr>
              <a:endParaRPr lang="en-US" sz="2499">
                <a:solidFill>
                  <a:srgbClr val="171717"/>
                </a:solidFill>
                <a:latin typeface="Muli Regular"/>
              </a:endParaRP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171717"/>
                  </a:solidFill>
                  <a:latin typeface="Muli Regular"/>
                </a:rPr>
                <a:t>Hive est une base de données rapide pour Flutter.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651464" y="1377950"/>
            <a:ext cx="7607836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30"/>
              </a:lnSpc>
            </a:pPr>
            <a:r>
              <a:rPr lang="en-US" sz="6275" dirty="0">
                <a:solidFill>
                  <a:srgbClr val="171717"/>
                </a:solidFill>
                <a:latin typeface="Muli Bold Italics"/>
              </a:rPr>
              <a:t>RÉALISATION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5217272" y="-75224"/>
            <a:ext cx="10437449" cy="10437449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BF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479883" y="8123961"/>
            <a:ext cx="3616233" cy="3616233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BF00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2468889" y="1854200"/>
            <a:ext cx="3460524" cy="7032649"/>
            <a:chOff x="0" y="0"/>
            <a:chExt cx="5001260" cy="101638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t="-1202" b="-1202"/>
              </a:stretch>
            </a:blipFill>
          </p:spPr>
        </p:sp>
      </p:grpSp>
      <p:sp>
        <p:nvSpPr>
          <p:cNvPr id="10" name="AutoShape 10"/>
          <p:cNvSpPr/>
          <p:nvPr/>
        </p:nvSpPr>
        <p:spPr>
          <a:xfrm flipH="1">
            <a:off x="6603187" y="4985041"/>
            <a:ext cx="10287000" cy="0"/>
          </a:xfrm>
          <a:prstGeom prst="line">
            <a:avLst/>
          </a:prstGeom>
          <a:ln w="28575" cap="rnd">
            <a:solidFill>
              <a:srgbClr val="171717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 rot="-5400000">
            <a:off x="7910152" y="4889600"/>
            <a:ext cx="190883" cy="190883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grpSp>
        <p:nvGrpSpPr>
          <p:cNvPr id="13" name="Group 13"/>
          <p:cNvGrpSpPr/>
          <p:nvPr/>
        </p:nvGrpSpPr>
        <p:grpSpPr>
          <a:xfrm rot="-5400000">
            <a:off x="11651246" y="4889600"/>
            <a:ext cx="190883" cy="190883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grpSp>
        <p:nvGrpSpPr>
          <p:cNvPr id="15" name="Group 15"/>
          <p:cNvGrpSpPr/>
          <p:nvPr/>
        </p:nvGrpSpPr>
        <p:grpSpPr>
          <a:xfrm rot="-5400000">
            <a:off x="15697764" y="4889600"/>
            <a:ext cx="190883" cy="190883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5801172" y="5356148"/>
            <a:ext cx="4217961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dirty="0">
                <a:solidFill>
                  <a:srgbClr val="171717"/>
                </a:solidFill>
                <a:latin typeface="Muli Regular Bold"/>
              </a:rPr>
              <a:t>INTERFACE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733148" y="5356148"/>
            <a:ext cx="4217961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171717"/>
                </a:solidFill>
                <a:latin typeface="Muli Regular Bold"/>
              </a:rPr>
              <a:t>FONCTIONALITES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941584" y="5356148"/>
            <a:ext cx="4217961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171717"/>
                </a:solidFill>
                <a:latin typeface="Muli Regular Bold"/>
              </a:rPr>
              <a:t>LISTE DES PLATS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14676" y="-1982316"/>
            <a:ext cx="7414590" cy="741459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BF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223728" y="7129757"/>
            <a:ext cx="2128543" cy="2128543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BF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58699" y="7719230"/>
            <a:ext cx="5201119" cy="2059669"/>
            <a:chOff x="0" y="0"/>
            <a:chExt cx="6934825" cy="2746225"/>
          </a:xfrm>
        </p:grpSpPr>
        <p:sp>
          <p:nvSpPr>
            <p:cNvPr id="7" name="TextBox 7"/>
            <p:cNvSpPr txBox="1"/>
            <p:nvPr/>
          </p:nvSpPr>
          <p:spPr>
            <a:xfrm>
              <a:off x="0" y="2483"/>
              <a:ext cx="6934825" cy="20606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51"/>
                </a:lnSpc>
              </a:pPr>
              <a:r>
                <a:rPr lang="en-US" sz="2042">
                  <a:solidFill>
                    <a:srgbClr val="171717"/>
                  </a:solidFill>
                  <a:latin typeface="Muli Bold"/>
                </a:rPr>
                <a:t>« L'avancée de la technologie est basée sur son adaptation, de sorte que vous ne puissiez presque plus la remarquer, et qu'elle fasse partie de la vie quotidienne. »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622467" y="2510516"/>
              <a:ext cx="3689891" cy="231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1"/>
                </a:lnSpc>
              </a:pPr>
              <a:r>
                <a:rPr lang="en-US" sz="1065">
                  <a:solidFill>
                    <a:srgbClr val="171717"/>
                  </a:solidFill>
                  <a:latin typeface="Muli Bold"/>
                </a:rPr>
                <a:t>Bill Gates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696200" y="1257300"/>
            <a:ext cx="9886979" cy="4457151"/>
            <a:chOff x="0" y="85725"/>
            <a:chExt cx="13182638" cy="594286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634141"/>
              <a:ext cx="13182638" cy="43944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7749" dirty="0">
                  <a:solidFill>
                    <a:srgbClr val="171717"/>
                  </a:solidFill>
                  <a:latin typeface="Muli Bold Bold Italics"/>
                </a:rPr>
                <a:t>SIMULATION</a:t>
              </a:r>
            </a:p>
            <a:p>
              <a:pPr>
                <a:lnSpc>
                  <a:spcPts val="6974"/>
                </a:lnSpc>
              </a:pPr>
              <a:r>
                <a:rPr lang="en-US" sz="7749" dirty="0">
                  <a:solidFill>
                    <a:srgbClr val="171717"/>
                  </a:solidFill>
                  <a:latin typeface="Muli Bold Bold Italics"/>
                </a:rPr>
                <a:t>DU PROJET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5725"/>
              <a:ext cx="10777697" cy="98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3000">
                  <a:solidFill>
                    <a:srgbClr val="171717"/>
                  </a:solidFill>
                  <a:latin typeface="Muli Regular Bold"/>
                </a:rPr>
                <a:t>NAHANDROKO</a:t>
              </a:r>
            </a:p>
            <a:p>
              <a:pPr>
                <a:lnSpc>
                  <a:spcPts val="2700"/>
                </a:lnSpc>
              </a:pPr>
              <a:endParaRPr lang="en-US" sz="3000">
                <a:solidFill>
                  <a:srgbClr val="171717"/>
                </a:solidFill>
                <a:latin typeface="Muli Regular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13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1686630" y="1028700"/>
            <a:ext cx="4049502" cy="8229600"/>
            <a:chOff x="0" y="0"/>
            <a:chExt cx="5001260" cy="101638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t="-1202" b="-1202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2744131" y="-713198"/>
            <a:ext cx="12058266" cy="1205826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28700" y="3146315"/>
            <a:ext cx="7711335" cy="3994369"/>
            <a:chOff x="0" y="0"/>
            <a:chExt cx="10281780" cy="5325825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10281780" cy="1320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en-US" sz="6500" dirty="0">
                  <a:solidFill>
                    <a:srgbClr val="171717"/>
                  </a:solidFill>
                  <a:latin typeface="Muli Bold Italics"/>
                </a:rPr>
                <a:t>L'INTERFACE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846465"/>
              <a:ext cx="8895173" cy="59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4"/>
                </a:lnSpc>
              </a:pPr>
              <a:r>
                <a:rPr lang="en-US" sz="2724">
                  <a:solidFill>
                    <a:srgbClr val="171717"/>
                  </a:solidFill>
                  <a:latin typeface="Muli Regular Bold"/>
                </a:rPr>
                <a:t>Conviviale et Pratique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124280"/>
              <a:ext cx="8895173" cy="2201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en-US" sz="2400" dirty="0" err="1">
                  <a:solidFill>
                    <a:srgbClr val="171717"/>
                  </a:solidFill>
                  <a:latin typeface="Muli Regular"/>
                </a:rPr>
                <a:t>Accueillante</a:t>
              </a: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 </a:t>
              </a:r>
            </a:p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en-US" sz="2400" dirty="0" err="1">
                  <a:solidFill>
                    <a:srgbClr val="171717"/>
                  </a:solidFill>
                  <a:latin typeface="Muli Regular"/>
                </a:rPr>
                <a:t>Dynamique</a:t>
              </a:r>
              <a:endParaRPr lang="en-US" sz="2400" dirty="0">
                <a:solidFill>
                  <a:srgbClr val="171717"/>
                </a:solidFill>
                <a:latin typeface="Muli Regular"/>
              </a:endParaRPr>
            </a:p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en-US" sz="2400" dirty="0" err="1">
                  <a:solidFill>
                    <a:srgbClr val="171717"/>
                  </a:solidFill>
                  <a:latin typeface="Muli Regular"/>
                </a:rPr>
                <a:t>Basé</a:t>
              </a: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 sur </a:t>
              </a:r>
              <a:r>
                <a:rPr lang="en-US" sz="2400" dirty="0" err="1">
                  <a:solidFill>
                    <a:srgbClr val="171717"/>
                  </a:solidFill>
                  <a:latin typeface="Muli Regular"/>
                </a:rPr>
                <a:t>l'expérience</a:t>
              </a: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171717"/>
                  </a:solidFill>
                  <a:latin typeface="Muli Regular"/>
                </a:rPr>
                <a:t>utilisateur</a:t>
              </a:r>
              <a:endParaRPr lang="en-US" sz="2400" dirty="0">
                <a:solidFill>
                  <a:srgbClr val="171717"/>
                </a:solidFill>
                <a:latin typeface="Muli Regular"/>
              </a:endParaRPr>
            </a:p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en-US" sz="2400" dirty="0" err="1">
                  <a:solidFill>
                    <a:srgbClr val="171717"/>
                  </a:solidFill>
                  <a:latin typeface="Muli Regular"/>
                </a:rPr>
                <a:t>Intuitif</a:t>
              </a: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 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9444378" y="-9783654"/>
            <a:ext cx="12058266" cy="12058266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42224" y="-4477650"/>
            <a:ext cx="8955301" cy="895530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BF0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358681"/>
            <a:ext cx="7711335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171717"/>
                </a:solidFill>
                <a:latin typeface="Muli Bold Italics"/>
              </a:rPr>
              <a:t>FONCTIONALITÉS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6822918" y="5293085"/>
            <a:ext cx="7711335" cy="3615802"/>
            <a:chOff x="0" y="0"/>
            <a:chExt cx="10281780" cy="4821069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0281780" cy="1320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00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846465"/>
              <a:ext cx="8895173" cy="59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4"/>
                </a:lnSpc>
              </a:pPr>
              <a:r>
                <a:rPr lang="en-US" sz="2724">
                  <a:solidFill>
                    <a:srgbClr val="FEBF00"/>
                  </a:solidFill>
                  <a:latin typeface="Muli Bold Bold"/>
                </a:rPr>
                <a:t>Ajouts des plats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124280"/>
              <a:ext cx="8895173" cy="16967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Perspective</a:t>
              </a:r>
            </a:p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en-US" sz="2400" dirty="0" err="1">
                  <a:solidFill>
                    <a:srgbClr val="171717"/>
                  </a:solidFill>
                  <a:latin typeface="Muli Regular"/>
                </a:rPr>
                <a:t>Création</a:t>
              </a: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 et </a:t>
              </a:r>
              <a:r>
                <a:rPr lang="en-US" sz="2400" dirty="0" err="1">
                  <a:solidFill>
                    <a:srgbClr val="171717"/>
                  </a:solidFill>
                  <a:latin typeface="Muli Regular"/>
                </a:rPr>
                <a:t>découverte</a:t>
              </a:r>
              <a:endParaRPr lang="en-US" sz="2400" dirty="0">
                <a:solidFill>
                  <a:srgbClr val="171717"/>
                </a:solidFill>
                <a:latin typeface="Muli Regular"/>
              </a:endParaRPr>
            </a:p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Interaction et </a:t>
              </a:r>
              <a:r>
                <a:rPr lang="en-US" sz="2400" dirty="0" err="1">
                  <a:solidFill>
                    <a:srgbClr val="171717"/>
                  </a:solidFill>
                  <a:latin typeface="Muli Regular"/>
                </a:rPr>
                <a:t>l’échange</a:t>
              </a: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 </a:t>
              </a:r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1598096">
            <a:off x="-1488145" y="6393940"/>
            <a:ext cx="5446563" cy="11068777"/>
            <a:chOff x="0" y="0"/>
            <a:chExt cx="5001260" cy="1016381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t="-1202" b="-1202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2294850" y="1714304"/>
            <a:ext cx="7711335" cy="3994369"/>
            <a:chOff x="0" y="0"/>
            <a:chExt cx="10281780" cy="5325825"/>
          </a:xfrm>
        </p:grpSpPr>
        <p:sp>
          <p:nvSpPr>
            <p:cNvPr id="18" name="TextBox 18"/>
            <p:cNvSpPr txBox="1"/>
            <p:nvPr/>
          </p:nvSpPr>
          <p:spPr>
            <a:xfrm>
              <a:off x="0" y="0"/>
              <a:ext cx="10281780" cy="1320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00"/>
                </a:lnSpc>
              </a:pPr>
              <a:endParaRPr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846465"/>
              <a:ext cx="8895173" cy="59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4"/>
                </a:lnSpc>
              </a:pPr>
              <a:r>
                <a:rPr lang="en-US" sz="2724">
                  <a:solidFill>
                    <a:srgbClr val="FEBF00"/>
                  </a:solidFill>
                  <a:latin typeface="Muli Bold Bold"/>
                </a:rPr>
                <a:t>Liste des courses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3124280"/>
              <a:ext cx="8895173" cy="2201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171717"/>
                  </a:solidFill>
                  <a:latin typeface="Muli Regular"/>
                </a:rPr>
                <a:t>Création et Gestion</a:t>
              </a:r>
            </a:p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171717"/>
                  </a:solidFill>
                  <a:latin typeface="Muli Regular"/>
                </a:rPr>
                <a:t>Liste des achats</a:t>
              </a:r>
            </a:p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171717"/>
                  </a:solidFill>
                  <a:latin typeface="Muli Regular"/>
                </a:rPr>
                <a:t>côté Pratique </a:t>
              </a:r>
            </a:p>
            <a:p>
              <a:pPr>
                <a:lnSpc>
                  <a:spcPts val="3359"/>
                </a:lnSpc>
              </a:pPr>
              <a:endParaRPr lang="en-US" sz="2400">
                <a:solidFill>
                  <a:srgbClr val="171717"/>
                </a:solidFill>
                <a:latin typeface="Muli Regular"/>
              </a:endParaRPr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6EC2467F-ACDE-BDC2-EE4B-E0D2BEAD8C0A}"/>
              </a:ext>
            </a:extLst>
          </p:cNvPr>
          <p:cNvGrpSpPr>
            <a:grpSpLocks noChangeAspect="1"/>
          </p:cNvGrpSpPr>
          <p:nvPr/>
        </p:nvGrpSpPr>
        <p:grpSpPr>
          <a:xfrm>
            <a:off x="11973150" y="1486563"/>
            <a:ext cx="3693445" cy="7506003"/>
            <a:chOff x="0" y="0"/>
            <a:chExt cx="5001260" cy="10163810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E62D8002-A6B0-C672-2386-14D30E0C8922}"/>
                </a:ext>
              </a:extLst>
            </p:cNvPr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A3125B2-482A-62CB-F1C1-DAC3843C95A8}"/>
                </a:ext>
              </a:extLst>
            </p:cNvPr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4"/>
              <a:stretch>
                <a:fillRect t="-1202" b="-1202"/>
              </a:stretch>
            </a:blipFill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322</Words>
  <Application>Microsoft Office PowerPoint</Application>
  <PresentationFormat>Personnalisé</PresentationFormat>
  <Paragraphs>78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Muli Bold Italics</vt:lpstr>
      <vt:lpstr>Muli Regular</vt:lpstr>
      <vt:lpstr>Muli Bold Bold</vt:lpstr>
      <vt:lpstr>Muli Bold Bold Italics</vt:lpstr>
      <vt:lpstr>Muli Regular Bold</vt:lpstr>
      <vt:lpstr>Arial</vt:lpstr>
      <vt:lpstr>Muli Bold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NAHANDROKO</dc:title>
  <cp:lastModifiedBy>RANTSA</cp:lastModifiedBy>
  <cp:revision>15</cp:revision>
  <dcterms:created xsi:type="dcterms:W3CDTF">2006-08-16T00:00:00Z</dcterms:created>
  <dcterms:modified xsi:type="dcterms:W3CDTF">2023-06-08T17:10:07Z</dcterms:modified>
  <dc:identifier>DAFk94uj9ok</dc:identifier>
</cp:coreProperties>
</file>