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9" r:id="rId2"/>
    <p:sldId id="257" r:id="rId3"/>
    <p:sldId id="258" r:id="rId4"/>
    <p:sldId id="260" r:id="rId5"/>
    <p:sldId id="261" r:id="rId6"/>
    <p:sldId id="262" r:id="rId7"/>
    <p:sldId id="263" r:id="rId8"/>
    <p:sldId id="264" r:id="rId9"/>
    <p:sldId id="272" r:id="rId10"/>
    <p:sldId id="266" r:id="rId11"/>
    <p:sldId id="265" r:id="rId12"/>
    <p:sldId id="275" r:id="rId13"/>
    <p:sldId id="273" r:id="rId14"/>
    <p:sldId id="274" r:id="rId15"/>
    <p:sldId id="267" r:id="rId16"/>
    <p:sldId id="271"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nie Antwiler" initials="RA" lastIdx="2" clrIdx="0">
    <p:extLst>
      <p:ext uri="{19B8F6BF-5375-455C-9EA6-DF929625EA0E}">
        <p15:presenceInfo xmlns:p15="http://schemas.microsoft.com/office/powerpoint/2012/main" userId="c510711d6811f0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16T22:16:40.897" idx="1">
    <p:pos x="10" y="10"/>
    <p:text/>
    <p:extLst>
      <p:ext uri="{C676402C-5697-4E1C-873F-D02D1690AC5C}">
        <p15:threadingInfo xmlns:p15="http://schemas.microsoft.com/office/powerpoint/2012/main" timeZoneBias="300"/>
      </p:ext>
    </p:extLst>
  </p:cm>
  <p:cm authorId="1" dt="2019-05-16T22:16:42.736" idx="2">
    <p:pos x="106" y="106"/>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6B5873-7EB1-4D1F-B759-7D3AA73E7FA9}" type="doc">
      <dgm:prSet loTypeId="urn:diagrams.loki3.com/VaryingWidthList" loCatId="list" qsTypeId="urn:microsoft.com/office/officeart/2005/8/quickstyle/simple1" qsCatId="simple" csTypeId="urn:microsoft.com/office/officeart/2005/8/colors/colorful1" csCatId="colorful" phldr="1"/>
      <dgm:spPr/>
      <dgm:t>
        <a:bodyPr/>
        <a:lstStyle/>
        <a:p>
          <a:endParaRPr lang="en-US"/>
        </a:p>
      </dgm:t>
    </dgm:pt>
    <dgm:pt modelId="{5826BE4C-E433-4EB7-854C-586FE8A34388}">
      <dgm:prSet phldrT="[Text]" custT="1"/>
      <dgm:spPr>
        <a:xfrm>
          <a:off x="2322668" y="715894"/>
          <a:ext cx="1012500" cy="664333"/>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2000">
              <a:solidFill>
                <a:sysClr val="window" lastClr="FFFFFF"/>
              </a:solidFill>
              <a:latin typeface="Calibri" panose="020F0502020204030204"/>
              <a:ea typeface="+mn-ea"/>
              <a:cs typeface="+mn-cs"/>
            </a:rPr>
            <a:t>Pycharm</a:t>
          </a:r>
        </a:p>
      </dgm:t>
    </dgm:pt>
    <dgm:pt modelId="{351D63FE-E06D-4F24-AB93-D36E36E89C95}" type="parTrans" cxnId="{B71F68A2-B530-435F-8999-F09A8385C324}">
      <dgm:prSet/>
      <dgm:spPr/>
      <dgm:t>
        <a:bodyPr/>
        <a:lstStyle/>
        <a:p>
          <a:endParaRPr lang="en-US"/>
        </a:p>
      </dgm:t>
    </dgm:pt>
    <dgm:pt modelId="{A4B14722-3142-46D4-8319-54B6F6E96B5E}" type="sibTrans" cxnId="{B71F68A2-B530-435F-8999-F09A8385C324}">
      <dgm:prSet/>
      <dgm:spPr/>
      <dgm:t>
        <a:bodyPr/>
        <a:lstStyle/>
        <a:p>
          <a:endParaRPr lang="en-US"/>
        </a:p>
      </dgm:t>
    </dgm:pt>
    <dgm:pt modelId="{FEDE9A93-0292-4B59-A733-D0B7375BA227}">
      <dgm:prSet phldrT="[Text]" custT="1"/>
      <dgm:spPr>
        <a:xfrm>
          <a:off x="2237861" y="2724198"/>
          <a:ext cx="1125000" cy="664333"/>
        </a:xfrm>
        <a:prstGeom prst="rect">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2000">
              <a:solidFill>
                <a:sysClr val="window" lastClr="FFFFFF"/>
              </a:solidFill>
              <a:latin typeface="Calibri" panose="020F0502020204030204"/>
              <a:ea typeface="+mn-ea"/>
              <a:cs typeface="+mn-cs"/>
            </a:rPr>
            <a:t>Jupyter Notebook</a:t>
          </a:r>
        </a:p>
      </dgm:t>
    </dgm:pt>
    <dgm:pt modelId="{DC0127B7-2E8C-47CD-88D4-1FED96B12FBE}" type="parTrans" cxnId="{F7E8F73B-95BD-4CB6-974C-0F9679BCDCCF}">
      <dgm:prSet/>
      <dgm:spPr/>
      <dgm:t>
        <a:bodyPr/>
        <a:lstStyle/>
        <a:p>
          <a:endParaRPr lang="en-US"/>
        </a:p>
      </dgm:t>
    </dgm:pt>
    <dgm:pt modelId="{401CB413-831E-4BD8-8993-DCACE2BF0C1A}" type="sibTrans" cxnId="{F7E8F73B-95BD-4CB6-974C-0F9679BCDCCF}">
      <dgm:prSet/>
      <dgm:spPr/>
      <dgm:t>
        <a:bodyPr/>
        <a:lstStyle/>
        <a:p>
          <a:endParaRPr lang="en-US"/>
        </a:p>
      </dgm:t>
    </dgm:pt>
    <dgm:pt modelId="{B0B781C6-8CEB-4605-8BE5-5B3EE06B4351}">
      <dgm:prSet phldrT="[Text]" custT="1"/>
      <dgm:spPr>
        <a:xfrm>
          <a:off x="1781171" y="2049992"/>
          <a:ext cx="2000255" cy="664333"/>
        </a:xfrm>
        <a:prstGeom prst="rect">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2000">
              <a:solidFill>
                <a:sysClr val="window" lastClr="FFFFFF"/>
              </a:solidFill>
              <a:latin typeface="Calibri" panose="020F0502020204030204"/>
              <a:ea typeface="+mn-ea"/>
              <a:cs typeface="+mn-cs"/>
            </a:rPr>
            <a:t>Google Colab</a:t>
          </a:r>
        </a:p>
      </dgm:t>
    </dgm:pt>
    <dgm:pt modelId="{23F66745-BFA4-4AC1-A182-F0FFD27B41FA}" type="parTrans" cxnId="{6623A4E3-9A98-4BAF-9DDE-B6E89104E750}">
      <dgm:prSet/>
      <dgm:spPr/>
      <dgm:t>
        <a:bodyPr/>
        <a:lstStyle/>
        <a:p>
          <a:endParaRPr lang="en-US"/>
        </a:p>
      </dgm:t>
    </dgm:pt>
    <dgm:pt modelId="{25BA792E-2B9A-4D32-88A9-F21DEE41E86E}" type="sibTrans" cxnId="{6623A4E3-9A98-4BAF-9DDE-B6E89104E750}">
      <dgm:prSet/>
      <dgm:spPr/>
      <dgm:t>
        <a:bodyPr/>
        <a:lstStyle/>
        <a:p>
          <a:endParaRPr lang="en-US"/>
        </a:p>
      </dgm:t>
    </dgm:pt>
    <dgm:pt modelId="{469167B1-7F7B-49D1-905B-1F8F27307512}">
      <dgm:prSet phldrT="[Text]" custT="1"/>
      <dgm:spPr>
        <a:xfrm>
          <a:off x="1973174" y="1373402"/>
          <a:ext cx="1684425" cy="664333"/>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2000">
              <a:solidFill>
                <a:sysClr val="window" lastClr="FFFFFF"/>
              </a:solidFill>
              <a:latin typeface="Calibri" panose="020F0502020204030204"/>
              <a:ea typeface="+mn-ea"/>
              <a:cs typeface="+mn-cs"/>
            </a:rPr>
            <a:t>Flask</a:t>
          </a:r>
        </a:p>
      </dgm:t>
    </dgm:pt>
    <dgm:pt modelId="{C714C55C-8C27-4F63-9FA7-09237C4DDD7C}" type="parTrans" cxnId="{87F2B324-1ED7-4AF6-B16B-27C0925F151F}">
      <dgm:prSet/>
      <dgm:spPr/>
      <dgm:t>
        <a:bodyPr/>
        <a:lstStyle/>
        <a:p>
          <a:endParaRPr lang="en-US"/>
        </a:p>
      </dgm:t>
    </dgm:pt>
    <dgm:pt modelId="{E819087B-C1B9-4A06-A2AD-1C93F1E87560}" type="sibTrans" cxnId="{87F2B324-1ED7-4AF6-B16B-27C0925F151F}">
      <dgm:prSet/>
      <dgm:spPr/>
      <dgm:t>
        <a:bodyPr/>
        <a:lstStyle/>
        <a:p>
          <a:endParaRPr lang="en-US"/>
        </a:p>
      </dgm:t>
    </dgm:pt>
    <dgm:pt modelId="{1EB86466-60F6-4487-A30F-C8C5F4CEFCD0}">
      <dgm:prSet phldrT="[Text]" custT="1"/>
      <dgm:spPr>
        <a:xfrm>
          <a:off x="1581149" y="40515"/>
          <a:ext cx="2438407" cy="664333"/>
        </a:xfrm>
        <a:prstGeom prst="rect">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2000">
              <a:solidFill>
                <a:sysClr val="window" lastClr="FFFFFF"/>
              </a:solidFill>
              <a:latin typeface="Calibri" panose="020F0502020204030204"/>
              <a:ea typeface="+mn-ea"/>
              <a:cs typeface="+mn-cs"/>
            </a:rPr>
            <a:t>Sublime Text Editor</a:t>
          </a:r>
        </a:p>
      </dgm:t>
    </dgm:pt>
    <dgm:pt modelId="{4E14921B-D76F-4C56-AAE4-870127F41BDE}" type="parTrans" cxnId="{28CDD0B8-0245-4B19-8820-1C664B47B43F}">
      <dgm:prSet/>
      <dgm:spPr/>
      <dgm:t>
        <a:bodyPr/>
        <a:lstStyle/>
        <a:p>
          <a:endParaRPr lang="en-US"/>
        </a:p>
      </dgm:t>
    </dgm:pt>
    <dgm:pt modelId="{3C9FFA4A-13C2-4FDF-80B1-3980B04EF310}" type="sibTrans" cxnId="{28CDD0B8-0245-4B19-8820-1C664B47B43F}">
      <dgm:prSet/>
      <dgm:spPr/>
      <dgm:t>
        <a:bodyPr/>
        <a:lstStyle/>
        <a:p>
          <a:endParaRPr lang="en-US"/>
        </a:p>
      </dgm:t>
    </dgm:pt>
    <dgm:pt modelId="{39B82B52-0A2B-4D73-93A9-55AF2D3805AB}" type="pres">
      <dgm:prSet presAssocID="{846B5873-7EB1-4D1F-B759-7D3AA73E7FA9}" presName="Name0" presStyleCnt="0">
        <dgm:presLayoutVars>
          <dgm:resizeHandles/>
        </dgm:presLayoutVars>
      </dgm:prSet>
      <dgm:spPr/>
    </dgm:pt>
    <dgm:pt modelId="{9DE829B8-8797-42EE-B270-AE8A7ED49BB9}" type="pres">
      <dgm:prSet presAssocID="{5826BE4C-E433-4EB7-854C-586FE8A34388}" presName="text" presStyleLbl="node1" presStyleIdx="0" presStyleCnt="5" custLinFactY="100000" custLinFactNeighborX="8466" custLinFactNeighborY="150651">
        <dgm:presLayoutVars>
          <dgm:bulletEnabled val="1"/>
        </dgm:presLayoutVars>
      </dgm:prSet>
      <dgm:spPr/>
    </dgm:pt>
    <dgm:pt modelId="{FC0796B7-081A-4AB1-B3D4-A6820C4BB920}" type="pres">
      <dgm:prSet presAssocID="{A4B14722-3142-46D4-8319-54B6F6E96B5E}" presName="space" presStyleCnt="0"/>
      <dgm:spPr/>
    </dgm:pt>
    <dgm:pt modelId="{05CEAC0A-79D4-445F-A07A-A9B5BAACABCD}" type="pres">
      <dgm:prSet presAssocID="{FEDE9A93-0292-4B59-A733-D0B7375BA227}" presName="text" presStyleLbl="node1" presStyleIdx="1" presStyleCnt="5" custLinFactY="289836" custLinFactNeighborX="5081" custLinFactNeighborY="300000">
        <dgm:presLayoutVars>
          <dgm:bulletEnabled val="1"/>
        </dgm:presLayoutVars>
      </dgm:prSet>
      <dgm:spPr/>
    </dgm:pt>
    <dgm:pt modelId="{4FFC86B7-BD86-41C9-A2AA-682694D7C1A3}" type="pres">
      <dgm:prSet presAssocID="{401CB413-831E-4BD8-8993-DCACE2BF0C1A}" presName="space" presStyleCnt="0"/>
      <dgm:spPr/>
    </dgm:pt>
    <dgm:pt modelId="{E1F3A8D1-A2E5-40EC-ACC4-5720D031E350}" type="pres">
      <dgm:prSet presAssocID="{B0B781C6-8CEB-4605-8BE5-5B3EE06B4351}" presName="text" presStyleLbl="node1" presStyleIdx="2" presStyleCnt="5" custScaleX="233948" custLinFactY="93350" custLinFactNeighborX="4456" custLinFactNeighborY="100000">
        <dgm:presLayoutVars>
          <dgm:bulletEnabled val="1"/>
        </dgm:presLayoutVars>
      </dgm:prSet>
      <dgm:spPr/>
    </dgm:pt>
    <dgm:pt modelId="{9CB7E3BE-6D21-40D9-877C-D5ABE3D5E5E1}" type="pres">
      <dgm:prSet presAssocID="{25BA792E-2B9A-4D32-88A9-F21DEE41E86E}" presName="space" presStyleCnt="0"/>
      <dgm:spPr/>
    </dgm:pt>
    <dgm:pt modelId="{D2E60DE7-4D7C-4F6D-9E04-409445CDA3CC}" type="pres">
      <dgm:prSet presAssocID="{469167B1-7F7B-49D1-905B-1F8F27307512}" presName="text" presStyleLbl="node1" presStyleIdx="3" presStyleCnt="5" custScaleX="233948" custLinFactY="-100000" custLinFactNeighborX="10026" custLinFactNeighborY="-169898">
        <dgm:presLayoutVars>
          <dgm:bulletEnabled val="1"/>
        </dgm:presLayoutVars>
      </dgm:prSet>
      <dgm:spPr/>
    </dgm:pt>
    <dgm:pt modelId="{1F4D2011-C106-4E00-A4BD-9BF24D61E2B4}" type="pres">
      <dgm:prSet presAssocID="{E819087B-C1B9-4A06-A2AD-1C93F1E87560}" presName="space" presStyleCnt="0"/>
      <dgm:spPr/>
    </dgm:pt>
    <dgm:pt modelId="{2A24CD2E-82C6-4455-BC59-7E8846F58E2C}" type="pres">
      <dgm:prSet presAssocID="{1EB86466-60F6-4487-A30F-C8C5F4CEFCD0}" presName="text" presStyleLbl="node1" presStyleIdx="4" presStyleCnt="5" custScaleX="200692" custLinFactY="-394130" custLinFactNeighborX="4704" custLinFactNeighborY="-400000">
        <dgm:presLayoutVars>
          <dgm:bulletEnabled val="1"/>
        </dgm:presLayoutVars>
      </dgm:prSet>
      <dgm:spPr/>
    </dgm:pt>
  </dgm:ptLst>
  <dgm:cxnLst>
    <dgm:cxn modelId="{87F2B324-1ED7-4AF6-B16B-27C0925F151F}" srcId="{846B5873-7EB1-4D1F-B759-7D3AA73E7FA9}" destId="{469167B1-7F7B-49D1-905B-1F8F27307512}" srcOrd="3" destOrd="0" parTransId="{C714C55C-8C27-4F63-9FA7-09237C4DDD7C}" sibTransId="{E819087B-C1B9-4A06-A2AD-1C93F1E87560}"/>
    <dgm:cxn modelId="{213F4D2A-66BC-4ABE-9C81-33562D94B4A2}" type="presOf" srcId="{469167B1-7F7B-49D1-905B-1F8F27307512}" destId="{D2E60DE7-4D7C-4F6D-9E04-409445CDA3CC}" srcOrd="0" destOrd="0" presId="urn:diagrams.loki3.com/VaryingWidthList"/>
    <dgm:cxn modelId="{F7E8F73B-95BD-4CB6-974C-0F9679BCDCCF}" srcId="{846B5873-7EB1-4D1F-B759-7D3AA73E7FA9}" destId="{FEDE9A93-0292-4B59-A733-D0B7375BA227}" srcOrd="1" destOrd="0" parTransId="{DC0127B7-2E8C-47CD-88D4-1FED96B12FBE}" sibTransId="{401CB413-831E-4BD8-8993-DCACE2BF0C1A}"/>
    <dgm:cxn modelId="{AC56CA5E-9B9D-4D42-93C1-63A477D4318E}" type="presOf" srcId="{5826BE4C-E433-4EB7-854C-586FE8A34388}" destId="{9DE829B8-8797-42EE-B270-AE8A7ED49BB9}" srcOrd="0" destOrd="0" presId="urn:diagrams.loki3.com/VaryingWidthList"/>
    <dgm:cxn modelId="{358AE986-AB2A-45AC-8E17-05430E5B7FB3}" type="presOf" srcId="{B0B781C6-8CEB-4605-8BE5-5B3EE06B4351}" destId="{E1F3A8D1-A2E5-40EC-ACC4-5720D031E350}" srcOrd="0" destOrd="0" presId="urn:diagrams.loki3.com/VaryingWidthList"/>
    <dgm:cxn modelId="{B71F68A2-B530-435F-8999-F09A8385C324}" srcId="{846B5873-7EB1-4D1F-B759-7D3AA73E7FA9}" destId="{5826BE4C-E433-4EB7-854C-586FE8A34388}" srcOrd="0" destOrd="0" parTransId="{351D63FE-E06D-4F24-AB93-D36E36E89C95}" sibTransId="{A4B14722-3142-46D4-8319-54B6F6E96B5E}"/>
    <dgm:cxn modelId="{5D3F8BB0-5885-40C1-BD8E-4388F8019149}" type="presOf" srcId="{846B5873-7EB1-4D1F-B759-7D3AA73E7FA9}" destId="{39B82B52-0A2B-4D73-93A9-55AF2D3805AB}" srcOrd="0" destOrd="0" presId="urn:diagrams.loki3.com/VaryingWidthList"/>
    <dgm:cxn modelId="{28CDD0B8-0245-4B19-8820-1C664B47B43F}" srcId="{846B5873-7EB1-4D1F-B759-7D3AA73E7FA9}" destId="{1EB86466-60F6-4487-A30F-C8C5F4CEFCD0}" srcOrd="4" destOrd="0" parTransId="{4E14921B-D76F-4C56-AAE4-870127F41BDE}" sibTransId="{3C9FFA4A-13C2-4FDF-80B1-3980B04EF310}"/>
    <dgm:cxn modelId="{BA0638B9-56D9-48E9-8585-11AECDDA46C2}" type="presOf" srcId="{1EB86466-60F6-4487-A30F-C8C5F4CEFCD0}" destId="{2A24CD2E-82C6-4455-BC59-7E8846F58E2C}" srcOrd="0" destOrd="0" presId="urn:diagrams.loki3.com/VaryingWidthList"/>
    <dgm:cxn modelId="{80C81AE0-040D-47D2-84D5-1FC8A5B30813}" type="presOf" srcId="{FEDE9A93-0292-4B59-A733-D0B7375BA227}" destId="{05CEAC0A-79D4-445F-A07A-A9B5BAACABCD}" srcOrd="0" destOrd="0" presId="urn:diagrams.loki3.com/VaryingWidthList"/>
    <dgm:cxn modelId="{6623A4E3-9A98-4BAF-9DDE-B6E89104E750}" srcId="{846B5873-7EB1-4D1F-B759-7D3AA73E7FA9}" destId="{B0B781C6-8CEB-4605-8BE5-5B3EE06B4351}" srcOrd="2" destOrd="0" parTransId="{23F66745-BFA4-4AC1-A182-F0FFD27B41FA}" sibTransId="{25BA792E-2B9A-4D32-88A9-F21DEE41E86E}"/>
    <dgm:cxn modelId="{F7373029-89F1-4CC0-99FE-8BA7E4A6E329}" type="presParOf" srcId="{39B82B52-0A2B-4D73-93A9-55AF2D3805AB}" destId="{9DE829B8-8797-42EE-B270-AE8A7ED49BB9}" srcOrd="0" destOrd="0" presId="urn:diagrams.loki3.com/VaryingWidthList"/>
    <dgm:cxn modelId="{7E6506CC-335E-4C12-9E2F-614FC9ADC0CA}" type="presParOf" srcId="{39B82B52-0A2B-4D73-93A9-55AF2D3805AB}" destId="{FC0796B7-081A-4AB1-B3D4-A6820C4BB920}" srcOrd="1" destOrd="0" presId="urn:diagrams.loki3.com/VaryingWidthList"/>
    <dgm:cxn modelId="{3E9A8511-990D-4558-9BC7-91ED5374F7AD}" type="presParOf" srcId="{39B82B52-0A2B-4D73-93A9-55AF2D3805AB}" destId="{05CEAC0A-79D4-445F-A07A-A9B5BAACABCD}" srcOrd="2" destOrd="0" presId="urn:diagrams.loki3.com/VaryingWidthList"/>
    <dgm:cxn modelId="{3AFD2B0C-8DE9-4BAD-8689-DD6407BBF567}" type="presParOf" srcId="{39B82B52-0A2B-4D73-93A9-55AF2D3805AB}" destId="{4FFC86B7-BD86-41C9-A2AA-682694D7C1A3}" srcOrd="3" destOrd="0" presId="urn:diagrams.loki3.com/VaryingWidthList"/>
    <dgm:cxn modelId="{952F7289-0D35-4B8B-9B94-F2B1F65DCFF8}" type="presParOf" srcId="{39B82B52-0A2B-4D73-93A9-55AF2D3805AB}" destId="{E1F3A8D1-A2E5-40EC-ACC4-5720D031E350}" srcOrd="4" destOrd="0" presId="urn:diagrams.loki3.com/VaryingWidthList"/>
    <dgm:cxn modelId="{7EEAA685-430C-4FE9-B2F3-6C617BD3F96A}" type="presParOf" srcId="{39B82B52-0A2B-4D73-93A9-55AF2D3805AB}" destId="{9CB7E3BE-6D21-40D9-877C-D5ABE3D5E5E1}" srcOrd="5" destOrd="0" presId="urn:diagrams.loki3.com/VaryingWidthList"/>
    <dgm:cxn modelId="{2A76AF7B-FBB2-4B71-BC51-2460B79B7C3A}" type="presParOf" srcId="{39B82B52-0A2B-4D73-93A9-55AF2D3805AB}" destId="{D2E60DE7-4D7C-4F6D-9E04-409445CDA3CC}" srcOrd="6" destOrd="0" presId="urn:diagrams.loki3.com/VaryingWidthList"/>
    <dgm:cxn modelId="{C98EB632-A169-4018-AF4C-C84A6AF50374}" type="presParOf" srcId="{39B82B52-0A2B-4D73-93A9-55AF2D3805AB}" destId="{1F4D2011-C106-4E00-A4BD-9BF24D61E2B4}" srcOrd="7" destOrd="0" presId="urn:diagrams.loki3.com/VaryingWidthList"/>
    <dgm:cxn modelId="{DC5626C4-B736-458D-9E4A-4EF3AB19B765}" type="presParOf" srcId="{39B82B52-0A2B-4D73-93A9-55AF2D3805AB}" destId="{2A24CD2E-82C6-4455-BC59-7E8846F58E2C}"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829B8-8797-42EE-B270-AE8A7ED49BB9}">
      <dsp:nvSpPr>
        <dsp:cNvPr id="0" name=""/>
        <dsp:cNvSpPr/>
      </dsp:nvSpPr>
      <dsp:spPr>
        <a:xfrm>
          <a:off x="4545363" y="920422"/>
          <a:ext cx="1012500" cy="854131"/>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a:solidFill>
                <a:sysClr val="window" lastClr="FFFFFF"/>
              </a:solidFill>
              <a:latin typeface="Calibri" panose="020F0502020204030204"/>
              <a:ea typeface="+mn-ea"/>
              <a:cs typeface="+mn-cs"/>
            </a:rPr>
            <a:t>Pycharm</a:t>
          </a:r>
        </a:p>
      </dsp:txBody>
      <dsp:txXfrm>
        <a:off x="4545363" y="920422"/>
        <a:ext cx="1012500" cy="854131"/>
      </dsp:txXfrm>
    </dsp:sp>
    <dsp:sp modelId="{05CEAC0A-79D4-445F-A07A-A9B5BAACABCD}">
      <dsp:nvSpPr>
        <dsp:cNvPr id="0" name=""/>
        <dsp:cNvSpPr/>
      </dsp:nvSpPr>
      <dsp:spPr>
        <a:xfrm>
          <a:off x="4460556" y="3502492"/>
          <a:ext cx="1125000" cy="854131"/>
        </a:xfrm>
        <a:prstGeom prst="rect">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a:solidFill>
                <a:sysClr val="window" lastClr="FFFFFF"/>
              </a:solidFill>
              <a:latin typeface="Calibri" panose="020F0502020204030204"/>
              <a:ea typeface="+mn-ea"/>
              <a:cs typeface="+mn-cs"/>
            </a:rPr>
            <a:t>Jupyter Notebook</a:t>
          </a:r>
        </a:p>
      </dsp:txBody>
      <dsp:txXfrm>
        <a:off x="4460556" y="3502492"/>
        <a:ext cx="1125000" cy="854131"/>
      </dsp:txXfrm>
    </dsp:sp>
    <dsp:sp modelId="{E1F3A8D1-A2E5-40EC-ACC4-5720D031E350}">
      <dsp:nvSpPr>
        <dsp:cNvPr id="0" name=""/>
        <dsp:cNvSpPr/>
      </dsp:nvSpPr>
      <dsp:spPr>
        <a:xfrm>
          <a:off x="4003866" y="2635668"/>
          <a:ext cx="2000255" cy="854131"/>
        </a:xfrm>
        <a:prstGeom prst="rect">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a:solidFill>
                <a:sysClr val="window" lastClr="FFFFFF"/>
              </a:solidFill>
              <a:latin typeface="Calibri" panose="020F0502020204030204"/>
              <a:ea typeface="+mn-ea"/>
              <a:cs typeface="+mn-cs"/>
            </a:rPr>
            <a:t>Google Colab</a:t>
          </a:r>
        </a:p>
      </dsp:txBody>
      <dsp:txXfrm>
        <a:off x="4003866" y="2635668"/>
        <a:ext cx="2000255" cy="854131"/>
      </dsp:txXfrm>
    </dsp:sp>
    <dsp:sp modelId="{D2E60DE7-4D7C-4F6D-9E04-409445CDA3CC}">
      <dsp:nvSpPr>
        <dsp:cNvPr id="0" name=""/>
        <dsp:cNvSpPr/>
      </dsp:nvSpPr>
      <dsp:spPr>
        <a:xfrm>
          <a:off x="4195869" y="1765778"/>
          <a:ext cx="1684425" cy="854131"/>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a:solidFill>
                <a:sysClr val="window" lastClr="FFFFFF"/>
              </a:solidFill>
              <a:latin typeface="Calibri" panose="020F0502020204030204"/>
              <a:ea typeface="+mn-ea"/>
              <a:cs typeface="+mn-cs"/>
            </a:rPr>
            <a:t>Flask</a:t>
          </a:r>
        </a:p>
      </dsp:txBody>
      <dsp:txXfrm>
        <a:off x="4195869" y="1765778"/>
        <a:ext cx="1684425" cy="854131"/>
      </dsp:txXfrm>
    </dsp:sp>
    <dsp:sp modelId="{2A24CD2E-82C6-4455-BC59-7E8846F58E2C}">
      <dsp:nvSpPr>
        <dsp:cNvPr id="0" name=""/>
        <dsp:cNvSpPr/>
      </dsp:nvSpPr>
      <dsp:spPr>
        <a:xfrm>
          <a:off x="3803845" y="52091"/>
          <a:ext cx="2438407" cy="854131"/>
        </a:xfrm>
        <a:prstGeom prst="rect">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a:solidFill>
                <a:sysClr val="window" lastClr="FFFFFF"/>
              </a:solidFill>
              <a:latin typeface="Calibri" panose="020F0502020204030204"/>
              <a:ea typeface="+mn-ea"/>
              <a:cs typeface="+mn-cs"/>
            </a:rPr>
            <a:t>Sublime Text Editor</a:t>
          </a:r>
        </a:p>
      </dsp:txBody>
      <dsp:txXfrm>
        <a:off x="3803845" y="52091"/>
        <a:ext cx="2438407" cy="854131"/>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D9D9445-AEEA-455B-B3E4-7A1F8E4786AD}" type="datetimeFigureOut">
              <a:rPr lang="en-US" smtClean="0"/>
              <a:t>5/17/2019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F66C527-3819-4A5D-A569-4BD0CF4C129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5037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D9445-AEEA-455B-B3E4-7A1F8E4786AD}"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6C527-3819-4A5D-A569-4BD0CF4C1295}" type="slidenum">
              <a:rPr lang="en-US" smtClean="0"/>
              <a:t>‹#›</a:t>
            </a:fld>
            <a:endParaRPr lang="en-US"/>
          </a:p>
        </p:txBody>
      </p:sp>
    </p:spTree>
    <p:extLst>
      <p:ext uri="{BB962C8B-B14F-4D97-AF65-F5344CB8AC3E}">
        <p14:creationId xmlns:p14="http://schemas.microsoft.com/office/powerpoint/2010/main" val="302359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9D9445-AEEA-455B-B3E4-7A1F8E4786AD}"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6C527-3819-4A5D-A569-4BD0CF4C1295}"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240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9D9445-AEEA-455B-B3E4-7A1F8E4786AD}"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6C527-3819-4A5D-A569-4BD0CF4C129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9017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9D9445-AEEA-455B-B3E4-7A1F8E4786AD}"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6C527-3819-4A5D-A569-4BD0CF4C1295}" type="slidenum">
              <a:rPr lang="en-US" smtClean="0"/>
              <a:t>‹#›</a:t>
            </a:fld>
            <a:endParaRPr lang="en-US"/>
          </a:p>
        </p:txBody>
      </p:sp>
    </p:spTree>
    <p:extLst>
      <p:ext uri="{BB962C8B-B14F-4D97-AF65-F5344CB8AC3E}">
        <p14:creationId xmlns:p14="http://schemas.microsoft.com/office/powerpoint/2010/main" val="1406680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9D9445-AEEA-455B-B3E4-7A1F8E4786AD}"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6C527-3819-4A5D-A569-4BD0CF4C129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0058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9D9445-AEEA-455B-B3E4-7A1F8E4786AD}"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6C527-3819-4A5D-A569-4BD0CF4C1295}"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1377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9D9445-AEEA-455B-B3E4-7A1F8E4786AD}"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6C527-3819-4A5D-A569-4BD0CF4C129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4424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9D9445-AEEA-455B-B3E4-7A1F8E4786AD}"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6C527-3819-4A5D-A569-4BD0CF4C1295}"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123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9D9445-AEEA-455B-B3E4-7A1F8E4786AD}"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6C527-3819-4A5D-A569-4BD0CF4C1295}" type="slidenum">
              <a:rPr lang="en-US" smtClean="0"/>
              <a:t>‹#›</a:t>
            </a:fld>
            <a:endParaRPr lang="en-US"/>
          </a:p>
        </p:txBody>
      </p:sp>
    </p:spTree>
    <p:extLst>
      <p:ext uri="{BB962C8B-B14F-4D97-AF65-F5344CB8AC3E}">
        <p14:creationId xmlns:p14="http://schemas.microsoft.com/office/powerpoint/2010/main" val="278576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9D9445-AEEA-455B-B3E4-7A1F8E4786AD}"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6C527-3819-4A5D-A569-4BD0CF4C1295}"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7311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9D9445-AEEA-455B-B3E4-7A1F8E4786AD}"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6C527-3819-4A5D-A569-4BD0CF4C1295}"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491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9D9445-AEEA-455B-B3E4-7A1F8E4786AD}" type="datetimeFigureOut">
              <a:rPr lang="en-US" smtClean="0"/>
              <a:t>5/17/2019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66C527-3819-4A5D-A569-4BD0CF4C1295}"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0149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9D9445-AEEA-455B-B3E4-7A1F8E4786AD}" type="datetimeFigureOut">
              <a:rPr lang="en-US" smtClean="0"/>
              <a:t>5/17/2019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66C527-3819-4A5D-A569-4BD0CF4C129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510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9D9445-AEEA-455B-B3E4-7A1F8E4786AD}" type="datetimeFigureOut">
              <a:rPr lang="en-US" smtClean="0"/>
              <a:t>5/17/2019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66C527-3819-4A5D-A569-4BD0CF4C1295}" type="slidenum">
              <a:rPr lang="en-US" smtClean="0"/>
              <a:t>‹#›</a:t>
            </a:fld>
            <a:endParaRPr lang="en-US"/>
          </a:p>
        </p:txBody>
      </p:sp>
    </p:spTree>
    <p:extLst>
      <p:ext uri="{BB962C8B-B14F-4D97-AF65-F5344CB8AC3E}">
        <p14:creationId xmlns:p14="http://schemas.microsoft.com/office/powerpoint/2010/main" val="267059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D9445-AEEA-455B-B3E4-7A1F8E4786AD}"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6C527-3819-4A5D-A569-4BD0CF4C1295}"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9114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D9445-AEEA-455B-B3E4-7A1F8E4786AD}"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6C527-3819-4A5D-A569-4BD0CF4C1295}" type="slidenum">
              <a:rPr lang="en-US" smtClean="0"/>
              <a:t>‹#›</a:t>
            </a:fld>
            <a:endParaRPr lang="en-US"/>
          </a:p>
        </p:txBody>
      </p:sp>
    </p:spTree>
    <p:extLst>
      <p:ext uri="{BB962C8B-B14F-4D97-AF65-F5344CB8AC3E}">
        <p14:creationId xmlns:p14="http://schemas.microsoft.com/office/powerpoint/2010/main" val="423702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9D9445-AEEA-455B-B3E4-7A1F8E4786AD}" type="datetimeFigureOut">
              <a:rPr lang="en-US" smtClean="0"/>
              <a:t>5/17/2019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66C527-3819-4A5D-A569-4BD0CF4C1295}" type="slidenum">
              <a:rPr lang="en-US" smtClean="0"/>
              <a:t>‹#›</a:t>
            </a:fld>
            <a:endParaRPr lang="en-US"/>
          </a:p>
        </p:txBody>
      </p:sp>
    </p:spTree>
    <p:extLst>
      <p:ext uri="{BB962C8B-B14F-4D97-AF65-F5344CB8AC3E}">
        <p14:creationId xmlns:p14="http://schemas.microsoft.com/office/powerpoint/2010/main" val="15923252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C74870-C7D9-4B1E-80D4-7C39E6B2485E}"/>
              </a:ext>
            </a:extLst>
          </p:cNvPr>
          <p:cNvSpPr txBox="1"/>
          <p:nvPr/>
        </p:nvSpPr>
        <p:spPr>
          <a:xfrm>
            <a:off x="1674056" y="2602523"/>
            <a:ext cx="9460976" cy="707886"/>
          </a:xfrm>
          <a:prstGeom prst="rect">
            <a:avLst/>
          </a:prstGeom>
          <a:noFill/>
        </p:spPr>
        <p:txBody>
          <a:bodyPr wrap="square" rtlCol="0">
            <a:spAutoFit/>
          </a:bodyPr>
          <a:lstStyle/>
          <a:p>
            <a:r>
              <a:rPr lang="en-US" sz="4000" b="1" dirty="0"/>
              <a:t>Freehand Sketch Recognition using CNN</a:t>
            </a:r>
          </a:p>
        </p:txBody>
      </p:sp>
      <p:sp>
        <p:nvSpPr>
          <p:cNvPr id="3" name="TextBox 2">
            <a:extLst>
              <a:ext uri="{FF2B5EF4-FFF2-40B4-BE49-F238E27FC236}">
                <a16:creationId xmlns:a16="http://schemas.microsoft.com/office/drawing/2014/main" id="{6E07E1A6-5556-44F5-A662-6007D2367B7C}"/>
              </a:ext>
            </a:extLst>
          </p:cNvPr>
          <p:cNvSpPr txBox="1"/>
          <p:nvPr/>
        </p:nvSpPr>
        <p:spPr>
          <a:xfrm>
            <a:off x="8895622" y="5609607"/>
            <a:ext cx="7005710" cy="646331"/>
          </a:xfrm>
          <a:prstGeom prst="rect">
            <a:avLst/>
          </a:prstGeom>
          <a:noFill/>
        </p:spPr>
        <p:txBody>
          <a:bodyPr wrap="square" rtlCol="0">
            <a:spAutoFit/>
          </a:bodyPr>
          <a:lstStyle/>
          <a:p>
            <a:r>
              <a:rPr lang="en-US" dirty="0"/>
              <a:t>Ronnie Antwiler Class ID#1</a:t>
            </a:r>
          </a:p>
          <a:p>
            <a:r>
              <a:rPr lang="en-US" dirty="0"/>
              <a:t>Nikita Goyal 	  Class ID#7</a:t>
            </a:r>
          </a:p>
        </p:txBody>
      </p:sp>
    </p:spTree>
    <p:extLst>
      <p:ext uri="{BB962C8B-B14F-4D97-AF65-F5344CB8AC3E}">
        <p14:creationId xmlns:p14="http://schemas.microsoft.com/office/powerpoint/2010/main" val="261546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12AA4C-FE72-40C8-875F-3DC594AA781A}"/>
              </a:ext>
            </a:extLst>
          </p:cNvPr>
          <p:cNvPicPr/>
          <p:nvPr/>
        </p:nvPicPr>
        <p:blipFill>
          <a:blip r:embed="rId2">
            <a:extLst>
              <a:ext uri="{28A0092B-C50C-407E-A947-70E740481C1C}">
                <a14:useLocalDpi xmlns:a14="http://schemas.microsoft.com/office/drawing/2010/main" val="0"/>
              </a:ext>
            </a:extLst>
          </a:blip>
          <a:stretch>
            <a:fillRect/>
          </a:stretch>
        </p:blipFill>
        <p:spPr>
          <a:xfrm>
            <a:off x="1335698" y="819003"/>
            <a:ext cx="3752850" cy="4537710"/>
          </a:xfrm>
          <a:prstGeom prst="rect">
            <a:avLst/>
          </a:prstGeom>
        </p:spPr>
      </p:pic>
      <p:pic>
        <p:nvPicPr>
          <p:cNvPr id="3" name="Picture 2">
            <a:extLst>
              <a:ext uri="{FF2B5EF4-FFF2-40B4-BE49-F238E27FC236}">
                <a16:creationId xmlns:a16="http://schemas.microsoft.com/office/drawing/2014/main" id="{B49F39A9-DF04-4BA8-8CA9-FA9D3C7A93BD}"/>
              </a:ext>
            </a:extLst>
          </p:cNvPr>
          <p:cNvPicPr/>
          <p:nvPr/>
        </p:nvPicPr>
        <p:blipFill>
          <a:blip r:embed="rId3">
            <a:extLst>
              <a:ext uri="{28A0092B-C50C-407E-A947-70E740481C1C}">
                <a14:useLocalDpi xmlns:a14="http://schemas.microsoft.com/office/drawing/2010/main" val="0"/>
              </a:ext>
            </a:extLst>
          </a:blip>
          <a:stretch>
            <a:fillRect/>
          </a:stretch>
        </p:blipFill>
        <p:spPr>
          <a:xfrm>
            <a:off x="6621266" y="819003"/>
            <a:ext cx="3648075" cy="4810760"/>
          </a:xfrm>
          <a:prstGeom prst="rect">
            <a:avLst/>
          </a:prstGeom>
        </p:spPr>
      </p:pic>
      <p:sp>
        <p:nvSpPr>
          <p:cNvPr id="4" name="TextBox 3">
            <a:extLst>
              <a:ext uri="{FF2B5EF4-FFF2-40B4-BE49-F238E27FC236}">
                <a16:creationId xmlns:a16="http://schemas.microsoft.com/office/drawing/2014/main" id="{8E5D769C-52D4-4E76-B4B0-F063A0611423}"/>
              </a:ext>
            </a:extLst>
          </p:cNvPr>
          <p:cNvSpPr txBox="1"/>
          <p:nvPr/>
        </p:nvSpPr>
        <p:spPr>
          <a:xfrm>
            <a:off x="1772529" y="5496755"/>
            <a:ext cx="1575582" cy="369332"/>
          </a:xfrm>
          <a:prstGeom prst="rect">
            <a:avLst/>
          </a:prstGeom>
          <a:noFill/>
        </p:spPr>
        <p:txBody>
          <a:bodyPr wrap="square" rtlCol="0">
            <a:spAutoFit/>
          </a:bodyPr>
          <a:lstStyle/>
          <a:p>
            <a:r>
              <a:rPr lang="en-US" dirty="0"/>
              <a:t>VGG19</a:t>
            </a:r>
          </a:p>
        </p:txBody>
      </p:sp>
      <p:sp>
        <p:nvSpPr>
          <p:cNvPr id="5" name="TextBox 4">
            <a:extLst>
              <a:ext uri="{FF2B5EF4-FFF2-40B4-BE49-F238E27FC236}">
                <a16:creationId xmlns:a16="http://schemas.microsoft.com/office/drawing/2014/main" id="{7CEE039F-E783-4552-A1A7-E3F3E49B3924}"/>
              </a:ext>
            </a:extLst>
          </p:cNvPr>
          <p:cNvSpPr txBox="1"/>
          <p:nvPr/>
        </p:nvSpPr>
        <p:spPr>
          <a:xfrm>
            <a:off x="7802880" y="5681421"/>
            <a:ext cx="2616591" cy="369332"/>
          </a:xfrm>
          <a:prstGeom prst="rect">
            <a:avLst/>
          </a:prstGeom>
          <a:noFill/>
        </p:spPr>
        <p:txBody>
          <a:bodyPr wrap="square" rtlCol="0">
            <a:spAutoFit/>
          </a:bodyPr>
          <a:lstStyle/>
          <a:p>
            <a:r>
              <a:rPr lang="en-US" dirty="0" err="1"/>
              <a:t>XCeption</a:t>
            </a:r>
            <a:endParaRPr lang="en-US" dirty="0"/>
          </a:p>
        </p:txBody>
      </p:sp>
    </p:spTree>
    <p:extLst>
      <p:ext uri="{BB962C8B-B14F-4D97-AF65-F5344CB8AC3E}">
        <p14:creationId xmlns:p14="http://schemas.microsoft.com/office/powerpoint/2010/main" val="132364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38898C-9C32-478F-BFFA-67A9AC65418A}"/>
              </a:ext>
            </a:extLst>
          </p:cNvPr>
          <p:cNvSpPr txBox="1"/>
          <p:nvPr/>
        </p:nvSpPr>
        <p:spPr>
          <a:xfrm>
            <a:off x="3868615" y="489999"/>
            <a:ext cx="4684542" cy="830997"/>
          </a:xfrm>
          <a:prstGeom prst="rect">
            <a:avLst/>
          </a:prstGeom>
          <a:noFill/>
        </p:spPr>
        <p:txBody>
          <a:bodyPr wrap="square" rtlCol="0">
            <a:spAutoFit/>
          </a:bodyPr>
          <a:lstStyle/>
          <a:p>
            <a:r>
              <a:rPr lang="en-US" sz="4800" u="sng" dirty="0"/>
              <a:t>VGG16</a:t>
            </a:r>
          </a:p>
        </p:txBody>
      </p:sp>
      <p:sp>
        <p:nvSpPr>
          <p:cNvPr id="4" name="TextBox 3">
            <a:extLst>
              <a:ext uri="{FF2B5EF4-FFF2-40B4-BE49-F238E27FC236}">
                <a16:creationId xmlns:a16="http://schemas.microsoft.com/office/drawing/2014/main" id="{33429BD5-0E4E-4968-9B37-A2B0FF73A7D0}"/>
              </a:ext>
            </a:extLst>
          </p:cNvPr>
          <p:cNvSpPr txBox="1"/>
          <p:nvPr/>
        </p:nvSpPr>
        <p:spPr>
          <a:xfrm>
            <a:off x="734744" y="1116704"/>
            <a:ext cx="1035059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VGG16 has 16 layers and was designed to classify 1000 classes.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TU-Berlin Dataset has 250 classes and 20,000 images. We reduced it to 50 classes. We then split the data into validation and training. This gave us 3000 training images and 1000 validation samples.</a:t>
            </a:r>
          </a:p>
        </p:txBody>
      </p:sp>
      <p:pic>
        <p:nvPicPr>
          <p:cNvPr id="5" name="Picture 4">
            <a:extLst>
              <a:ext uri="{FF2B5EF4-FFF2-40B4-BE49-F238E27FC236}">
                <a16:creationId xmlns:a16="http://schemas.microsoft.com/office/drawing/2014/main" id="{F09927BE-856A-4236-9AEE-2306E8A207B8}"/>
              </a:ext>
            </a:extLst>
          </p:cNvPr>
          <p:cNvPicPr/>
          <p:nvPr/>
        </p:nvPicPr>
        <p:blipFill>
          <a:blip r:embed="rId2">
            <a:extLst>
              <a:ext uri="{28A0092B-C50C-407E-A947-70E740481C1C}">
                <a14:useLocalDpi xmlns:a14="http://schemas.microsoft.com/office/drawing/2010/main" val="0"/>
              </a:ext>
            </a:extLst>
          </a:blip>
          <a:stretch>
            <a:fillRect/>
          </a:stretch>
        </p:blipFill>
        <p:spPr>
          <a:xfrm>
            <a:off x="1049654" y="2739447"/>
            <a:ext cx="3817767" cy="3187668"/>
          </a:xfrm>
          <a:prstGeom prst="rect">
            <a:avLst/>
          </a:prstGeom>
        </p:spPr>
      </p:pic>
      <p:pic>
        <p:nvPicPr>
          <p:cNvPr id="7" name="Picture 6">
            <a:extLst>
              <a:ext uri="{FF2B5EF4-FFF2-40B4-BE49-F238E27FC236}">
                <a16:creationId xmlns:a16="http://schemas.microsoft.com/office/drawing/2014/main" id="{CED40962-CD9E-4836-B924-174FFB8D0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6314" y="2739447"/>
            <a:ext cx="3991415" cy="3187668"/>
          </a:xfrm>
          <a:prstGeom prst="rect">
            <a:avLst/>
          </a:prstGeom>
        </p:spPr>
      </p:pic>
    </p:spTree>
    <p:extLst>
      <p:ext uri="{BB962C8B-B14F-4D97-AF65-F5344CB8AC3E}">
        <p14:creationId xmlns:p14="http://schemas.microsoft.com/office/powerpoint/2010/main" val="3240072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880CB3-9EBF-4485-B8C8-26A9A2AB6608}"/>
              </a:ext>
            </a:extLst>
          </p:cNvPr>
          <p:cNvSpPr txBox="1"/>
          <p:nvPr/>
        </p:nvSpPr>
        <p:spPr>
          <a:xfrm>
            <a:off x="928466" y="813338"/>
            <a:ext cx="5008099" cy="830997"/>
          </a:xfrm>
          <a:prstGeom prst="rect">
            <a:avLst/>
          </a:prstGeom>
          <a:noFill/>
        </p:spPr>
        <p:txBody>
          <a:bodyPr wrap="square" rtlCol="0">
            <a:spAutoFit/>
          </a:bodyPr>
          <a:lstStyle/>
          <a:p>
            <a:r>
              <a:rPr lang="en-US" sz="4800" b="1" u="sng" dirty="0"/>
              <a:t>Data Processing</a:t>
            </a:r>
          </a:p>
        </p:txBody>
      </p:sp>
      <p:sp>
        <p:nvSpPr>
          <p:cNvPr id="4" name="TextBox 3">
            <a:extLst>
              <a:ext uri="{FF2B5EF4-FFF2-40B4-BE49-F238E27FC236}">
                <a16:creationId xmlns:a16="http://schemas.microsoft.com/office/drawing/2014/main" id="{82BCFC4D-7194-4341-8E65-35B89691EEE0}"/>
              </a:ext>
            </a:extLst>
          </p:cNvPr>
          <p:cNvSpPr txBox="1"/>
          <p:nvPr/>
        </p:nvSpPr>
        <p:spPr>
          <a:xfrm>
            <a:off x="1097279" y="2101398"/>
            <a:ext cx="3390314" cy="2655204"/>
          </a:xfrm>
          <a:prstGeom prst="rect">
            <a:avLst/>
          </a:prstGeom>
          <a:noFill/>
        </p:spPr>
        <p:txBody>
          <a:bodyPr wrap="square" rtlCol="0">
            <a:spAutoFit/>
          </a:bodyPr>
          <a:lstStyle/>
          <a:p>
            <a:pPr marL="285750" indent="-285750">
              <a:buFont typeface="Arial" panose="020B0604020202020204" pitchFamily="34" charset="0"/>
              <a:buChar char="•"/>
            </a:pPr>
            <a:r>
              <a:rPr lang="en-US" dirty="0"/>
              <a:t>Data augmentation: Flip Horizontal, Change Rotation, Change Brightness, Divide Data by 255 to normalize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Original Image size was 1,111 x 1,111. We used 150 epochs, 16 batch size and image size of 224 x 224.</a:t>
            </a:r>
          </a:p>
        </p:txBody>
      </p:sp>
      <p:pic>
        <p:nvPicPr>
          <p:cNvPr id="6" name="Picture 5">
            <a:extLst>
              <a:ext uri="{FF2B5EF4-FFF2-40B4-BE49-F238E27FC236}">
                <a16:creationId xmlns:a16="http://schemas.microsoft.com/office/drawing/2014/main" id="{2AF82F5E-3344-41F8-A145-87D72343D0CF}"/>
              </a:ext>
            </a:extLst>
          </p:cNvPr>
          <p:cNvPicPr/>
          <p:nvPr/>
        </p:nvPicPr>
        <p:blipFill>
          <a:blip r:embed="rId2">
            <a:extLst>
              <a:ext uri="{28A0092B-C50C-407E-A947-70E740481C1C}">
                <a14:useLocalDpi xmlns:a14="http://schemas.microsoft.com/office/drawing/2010/main" val="0"/>
              </a:ext>
            </a:extLst>
          </a:blip>
          <a:stretch>
            <a:fillRect/>
          </a:stretch>
        </p:blipFill>
        <p:spPr>
          <a:xfrm>
            <a:off x="5473504" y="813338"/>
            <a:ext cx="5943600" cy="4933315"/>
          </a:xfrm>
          <a:prstGeom prst="rect">
            <a:avLst/>
          </a:prstGeom>
        </p:spPr>
      </p:pic>
    </p:spTree>
    <p:extLst>
      <p:ext uri="{BB962C8B-B14F-4D97-AF65-F5344CB8AC3E}">
        <p14:creationId xmlns:p14="http://schemas.microsoft.com/office/powerpoint/2010/main" val="1284185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80E3DC-CF53-4A11-9772-DFA3AF2ED8FC}"/>
              </a:ext>
            </a:extLst>
          </p:cNvPr>
          <p:cNvSpPr txBox="1"/>
          <p:nvPr/>
        </p:nvSpPr>
        <p:spPr>
          <a:xfrm>
            <a:off x="722141" y="717452"/>
            <a:ext cx="728706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kept the base VGG16 model the same except we removed the output layer for 1000 classes and added an output layer to the do 50 classes.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also set the trainable parameter to False for the base model layers.</a:t>
            </a:r>
          </a:p>
        </p:txBody>
      </p:sp>
      <p:pic>
        <p:nvPicPr>
          <p:cNvPr id="4" name="Picture 3">
            <a:extLst>
              <a:ext uri="{FF2B5EF4-FFF2-40B4-BE49-F238E27FC236}">
                <a16:creationId xmlns:a16="http://schemas.microsoft.com/office/drawing/2014/main" id="{BBD2B6C1-8654-474C-B2B6-4E9E7B08E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141" y="2110154"/>
            <a:ext cx="6706536" cy="3829793"/>
          </a:xfrm>
          <a:prstGeom prst="rect">
            <a:avLst/>
          </a:prstGeom>
        </p:spPr>
      </p:pic>
      <p:pic>
        <p:nvPicPr>
          <p:cNvPr id="6" name="Picture 5">
            <a:extLst>
              <a:ext uri="{FF2B5EF4-FFF2-40B4-BE49-F238E27FC236}">
                <a16:creationId xmlns:a16="http://schemas.microsoft.com/office/drawing/2014/main" id="{46A5C59F-135A-4CBF-829E-3A2422DE8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585" y="717452"/>
            <a:ext cx="3741538" cy="5719790"/>
          </a:xfrm>
          <a:prstGeom prst="rect">
            <a:avLst/>
          </a:prstGeom>
        </p:spPr>
      </p:pic>
    </p:spTree>
    <p:extLst>
      <p:ext uri="{BB962C8B-B14F-4D97-AF65-F5344CB8AC3E}">
        <p14:creationId xmlns:p14="http://schemas.microsoft.com/office/powerpoint/2010/main" val="3133069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146E8E-89F6-4D62-A9F0-D99E11D2A4E4}"/>
              </a:ext>
            </a:extLst>
          </p:cNvPr>
          <p:cNvSpPr txBox="1"/>
          <p:nvPr/>
        </p:nvSpPr>
        <p:spPr>
          <a:xfrm>
            <a:off x="3732627" y="533570"/>
            <a:ext cx="5598942" cy="830997"/>
          </a:xfrm>
          <a:prstGeom prst="rect">
            <a:avLst/>
          </a:prstGeom>
          <a:noFill/>
        </p:spPr>
        <p:txBody>
          <a:bodyPr wrap="square" rtlCol="0">
            <a:spAutoFit/>
          </a:bodyPr>
          <a:lstStyle/>
          <a:p>
            <a:r>
              <a:rPr lang="en-US" sz="4800" u="sng" dirty="0"/>
              <a:t>Prediction</a:t>
            </a:r>
          </a:p>
        </p:txBody>
      </p:sp>
      <p:pic>
        <p:nvPicPr>
          <p:cNvPr id="5" name="Picture 4">
            <a:extLst>
              <a:ext uri="{FF2B5EF4-FFF2-40B4-BE49-F238E27FC236}">
                <a16:creationId xmlns:a16="http://schemas.microsoft.com/office/drawing/2014/main" id="{EC5FA332-3F42-4D82-BEDF-A9480D406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266" y="1364567"/>
            <a:ext cx="10410887" cy="2317407"/>
          </a:xfrm>
          <a:prstGeom prst="rect">
            <a:avLst/>
          </a:prstGeom>
        </p:spPr>
      </p:pic>
      <p:pic>
        <p:nvPicPr>
          <p:cNvPr id="7" name="Picture 6">
            <a:extLst>
              <a:ext uri="{FF2B5EF4-FFF2-40B4-BE49-F238E27FC236}">
                <a16:creationId xmlns:a16="http://schemas.microsoft.com/office/drawing/2014/main" id="{6BA03C38-207E-4075-B30B-EC3C5B990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3538" y="3681974"/>
            <a:ext cx="4768947" cy="2448267"/>
          </a:xfrm>
          <a:prstGeom prst="rect">
            <a:avLst/>
          </a:prstGeom>
        </p:spPr>
      </p:pic>
    </p:spTree>
    <p:extLst>
      <p:ext uri="{BB962C8B-B14F-4D97-AF65-F5344CB8AC3E}">
        <p14:creationId xmlns:p14="http://schemas.microsoft.com/office/powerpoint/2010/main" val="4055174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CBCD94-2265-4178-B9C4-DDFF996C422B}"/>
              </a:ext>
            </a:extLst>
          </p:cNvPr>
          <p:cNvSpPr txBox="1"/>
          <p:nvPr/>
        </p:nvSpPr>
        <p:spPr>
          <a:xfrm>
            <a:off x="5139397" y="622079"/>
            <a:ext cx="4825218" cy="830997"/>
          </a:xfrm>
          <a:prstGeom prst="rect">
            <a:avLst/>
          </a:prstGeom>
          <a:noFill/>
        </p:spPr>
        <p:txBody>
          <a:bodyPr wrap="square" rtlCol="0">
            <a:spAutoFit/>
          </a:bodyPr>
          <a:lstStyle/>
          <a:p>
            <a:r>
              <a:rPr lang="en-US" sz="4800" dirty="0"/>
              <a:t>Flask</a:t>
            </a:r>
          </a:p>
        </p:txBody>
      </p:sp>
      <p:sp>
        <p:nvSpPr>
          <p:cNvPr id="3" name="TextBox 2">
            <a:extLst>
              <a:ext uri="{FF2B5EF4-FFF2-40B4-BE49-F238E27FC236}">
                <a16:creationId xmlns:a16="http://schemas.microsoft.com/office/drawing/2014/main" id="{B75251D8-FF07-4B09-A75B-246284640AD7}"/>
              </a:ext>
            </a:extLst>
          </p:cNvPr>
          <p:cNvSpPr txBox="1"/>
          <p:nvPr/>
        </p:nvSpPr>
        <p:spPr>
          <a:xfrm>
            <a:off x="1016613" y="1201155"/>
            <a:ext cx="4712676" cy="369332"/>
          </a:xfrm>
          <a:prstGeom prst="rect">
            <a:avLst/>
          </a:prstGeom>
          <a:noFill/>
        </p:spPr>
        <p:txBody>
          <a:bodyPr wrap="square" rtlCol="0">
            <a:spAutoFit/>
          </a:bodyPr>
          <a:lstStyle/>
          <a:p>
            <a:r>
              <a:rPr lang="en-US" dirty="0"/>
              <a:t>Flask is micro web framework written in Python</a:t>
            </a:r>
          </a:p>
        </p:txBody>
      </p:sp>
      <p:pic>
        <p:nvPicPr>
          <p:cNvPr id="4" name="Picture 3">
            <a:extLst>
              <a:ext uri="{FF2B5EF4-FFF2-40B4-BE49-F238E27FC236}">
                <a16:creationId xmlns:a16="http://schemas.microsoft.com/office/drawing/2014/main" id="{F1A0088A-E4FB-43C1-BE05-C646889FFE88}"/>
              </a:ext>
            </a:extLst>
          </p:cNvPr>
          <p:cNvPicPr/>
          <p:nvPr/>
        </p:nvPicPr>
        <p:blipFill>
          <a:blip r:embed="rId2">
            <a:extLst>
              <a:ext uri="{28A0092B-C50C-407E-A947-70E740481C1C}">
                <a14:useLocalDpi xmlns:a14="http://schemas.microsoft.com/office/drawing/2010/main" val="0"/>
              </a:ext>
            </a:extLst>
          </a:blip>
          <a:stretch>
            <a:fillRect/>
          </a:stretch>
        </p:blipFill>
        <p:spPr>
          <a:xfrm>
            <a:off x="652756" y="1713413"/>
            <a:ext cx="6203852" cy="4601931"/>
          </a:xfrm>
          <a:prstGeom prst="rect">
            <a:avLst/>
          </a:prstGeom>
        </p:spPr>
      </p:pic>
      <p:pic>
        <p:nvPicPr>
          <p:cNvPr id="5" name="Picture 4">
            <a:extLst>
              <a:ext uri="{FF2B5EF4-FFF2-40B4-BE49-F238E27FC236}">
                <a16:creationId xmlns:a16="http://schemas.microsoft.com/office/drawing/2014/main" id="{5E681952-7F23-498B-8134-8655089957A0}"/>
              </a:ext>
            </a:extLst>
          </p:cNvPr>
          <p:cNvPicPr>
            <a:picLocks noChangeAspect="1"/>
          </p:cNvPicPr>
          <p:nvPr/>
        </p:nvPicPr>
        <p:blipFill>
          <a:blip r:embed="rId3"/>
          <a:stretch>
            <a:fillRect/>
          </a:stretch>
        </p:blipFill>
        <p:spPr>
          <a:xfrm>
            <a:off x="6729999" y="1385821"/>
            <a:ext cx="4969632" cy="4962525"/>
          </a:xfrm>
          <a:prstGeom prst="rect">
            <a:avLst/>
          </a:prstGeom>
        </p:spPr>
      </p:pic>
    </p:spTree>
    <p:extLst>
      <p:ext uri="{BB962C8B-B14F-4D97-AF65-F5344CB8AC3E}">
        <p14:creationId xmlns:p14="http://schemas.microsoft.com/office/powerpoint/2010/main" val="3852900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826DDC-6314-4C64-956A-4EEE01069A6E}"/>
              </a:ext>
            </a:extLst>
          </p:cNvPr>
          <p:cNvSpPr txBox="1"/>
          <p:nvPr/>
        </p:nvSpPr>
        <p:spPr>
          <a:xfrm>
            <a:off x="2799471" y="618979"/>
            <a:ext cx="7793502" cy="830997"/>
          </a:xfrm>
          <a:prstGeom prst="rect">
            <a:avLst/>
          </a:prstGeom>
          <a:noFill/>
        </p:spPr>
        <p:txBody>
          <a:bodyPr wrap="square" rtlCol="0">
            <a:spAutoFit/>
          </a:bodyPr>
          <a:lstStyle/>
          <a:p>
            <a:r>
              <a:rPr lang="en-US" sz="4800" u="sng" dirty="0"/>
              <a:t>Webpage with Prediction</a:t>
            </a:r>
          </a:p>
        </p:txBody>
      </p:sp>
      <p:pic>
        <p:nvPicPr>
          <p:cNvPr id="4" name="Picture 3">
            <a:extLst>
              <a:ext uri="{FF2B5EF4-FFF2-40B4-BE49-F238E27FC236}">
                <a16:creationId xmlns:a16="http://schemas.microsoft.com/office/drawing/2014/main" id="{284EF9ED-F3CC-47EA-936B-1AF10D658186}"/>
              </a:ext>
            </a:extLst>
          </p:cNvPr>
          <p:cNvPicPr/>
          <p:nvPr/>
        </p:nvPicPr>
        <p:blipFill>
          <a:blip r:embed="rId2">
            <a:extLst>
              <a:ext uri="{28A0092B-C50C-407E-A947-70E740481C1C}">
                <a14:useLocalDpi xmlns:a14="http://schemas.microsoft.com/office/drawing/2010/main" val="0"/>
              </a:ext>
            </a:extLst>
          </a:blip>
          <a:stretch>
            <a:fillRect/>
          </a:stretch>
        </p:blipFill>
        <p:spPr>
          <a:xfrm>
            <a:off x="574430" y="1668121"/>
            <a:ext cx="5334001" cy="3184134"/>
          </a:xfrm>
          <a:prstGeom prst="rect">
            <a:avLst/>
          </a:prstGeom>
        </p:spPr>
      </p:pic>
      <p:pic>
        <p:nvPicPr>
          <p:cNvPr id="5" name="Picture 4">
            <a:extLst>
              <a:ext uri="{FF2B5EF4-FFF2-40B4-BE49-F238E27FC236}">
                <a16:creationId xmlns:a16="http://schemas.microsoft.com/office/drawing/2014/main" id="{BE096518-F6FC-4C38-A7AC-A08530BABE46}"/>
              </a:ext>
            </a:extLst>
          </p:cNvPr>
          <p:cNvPicPr/>
          <p:nvPr/>
        </p:nvPicPr>
        <p:blipFill>
          <a:blip r:embed="rId3">
            <a:extLst>
              <a:ext uri="{28A0092B-C50C-407E-A947-70E740481C1C}">
                <a14:useLocalDpi xmlns:a14="http://schemas.microsoft.com/office/drawing/2010/main" val="0"/>
              </a:ext>
            </a:extLst>
          </a:blip>
          <a:stretch>
            <a:fillRect/>
          </a:stretch>
        </p:blipFill>
        <p:spPr>
          <a:xfrm>
            <a:off x="6018629" y="1589356"/>
            <a:ext cx="5598941" cy="3262899"/>
          </a:xfrm>
          <a:prstGeom prst="rect">
            <a:avLst/>
          </a:prstGeom>
        </p:spPr>
      </p:pic>
    </p:spTree>
    <p:extLst>
      <p:ext uri="{BB962C8B-B14F-4D97-AF65-F5344CB8AC3E}">
        <p14:creationId xmlns:p14="http://schemas.microsoft.com/office/powerpoint/2010/main" val="2469521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8F846E-3AA7-4C60-8DC7-5DF0E65BA7E9}"/>
              </a:ext>
            </a:extLst>
          </p:cNvPr>
          <p:cNvSpPr txBox="1"/>
          <p:nvPr/>
        </p:nvSpPr>
        <p:spPr>
          <a:xfrm>
            <a:off x="4389121" y="2644170"/>
            <a:ext cx="4783015" cy="1569660"/>
          </a:xfrm>
          <a:prstGeom prst="rect">
            <a:avLst/>
          </a:prstGeom>
          <a:noFill/>
        </p:spPr>
        <p:txBody>
          <a:bodyPr wrap="square" rtlCol="0">
            <a:spAutoFit/>
          </a:bodyPr>
          <a:lstStyle/>
          <a:p>
            <a:r>
              <a:rPr lang="en-US" sz="9600" u="sng" dirty="0"/>
              <a:t>Demo</a:t>
            </a:r>
          </a:p>
        </p:txBody>
      </p:sp>
    </p:spTree>
    <p:extLst>
      <p:ext uri="{BB962C8B-B14F-4D97-AF65-F5344CB8AC3E}">
        <p14:creationId xmlns:p14="http://schemas.microsoft.com/office/powerpoint/2010/main" val="676873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1ECCE9-1D8B-420B-9E3E-8F367F893BA7}"/>
              </a:ext>
            </a:extLst>
          </p:cNvPr>
          <p:cNvSpPr txBox="1"/>
          <p:nvPr/>
        </p:nvSpPr>
        <p:spPr>
          <a:xfrm>
            <a:off x="1277815" y="681170"/>
            <a:ext cx="6825175" cy="830997"/>
          </a:xfrm>
          <a:prstGeom prst="rect">
            <a:avLst/>
          </a:prstGeom>
          <a:noFill/>
        </p:spPr>
        <p:txBody>
          <a:bodyPr wrap="square" rtlCol="0">
            <a:spAutoFit/>
          </a:bodyPr>
          <a:lstStyle/>
          <a:p>
            <a:r>
              <a:rPr lang="en-US" sz="4800" u="sng" dirty="0"/>
              <a:t>Future work</a:t>
            </a:r>
          </a:p>
        </p:txBody>
      </p:sp>
      <p:sp>
        <p:nvSpPr>
          <p:cNvPr id="3" name="TextBox 2">
            <a:extLst>
              <a:ext uri="{FF2B5EF4-FFF2-40B4-BE49-F238E27FC236}">
                <a16:creationId xmlns:a16="http://schemas.microsoft.com/office/drawing/2014/main" id="{FEEAEF9B-10B7-4328-9D09-E86D4DAA31A2}"/>
              </a:ext>
            </a:extLst>
          </p:cNvPr>
          <p:cNvSpPr txBox="1"/>
          <p:nvPr/>
        </p:nvSpPr>
        <p:spPr>
          <a:xfrm>
            <a:off x="1060938" y="1913206"/>
            <a:ext cx="8997462" cy="3323987"/>
          </a:xfrm>
          <a:prstGeom prst="rect">
            <a:avLst/>
          </a:prstGeom>
          <a:noFill/>
        </p:spPr>
        <p:txBody>
          <a:bodyPr wrap="square" rtlCol="0">
            <a:spAutoFit/>
          </a:bodyPr>
          <a:lstStyle/>
          <a:p>
            <a:pPr marL="342900" indent="-342900">
              <a:buFont typeface="Arial" panose="020B0604020202020204" pitchFamily="34" charset="0"/>
              <a:buChar char="•"/>
            </a:pPr>
            <a:r>
              <a:rPr lang="en-US" sz="2400" dirty="0"/>
              <a:t>Figure out the Dataset better and why we were not able to reproduce others’ results.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Continue to try to find better accuracy with 250 classes and not 50 classes.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best accuracy for these sketches is in the mid-80s percent. There is still room for improvement.</a:t>
            </a:r>
          </a:p>
          <a:p>
            <a:endParaRPr lang="en-US" dirty="0"/>
          </a:p>
        </p:txBody>
      </p:sp>
    </p:spTree>
    <p:extLst>
      <p:ext uri="{BB962C8B-B14F-4D97-AF65-F5344CB8AC3E}">
        <p14:creationId xmlns:p14="http://schemas.microsoft.com/office/powerpoint/2010/main" val="3530477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B493C-00D1-442F-8DE0-6B755B078433}"/>
              </a:ext>
            </a:extLst>
          </p:cNvPr>
          <p:cNvSpPr txBox="1"/>
          <p:nvPr/>
        </p:nvSpPr>
        <p:spPr>
          <a:xfrm>
            <a:off x="3179297" y="2644170"/>
            <a:ext cx="6569613" cy="1569660"/>
          </a:xfrm>
          <a:prstGeom prst="rect">
            <a:avLst/>
          </a:prstGeom>
          <a:noFill/>
        </p:spPr>
        <p:txBody>
          <a:bodyPr wrap="square" rtlCol="0">
            <a:spAutoFit/>
          </a:bodyPr>
          <a:lstStyle/>
          <a:p>
            <a:r>
              <a:rPr lang="en-US" sz="9600" dirty="0"/>
              <a:t>Thank you </a:t>
            </a:r>
          </a:p>
        </p:txBody>
      </p:sp>
    </p:spTree>
    <p:extLst>
      <p:ext uri="{BB962C8B-B14F-4D97-AF65-F5344CB8AC3E}">
        <p14:creationId xmlns:p14="http://schemas.microsoft.com/office/powerpoint/2010/main" val="216935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B56FE3-8FF8-4348-B4C5-57A97D0E3B91}"/>
              </a:ext>
            </a:extLst>
          </p:cNvPr>
          <p:cNvSpPr txBox="1"/>
          <p:nvPr/>
        </p:nvSpPr>
        <p:spPr>
          <a:xfrm>
            <a:off x="4112660" y="985473"/>
            <a:ext cx="632128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Calibri" panose="020F0502020204030204"/>
                <a:ea typeface="+mn-ea"/>
                <a:cs typeface="+mn-cs"/>
              </a:rPr>
              <a:t>MOTIVATION</a:t>
            </a:r>
          </a:p>
        </p:txBody>
      </p:sp>
      <p:sp>
        <p:nvSpPr>
          <p:cNvPr id="3" name="TextBox 2">
            <a:extLst>
              <a:ext uri="{FF2B5EF4-FFF2-40B4-BE49-F238E27FC236}">
                <a16:creationId xmlns:a16="http://schemas.microsoft.com/office/drawing/2014/main" id="{3175E256-B3DE-416A-A80D-814EE669C9FF}"/>
              </a:ext>
            </a:extLst>
          </p:cNvPr>
          <p:cNvSpPr txBox="1"/>
          <p:nvPr/>
        </p:nvSpPr>
        <p:spPr>
          <a:xfrm>
            <a:off x="863276" y="1981404"/>
            <a:ext cx="10465447" cy="35394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Sketching has been a basic way that humans have communicated for millennia. Sketching is still used today through the digital interaction. We can draw images on iPads and laptops using digital pens or pencils. While we can draw digitally, computers can not always identify those drawings correctly. There has been research and projects on this identification process. We would like to take those existing techniques and try to improve them. Also, we would like to use methods that have not been tried in some of these projects.</a:t>
            </a:r>
          </a:p>
        </p:txBody>
      </p:sp>
    </p:spTree>
    <p:extLst>
      <p:ext uri="{BB962C8B-B14F-4D97-AF65-F5344CB8AC3E}">
        <p14:creationId xmlns:p14="http://schemas.microsoft.com/office/powerpoint/2010/main" val="3959137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F62D8-75A3-4CA7-8A1D-A6E6FD9E3E7E}"/>
              </a:ext>
            </a:extLst>
          </p:cNvPr>
          <p:cNvSpPr txBox="1"/>
          <p:nvPr/>
        </p:nvSpPr>
        <p:spPr>
          <a:xfrm>
            <a:off x="3649648" y="807519"/>
            <a:ext cx="457995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sng" strike="noStrike" kern="1200" cap="none" spc="0" normalizeH="0" baseline="0" noProof="0" dirty="0">
                <a:ln>
                  <a:noFill/>
                </a:ln>
                <a:solidFill>
                  <a:prstClr val="black"/>
                </a:solidFill>
                <a:effectLst/>
                <a:uLnTx/>
                <a:uFillTx/>
                <a:latin typeface="Calibri" panose="020F0502020204030204"/>
                <a:ea typeface="+mn-ea"/>
                <a:cs typeface="+mn-cs"/>
              </a:rPr>
              <a:t>PROJECT IDEA</a:t>
            </a:r>
          </a:p>
        </p:txBody>
      </p:sp>
      <p:sp>
        <p:nvSpPr>
          <p:cNvPr id="5" name="TextBox 4">
            <a:extLst>
              <a:ext uri="{FF2B5EF4-FFF2-40B4-BE49-F238E27FC236}">
                <a16:creationId xmlns:a16="http://schemas.microsoft.com/office/drawing/2014/main" id="{8360A269-31F0-4BF9-AD92-81D2ECA9BD30}"/>
              </a:ext>
            </a:extLst>
          </p:cNvPr>
          <p:cNvSpPr txBox="1"/>
          <p:nvPr/>
        </p:nvSpPr>
        <p:spPr>
          <a:xfrm>
            <a:off x="855886" y="1638516"/>
            <a:ext cx="9833113" cy="415498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will analyze the existing techniques for analyzing and predicting sketches. The abstract nature of sketches make it difficult for a computer algorithm to identify the sketches.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existing deep learning architectures are geared more towards real image photos instead of sketches. This has led to trying to find more convenient deep learning frameworks. Sketch-A-Net recognizes real time sketch inputs but it cannot handle large online databases.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wish to create an app to identify what someone is drawing. We want the identification to be as accurate as we can accomplish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116435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1AA62B-15E0-4DAA-B15B-EB6A2DE4171B}"/>
              </a:ext>
            </a:extLst>
          </p:cNvPr>
          <p:cNvSpPr txBox="1"/>
          <p:nvPr/>
        </p:nvSpPr>
        <p:spPr>
          <a:xfrm>
            <a:off x="3261360" y="695849"/>
            <a:ext cx="5669280" cy="830997"/>
          </a:xfrm>
          <a:prstGeom prst="rect">
            <a:avLst/>
          </a:prstGeom>
          <a:noFill/>
        </p:spPr>
        <p:txBody>
          <a:bodyPr wrap="square" rtlCol="0">
            <a:spAutoFit/>
          </a:bodyPr>
          <a:lstStyle/>
          <a:p>
            <a:r>
              <a:rPr lang="en-US" sz="4800" u="sng" dirty="0"/>
              <a:t>System Architecture</a:t>
            </a:r>
          </a:p>
        </p:txBody>
      </p:sp>
      <p:pic>
        <p:nvPicPr>
          <p:cNvPr id="24" name="Picture 23">
            <a:extLst>
              <a:ext uri="{FF2B5EF4-FFF2-40B4-BE49-F238E27FC236}">
                <a16:creationId xmlns:a16="http://schemas.microsoft.com/office/drawing/2014/main" id="{B7B8EB88-3A5F-49CE-BDB0-E07855C89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296" y="1786597"/>
            <a:ext cx="8763052" cy="3960055"/>
          </a:xfrm>
          <a:prstGeom prst="rect">
            <a:avLst/>
          </a:prstGeom>
        </p:spPr>
      </p:pic>
      <p:sp>
        <p:nvSpPr>
          <p:cNvPr id="25" name="TextBox 24">
            <a:extLst>
              <a:ext uri="{FF2B5EF4-FFF2-40B4-BE49-F238E27FC236}">
                <a16:creationId xmlns:a16="http://schemas.microsoft.com/office/drawing/2014/main" id="{83D271EA-BA55-40C9-84E7-D2FBD42C474F}"/>
              </a:ext>
            </a:extLst>
          </p:cNvPr>
          <p:cNvSpPr txBox="1"/>
          <p:nvPr/>
        </p:nvSpPr>
        <p:spPr>
          <a:xfrm>
            <a:off x="4121834" y="1526846"/>
            <a:ext cx="1974166" cy="369332"/>
          </a:xfrm>
          <a:prstGeom prst="rect">
            <a:avLst/>
          </a:prstGeom>
          <a:noFill/>
        </p:spPr>
        <p:txBody>
          <a:bodyPr wrap="square" rtlCol="0">
            <a:spAutoFit/>
          </a:bodyPr>
          <a:lstStyle/>
          <a:p>
            <a:r>
              <a:rPr lang="en-US" dirty="0"/>
              <a:t>Data Augmentation</a:t>
            </a:r>
          </a:p>
        </p:txBody>
      </p:sp>
      <p:cxnSp>
        <p:nvCxnSpPr>
          <p:cNvPr id="27" name="Straight Arrow Connector 26">
            <a:extLst>
              <a:ext uri="{FF2B5EF4-FFF2-40B4-BE49-F238E27FC236}">
                <a16:creationId xmlns:a16="http://schemas.microsoft.com/office/drawing/2014/main" id="{9A42B011-C108-4CC0-A07D-800D0A55F339}"/>
              </a:ext>
            </a:extLst>
          </p:cNvPr>
          <p:cNvCxnSpPr/>
          <p:nvPr/>
        </p:nvCxnSpPr>
        <p:spPr>
          <a:xfrm>
            <a:off x="5387926" y="1786597"/>
            <a:ext cx="0" cy="109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392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4EF8C8-3F18-4AB5-8F1E-4F548AB668F0}"/>
              </a:ext>
            </a:extLst>
          </p:cNvPr>
          <p:cNvSpPr txBox="1"/>
          <p:nvPr/>
        </p:nvSpPr>
        <p:spPr>
          <a:xfrm>
            <a:off x="1083212" y="716449"/>
            <a:ext cx="8088923" cy="830997"/>
          </a:xfrm>
          <a:prstGeom prst="rect">
            <a:avLst/>
          </a:prstGeom>
          <a:noFill/>
        </p:spPr>
        <p:txBody>
          <a:bodyPr wrap="square" rtlCol="0">
            <a:spAutoFit/>
          </a:bodyPr>
          <a:lstStyle/>
          <a:p>
            <a:r>
              <a:rPr lang="en-US" sz="4800" dirty="0"/>
              <a:t>Technologies Used:</a:t>
            </a:r>
          </a:p>
        </p:txBody>
      </p:sp>
      <p:graphicFrame>
        <p:nvGraphicFramePr>
          <p:cNvPr id="3" name="Diagram 2">
            <a:extLst>
              <a:ext uri="{FF2B5EF4-FFF2-40B4-BE49-F238E27FC236}">
                <a16:creationId xmlns:a16="http://schemas.microsoft.com/office/drawing/2014/main" id="{DB1C4E3A-E325-4A69-AB3C-021BFED04EC9}"/>
              </a:ext>
            </a:extLst>
          </p:cNvPr>
          <p:cNvGraphicFramePr/>
          <p:nvPr>
            <p:extLst>
              <p:ext uri="{D42A27DB-BD31-4B8C-83A1-F6EECF244321}">
                <p14:modId xmlns:p14="http://schemas.microsoft.com/office/powerpoint/2010/main" val="3280533007"/>
              </p:ext>
            </p:extLst>
          </p:nvPr>
        </p:nvGraphicFramePr>
        <p:xfrm>
          <a:off x="844060" y="1547446"/>
          <a:ext cx="9931791" cy="4445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519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02AAAD-058A-40F9-830B-E89E143E6BB9}"/>
              </a:ext>
            </a:extLst>
          </p:cNvPr>
          <p:cNvSpPr txBox="1"/>
          <p:nvPr/>
        </p:nvSpPr>
        <p:spPr>
          <a:xfrm>
            <a:off x="1294227" y="656870"/>
            <a:ext cx="6639951" cy="830997"/>
          </a:xfrm>
          <a:prstGeom prst="rect">
            <a:avLst/>
          </a:prstGeom>
          <a:noFill/>
        </p:spPr>
        <p:txBody>
          <a:bodyPr wrap="square" rtlCol="0">
            <a:spAutoFit/>
          </a:bodyPr>
          <a:lstStyle/>
          <a:p>
            <a:r>
              <a:rPr lang="en-US" sz="4800" dirty="0"/>
              <a:t>Failed Models….</a:t>
            </a:r>
          </a:p>
        </p:txBody>
      </p:sp>
      <p:sp>
        <p:nvSpPr>
          <p:cNvPr id="4" name="TextBox 3">
            <a:extLst>
              <a:ext uri="{FF2B5EF4-FFF2-40B4-BE49-F238E27FC236}">
                <a16:creationId xmlns:a16="http://schemas.microsoft.com/office/drawing/2014/main" id="{E3AE4408-9CB6-4EE8-A4ED-2AC435FA99D0}"/>
              </a:ext>
            </a:extLst>
          </p:cNvPr>
          <p:cNvSpPr txBox="1"/>
          <p:nvPr/>
        </p:nvSpPr>
        <p:spPr>
          <a:xfrm>
            <a:off x="839375" y="2059313"/>
            <a:ext cx="479708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We tried to create our own model but the model would not learn with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then tried Sketch-A-Net Model. However, it would not learn either. Even though the Sketch-A-Net was created for this dataset.</a:t>
            </a:r>
          </a:p>
        </p:txBody>
      </p:sp>
      <p:pic>
        <p:nvPicPr>
          <p:cNvPr id="6" name="Picture 5">
            <a:extLst>
              <a:ext uri="{FF2B5EF4-FFF2-40B4-BE49-F238E27FC236}">
                <a16:creationId xmlns:a16="http://schemas.microsoft.com/office/drawing/2014/main" id="{2534F9F9-E23C-4E48-B1CF-E1F7FA430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889" y="715745"/>
            <a:ext cx="5767753" cy="5423667"/>
          </a:xfrm>
          <a:prstGeom prst="rect">
            <a:avLst/>
          </a:prstGeom>
        </p:spPr>
      </p:pic>
    </p:spTree>
    <p:extLst>
      <p:ext uri="{BB962C8B-B14F-4D97-AF65-F5344CB8AC3E}">
        <p14:creationId xmlns:p14="http://schemas.microsoft.com/office/powerpoint/2010/main" val="1690014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AC8B08-B7B3-4070-9C8D-65F896076AEB}"/>
              </a:ext>
            </a:extLst>
          </p:cNvPr>
          <p:cNvSpPr txBox="1"/>
          <p:nvPr/>
        </p:nvSpPr>
        <p:spPr>
          <a:xfrm>
            <a:off x="1083213" y="576775"/>
            <a:ext cx="4684542" cy="830997"/>
          </a:xfrm>
          <a:prstGeom prst="rect">
            <a:avLst/>
          </a:prstGeom>
          <a:noFill/>
        </p:spPr>
        <p:txBody>
          <a:bodyPr wrap="square" rtlCol="0">
            <a:spAutoFit/>
          </a:bodyPr>
          <a:lstStyle/>
          <a:p>
            <a:r>
              <a:rPr lang="en-US" sz="4800" dirty="0"/>
              <a:t>Failed Model…</a:t>
            </a:r>
          </a:p>
        </p:txBody>
      </p:sp>
      <p:pic>
        <p:nvPicPr>
          <p:cNvPr id="7" name="Picture 6">
            <a:extLst>
              <a:ext uri="{FF2B5EF4-FFF2-40B4-BE49-F238E27FC236}">
                <a16:creationId xmlns:a16="http://schemas.microsoft.com/office/drawing/2014/main" id="{17561A6B-2258-4B4B-A2FA-7892040DD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578" y="1709577"/>
            <a:ext cx="9734843" cy="3438845"/>
          </a:xfrm>
          <a:prstGeom prst="rect">
            <a:avLst/>
          </a:prstGeom>
        </p:spPr>
      </p:pic>
    </p:spTree>
    <p:extLst>
      <p:ext uri="{BB962C8B-B14F-4D97-AF65-F5344CB8AC3E}">
        <p14:creationId xmlns:p14="http://schemas.microsoft.com/office/powerpoint/2010/main" val="293929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502E2BB-6693-4CDA-AFEE-101B61B5788A}"/>
              </a:ext>
            </a:extLst>
          </p:cNvPr>
          <p:cNvGraphicFramePr>
            <a:graphicFrameLocks noGrp="1"/>
          </p:cNvGraphicFramePr>
          <p:nvPr>
            <p:extLst>
              <p:ext uri="{D42A27DB-BD31-4B8C-83A1-F6EECF244321}">
                <p14:modId xmlns:p14="http://schemas.microsoft.com/office/powerpoint/2010/main" val="1617688896"/>
              </p:ext>
            </p:extLst>
          </p:nvPr>
        </p:nvGraphicFramePr>
        <p:xfrm>
          <a:off x="1448973" y="2377440"/>
          <a:ext cx="9129933" cy="3480884"/>
        </p:xfrm>
        <a:graphic>
          <a:graphicData uri="http://schemas.openxmlformats.org/drawingml/2006/table">
            <a:tbl>
              <a:tblPr firstRow="1" bandRow="1">
                <a:tableStyleId>{5C22544A-7EE6-4342-B048-85BDC9FD1C3A}</a:tableStyleId>
              </a:tblPr>
              <a:tblGrid>
                <a:gridCol w="3043311">
                  <a:extLst>
                    <a:ext uri="{9D8B030D-6E8A-4147-A177-3AD203B41FA5}">
                      <a16:colId xmlns:a16="http://schemas.microsoft.com/office/drawing/2014/main" val="3307020364"/>
                    </a:ext>
                  </a:extLst>
                </a:gridCol>
                <a:gridCol w="3043311">
                  <a:extLst>
                    <a:ext uri="{9D8B030D-6E8A-4147-A177-3AD203B41FA5}">
                      <a16:colId xmlns:a16="http://schemas.microsoft.com/office/drawing/2014/main" val="600061884"/>
                    </a:ext>
                  </a:extLst>
                </a:gridCol>
                <a:gridCol w="3043311">
                  <a:extLst>
                    <a:ext uri="{9D8B030D-6E8A-4147-A177-3AD203B41FA5}">
                      <a16:colId xmlns:a16="http://schemas.microsoft.com/office/drawing/2014/main" val="700743029"/>
                    </a:ext>
                  </a:extLst>
                </a:gridCol>
              </a:tblGrid>
              <a:tr h="723469">
                <a:tc>
                  <a:txBody>
                    <a:bodyPr/>
                    <a:lstStyle/>
                    <a:p>
                      <a:r>
                        <a:rPr lang="en-US" dirty="0"/>
                        <a:t>Model</a:t>
                      </a:r>
                    </a:p>
                  </a:txBody>
                  <a:tcPr/>
                </a:tc>
                <a:tc>
                  <a:txBody>
                    <a:bodyPr/>
                    <a:lstStyle/>
                    <a:p>
                      <a:r>
                        <a:rPr lang="en-US" dirty="0"/>
                        <a:t>Validation Accuracy</a:t>
                      </a:r>
                    </a:p>
                  </a:txBody>
                  <a:tcPr/>
                </a:tc>
                <a:tc>
                  <a:txBody>
                    <a:bodyPr/>
                    <a:lstStyle/>
                    <a:p>
                      <a:r>
                        <a:rPr lang="en-US" dirty="0"/>
                        <a:t>Validation Loss</a:t>
                      </a:r>
                    </a:p>
                  </a:txBody>
                  <a:tcPr/>
                </a:tc>
                <a:extLst>
                  <a:ext uri="{0D108BD9-81ED-4DB2-BD59-A6C34878D82A}">
                    <a16:rowId xmlns:a16="http://schemas.microsoft.com/office/drawing/2014/main" val="693017266"/>
                  </a:ext>
                </a:extLst>
              </a:tr>
              <a:tr h="551483">
                <a:tc>
                  <a:txBody>
                    <a:bodyPr/>
                    <a:lstStyle/>
                    <a:p>
                      <a:r>
                        <a:rPr lang="en-US" dirty="0"/>
                        <a:t>VGG16 </a:t>
                      </a:r>
                    </a:p>
                  </a:txBody>
                  <a:tcPr/>
                </a:tc>
                <a:tc>
                  <a:txBody>
                    <a:bodyPr/>
                    <a:lstStyle/>
                    <a:p>
                      <a:r>
                        <a:rPr lang="en-US" dirty="0"/>
                        <a:t>71.23%</a:t>
                      </a:r>
                    </a:p>
                  </a:txBody>
                  <a:tcPr/>
                </a:tc>
                <a:tc>
                  <a:txBody>
                    <a:bodyPr/>
                    <a:lstStyle/>
                    <a:p>
                      <a:r>
                        <a:rPr lang="en-US" dirty="0"/>
                        <a:t>2.77%</a:t>
                      </a:r>
                    </a:p>
                  </a:txBody>
                  <a:tcPr/>
                </a:tc>
                <a:extLst>
                  <a:ext uri="{0D108BD9-81ED-4DB2-BD59-A6C34878D82A}">
                    <a16:rowId xmlns:a16="http://schemas.microsoft.com/office/drawing/2014/main" val="4089393285"/>
                  </a:ext>
                </a:extLst>
              </a:tr>
              <a:tr h="551483">
                <a:tc>
                  <a:txBody>
                    <a:bodyPr/>
                    <a:lstStyle/>
                    <a:p>
                      <a:r>
                        <a:rPr lang="en-US" dirty="0"/>
                        <a:t>VGG19</a:t>
                      </a:r>
                    </a:p>
                  </a:txBody>
                  <a:tcPr/>
                </a:tc>
                <a:tc>
                  <a:txBody>
                    <a:bodyPr/>
                    <a:lstStyle/>
                    <a:p>
                      <a:r>
                        <a:rPr lang="en-US" dirty="0"/>
                        <a:t>71.03%</a:t>
                      </a:r>
                    </a:p>
                  </a:txBody>
                  <a:tcPr/>
                </a:tc>
                <a:tc>
                  <a:txBody>
                    <a:bodyPr/>
                    <a:lstStyle/>
                    <a:p>
                      <a:r>
                        <a:rPr lang="en-US" dirty="0"/>
                        <a:t>2.38%</a:t>
                      </a:r>
                    </a:p>
                  </a:txBody>
                  <a:tcPr/>
                </a:tc>
                <a:extLst>
                  <a:ext uri="{0D108BD9-81ED-4DB2-BD59-A6C34878D82A}">
                    <a16:rowId xmlns:a16="http://schemas.microsoft.com/office/drawing/2014/main" val="2869288155"/>
                  </a:ext>
                </a:extLst>
              </a:tr>
              <a:tr h="551483">
                <a:tc>
                  <a:txBody>
                    <a:bodyPr/>
                    <a:lstStyle/>
                    <a:p>
                      <a:r>
                        <a:rPr lang="en-US" dirty="0"/>
                        <a:t>InceptionV3</a:t>
                      </a:r>
                    </a:p>
                  </a:txBody>
                  <a:tcPr/>
                </a:tc>
                <a:tc>
                  <a:txBody>
                    <a:bodyPr/>
                    <a:lstStyle/>
                    <a:p>
                      <a:r>
                        <a:rPr lang="en-US" dirty="0"/>
                        <a:t>71.63%</a:t>
                      </a:r>
                    </a:p>
                  </a:txBody>
                  <a:tcPr/>
                </a:tc>
                <a:tc>
                  <a:txBody>
                    <a:bodyPr/>
                    <a:lstStyle/>
                    <a:p>
                      <a:r>
                        <a:rPr lang="en-US" dirty="0"/>
                        <a:t>2.16%</a:t>
                      </a:r>
                    </a:p>
                  </a:txBody>
                  <a:tcPr/>
                </a:tc>
                <a:extLst>
                  <a:ext uri="{0D108BD9-81ED-4DB2-BD59-A6C34878D82A}">
                    <a16:rowId xmlns:a16="http://schemas.microsoft.com/office/drawing/2014/main" val="440405664"/>
                  </a:ext>
                </a:extLst>
              </a:tr>
              <a:tr h="551483">
                <a:tc>
                  <a:txBody>
                    <a:bodyPr/>
                    <a:lstStyle/>
                    <a:p>
                      <a:r>
                        <a:rPr lang="en-US" dirty="0"/>
                        <a:t>ResNet50</a:t>
                      </a:r>
                    </a:p>
                  </a:txBody>
                  <a:tcPr/>
                </a:tc>
                <a:tc>
                  <a:txBody>
                    <a:bodyPr/>
                    <a:lstStyle/>
                    <a:p>
                      <a:r>
                        <a:rPr lang="en-US" dirty="0"/>
                        <a:t>69.35%</a:t>
                      </a:r>
                    </a:p>
                  </a:txBody>
                  <a:tcPr/>
                </a:tc>
                <a:tc>
                  <a:txBody>
                    <a:bodyPr/>
                    <a:lstStyle/>
                    <a:p>
                      <a:r>
                        <a:rPr lang="en-US" dirty="0"/>
                        <a:t>2.33%</a:t>
                      </a:r>
                    </a:p>
                  </a:txBody>
                  <a:tcPr/>
                </a:tc>
                <a:extLst>
                  <a:ext uri="{0D108BD9-81ED-4DB2-BD59-A6C34878D82A}">
                    <a16:rowId xmlns:a16="http://schemas.microsoft.com/office/drawing/2014/main" val="618940659"/>
                  </a:ext>
                </a:extLst>
              </a:tr>
              <a:tr h="551483">
                <a:tc>
                  <a:txBody>
                    <a:bodyPr/>
                    <a:lstStyle/>
                    <a:p>
                      <a:r>
                        <a:rPr lang="en-US" dirty="0" err="1"/>
                        <a:t>Xception</a:t>
                      </a:r>
                      <a:endParaRPr lang="en-US" dirty="0"/>
                    </a:p>
                  </a:txBody>
                  <a:tcPr/>
                </a:tc>
                <a:tc>
                  <a:txBody>
                    <a:bodyPr/>
                    <a:lstStyle/>
                    <a:p>
                      <a:r>
                        <a:rPr lang="en-US" dirty="0"/>
                        <a:t>74.90%</a:t>
                      </a:r>
                    </a:p>
                  </a:txBody>
                  <a:tcPr/>
                </a:tc>
                <a:tc>
                  <a:txBody>
                    <a:bodyPr/>
                    <a:lstStyle/>
                    <a:p>
                      <a:r>
                        <a:rPr lang="en-US" dirty="0"/>
                        <a:t>1.83%</a:t>
                      </a:r>
                    </a:p>
                  </a:txBody>
                  <a:tcPr/>
                </a:tc>
                <a:extLst>
                  <a:ext uri="{0D108BD9-81ED-4DB2-BD59-A6C34878D82A}">
                    <a16:rowId xmlns:a16="http://schemas.microsoft.com/office/drawing/2014/main" val="1274039476"/>
                  </a:ext>
                </a:extLst>
              </a:tr>
            </a:tbl>
          </a:graphicData>
        </a:graphic>
      </p:graphicFrame>
      <p:sp>
        <p:nvSpPr>
          <p:cNvPr id="6" name="Rectangle 5">
            <a:extLst>
              <a:ext uri="{FF2B5EF4-FFF2-40B4-BE49-F238E27FC236}">
                <a16:creationId xmlns:a16="http://schemas.microsoft.com/office/drawing/2014/main" id="{03931D5B-DEB7-4188-ADE1-4A34BA14870F}"/>
              </a:ext>
            </a:extLst>
          </p:cNvPr>
          <p:cNvSpPr/>
          <p:nvPr/>
        </p:nvSpPr>
        <p:spPr>
          <a:xfrm>
            <a:off x="3118511" y="649877"/>
            <a:ext cx="4557658" cy="830997"/>
          </a:xfrm>
          <a:prstGeom prst="rect">
            <a:avLst/>
          </a:prstGeom>
        </p:spPr>
        <p:txBody>
          <a:bodyPr wrap="none">
            <a:spAutoFit/>
          </a:bodyPr>
          <a:lstStyle/>
          <a:p>
            <a:r>
              <a:rPr lang="en-US" sz="4800" u="sng" dirty="0"/>
              <a:t>Pretrained Models</a:t>
            </a:r>
          </a:p>
        </p:txBody>
      </p:sp>
      <p:sp>
        <p:nvSpPr>
          <p:cNvPr id="7" name="TextBox 6">
            <a:extLst>
              <a:ext uri="{FF2B5EF4-FFF2-40B4-BE49-F238E27FC236}">
                <a16:creationId xmlns:a16="http://schemas.microsoft.com/office/drawing/2014/main" id="{4773E942-B56A-4425-8C1B-84D644478CFB}"/>
              </a:ext>
            </a:extLst>
          </p:cNvPr>
          <p:cNvSpPr txBox="1"/>
          <p:nvPr/>
        </p:nvSpPr>
        <p:spPr>
          <a:xfrm>
            <a:off x="1634231" y="1477104"/>
            <a:ext cx="8747725" cy="646331"/>
          </a:xfrm>
          <a:prstGeom prst="rect">
            <a:avLst/>
          </a:prstGeom>
          <a:noFill/>
        </p:spPr>
        <p:txBody>
          <a:bodyPr wrap="square" rtlCol="0">
            <a:spAutoFit/>
          </a:bodyPr>
          <a:lstStyle/>
          <a:p>
            <a:r>
              <a:rPr lang="en-US" dirty="0"/>
              <a:t>We froze the base model layers for VGG16 and VGG19 . InceptionV3, ResNet50, and </a:t>
            </a:r>
            <a:r>
              <a:rPr lang="en-US" dirty="0" err="1"/>
              <a:t>Xception</a:t>
            </a:r>
            <a:r>
              <a:rPr lang="en-US" dirty="0"/>
              <a:t> did not have frozen base model layers. Frozen means the layers weights will not change.</a:t>
            </a:r>
          </a:p>
        </p:txBody>
      </p:sp>
    </p:spTree>
    <p:extLst>
      <p:ext uri="{BB962C8B-B14F-4D97-AF65-F5344CB8AC3E}">
        <p14:creationId xmlns:p14="http://schemas.microsoft.com/office/powerpoint/2010/main" val="67128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86F530-2020-4408-B29B-FDF760884328}"/>
              </a:ext>
            </a:extLst>
          </p:cNvPr>
          <p:cNvPicPr/>
          <p:nvPr/>
        </p:nvPicPr>
        <p:blipFill>
          <a:blip r:embed="rId2">
            <a:extLst>
              <a:ext uri="{28A0092B-C50C-407E-A947-70E740481C1C}">
                <a14:useLocalDpi xmlns:a14="http://schemas.microsoft.com/office/drawing/2010/main" val="0"/>
              </a:ext>
            </a:extLst>
          </a:blip>
          <a:stretch>
            <a:fillRect/>
          </a:stretch>
        </p:blipFill>
        <p:spPr>
          <a:xfrm>
            <a:off x="4405531" y="900332"/>
            <a:ext cx="3512820" cy="4389120"/>
          </a:xfrm>
          <a:prstGeom prst="rect">
            <a:avLst/>
          </a:prstGeom>
        </p:spPr>
      </p:pic>
      <p:pic>
        <p:nvPicPr>
          <p:cNvPr id="3" name="Picture 2">
            <a:extLst>
              <a:ext uri="{FF2B5EF4-FFF2-40B4-BE49-F238E27FC236}">
                <a16:creationId xmlns:a16="http://schemas.microsoft.com/office/drawing/2014/main" id="{8806811E-EA0B-4DA6-87B5-E471FE176A4B}"/>
              </a:ext>
            </a:extLst>
          </p:cNvPr>
          <p:cNvPicPr/>
          <p:nvPr/>
        </p:nvPicPr>
        <p:blipFill>
          <a:blip r:embed="rId3">
            <a:extLst>
              <a:ext uri="{28A0092B-C50C-407E-A947-70E740481C1C}">
                <a14:useLocalDpi xmlns:a14="http://schemas.microsoft.com/office/drawing/2010/main" val="0"/>
              </a:ext>
            </a:extLst>
          </a:blip>
          <a:stretch>
            <a:fillRect/>
          </a:stretch>
        </p:blipFill>
        <p:spPr>
          <a:xfrm>
            <a:off x="862816" y="733327"/>
            <a:ext cx="3216815" cy="4556125"/>
          </a:xfrm>
          <a:prstGeom prst="rect">
            <a:avLst/>
          </a:prstGeom>
        </p:spPr>
      </p:pic>
      <p:pic>
        <p:nvPicPr>
          <p:cNvPr id="4" name="Picture 3">
            <a:extLst>
              <a:ext uri="{FF2B5EF4-FFF2-40B4-BE49-F238E27FC236}">
                <a16:creationId xmlns:a16="http://schemas.microsoft.com/office/drawing/2014/main" id="{60A125D6-0536-44B0-8AB2-673EF6584B1A}"/>
              </a:ext>
            </a:extLst>
          </p:cNvPr>
          <p:cNvPicPr/>
          <p:nvPr/>
        </p:nvPicPr>
        <p:blipFill>
          <a:blip r:embed="rId4">
            <a:extLst>
              <a:ext uri="{28A0092B-C50C-407E-A947-70E740481C1C}">
                <a14:useLocalDpi xmlns:a14="http://schemas.microsoft.com/office/drawing/2010/main" val="0"/>
              </a:ext>
            </a:extLst>
          </a:blip>
          <a:stretch>
            <a:fillRect/>
          </a:stretch>
        </p:blipFill>
        <p:spPr>
          <a:xfrm>
            <a:off x="7948246" y="801589"/>
            <a:ext cx="3512820" cy="4419600"/>
          </a:xfrm>
          <a:prstGeom prst="rect">
            <a:avLst/>
          </a:prstGeom>
        </p:spPr>
      </p:pic>
      <p:sp>
        <p:nvSpPr>
          <p:cNvPr id="6" name="TextBox 5">
            <a:extLst>
              <a:ext uri="{FF2B5EF4-FFF2-40B4-BE49-F238E27FC236}">
                <a16:creationId xmlns:a16="http://schemas.microsoft.com/office/drawing/2014/main" id="{32D6010B-300B-4D80-BC74-72231DD26665}"/>
              </a:ext>
            </a:extLst>
          </p:cNvPr>
          <p:cNvSpPr txBox="1"/>
          <p:nvPr/>
        </p:nvSpPr>
        <p:spPr>
          <a:xfrm>
            <a:off x="1786597" y="5430129"/>
            <a:ext cx="1814732" cy="369332"/>
          </a:xfrm>
          <a:prstGeom prst="rect">
            <a:avLst/>
          </a:prstGeom>
          <a:noFill/>
        </p:spPr>
        <p:txBody>
          <a:bodyPr wrap="square" rtlCol="0">
            <a:spAutoFit/>
          </a:bodyPr>
          <a:lstStyle/>
          <a:p>
            <a:r>
              <a:rPr lang="en-US" dirty="0"/>
              <a:t>VGG16</a:t>
            </a:r>
          </a:p>
        </p:txBody>
      </p:sp>
      <p:sp>
        <p:nvSpPr>
          <p:cNvPr id="7" name="TextBox 6">
            <a:extLst>
              <a:ext uri="{FF2B5EF4-FFF2-40B4-BE49-F238E27FC236}">
                <a16:creationId xmlns:a16="http://schemas.microsoft.com/office/drawing/2014/main" id="{D51A0D58-13C7-4350-90E5-7A1702043318}"/>
              </a:ext>
            </a:extLst>
          </p:cNvPr>
          <p:cNvSpPr txBox="1"/>
          <p:nvPr/>
        </p:nvSpPr>
        <p:spPr>
          <a:xfrm>
            <a:off x="5148775" y="5430129"/>
            <a:ext cx="2067951" cy="369332"/>
          </a:xfrm>
          <a:prstGeom prst="rect">
            <a:avLst/>
          </a:prstGeom>
          <a:noFill/>
        </p:spPr>
        <p:txBody>
          <a:bodyPr wrap="square" rtlCol="0">
            <a:spAutoFit/>
          </a:bodyPr>
          <a:lstStyle/>
          <a:p>
            <a:r>
              <a:rPr lang="en-US" dirty="0"/>
              <a:t>InceptionV3</a:t>
            </a:r>
          </a:p>
        </p:txBody>
      </p:sp>
      <p:sp>
        <p:nvSpPr>
          <p:cNvPr id="8" name="TextBox 7">
            <a:extLst>
              <a:ext uri="{FF2B5EF4-FFF2-40B4-BE49-F238E27FC236}">
                <a16:creationId xmlns:a16="http://schemas.microsoft.com/office/drawing/2014/main" id="{A6ABA80E-3F29-4C9D-9332-528C0A39CCB6}"/>
              </a:ext>
            </a:extLst>
          </p:cNvPr>
          <p:cNvSpPr txBox="1"/>
          <p:nvPr/>
        </p:nvSpPr>
        <p:spPr>
          <a:xfrm>
            <a:off x="8623495" y="5430129"/>
            <a:ext cx="1674056" cy="369332"/>
          </a:xfrm>
          <a:prstGeom prst="rect">
            <a:avLst/>
          </a:prstGeom>
          <a:noFill/>
        </p:spPr>
        <p:txBody>
          <a:bodyPr wrap="square" rtlCol="0">
            <a:spAutoFit/>
          </a:bodyPr>
          <a:lstStyle/>
          <a:p>
            <a:r>
              <a:rPr lang="en-US" dirty="0"/>
              <a:t>ResNet50</a:t>
            </a:r>
          </a:p>
        </p:txBody>
      </p:sp>
    </p:spTree>
    <p:extLst>
      <p:ext uri="{BB962C8B-B14F-4D97-AF65-F5344CB8AC3E}">
        <p14:creationId xmlns:p14="http://schemas.microsoft.com/office/powerpoint/2010/main" val="329687922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257</TotalTime>
  <Words>550</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Ronnie Antwiler</dc:creator>
  <cp:lastModifiedBy>Ronnie Antwiler</cp:lastModifiedBy>
  <cp:revision>34</cp:revision>
  <dcterms:created xsi:type="dcterms:W3CDTF">2019-05-17T03:10:36Z</dcterms:created>
  <dcterms:modified xsi:type="dcterms:W3CDTF">2019-05-17T19:56:12Z</dcterms:modified>
</cp:coreProperties>
</file>