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65" r:id="rId5"/>
    <p:sldId id="269" r:id="rId6"/>
    <p:sldId id="270" r:id="rId7"/>
    <p:sldId id="272" r:id="rId8"/>
    <p:sldId id="274" r:id="rId9"/>
    <p:sldId id="275" r:id="rId10"/>
    <p:sldId id="276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F210B"/>
    <a:srgbClr val="88060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39298-9DFB-49C2-B176-BDCC447845AE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2DF2E-F278-4D0C-A383-AC0C57A824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615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field files and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3C13-1DC7-4FAC-97EB-F85EC41C7096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75BA2-C630-4667-9841-F773BE41C1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oomshell_logo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743200"/>
            <a:ext cx="2581957" cy="2766382"/>
          </a:xfrm>
          <a:prstGeom prst="rect">
            <a:avLst/>
          </a:prstGeom>
        </p:spPr>
      </p:pic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1905000"/>
            <a:ext cx="700018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Agreegate Function</a:t>
            </a:r>
            <a:b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				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838200"/>
            <a:ext cx="75438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Doomshell  Academy of Advance Computing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Main tables</a:t>
            </a:r>
            <a:endParaRPr lang="en-US" sz="2000" spc="300" dirty="0"/>
          </a:p>
        </p:txBody>
      </p:sp>
      <p:sp>
        <p:nvSpPr>
          <p:cNvPr id="13" name="Rectangle 12"/>
          <p:cNvSpPr/>
          <p:nvPr/>
        </p:nvSpPr>
        <p:spPr>
          <a:xfrm>
            <a:off x="990600" y="1828801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Max() function</a:t>
            </a:r>
            <a:endParaRPr lang="en-US" sz="2000" spc="300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14478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1"/>
                </a:solidFill>
              </a:rPr>
              <a:t>MAX( ):-</a:t>
            </a:r>
          </a:p>
          <a:p>
            <a:pPr marL="457200" indent="-45720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</a:t>
            </a:r>
            <a:r>
              <a:rPr lang="en-US" sz="2000" dirty="0" smtClean="0"/>
              <a:t>The MAX() function returns the maximum value.</a:t>
            </a:r>
          </a:p>
          <a:p>
            <a:pPr marL="457200" indent="-45720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</a:p>
          <a:p>
            <a:pPr marL="457200" indent="-457200"/>
            <a:r>
              <a:rPr lang="en-US" sz="2000" dirty="0" smtClean="0">
                <a:solidFill>
                  <a:srgbClr val="FF0000"/>
                </a:solidFill>
              </a:rPr>
              <a:t>           Syntax:- </a:t>
            </a:r>
            <a:r>
              <a:rPr lang="en-US" sz="2000" dirty="0" smtClean="0"/>
              <a:t>SELECT MAX(column_name) FROM table_name;</a:t>
            </a:r>
          </a:p>
          <a:p>
            <a:pPr marL="457200" indent="-457200"/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34290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dirty="0" smtClean="0"/>
              <a:t>: Find the largest value of the salary.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:-   SELECT MAX( salary)  FROM empsal; 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95600" y="5334000"/>
          <a:ext cx="213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Max_salary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90600" y="5410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981200" y="55626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Main tables</a:t>
            </a:r>
            <a:endParaRPr lang="en-US" sz="2000" spc="300" dirty="0"/>
          </a:p>
        </p:txBody>
      </p:sp>
      <p:sp>
        <p:nvSpPr>
          <p:cNvPr id="16" name="Rectangle 15"/>
          <p:cNvSpPr/>
          <p:nvPr/>
        </p:nvSpPr>
        <p:spPr>
          <a:xfrm>
            <a:off x="990600" y="1828801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Min() function</a:t>
            </a:r>
            <a:endParaRPr lang="en-US" sz="2000" spc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0" y="14478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1"/>
                </a:solidFill>
              </a:rPr>
              <a:t>MIN( ):-</a:t>
            </a:r>
          </a:p>
          <a:p>
            <a:pPr marL="457200" indent="-45720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</a:t>
            </a:r>
            <a:r>
              <a:rPr lang="en-US" sz="2000" dirty="0" smtClean="0"/>
              <a:t>The MIN() function returns the minimum value.</a:t>
            </a:r>
          </a:p>
          <a:p>
            <a:pPr marL="457200" indent="-45720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</a:p>
          <a:p>
            <a:pPr marL="457200" indent="-457200"/>
            <a:r>
              <a:rPr lang="en-US" sz="2000" dirty="0" smtClean="0">
                <a:solidFill>
                  <a:srgbClr val="FF0000"/>
                </a:solidFill>
              </a:rPr>
              <a:t>           Syntax:- </a:t>
            </a:r>
            <a:r>
              <a:rPr lang="en-US" sz="2000" dirty="0" smtClean="0"/>
              <a:t>SELECT MIN(column_name) FROM table_name;</a:t>
            </a:r>
          </a:p>
          <a:p>
            <a:pPr marL="457200" indent="-457200"/>
            <a:endParaRPr lang="en-US" sz="2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34290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dirty="0" smtClean="0"/>
              <a:t>: Find the minimum value of the salary.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:-   SELECT MIN(salary)  FROM empsal; 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95600" y="5334000"/>
          <a:ext cx="213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min_salary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90600" y="5410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981200" y="55626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Agreegate Function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8486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defRPr/>
            </a:pPr>
            <a:r>
              <a:rPr lang="en-US" sz="4400" b="1" dirty="0" smtClean="0">
                <a:solidFill>
                  <a:srgbClr val="FF0000"/>
                </a:solidFill>
              </a:rPr>
              <a:t>            </a:t>
            </a:r>
            <a:r>
              <a:rPr lang="en-US" sz="4400" b="1" u="sng" dirty="0" smtClean="0">
                <a:solidFill>
                  <a:srgbClr val="FF0000"/>
                </a:solidFill>
              </a:rPr>
              <a:t>Agreegate Function</a:t>
            </a:r>
          </a:p>
          <a:p>
            <a:pPr marL="457200" indent="-457200" algn="just"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Wingdings" pitchFamily="2" charset="2"/>
              <a:buChar char="Ø"/>
              <a:defRPr/>
            </a:pPr>
            <a:r>
              <a:rPr lang="en-US" sz="2000" dirty="0" smtClean="0"/>
              <a:t>Aggregate functions are functions that take a collection of values as input and return a single value. </a:t>
            </a:r>
          </a:p>
          <a:p>
            <a:pPr marL="457200" indent="-457200" algn="just">
              <a:defRPr/>
            </a:pPr>
            <a:endParaRPr lang="en-US" sz="2000" dirty="0" smtClean="0"/>
          </a:p>
          <a:p>
            <a:pPr marL="457200" indent="-457200" algn="just">
              <a:buFont typeface="Wingdings" pitchFamily="2" charset="2"/>
              <a:buChar char="Ø"/>
              <a:defRPr/>
            </a:pPr>
            <a:r>
              <a:rPr lang="en-US" sz="2000" dirty="0" smtClean="0"/>
              <a:t>In a table agree gate function will be apply on all the columns value and return a single value.</a:t>
            </a:r>
          </a:p>
          <a:p>
            <a:pPr marL="457200" indent="-457200" algn="just">
              <a:buFont typeface="Wingdings" pitchFamily="2" charset="2"/>
              <a:buChar char="Ø"/>
              <a:defRPr/>
            </a:pPr>
            <a:endParaRPr lang="en-US" sz="2000" dirty="0" smtClean="0"/>
          </a:p>
          <a:p>
            <a:pPr marL="457200" lvl="2" indent="-457200" algn="just">
              <a:buFont typeface="Wingdings" pitchFamily="2" charset="2"/>
              <a:buChar char="Ø"/>
              <a:defRPr/>
            </a:pPr>
            <a:r>
              <a:rPr lang="en-US" sz="2000" dirty="0" smtClean="0"/>
              <a:t>Used only in the SELECT clause.</a:t>
            </a:r>
          </a:p>
          <a:p>
            <a:pPr marL="457200" lvl="2" indent="-457200" algn="just">
              <a:defRPr/>
            </a:pPr>
            <a:endParaRPr lang="en-US" sz="2000" dirty="0" smtClean="0"/>
          </a:p>
          <a:p>
            <a:pPr marL="457200" indent="-457200" algn="just">
              <a:buFont typeface="Wingdings" pitchFamily="2" charset="2"/>
              <a:buChar char="Ø"/>
              <a:defRPr/>
            </a:pPr>
            <a:endParaRPr lang="en-US" sz="2000" dirty="0" smtClean="0"/>
          </a:p>
          <a:p>
            <a:pPr marL="457200" indent="-457200" algn="just"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Wingdings" pitchFamily="2" charset="2"/>
              <a:buChar char="Ø"/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 Types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 of Agreegate function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:-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 SUM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 AVG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 MIN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 MAX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 COUNT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 FIRST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 LAST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200"/>
            <a:ext cx="9144000" cy="1981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609600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Records</a:t>
            </a:r>
            <a:endParaRPr lang="en-US" sz="2000" spc="3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00200" y="2438400"/>
          <a:ext cx="6553200" cy="381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Sushil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Madhu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Sneha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Shekhar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28800" y="16764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Empsal Table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Sum()function</a:t>
            </a:r>
            <a:endParaRPr lang="en-US" sz="2000" spc="300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4478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1"/>
                </a:solidFill>
              </a:rPr>
              <a:t>SUM( ):-</a:t>
            </a:r>
          </a:p>
          <a:p>
            <a:pPr marL="457200" indent="-45720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</a:t>
            </a:r>
            <a:r>
              <a:rPr lang="en-US" sz="2000" dirty="0" smtClean="0"/>
              <a:t>It is use to add the value.</a:t>
            </a:r>
          </a:p>
          <a:p>
            <a:pPr marL="457200" indent="-45720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</a:p>
          <a:p>
            <a:pPr marL="457200" indent="-457200"/>
            <a:r>
              <a:rPr lang="en-US" sz="2000" dirty="0" smtClean="0">
                <a:solidFill>
                  <a:srgbClr val="FF0000"/>
                </a:solidFill>
              </a:rPr>
              <a:t>Syntax:- </a:t>
            </a:r>
            <a:r>
              <a:rPr lang="en-US" sz="2000" dirty="0" smtClean="0"/>
              <a:t>SELECT SUM(column_name) FROM table_name;</a:t>
            </a:r>
          </a:p>
          <a:p>
            <a:pPr marL="457200" indent="-457200"/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990600" y="3124200"/>
            <a:ext cx="7010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3276600"/>
            <a:ext cx="670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NOTE:-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SELECT:- </a:t>
            </a:r>
            <a:r>
              <a:rPr lang="en-US" dirty="0" smtClean="0"/>
              <a:t>The select statement is use to select from a database.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42672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dirty="0" smtClean="0"/>
              <a:t>: Find the total/sum of the salary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:-   SELECT SUM( salary ) AS sum_salary FROM empsal; 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895600" y="5410200"/>
          <a:ext cx="213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Total_salary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90600" y="5410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981200" y="55626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Main tables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Avg() function</a:t>
            </a:r>
            <a:endParaRPr lang="en-US" sz="2000" spc="300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14478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1"/>
                </a:solidFill>
              </a:rPr>
              <a:t>AVG( ):-</a:t>
            </a:r>
          </a:p>
          <a:p>
            <a:pPr marL="457200" indent="-45720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</a:t>
            </a:r>
            <a:r>
              <a:rPr lang="en-US" sz="2000" dirty="0" smtClean="0"/>
              <a:t>It is use to  find average value.</a:t>
            </a:r>
          </a:p>
          <a:p>
            <a:pPr marL="457200" indent="-45720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</a:p>
          <a:p>
            <a:pPr marL="457200" indent="-457200"/>
            <a:r>
              <a:rPr lang="en-US" sz="2000" dirty="0" smtClean="0">
                <a:solidFill>
                  <a:srgbClr val="FF0000"/>
                </a:solidFill>
              </a:rPr>
              <a:t>Syntax:- </a:t>
            </a:r>
            <a:r>
              <a:rPr lang="en-US" sz="2000" dirty="0" smtClean="0"/>
              <a:t>SELECT AVG(column_name) FROM table_name;</a:t>
            </a:r>
          </a:p>
          <a:p>
            <a:pPr marL="457200" indent="-457200"/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34290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dirty="0" smtClean="0"/>
              <a:t>: Find the avg of the salary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:-   SELECT AVG( salary ) AS avg_salary FROM empsal; 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95600" y="5334000"/>
          <a:ext cx="213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avg_salary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26333.333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90600" y="5410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981200" y="55626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Sub tables</a:t>
            </a:r>
            <a:endParaRPr lang="en-US" sz="2000" spc="300" dirty="0"/>
          </a:p>
        </p:txBody>
      </p:sp>
      <p:pic>
        <p:nvPicPr>
          <p:cNvPr id="13" name="Picture 12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Main tables</a:t>
            </a:r>
            <a:endParaRPr lang="en-US" sz="2000" spc="300" dirty="0"/>
          </a:p>
        </p:txBody>
      </p:sp>
      <p:sp>
        <p:nvSpPr>
          <p:cNvPr id="18" name="Rectangle 17"/>
          <p:cNvSpPr/>
          <p:nvPr/>
        </p:nvSpPr>
        <p:spPr>
          <a:xfrm>
            <a:off x="1295400" y="1828801"/>
            <a:ext cx="75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Count() function</a:t>
            </a:r>
            <a:endParaRPr lang="en-US" sz="2000" spc="300" dirty="0"/>
          </a:p>
        </p:txBody>
      </p:sp>
      <p:sp>
        <p:nvSpPr>
          <p:cNvPr id="25" name="TextBox 24"/>
          <p:cNvSpPr txBox="1"/>
          <p:nvPr/>
        </p:nvSpPr>
        <p:spPr>
          <a:xfrm>
            <a:off x="1295400" y="14478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1"/>
                </a:solidFill>
              </a:rPr>
              <a:t>COUNT( ):-</a:t>
            </a:r>
          </a:p>
          <a:p>
            <a:pPr marL="457200" indent="-45720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</a:t>
            </a:r>
            <a:r>
              <a:rPr lang="en-US" sz="2000" dirty="0" smtClean="0"/>
              <a:t>It is use to count the values.</a:t>
            </a:r>
          </a:p>
          <a:p>
            <a:pPr marL="457200" indent="-45720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</a:p>
          <a:p>
            <a:pPr marL="457200" indent="-457200" algn="just"/>
            <a:r>
              <a:rPr lang="en-US" sz="2000" dirty="0" smtClean="0">
                <a:solidFill>
                  <a:srgbClr val="FF0000"/>
                </a:solidFill>
              </a:rPr>
              <a:t>Syntax:- </a:t>
            </a:r>
            <a:r>
              <a:rPr lang="en-US" dirty="0" smtClean="0"/>
              <a:t>SELECT COUNT(*) FROM table_name where </a:t>
            </a:r>
            <a:r>
              <a:rPr lang="en-US" dirty="0" smtClean="0"/>
              <a:t>condition</a:t>
            </a:r>
            <a:r>
              <a:rPr lang="en-US" dirty="0" smtClean="0"/>
              <a:t>;</a:t>
            </a:r>
            <a:endParaRPr lang="en-US" dirty="0" smtClean="0"/>
          </a:p>
          <a:p>
            <a:pPr marL="457200" indent="-457200"/>
            <a:endParaRPr lang="en-US" sz="2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66800" y="42672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dirty="0" smtClean="0"/>
              <a:t>: - Count  the number of managers.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:-   SELECT COUNT( * ) FROM empsal where position=”Manager”; 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895600" y="5562600"/>
          <a:ext cx="213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count_Manager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14400" y="5638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981200" y="58674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3200400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NOTE:-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where:-</a:t>
            </a:r>
            <a:r>
              <a:rPr lang="en-US" dirty="0" smtClean="0"/>
              <a:t> The where caluse is used to extract only those records that fulfill a specified condition.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Main tables</a:t>
            </a:r>
            <a:endParaRPr lang="en-US" sz="2000" spc="300" dirty="0"/>
          </a:p>
        </p:txBody>
      </p:sp>
      <p:sp>
        <p:nvSpPr>
          <p:cNvPr id="18" name="Rectangle 17"/>
          <p:cNvSpPr/>
          <p:nvPr/>
        </p:nvSpPr>
        <p:spPr>
          <a:xfrm>
            <a:off x="990600" y="1828801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First() function</a:t>
            </a:r>
            <a:endParaRPr lang="en-US" sz="2000" spc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14478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1"/>
                </a:solidFill>
              </a:rPr>
              <a:t>FIRST( ):-</a:t>
            </a:r>
          </a:p>
          <a:p>
            <a:pPr marL="457200" indent="-45720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</a:t>
            </a:r>
            <a:r>
              <a:rPr lang="en-US" sz="2000" dirty="0" smtClean="0"/>
              <a:t>The FIRST() function returns the first value.</a:t>
            </a:r>
          </a:p>
          <a:p>
            <a:pPr marL="457200" indent="-45720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</a:p>
          <a:p>
            <a:pPr marL="457200" indent="-457200"/>
            <a:r>
              <a:rPr lang="en-US" sz="2000" dirty="0" smtClean="0">
                <a:solidFill>
                  <a:srgbClr val="FF0000"/>
                </a:solidFill>
              </a:rPr>
              <a:t>           Syntax:- </a:t>
            </a:r>
            <a:r>
              <a:rPr lang="en-US" sz="2000" dirty="0" smtClean="0"/>
              <a:t>SELECT FIRST(column_name) FROM table_name;</a:t>
            </a:r>
          </a:p>
          <a:p>
            <a:pPr marL="457200" indent="-457200"/>
            <a:endParaRPr lang="en-US" sz="2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066800" y="34290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dirty="0" smtClean="0"/>
              <a:t>: Find the first value of the selected area.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:-   SELECT FIRST( name)  FROM empsal; 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895600" y="5334000"/>
          <a:ext cx="213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90600" y="5410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981200" y="55626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Main tables</a:t>
            </a:r>
            <a:endParaRPr lang="en-US" sz="2000" spc="300" dirty="0"/>
          </a:p>
        </p:txBody>
      </p:sp>
      <p:sp>
        <p:nvSpPr>
          <p:cNvPr id="20" name="Rectangle 19"/>
          <p:cNvSpPr/>
          <p:nvPr/>
        </p:nvSpPr>
        <p:spPr>
          <a:xfrm>
            <a:off x="990600" y="1828801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Last() function</a:t>
            </a:r>
            <a:endParaRPr lang="en-US" sz="2000" spc="300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14478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1"/>
                </a:solidFill>
              </a:rPr>
              <a:t>LAST( ):-</a:t>
            </a:r>
          </a:p>
          <a:p>
            <a:pPr marL="457200" indent="-45720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</a:t>
            </a:r>
            <a:r>
              <a:rPr lang="en-US" sz="2000" dirty="0" smtClean="0"/>
              <a:t>The LAST( ) function returns the first value.</a:t>
            </a:r>
          </a:p>
          <a:p>
            <a:pPr marL="457200" indent="-45720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</a:p>
          <a:p>
            <a:pPr marL="457200" indent="-457200"/>
            <a:r>
              <a:rPr lang="en-US" sz="2000" dirty="0" smtClean="0">
                <a:solidFill>
                  <a:srgbClr val="FF0000"/>
                </a:solidFill>
              </a:rPr>
              <a:t>           Syntax:- </a:t>
            </a:r>
            <a:r>
              <a:rPr lang="en-US" sz="2000" dirty="0" smtClean="0"/>
              <a:t>SELECT LAST(column_name) FROM table_name;</a:t>
            </a:r>
          </a:p>
          <a:p>
            <a:pPr marL="457200" indent="-457200"/>
            <a:endParaRPr lang="en-US" sz="2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34290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dirty="0" smtClean="0"/>
              <a:t>: Find the last value of the selected area.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:-   SELECT LAST( name)  FROM empsal; 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895600" y="5334000"/>
          <a:ext cx="213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Shekhar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90600" y="5410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981200" y="55626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518</Words>
  <Application>Microsoft Office PowerPoint</Application>
  <PresentationFormat>On-screen Show (4:3)</PresentationFormat>
  <Paragraphs>179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Doomshell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vishal</dc:creator>
  <cp:lastModifiedBy>DIVYA</cp:lastModifiedBy>
  <cp:revision>252</cp:revision>
  <dcterms:created xsi:type="dcterms:W3CDTF">2009-02-27T13:41:55Z</dcterms:created>
  <dcterms:modified xsi:type="dcterms:W3CDTF">2014-05-08T09:09:05Z</dcterms:modified>
</cp:coreProperties>
</file>