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8" r:id="rId3"/>
    <p:sldId id="300" r:id="rId4"/>
    <p:sldId id="261" r:id="rId5"/>
    <p:sldId id="265" r:id="rId6"/>
    <p:sldId id="267" r:id="rId7"/>
    <p:sldId id="304" r:id="rId8"/>
    <p:sldId id="269" r:id="rId9"/>
    <p:sldId id="305" r:id="rId10"/>
    <p:sldId id="270" r:id="rId11"/>
    <p:sldId id="272" r:id="rId12"/>
    <p:sldId id="274" r:id="rId13"/>
    <p:sldId id="275" r:id="rId14"/>
    <p:sldId id="306" r:id="rId15"/>
    <p:sldId id="276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  <p:sldId id="298" r:id="rId34"/>
    <p:sldId id="299" r:id="rId35"/>
    <p:sldId id="301" r:id="rId36"/>
    <p:sldId id="302" r:id="rId37"/>
    <p:sldId id="303" r:id="rId38"/>
    <p:sldId id="307" r:id="rId39"/>
    <p:sldId id="308" r:id="rId40"/>
    <p:sldId id="312" r:id="rId41"/>
    <p:sldId id="313" r:id="rId42"/>
    <p:sldId id="309" r:id="rId43"/>
    <p:sldId id="310" r:id="rId44"/>
    <p:sldId id="311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F210B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05BB6-CB38-47E5-B3B7-83C93F1A17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14DB8F5-4298-4715-A743-3C20D7BDFD1E}" type="pres">
      <dgm:prSet presAssocID="{F2F05BB6-CB38-47E5-B3B7-83C93F1A17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CCD9A-B943-4610-B6C4-9C93F799F18A}" type="presOf" srcId="{F2F05BB6-CB38-47E5-B3B7-83C93F1A174A}" destId="{214DB8F5-4298-4715-A743-3C20D7BDFD1E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39298-9DFB-49C2-B176-BDCC447845AE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2DF2E-F278-4D0C-A383-AC0C57A82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DF2E-F278-4D0C-A383-AC0C57A824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3C13-1DC7-4FAC-97EB-F85EC41C709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5BA2-C630-4667-9841-F773BE41C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age%60+ASC&amp;token=84aff1fb352f4aac87e3d1436542ed5e" TargetMode="External"/><Relationship Id="rId13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c%60.%60course_id%60+ASC&amp;token=84aff1fb352f4aac87e3d1436542ed5e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st_lname%60+ASC&amp;token=84aff1fb352f4aac87e3d1436542ed5e" TargetMode="External"/><Relationship Id="rId12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course_id%60+ASC&amp;token=84aff1fb352f4aac87e3d1436542ed5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st_fname%60+ASC&amp;token=84aff1fb352f4aac87e3d1436542ed5e" TargetMode="External"/><Relationship Id="rId11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gender_id%60+ASC&amp;token=84aff1fb352f4aac87e3d1436542ed5e" TargetMode="External"/><Relationship Id="rId5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st_id%60+ASC&amp;token=84aff1fb352f4aac87e3d1436542ed5e" TargetMode="External"/><Relationship Id="rId10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cnt_id%60+ASC&amp;token=84aff1fb352f4aac87e3d1436542ed5e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s%60.%60h_id%60+ASC&amp;token=84aff1fb352f4aac87e3d1436542ed5e" TargetMode="External"/><Relationship Id="rId14" Type="http://schemas.openxmlformats.org/officeDocument/2006/relationships/hyperlink" Target="http://localhost/phpmyadmin/sql.php?db=dbstudentinformation&amp;table=tblstudent&amp;sql_query=select+*from+tblstudent+s,+tblcourse+c+where+s.course_id=c.course_id++%0aGROUP+BY+c.course_name+having+age%3e20+ORDER+BY+%60c%60.%60course_name%60+ASC&amp;token=84aff1fb352f4aac87e3d1436542ed5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http://localhost/phpmyadmin/themes/original/img/s_asc.pn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localhost/phpmyadmin/sql.php?db=dbstudentinformation&amp;table=tblstudent&amp;sql_query=Select+*+from+tblstudent+s,+tblhouse+h,+tblcourse+c+where+s.h_id=h.h_id+and+h_name=%22tagore%22+and++s.course_id=c.course_id+and+c.course_name+=%22.net%22+ORDER+BY+%60s%60.%60age%60++DESC&amp;token=84aff1fb352f4aac87e3d1436542ed5e" TargetMode="Externa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localhost/phpmyadmin/sql.php?db=future&amp;table=tbl_student&amp;sql_query=SELECT+house.h_id,+tbl_student.st_name,+house.h_name%0aFROM+tbl_student%0aINNER+JOIN+house%0aON+tbl_student.ho_id=house.h_id+ORDER+BY+%60house%60.%60h_name%60+ASC&amp;token=603a6ab3991c40a92558537c9608c136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/phpmyadmin/sql.php?db=future&amp;table=tbl_student&amp;sql_query=SELECT+house.h_id,+tbl_student.st_name,+house.h_name%0aFROM+tbl_student%0aINNER+JOIN+house%0aON+tbl_student.ho_id=house.h_id+ORDER+BY+%60tbl_student%60.%60st_name%60+ASC&amp;token=603a6ab3991c40a92558537c9608c136" TargetMode="External"/><Relationship Id="rId5" Type="http://schemas.openxmlformats.org/officeDocument/2006/relationships/hyperlink" Target="http://localhost/phpmyadmin/sql.php?db=future&amp;table=tbl_student&amp;sql_query=SELECT+house.h_id,+tbl_student.st_name,+house.h_name%0aFROM+tbl_student%0aINNER+JOIN+house%0aON+tbl_student.ho_id=house.h_id+ORDER+BY+%60house%60.%60h_id%60+ASC&amp;token=603a6ab3991c40a92558537c9608c136" TargetMode="External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oomshell_logo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43200"/>
            <a:ext cx="2581957" cy="2766382"/>
          </a:xfrm>
          <a:prstGeom prst="rect">
            <a:avLst/>
          </a:prstGeom>
        </p:spPr>
      </p:pic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1981200"/>
            <a:ext cx="647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Database Query</a:t>
            </a:r>
          </a:p>
          <a:p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				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2618" y="863958"/>
            <a:ext cx="735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DOOMSHELL ACADEMY OF ADVANCE COMPUTING.</a:t>
            </a:r>
            <a:endParaRPr lang="en-US" sz="2000" spc="300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200" y="2895600"/>
          <a:ext cx="6055761" cy="152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50693"/>
                <a:gridCol w="732546"/>
                <a:gridCol w="722334"/>
                <a:gridCol w="367635"/>
                <a:gridCol w="419376"/>
                <a:gridCol w="534432"/>
                <a:gridCol w="774756"/>
                <a:gridCol w="750928"/>
                <a:gridCol w="534432"/>
                <a:gridCol w="768629"/>
              </a:tblGrid>
              <a:tr h="51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st_fname 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st_lname 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cnt_id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cnt_name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shekhar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vijay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riya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vinod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verma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17" marR="6191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1336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362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2.select all the student whose house </a:t>
            </a:r>
            <a:r>
              <a:rPr lang="en-US" b="1" dirty="0" err="1" smtClean="0">
                <a:solidFill>
                  <a:srgbClr val="C00000"/>
                </a:solidFill>
              </a:rPr>
              <a:t>sarojani</a:t>
            </a:r>
            <a:r>
              <a:rPr lang="en-US" b="1" dirty="0" smtClean="0">
                <a:solidFill>
                  <a:srgbClr val="C00000"/>
                </a:solidFill>
              </a:rPr>
              <a:t> and who are doing </a:t>
            </a:r>
            <a:r>
              <a:rPr lang="en-US" b="1" dirty="0" err="1" smtClean="0">
                <a:solidFill>
                  <a:srgbClr val="C00000"/>
                </a:solidFill>
              </a:rPr>
              <a:t>php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2004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tblhouse</a:t>
            </a:r>
            <a:r>
              <a:rPr lang="en-US" dirty="0" smtClean="0">
                <a:solidFill>
                  <a:srgbClr val="0070C0"/>
                </a:solidFill>
              </a:rPr>
              <a:t> h, </a:t>
            </a:r>
            <a:r>
              <a:rPr lang="en-US" dirty="0" err="1" smtClean="0">
                <a:solidFill>
                  <a:srgbClr val="0070C0"/>
                </a:solidFill>
              </a:rPr>
              <a:t>tblcourse</a:t>
            </a:r>
            <a:r>
              <a:rPr lang="en-US" dirty="0" smtClean="0">
                <a:solidFill>
                  <a:srgbClr val="0070C0"/>
                </a:solidFill>
              </a:rPr>
              <a:t> 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s.h_id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h.h_id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h.h_name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sarojani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s.course_id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c.course_id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c.course_name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php</a:t>
            </a:r>
            <a:r>
              <a:rPr lang="en-US" dirty="0" smtClean="0">
                <a:solidFill>
                  <a:srgbClr val="0070C0"/>
                </a:solidFill>
              </a:rPr>
              <a:t>”;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198" y="2743200"/>
          <a:ext cx="8001003" cy="25146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4252"/>
                <a:gridCol w="761312"/>
                <a:gridCol w="752478"/>
                <a:gridCol w="391898"/>
                <a:gridCol w="459358"/>
                <a:gridCol w="576606"/>
                <a:gridCol w="819936"/>
                <a:gridCol w="794237"/>
                <a:gridCol w="459358"/>
                <a:gridCol w="685824"/>
                <a:gridCol w="794237"/>
                <a:gridCol w="1021507"/>
              </a:tblGrid>
              <a:tr h="450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h_name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course_name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2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shekhar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2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khan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2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tej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singh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2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anna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sulartri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2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rock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jakson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213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3.select all the student which name start with s.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28956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st_fname</a:t>
            </a:r>
            <a:r>
              <a:rPr lang="en-US" dirty="0" smtClean="0">
                <a:solidFill>
                  <a:srgbClr val="0070C0"/>
                </a:solidFill>
              </a:rPr>
              <a:t> LIKE 's%‘;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411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4114800"/>
            <a:ext cx="70866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Note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Like is used here for </a:t>
            </a:r>
            <a:r>
              <a:rPr lang="en-US" dirty="0" err="1" smtClean="0">
                <a:solidFill>
                  <a:srgbClr val="0070C0"/>
                </a:solidFill>
              </a:rPr>
              <a:t>serach</a:t>
            </a:r>
            <a:r>
              <a:rPr lang="en-US" dirty="0" smtClean="0">
                <a:solidFill>
                  <a:srgbClr val="0070C0"/>
                </a:solidFill>
              </a:rPr>
              <a:t> a table for  values </a:t>
            </a:r>
            <a:r>
              <a:rPr lang="en-US" dirty="0" err="1" smtClean="0">
                <a:solidFill>
                  <a:srgbClr val="0070C0"/>
                </a:solidFill>
              </a:rPr>
              <a:t>contaning</a:t>
            </a:r>
            <a:r>
              <a:rPr lang="en-US" dirty="0" smtClean="0">
                <a:solidFill>
                  <a:srgbClr val="0070C0"/>
                </a:solidFill>
              </a:rPr>
              <a:t> a </a:t>
            </a:r>
            <a:r>
              <a:rPr lang="en-US" dirty="0" err="1" smtClean="0">
                <a:solidFill>
                  <a:srgbClr val="0070C0"/>
                </a:solidFill>
              </a:rPr>
              <a:t>serach</a:t>
            </a:r>
            <a:r>
              <a:rPr lang="en-US" dirty="0" smtClean="0">
                <a:solidFill>
                  <a:srgbClr val="0070C0"/>
                </a:solidFill>
              </a:rPr>
              <a:t> string start with s 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% here wildcard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like clause?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411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2362200"/>
            <a:ext cx="7086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Like clause used as condition  in </a:t>
            </a:r>
            <a:r>
              <a:rPr lang="en-US" dirty="0" err="1" smtClean="0">
                <a:solidFill>
                  <a:srgbClr val="0070C0"/>
                </a:solidFill>
              </a:rPr>
              <a:t>mysql</a:t>
            </a:r>
            <a:r>
              <a:rPr lang="en-US" dirty="0" smtClean="0">
                <a:solidFill>
                  <a:srgbClr val="0070C0"/>
                </a:solidFill>
              </a:rPr>
              <a:t> query . LIKE clause </a:t>
            </a:r>
            <a:r>
              <a:rPr lang="en-US" dirty="0" err="1" smtClean="0">
                <a:solidFill>
                  <a:srgbClr val="0070C0"/>
                </a:solidFill>
              </a:rPr>
              <a:t>comapares</a:t>
            </a:r>
            <a:r>
              <a:rPr lang="en-US" dirty="0" smtClean="0">
                <a:solidFill>
                  <a:srgbClr val="0070C0"/>
                </a:solidFill>
              </a:rPr>
              <a:t> data with and expression using Wildcard operators. It is used to find similar data from the table.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4114800"/>
            <a:ext cx="7162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Wildcard </a:t>
            </a:r>
            <a:r>
              <a:rPr lang="en-US" dirty="0" err="1" smtClean="0">
                <a:solidFill>
                  <a:srgbClr val="0070C0"/>
                </a:solidFill>
              </a:rPr>
              <a:t>oprators</a:t>
            </a:r>
            <a:r>
              <a:rPr lang="en-US" dirty="0" smtClean="0">
                <a:solidFill>
                  <a:srgbClr val="0070C0"/>
                </a:solidFill>
              </a:rPr>
              <a:t>  that are two wildcard </a:t>
            </a:r>
            <a:r>
              <a:rPr lang="en-US" dirty="0" err="1" smtClean="0">
                <a:solidFill>
                  <a:srgbClr val="0070C0"/>
                </a:solidFill>
              </a:rPr>
              <a:t>oprators</a:t>
            </a:r>
            <a:r>
              <a:rPr lang="en-US" dirty="0" smtClean="0">
                <a:solidFill>
                  <a:srgbClr val="0070C0"/>
                </a:solidFill>
              </a:rPr>
              <a:t> that are used in like clause.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Percent sign %: </a:t>
            </a:r>
            <a:r>
              <a:rPr lang="en-US" dirty="0" smtClean="0">
                <a:solidFill>
                  <a:srgbClr val="0070C0"/>
                </a:solidFill>
              </a:rPr>
              <a:t>represents zero, one or more the one character.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Underscore sign _: </a:t>
            </a:r>
            <a:r>
              <a:rPr lang="en-US" dirty="0" smtClean="0">
                <a:solidFill>
                  <a:srgbClr val="0070C0"/>
                </a:solidFill>
              </a:rPr>
              <a:t>represents only one character.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3505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wildcard?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599" y="2362200"/>
          <a:ext cx="7315197" cy="12649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3936"/>
                <a:gridCol w="893936"/>
                <a:gridCol w="893936"/>
                <a:gridCol w="893936"/>
                <a:gridCol w="893936"/>
                <a:gridCol w="894654"/>
                <a:gridCol w="894654"/>
                <a:gridCol w="1056209"/>
              </a:tblGrid>
              <a:tr h="632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2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shekhar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2" marR="6462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00200" y="2057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4.find all the female students who are not from </a:t>
            </a:r>
            <a:r>
              <a:rPr lang="en-US" b="1" dirty="0" err="1" smtClean="0">
                <a:solidFill>
                  <a:srgbClr val="C00000"/>
                </a:solidFill>
              </a:rPr>
              <a:t>tagore</a:t>
            </a:r>
            <a:r>
              <a:rPr lang="en-US" b="1" dirty="0" smtClean="0">
                <a:solidFill>
                  <a:srgbClr val="C00000"/>
                </a:solidFill>
              </a:rPr>
              <a:t> house.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9718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tblgender</a:t>
            </a:r>
            <a:r>
              <a:rPr lang="en-US" dirty="0" smtClean="0">
                <a:solidFill>
                  <a:srgbClr val="0070C0"/>
                </a:solidFill>
              </a:rPr>
              <a:t> g, </a:t>
            </a:r>
            <a:r>
              <a:rPr lang="en-US" dirty="0" err="1" smtClean="0">
                <a:solidFill>
                  <a:srgbClr val="0070C0"/>
                </a:solidFill>
              </a:rPr>
              <a:t>tblhouse</a:t>
            </a:r>
            <a:r>
              <a:rPr lang="en-US" dirty="0" smtClean="0">
                <a:solidFill>
                  <a:srgbClr val="0070C0"/>
                </a:solidFill>
              </a:rPr>
              <a:t> h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s.gender_id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g.gender_id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gender_name</a:t>
            </a:r>
            <a:r>
              <a:rPr lang="en-US" dirty="0" smtClean="0">
                <a:solidFill>
                  <a:srgbClr val="0070C0"/>
                </a:solidFill>
              </a:rPr>
              <a:t> = "female"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s.h_id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h.h_id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h_name</a:t>
            </a:r>
            <a:r>
              <a:rPr lang="en-US" dirty="0" smtClean="0">
                <a:solidFill>
                  <a:srgbClr val="0070C0"/>
                </a:solidFill>
              </a:rPr>
              <a:t> != "</a:t>
            </a:r>
            <a:r>
              <a:rPr lang="en-US" dirty="0" err="1" smtClean="0">
                <a:solidFill>
                  <a:srgbClr val="0070C0"/>
                </a:solidFill>
              </a:rPr>
              <a:t>tagore</a:t>
            </a:r>
            <a:r>
              <a:rPr lang="en-US" dirty="0" smtClean="0">
                <a:solidFill>
                  <a:srgbClr val="0070C0"/>
                </a:solidFill>
              </a:rPr>
              <a:t>“;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1524000" y="12192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048000"/>
          <a:ext cx="7391400" cy="12054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48455"/>
                <a:gridCol w="697768"/>
                <a:gridCol w="689277"/>
                <a:gridCol w="363549"/>
                <a:gridCol w="424527"/>
                <a:gridCol w="531045"/>
                <a:gridCol w="750255"/>
                <a:gridCol w="727870"/>
                <a:gridCol w="750255"/>
                <a:gridCol w="954799"/>
                <a:gridCol w="424527"/>
                <a:gridCol w="629073"/>
              </a:tblGrid>
              <a:tr h="425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gender_name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h_name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90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anna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sulartri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female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0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grace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ging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female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2362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1981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5. find the all students whose country </a:t>
            </a:r>
            <a:r>
              <a:rPr lang="en-US" b="1" dirty="0" err="1" smtClean="0">
                <a:solidFill>
                  <a:srgbClr val="C00000"/>
                </a:solidFill>
              </a:rPr>
              <a:t>srilanka</a:t>
            </a:r>
            <a:r>
              <a:rPr lang="en-US" b="1" dirty="0" smtClean="0">
                <a:solidFill>
                  <a:srgbClr val="C00000"/>
                </a:solidFill>
              </a:rPr>
              <a:t> and doing </a:t>
            </a:r>
            <a:r>
              <a:rPr lang="en-US" b="1" dirty="0" err="1" smtClean="0">
                <a:solidFill>
                  <a:srgbClr val="C00000"/>
                </a:solidFill>
              </a:rPr>
              <a:t>.net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1242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tblcountry</a:t>
            </a:r>
            <a:r>
              <a:rPr lang="en-US" dirty="0" smtClean="0">
                <a:solidFill>
                  <a:srgbClr val="0070C0"/>
                </a:solidFill>
              </a:rPr>
              <a:t> c, </a:t>
            </a:r>
            <a:r>
              <a:rPr lang="en-US" dirty="0" err="1" smtClean="0">
                <a:solidFill>
                  <a:srgbClr val="0070C0"/>
                </a:solidFill>
              </a:rPr>
              <a:t>tblcourse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crs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s.cnt_id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c.cnt_id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c.cnt_name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srilanka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s.course_id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crs.course_id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crs.course_name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.net</a:t>
            </a:r>
            <a:r>
              <a:rPr lang="en-US" dirty="0" smtClean="0">
                <a:solidFill>
                  <a:srgbClr val="0070C0"/>
                </a:solidFill>
              </a:rPr>
              <a:t>“;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667000"/>
          <a:ext cx="8001002" cy="11430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73010"/>
                <a:gridCol w="738826"/>
                <a:gridCol w="729992"/>
                <a:gridCol w="383869"/>
                <a:gridCol w="448114"/>
                <a:gridCol w="561347"/>
                <a:gridCol w="795041"/>
                <a:gridCol w="770948"/>
                <a:gridCol w="561347"/>
                <a:gridCol w="778980"/>
                <a:gridCol w="770948"/>
                <a:gridCol w="988580"/>
              </a:tblGrid>
              <a:tr h="604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cnt_name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course_name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7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jacky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chain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srilanka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.net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60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ricky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talior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srilanka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.net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1" marR="66081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905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446066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9016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0600" y="1828801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en-US" sz="4400" b="1" dirty="0" smtClean="0">
                <a:solidFill>
                  <a:srgbClr val="FF0000"/>
                </a:solidFill>
              </a:rPr>
              <a:t>         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609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Database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685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17526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C00000"/>
                </a:solidFill>
              </a:rPr>
              <a:t>Databasename:db_student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600200" y="2362200"/>
            <a:ext cx="304800" cy="533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95400" y="3200400"/>
            <a:ext cx="6096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 </a:t>
            </a:r>
            <a:r>
              <a:rPr lang="en-US" b="1" dirty="0" err="1" smtClean="0">
                <a:solidFill>
                  <a:schemeClr val="bg1"/>
                </a:solidFill>
              </a:rPr>
              <a:t>tblstudent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2. </a:t>
            </a:r>
            <a:r>
              <a:rPr lang="en-US" b="1" dirty="0" err="1" smtClean="0">
                <a:solidFill>
                  <a:schemeClr val="bg1"/>
                </a:solidFill>
              </a:rPr>
              <a:t>tblcountry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3. </a:t>
            </a:r>
            <a:r>
              <a:rPr lang="en-US" b="1" dirty="0" err="1" smtClean="0">
                <a:solidFill>
                  <a:schemeClr val="bg1"/>
                </a:solidFill>
              </a:rPr>
              <a:t>tblgender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4. </a:t>
            </a:r>
            <a:r>
              <a:rPr lang="en-US" b="1" dirty="0" err="1" smtClean="0">
                <a:solidFill>
                  <a:schemeClr val="bg1"/>
                </a:solidFill>
              </a:rPr>
              <a:t>tblhouse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5. </a:t>
            </a:r>
            <a:r>
              <a:rPr lang="en-US" b="1" dirty="0" err="1" smtClean="0">
                <a:solidFill>
                  <a:schemeClr val="bg1"/>
                </a:solidFill>
              </a:rPr>
              <a:t>tblcourse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4000" y="1905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6.count the female students who are doing </a:t>
            </a:r>
            <a:r>
              <a:rPr lang="en-US" b="1" dirty="0" err="1" smtClean="0">
                <a:solidFill>
                  <a:srgbClr val="C00000"/>
                </a:solidFill>
              </a:rPr>
              <a:t>php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7432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count( * )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tblgender</a:t>
            </a:r>
            <a:r>
              <a:rPr lang="en-US" dirty="0" smtClean="0">
                <a:solidFill>
                  <a:srgbClr val="0070C0"/>
                </a:solidFill>
              </a:rPr>
              <a:t> g, </a:t>
            </a:r>
            <a:r>
              <a:rPr lang="en-US" dirty="0" err="1" smtClean="0">
                <a:solidFill>
                  <a:srgbClr val="0070C0"/>
                </a:solidFill>
              </a:rPr>
              <a:t>tblcourse</a:t>
            </a:r>
            <a:r>
              <a:rPr lang="en-US" dirty="0" smtClean="0">
                <a:solidFill>
                  <a:srgbClr val="0070C0"/>
                </a:solidFill>
              </a:rPr>
              <a:t> 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s.gender_id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g.gender_id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gender_name</a:t>
            </a:r>
            <a:r>
              <a:rPr lang="en-US" dirty="0" smtClean="0">
                <a:solidFill>
                  <a:srgbClr val="0070C0"/>
                </a:solidFill>
              </a:rPr>
              <a:t> = "female"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s.course_id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c.course_id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c.course_name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php</a:t>
            </a:r>
            <a:r>
              <a:rPr lang="en-US" dirty="0" smtClean="0">
                <a:solidFill>
                  <a:srgbClr val="0070C0"/>
                </a:solidFill>
              </a:rPr>
              <a:t>“;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4724400"/>
            <a:ext cx="6858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Note:-</a:t>
            </a:r>
          </a:p>
          <a:p>
            <a:r>
              <a:rPr lang="en-US" u="sng" dirty="0" smtClean="0">
                <a:solidFill>
                  <a:srgbClr val="C00000"/>
                </a:solidFill>
              </a:rPr>
              <a:t>The COUNT() function </a:t>
            </a:r>
            <a:r>
              <a:rPr lang="en-US" dirty="0" smtClean="0">
                <a:solidFill>
                  <a:srgbClr val="0070C0"/>
                </a:solidFill>
              </a:rPr>
              <a:t>returns the number of rows that matches a specified criteria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218688"/>
          <a:ext cx="6172200" cy="59131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72200"/>
              </a:tblGrid>
              <a:tr h="295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count(*)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5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2286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4000" y="182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7.find the all students who are more then 18</a:t>
            </a:r>
            <a:r>
              <a:rPr lang="en-US" b="1" baseline="30000" dirty="0" smtClean="0">
                <a:solidFill>
                  <a:srgbClr val="C00000"/>
                </a:solidFill>
              </a:rPr>
              <a:t>th</a:t>
            </a:r>
            <a:r>
              <a:rPr lang="en-US" b="1" dirty="0" smtClean="0">
                <a:solidFill>
                  <a:srgbClr val="C00000"/>
                </a:solidFill>
              </a:rPr>
              <a:t> year and belong to the </a:t>
            </a:r>
            <a:r>
              <a:rPr lang="en-US" b="1" dirty="0" err="1" smtClean="0">
                <a:solidFill>
                  <a:srgbClr val="C00000"/>
                </a:solidFill>
              </a:rPr>
              <a:t>india</a:t>
            </a:r>
            <a:r>
              <a:rPr lang="en-US" b="1" dirty="0" smtClean="0">
                <a:solidFill>
                  <a:srgbClr val="C00000"/>
                </a:solidFill>
              </a:rPr>
              <a:t> and part of </a:t>
            </a:r>
            <a:r>
              <a:rPr lang="en-US" b="1" dirty="0" err="1" smtClean="0">
                <a:solidFill>
                  <a:srgbClr val="C00000"/>
                </a:solidFill>
              </a:rPr>
              <a:t>tagore</a:t>
            </a:r>
            <a:r>
              <a:rPr lang="en-US" b="1" dirty="0" smtClean="0">
                <a:solidFill>
                  <a:srgbClr val="C00000"/>
                </a:solidFill>
              </a:rPr>
              <a:t> house.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3276600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tblcountry</a:t>
            </a:r>
            <a:r>
              <a:rPr lang="en-US" dirty="0" smtClean="0">
                <a:solidFill>
                  <a:srgbClr val="0070C0"/>
                </a:solidFill>
              </a:rPr>
              <a:t> c, </a:t>
            </a:r>
            <a:r>
              <a:rPr lang="en-US" dirty="0" err="1" smtClean="0">
                <a:solidFill>
                  <a:srgbClr val="0070C0"/>
                </a:solidFill>
              </a:rPr>
              <a:t>tblhouse</a:t>
            </a:r>
            <a:r>
              <a:rPr lang="en-US" dirty="0" smtClean="0">
                <a:solidFill>
                  <a:srgbClr val="0070C0"/>
                </a:solidFill>
              </a:rPr>
              <a:t> h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s.cnt_id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c.cnt_id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c.cnt_name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india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s.h_id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h.h_id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h_name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tagore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age &gt;18;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2667000"/>
          <a:ext cx="6934200" cy="139584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45148"/>
                <a:gridCol w="688969"/>
                <a:gridCol w="680751"/>
                <a:gridCol w="349278"/>
                <a:gridCol w="410915"/>
                <a:gridCol w="519123"/>
                <a:gridCol w="743072"/>
                <a:gridCol w="719787"/>
                <a:gridCol w="519123"/>
                <a:gridCol w="727321"/>
                <a:gridCol w="410915"/>
                <a:gridCol w="619798"/>
              </a:tblGrid>
              <a:tr h="398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cnt_name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h_name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94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ajay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tagore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94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vijay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tagore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94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riya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tagore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vinod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verma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tagore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24" marR="6502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76400" y="205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4000" y="18288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 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8. find the students  from </a:t>
            </a:r>
            <a:r>
              <a:rPr lang="en-US" b="1" dirty="0" err="1" smtClean="0">
                <a:solidFill>
                  <a:srgbClr val="C00000"/>
                </a:solidFill>
              </a:rPr>
              <a:t>tagore</a:t>
            </a:r>
            <a:r>
              <a:rPr lang="en-US" b="1" dirty="0" smtClean="0">
                <a:solidFill>
                  <a:srgbClr val="C00000"/>
                </a:solidFill>
              </a:rPr>
              <a:t> house who are doing </a:t>
            </a:r>
            <a:r>
              <a:rPr lang="en-US" b="1" dirty="0" err="1" smtClean="0">
                <a:solidFill>
                  <a:srgbClr val="C00000"/>
                </a:solidFill>
              </a:rPr>
              <a:t>php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32766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tblhouse</a:t>
            </a:r>
            <a:r>
              <a:rPr lang="en-US" dirty="0" smtClean="0">
                <a:solidFill>
                  <a:srgbClr val="0070C0"/>
                </a:solidFill>
              </a:rPr>
              <a:t> h, </a:t>
            </a:r>
            <a:r>
              <a:rPr lang="en-US" dirty="0" err="1" smtClean="0">
                <a:solidFill>
                  <a:srgbClr val="0070C0"/>
                </a:solidFill>
              </a:rPr>
              <a:t>tblcourse</a:t>
            </a:r>
            <a:r>
              <a:rPr lang="en-US" dirty="0" smtClean="0">
                <a:solidFill>
                  <a:srgbClr val="0070C0"/>
                </a:solidFill>
              </a:rPr>
              <a:t> 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s.h_id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h.h_id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h.h_name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tagore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s.course_id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c.course_id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course_name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php</a:t>
            </a:r>
            <a:r>
              <a:rPr lang="en-US" dirty="0" smtClean="0">
                <a:solidFill>
                  <a:srgbClr val="0070C0"/>
                </a:solidFill>
              </a:rPr>
              <a:t>“;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895600"/>
          <a:ext cx="7239001" cy="8724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28379"/>
                <a:gridCol w="693853"/>
                <a:gridCol w="685406"/>
                <a:gridCol w="339687"/>
                <a:gridCol w="404245"/>
                <a:gridCol w="517072"/>
                <a:gridCol w="749964"/>
                <a:gridCol w="725831"/>
                <a:gridCol w="404245"/>
                <a:gridCol w="621451"/>
                <a:gridCol w="725831"/>
                <a:gridCol w="943037"/>
              </a:tblGrid>
              <a:tr h="581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course_id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h_name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course_id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course_name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riya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tagore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9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873" marR="5487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8800" y="220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00200" y="19050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9.find the female student below the 20 year.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tblgender</a:t>
            </a:r>
            <a:r>
              <a:rPr lang="en-US" dirty="0" smtClean="0">
                <a:solidFill>
                  <a:srgbClr val="0070C0"/>
                </a:solidFill>
              </a:rPr>
              <a:t> g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s.gender_id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g.gender_id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g.gender_name</a:t>
            </a:r>
            <a:r>
              <a:rPr lang="en-US" dirty="0" smtClean="0">
                <a:solidFill>
                  <a:srgbClr val="0070C0"/>
                </a:solidFill>
              </a:rPr>
              <a:t> = "female"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age &lt;20;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2971800"/>
          <a:ext cx="7315201" cy="9029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99212"/>
                <a:gridCol w="784370"/>
                <a:gridCol w="773436"/>
                <a:gridCol w="480390"/>
                <a:gridCol w="521213"/>
                <a:gridCol w="612334"/>
                <a:gridCol w="829566"/>
                <a:gridCol w="804053"/>
                <a:gridCol w="829566"/>
                <a:gridCol w="1081061"/>
              </a:tblGrid>
              <a:tr h="5933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gender_name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ricky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talior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female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07" marR="6560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2362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19200" y="2133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10. find  the all Indian student who are doing </a:t>
            </a:r>
            <a:r>
              <a:rPr lang="en-US" b="1" dirty="0" err="1" smtClean="0">
                <a:solidFill>
                  <a:srgbClr val="C00000"/>
                </a:solidFill>
              </a:rPr>
              <a:t>php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3124200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tblcountry</a:t>
            </a:r>
            <a:r>
              <a:rPr lang="en-US" dirty="0" smtClean="0">
                <a:solidFill>
                  <a:srgbClr val="0070C0"/>
                </a:solidFill>
              </a:rPr>
              <a:t> c, </a:t>
            </a:r>
            <a:r>
              <a:rPr lang="en-US" dirty="0" err="1" smtClean="0">
                <a:solidFill>
                  <a:srgbClr val="0070C0"/>
                </a:solidFill>
              </a:rPr>
              <a:t>tblcourse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crs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s.cnt_id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c.cnt_id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c.cnt_name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india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s.course_id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crs.course_id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crs.course_name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php</a:t>
            </a:r>
            <a:r>
              <a:rPr lang="en-US" dirty="0" smtClean="0">
                <a:solidFill>
                  <a:srgbClr val="0070C0"/>
                </a:solidFill>
              </a:rPr>
              <a:t>“;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819400"/>
          <a:ext cx="8077201" cy="15152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63433"/>
                <a:gridCol w="739637"/>
                <a:gridCol w="730352"/>
                <a:gridCol w="382970"/>
                <a:gridCol w="433261"/>
                <a:gridCol w="546217"/>
                <a:gridCol w="742732"/>
                <a:gridCol w="796888"/>
                <a:gridCol w="546217"/>
                <a:gridCol w="775226"/>
                <a:gridCol w="758204"/>
                <a:gridCol w="1162064"/>
              </a:tblGrid>
              <a:tr h="5508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st_fname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st_lname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h_id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gender_id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cnt_name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course_name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3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shekhar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riya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tej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singh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02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35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DOOMSHELL ACADEMY OF ADVANCE COMPUTING.</a:t>
            </a:r>
            <a:endParaRPr lang="en-US" sz="2000" spc="3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133600"/>
          <a:ext cx="6096000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14600" y="3657600"/>
          <a:ext cx="17526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cnt_id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cnt_name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19600" y="3276600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84"/>
                <a:gridCol w="1043516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gender_id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gender_name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53200" y="2667000"/>
          <a:ext cx="2438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course_id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course_name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" y="4419600"/>
          <a:ext cx="24384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h_id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h_name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90800" y="5791200"/>
            <a:ext cx="3505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Primary Key</a:t>
            </a:r>
            <a:endParaRPr lang="en-US" b="1" dirty="0"/>
          </a:p>
        </p:txBody>
      </p:sp>
      <p:cxnSp>
        <p:nvCxnSpPr>
          <p:cNvPr id="27" name="Elbow Connector 26"/>
          <p:cNvCxnSpPr>
            <a:endCxn id="19" idx="0"/>
          </p:cNvCxnSpPr>
          <p:nvPr/>
        </p:nvCxnSpPr>
        <p:spPr>
          <a:xfrm rot="16200000" flipH="1">
            <a:off x="2628900" y="4076700"/>
            <a:ext cx="1905000" cy="1524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3695700" y="4457700"/>
            <a:ext cx="2209800" cy="457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4838700" y="3390900"/>
            <a:ext cx="2819400" cy="1981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419100" y="3467100"/>
            <a:ext cx="3505200" cy="1143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819400" y="2514600"/>
            <a:ext cx="2590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05400" y="25146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6858000" y="2514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38200" y="24384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486400" y="1447800"/>
            <a:ext cx="17526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Foreign key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 rot="5400000">
            <a:off x="6249194" y="1980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77000" y="18288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0800000" flipV="1">
            <a:off x="5716588" y="1828800"/>
            <a:ext cx="608012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 flipV="1">
            <a:off x="4876800" y="1828800"/>
            <a:ext cx="1295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9" idx="1"/>
          </p:cNvCxnSpPr>
          <p:nvPr/>
        </p:nvCxnSpPr>
        <p:spPr>
          <a:xfrm>
            <a:off x="838200" y="4648200"/>
            <a:ext cx="1752600" cy="132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1828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 .select all the male students whose age between 25 and 35 and part of </a:t>
            </a:r>
            <a:r>
              <a:rPr lang="en-US" b="1" dirty="0" err="1" smtClean="0">
                <a:solidFill>
                  <a:srgbClr val="C00000"/>
                </a:solidFill>
              </a:rPr>
              <a:t>sarojani</a:t>
            </a:r>
            <a:r>
              <a:rPr lang="en-US" b="1" dirty="0" smtClean="0">
                <a:solidFill>
                  <a:srgbClr val="C00000"/>
                </a:solidFill>
              </a:rPr>
              <a:t> house and doing </a:t>
            </a:r>
            <a:r>
              <a:rPr lang="en-US" b="1" dirty="0" err="1" smtClean="0">
                <a:solidFill>
                  <a:srgbClr val="C00000"/>
                </a:solidFill>
              </a:rPr>
              <a:t>.net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3124200"/>
            <a:ext cx="7315200" cy="293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tblgender</a:t>
            </a:r>
            <a:r>
              <a:rPr lang="en-US" dirty="0" smtClean="0">
                <a:solidFill>
                  <a:srgbClr val="0070C0"/>
                </a:solidFill>
              </a:rPr>
              <a:t> g, </a:t>
            </a:r>
            <a:r>
              <a:rPr lang="en-US" dirty="0" err="1" smtClean="0">
                <a:solidFill>
                  <a:srgbClr val="0070C0"/>
                </a:solidFill>
              </a:rPr>
              <a:t>tblhouse</a:t>
            </a:r>
            <a:r>
              <a:rPr lang="en-US" dirty="0" smtClean="0">
                <a:solidFill>
                  <a:srgbClr val="0070C0"/>
                </a:solidFill>
              </a:rPr>
              <a:t> h, </a:t>
            </a:r>
            <a:r>
              <a:rPr lang="en-US" dirty="0" err="1" smtClean="0">
                <a:solidFill>
                  <a:srgbClr val="0070C0"/>
                </a:solidFill>
              </a:rPr>
              <a:t>tblcourse</a:t>
            </a:r>
            <a:r>
              <a:rPr lang="en-US" dirty="0" smtClean="0">
                <a:solidFill>
                  <a:srgbClr val="0070C0"/>
                </a:solidFill>
              </a:rPr>
              <a:t> 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err="1" smtClean="0">
                <a:solidFill>
                  <a:srgbClr val="0070C0"/>
                </a:solidFill>
              </a:rPr>
              <a:t>s.gender_id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g.gender_id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g.gender_name</a:t>
            </a:r>
            <a:r>
              <a:rPr lang="en-US" dirty="0" smtClean="0">
                <a:solidFill>
                  <a:srgbClr val="0070C0"/>
                </a:solidFill>
              </a:rPr>
              <a:t> = "male"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s.h_id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h.h_id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h.h_name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tagore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s.course_id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c.course_id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c.course_name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.net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 ND age between 25 and 35;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048000"/>
          <a:ext cx="8382003" cy="152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4142"/>
                <a:gridCol w="656886"/>
                <a:gridCol w="647729"/>
                <a:gridCol w="329664"/>
                <a:gridCol w="376062"/>
                <a:gridCol w="481118"/>
                <a:gridCol w="692850"/>
                <a:gridCol w="678749"/>
                <a:gridCol w="689354"/>
                <a:gridCol w="905353"/>
                <a:gridCol w="376062"/>
                <a:gridCol w="586680"/>
                <a:gridCol w="673368"/>
                <a:gridCol w="883986"/>
              </a:tblGrid>
              <a:tr h="922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st_fname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st_lname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gender_id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gender_id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7951" marR="4795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gender_name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51" marR="4795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7951" marR="4795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h_name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51" marR="4795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51" marR="4795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course_name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7951" marR="47951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0654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ajay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sharma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tagore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.net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654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jacky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chain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tagore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bg1"/>
                          </a:solidFill>
                        </a:rPr>
                        <a:t>.net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220980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88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</a:rPr>
              <a:t>MySql</a:t>
            </a:r>
            <a:r>
              <a:rPr lang="en-US" b="1" u="sng" dirty="0" smtClean="0">
                <a:solidFill>
                  <a:srgbClr val="C00000"/>
                </a:solidFill>
              </a:rPr>
              <a:t> Group By Clause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27432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MySQL</a:t>
            </a:r>
            <a:r>
              <a:rPr lang="en-US" dirty="0" smtClean="0">
                <a:solidFill>
                  <a:srgbClr val="0070C0"/>
                </a:solidFill>
              </a:rPr>
              <a:t> Group by clause is used to display the rows and columns grouped by selective columns. It can be used to perform the aggregate functions, such as count()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88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</a:rPr>
              <a:t>MySql</a:t>
            </a:r>
            <a:r>
              <a:rPr lang="en-US" b="1" u="sng" dirty="0" smtClean="0">
                <a:solidFill>
                  <a:srgbClr val="C00000"/>
                </a:solidFill>
              </a:rPr>
              <a:t> Group By Clause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3528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 err="1" smtClean="0">
                <a:solidFill>
                  <a:srgbClr val="0070C0"/>
                </a:solidFill>
              </a:rPr>
              <a:t>st_fname</a:t>
            </a:r>
            <a:r>
              <a:rPr lang="en-US" dirty="0" smtClean="0">
                <a:solidFill>
                  <a:srgbClr val="0070C0"/>
                </a:solidFill>
              </a:rPr>
              <a:t>, count( * )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GROUP BY </a:t>
            </a:r>
            <a:r>
              <a:rPr lang="en-US" dirty="0" err="1" smtClean="0">
                <a:solidFill>
                  <a:srgbClr val="0070C0"/>
                </a:solidFill>
              </a:rPr>
              <a:t>st_fname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  <a:r>
              <a:rPr lang="en-US" dirty="0" smtClean="0">
                <a:solidFill>
                  <a:srgbClr val="0070C0"/>
                </a:solidFill>
              </a:rPr>
              <a:t>:-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88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</a:rPr>
              <a:t>MySql</a:t>
            </a:r>
            <a:r>
              <a:rPr lang="en-US" b="1" u="sng" dirty="0" smtClean="0">
                <a:solidFill>
                  <a:srgbClr val="C00000"/>
                </a:solidFill>
              </a:rPr>
              <a:t> Group By Clause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00200" y="3048000"/>
          <a:ext cx="6096000" cy="3124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48000"/>
                <a:gridCol w="3048000"/>
              </a:tblGrid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st_fname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count(*)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ajay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amit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anna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grace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jacky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jamila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ravina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ricky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riya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rock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shekhar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tej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1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vinod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2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vijay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1600200"/>
            <a:ext cx="464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GROUP BY ... HAVING </a:t>
            </a:r>
            <a:r>
              <a:rPr lang="en-US" sz="2800" b="1" dirty="0" smtClean="0"/>
              <a:t>...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27432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GROUP BY ...</a:t>
            </a:r>
            <a:r>
              <a:rPr lang="en-US" dirty="0" smtClean="0"/>
              <a:t>  is used when you want to </a:t>
            </a:r>
            <a:r>
              <a:rPr lang="en-US" dirty="0" smtClean="0">
                <a:solidFill>
                  <a:schemeClr val="tx2"/>
                </a:solidFill>
              </a:rPr>
              <a:t>apply a function</a:t>
            </a:r>
            <a:r>
              <a:rPr lang="en-US" dirty="0" smtClean="0"/>
              <a:t> (count, sum, </a:t>
            </a:r>
            <a:r>
              <a:rPr lang="en-US" dirty="0" err="1" smtClean="0"/>
              <a:t>avg</a:t>
            </a:r>
            <a:r>
              <a:rPr lang="en-US" dirty="0" smtClean="0"/>
              <a:t>) to</a:t>
            </a:r>
            <a:r>
              <a:rPr lang="en-US" dirty="0" smtClean="0">
                <a:solidFill>
                  <a:schemeClr val="hlink"/>
                </a:solidFill>
              </a:rPr>
              <a:t> a group of rows</a:t>
            </a:r>
            <a:r>
              <a:rPr lang="en-US" dirty="0" smtClean="0"/>
              <a:t> having a </a:t>
            </a:r>
            <a:r>
              <a:rPr lang="en-US" dirty="0" smtClean="0">
                <a:solidFill>
                  <a:schemeClr val="tx2"/>
                </a:solidFill>
              </a:rPr>
              <a:t>common characteristic</a:t>
            </a:r>
            <a:r>
              <a:rPr lang="en-US" dirty="0" smtClean="0"/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dirty="0" smtClean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HAVING ...</a:t>
            </a:r>
            <a:r>
              <a:rPr lang="en-US" dirty="0" smtClean="0"/>
              <a:t> is used to put a condition on the groups.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3000" y="1981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Select all students where age more than 20 year and group by course name using by group by having </a:t>
            </a:r>
            <a:r>
              <a:rPr lang="en-US" b="1" dirty="0" err="1" smtClean="0">
                <a:solidFill>
                  <a:srgbClr val="C00000"/>
                </a:solidFill>
              </a:rPr>
              <a:t>caluse</a:t>
            </a:r>
            <a:r>
              <a:rPr lang="en-US" b="1" dirty="0" smtClean="0">
                <a:solidFill>
                  <a:srgbClr val="C00000"/>
                </a:solidFill>
              </a:rPr>
              <a:t>?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971800"/>
            <a:ext cx="8153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select *from </a:t>
            </a:r>
            <a:r>
              <a:rPr lang="en-US" sz="1600" b="1" dirty="0" err="1" smtClean="0">
                <a:solidFill>
                  <a:srgbClr val="0070C0"/>
                </a:solidFill>
              </a:rPr>
              <a:t>tblstudent</a:t>
            </a:r>
            <a:r>
              <a:rPr lang="en-US" sz="1600" b="1" dirty="0" smtClean="0">
                <a:solidFill>
                  <a:srgbClr val="0070C0"/>
                </a:solidFill>
              </a:rPr>
              <a:t> s, </a:t>
            </a:r>
            <a:r>
              <a:rPr lang="en-US" sz="1600" b="1" dirty="0" err="1" smtClean="0">
                <a:solidFill>
                  <a:srgbClr val="0070C0"/>
                </a:solidFill>
              </a:rPr>
              <a:t>tblcourse</a:t>
            </a:r>
            <a:r>
              <a:rPr lang="en-US" sz="1600" b="1" dirty="0" smtClean="0">
                <a:solidFill>
                  <a:srgbClr val="0070C0"/>
                </a:solidFill>
              </a:rPr>
              <a:t> c where </a:t>
            </a:r>
            <a:r>
              <a:rPr lang="en-US" sz="1600" b="1" dirty="0" err="1" smtClean="0">
                <a:solidFill>
                  <a:srgbClr val="0070C0"/>
                </a:solidFill>
              </a:rPr>
              <a:t>s.course_id</a:t>
            </a:r>
            <a:r>
              <a:rPr lang="en-US" sz="1600" b="1" dirty="0" smtClean="0">
                <a:solidFill>
                  <a:srgbClr val="0070C0"/>
                </a:solidFill>
              </a:rPr>
              <a:t>=</a:t>
            </a:r>
            <a:r>
              <a:rPr lang="en-US" sz="1600" b="1" dirty="0" err="1" smtClean="0">
                <a:solidFill>
                  <a:srgbClr val="0070C0"/>
                </a:solidFill>
              </a:rPr>
              <a:t>c.course_id</a:t>
            </a:r>
            <a:r>
              <a:rPr lang="en-US" sz="16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GROUP BY </a:t>
            </a:r>
            <a:r>
              <a:rPr lang="en-US" sz="1600" b="1" dirty="0" err="1" smtClean="0">
                <a:solidFill>
                  <a:srgbClr val="0070C0"/>
                </a:solidFill>
              </a:rPr>
              <a:t>c.course_name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having</a:t>
            </a:r>
            <a:r>
              <a:rPr lang="en-US" sz="1600" b="1" dirty="0" smtClean="0">
                <a:solidFill>
                  <a:srgbClr val="0070C0"/>
                </a:solidFill>
              </a:rPr>
              <a:t> age&gt;20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4648200"/>
            <a:ext cx="8610600" cy="1292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Note:-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          Here having clause use for condition on the groups and  find    age more than 20 year.</a:t>
            </a: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             Here group by clause use for group  of rows having same characteristic (here group of house name 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124200"/>
          <a:ext cx="7010400" cy="1295400"/>
        </p:xfrm>
        <a:graphic>
          <a:graphicData uri="http://schemas.openxmlformats.org/drawingml/2006/table">
            <a:tbl>
              <a:tblPr/>
              <a:tblGrid>
                <a:gridCol w="488298"/>
                <a:gridCol w="781862"/>
                <a:gridCol w="771613"/>
                <a:gridCol w="389467"/>
                <a:gridCol w="461211"/>
                <a:gridCol w="585664"/>
                <a:gridCol w="843356"/>
                <a:gridCol w="816269"/>
                <a:gridCol w="816269"/>
                <a:gridCol w="1056391"/>
              </a:tblGrid>
              <a:tr h="34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5" tooltip="Sort"/>
                        </a:rPr>
                        <a:t>st_id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6" tooltip="Sort"/>
                        </a:rPr>
                        <a:t>st_fname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7" tooltip="Sort"/>
                        </a:rPr>
                        <a:t>st_lname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8" tooltip="Sort"/>
                        </a:rPr>
                        <a:t>age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9" tooltip="Sort"/>
                        </a:rPr>
                        <a:t>h_id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0" tooltip="Sort"/>
                        </a:rPr>
                        <a:t>cnt_id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1" tooltip="Sort"/>
                        </a:rPr>
                        <a:t>gender_id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2" tooltip="Sort"/>
                        </a:rPr>
                        <a:t>course_id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3" tooltip="Sort"/>
                        </a:rPr>
                        <a:t>course_id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4" tooltip="Sort"/>
                        </a:rPr>
                        <a:t>course_name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705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ajay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sharma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.net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1705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vijay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sharma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java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1705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shekhar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sharma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php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1981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76400" y="1828800"/>
            <a:ext cx="472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ORDER BY Clause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590800"/>
            <a:ext cx="6934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Description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SQL </a:t>
            </a:r>
            <a:r>
              <a:rPr lang="en-US" b="1" dirty="0" smtClean="0">
                <a:solidFill>
                  <a:srgbClr val="0070C0"/>
                </a:solidFill>
              </a:rPr>
              <a:t>ORDER BY clause</a:t>
            </a:r>
            <a:r>
              <a:rPr lang="en-US" dirty="0" smtClean="0">
                <a:solidFill>
                  <a:srgbClr val="0070C0"/>
                </a:solidFill>
              </a:rPr>
              <a:t> is used to sort the records in the result set for a SELECT statement.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3962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Syntax:-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4648200"/>
            <a:ext cx="7086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expressions FROM tables WHERE conditions ORDER BY expression [ ASC | DESC ];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4400" y="1600200"/>
            <a:ext cx="80772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Parameters or Arguments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0070C0"/>
                </a:solidFill>
              </a:rPr>
              <a:t> expressions</a:t>
            </a:r>
            <a:r>
              <a:rPr lang="en-US" dirty="0" smtClean="0">
                <a:solidFill>
                  <a:srgbClr val="0070C0"/>
                </a:solidFill>
              </a:rPr>
              <a:t> are the columns or calculations that you wish to retrieve.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0070C0"/>
                </a:solidFill>
              </a:rPr>
              <a:t> tables</a:t>
            </a:r>
            <a:r>
              <a:rPr lang="en-US" dirty="0" smtClean="0">
                <a:solidFill>
                  <a:srgbClr val="0070C0"/>
                </a:solidFill>
              </a:rPr>
              <a:t> are the tables that you wish to retrieve records from. There must be at            least one table listed in the FROM clause.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0070C0"/>
                </a:solidFill>
              </a:rPr>
              <a:t> conditions</a:t>
            </a:r>
            <a:r>
              <a:rPr lang="en-US" dirty="0" smtClean="0">
                <a:solidFill>
                  <a:srgbClr val="0070C0"/>
                </a:solidFill>
              </a:rPr>
              <a:t> are conditions that must be met for the records to be selected.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ASC is optional. It sorts the result set in ascending order by </a:t>
            </a:r>
            <a:r>
              <a:rPr lang="en-US" i="1" dirty="0" smtClean="0">
                <a:solidFill>
                  <a:srgbClr val="0070C0"/>
                </a:solidFill>
              </a:rPr>
              <a:t>expression</a:t>
            </a:r>
            <a:r>
              <a:rPr lang="en-US" dirty="0" smtClean="0">
                <a:solidFill>
                  <a:srgbClr val="0070C0"/>
                </a:solidFill>
              </a:rPr>
              <a:t> (default, if     no modifier is provider).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 DESC is optional. It sorts the result set in descending order by </a:t>
            </a:r>
            <a:r>
              <a:rPr lang="en-US" i="1" dirty="0" smtClean="0">
                <a:solidFill>
                  <a:srgbClr val="0070C0"/>
                </a:solidFill>
              </a:rPr>
              <a:t>expression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876800"/>
            <a:ext cx="8153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Note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If the ASC or DESC modifier is not provided in the ORDER BY clause, the results will be sorted by </a:t>
            </a:r>
            <a:r>
              <a:rPr lang="en-US" i="1" dirty="0" smtClean="0">
                <a:solidFill>
                  <a:srgbClr val="0070C0"/>
                </a:solidFill>
              </a:rPr>
              <a:t>expression</a:t>
            </a:r>
            <a:r>
              <a:rPr lang="en-US" dirty="0" smtClean="0">
                <a:solidFill>
                  <a:srgbClr val="0070C0"/>
                </a:solidFill>
              </a:rPr>
              <a:t> in ascending order (which is equivalent to "ORDER BY </a:t>
            </a:r>
            <a:r>
              <a:rPr lang="en-US" i="1" dirty="0" smtClean="0">
                <a:solidFill>
                  <a:srgbClr val="0070C0"/>
                </a:solidFill>
              </a:rPr>
              <a:t>expression</a:t>
            </a:r>
            <a:r>
              <a:rPr lang="en-US" dirty="0" smtClean="0">
                <a:solidFill>
                  <a:srgbClr val="0070C0"/>
                </a:solidFill>
              </a:rPr>
              <a:t> ASC").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209800" y="2743200"/>
          <a:ext cx="6477000" cy="353557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36211"/>
                <a:gridCol w="940067"/>
                <a:gridCol w="853020"/>
                <a:gridCol w="848336"/>
                <a:gridCol w="849674"/>
                <a:gridCol w="849674"/>
                <a:gridCol w="850344"/>
                <a:gridCol w="849674"/>
              </a:tblGrid>
              <a:tr h="359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st_id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st_fname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st_lname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0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shekhar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khan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ajay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vijay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riya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jamila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khan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ravina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silva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amit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sharma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tej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singh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vandana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verma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anna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sulartri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grace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ging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rock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jakson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8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jacky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chain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ricky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talior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9050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C00000"/>
                </a:solidFill>
              </a:rPr>
              <a:t>tblstudent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676900" y="2171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7581900" y="21717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209506" y="24003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86600" y="243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19800" y="13716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Foreign key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1905001"/>
            <a:ext cx="4191000" cy="90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C00000"/>
                </a:solidFill>
              </a:rPr>
              <a:t>Note:-</a:t>
            </a:r>
          </a:p>
          <a:p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1300" b="1" dirty="0" err="1" smtClean="0">
                <a:solidFill>
                  <a:schemeClr val="tx2">
                    <a:lumMod val="75000"/>
                  </a:schemeClr>
                </a:solidFill>
              </a:rPr>
              <a:t>tblstudent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</a:rPr>
              <a:t> table </a:t>
            </a:r>
            <a:r>
              <a:rPr lang="en-US" sz="1300" b="1" dirty="0" err="1" smtClean="0">
                <a:solidFill>
                  <a:schemeClr val="tx2">
                    <a:lumMod val="75000"/>
                  </a:schemeClr>
                </a:solidFill>
              </a:rPr>
              <a:t>st_id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</a:rPr>
              <a:t> is </a:t>
            </a:r>
            <a:r>
              <a:rPr lang="en-US" sz="1300" b="1" u="sng" dirty="0" smtClean="0">
                <a:solidFill>
                  <a:srgbClr val="C00000"/>
                </a:solidFill>
              </a:rPr>
              <a:t>primary key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sz="1300" b="1" dirty="0" err="1" smtClean="0">
                <a:solidFill>
                  <a:schemeClr val="tx2">
                    <a:lumMod val="75000"/>
                  </a:schemeClr>
                </a:solidFill>
              </a:rPr>
              <a:t>h_id,cnt_id,gender_id,course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</a:rPr>
              <a:t> _id all </a:t>
            </a:r>
            <a:r>
              <a:rPr lang="en-US" sz="1300" b="1" u="sng" dirty="0" smtClean="0">
                <a:solidFill>
                  <a:srgbClr val="C00000"/>
                </a:solidFill>
              </a:rPr>
              <a:t>foreign key 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</a:rPr>
              <a:t>for this table.</a:t>
            </a:r>
            <a:endParaRPr lang="en-US" sz="13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124200"/>
            <a:ext cx="7391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tblhouse</a:t>
            </a:r>
            <a:r>
              <a:rPr lang="en-US" dirty="0" smtClean="0">
                <a:solidFill>
                  <a:srgbClr val="0070C0"/>
                </a:solidFill>
              </a:rPr>
              <a:t> h, </a:t>
            </a:r>
            <a:r>
              <a:rPr lang="en-US" dirty="0" err="1" smtClean="0">
                <a:solidFill>
                  <a:srgbClr val="0070C0"/>
                </a:solidFill>
              </a:rPr>
              <a:t>tblcourse</a:t>
            </a:r>
            <a:r>
              <a:rPr lang="en-US" dirty="0" smtClean="0">
                <a:solidFill>
                  <a:srgbClr val="0070C0"/>
                </a:solidFill>
              </a:rPr>
              <a:t> c where </a:t>
            </a:r>
            <a:r>
              <a:rPr lang="en-US" dirty="0" err="1" smtClean="0">
                <a:solidFill>
                  <a:srgbClr val="0070C0"/>
                </a:solidFill>
              </a:rPr>
              <a:t>s.h_id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err="1" smtClean="0">
                <a:solidFill>
                  <a:srgbClr val="0070C0"/>
                </a:solidFill>
              </a:rPr>
              <a:t>h.h_id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n-US" dirty="0" err="1" smtClean="0">
                <a:solidFill>
                  <a:srgbClr val="0070C0"/>
                </a:solidFill>
              </a:rPr>
              <a:t>h_name</a:t>
            </a:r>
            <a:r>
              <a:rPr lang="en-US" dirty="0" smtClean="0">
                <a:solidFill>
                  <a:srgbClr val="0070C0"/>
                </a:solidFill>
              </a:rPr>
              <a:t>=“</a:t>
            </a:r>
            <a:r>
              <a:rPr lang="en-US" dirty="0" err="1" smtClean="0">
                <a:solidFill>
                  <a:srgbClr val="0070C0"/>
                </a:solidFill>
              </a:rPr>
              <a:t>tagore</a:t>
            </a:r>
            <a:r>
              <a:rPr lang="en-US" dirty="0" smtClean="0">
                <a:solidFill>
                  <a:srgbClr val="0070C0"/>
                </a:solidFill>
              </a:rPr>
              <a:t>” and </a:t>
            </a:r>
            <a:r>
              <a:rPr lang="en-US" dirty="0" err="1" smtClean="0">
                <a:solidFill>
                  <a:srgbClr val="0070C0"/>
                </a:solidFill>
              </a:rPr>
              <a:t>s.course_id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err="1" smtClean="0">
                <a:solidFill>
                  <a:srgbClr val="0070C0"/>
                </a:solidFill>
              </a:rPr>
              <a:t>c.course_id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n-US" dirty="0" err="1" smtClean="0">
                <a:solidFill>
                  <a:srgbClr val="0070C0"/>
                </a:solidFill>
              </a:rPr>
              <a:t>c.course_name</a:t>
            </a:r>
            <a:r>
              <a:rPr lang="en-US" dirty="0" smtClean="0">
                <a:solidFill>
                  <a:srgbClr val="0070C0"/>
                </a:solidFill>
              </a:rPr>
              <a:t> =“</a:t>
            </a:r>
            <a:r>
              <a:rPr lang="en-US" dirty="0" err="1" smtClean="0">
                <a:solidFill>
                  <a:srgbClr val="0070C0"/>
                </a:solidFill>
              </a:rPr>
              <a:t>.net</a:t>
            </a:r>
            <a:r>
              <a:rPr lang="en-US" dirty="0" smtClean="0">
                <a:solidFill>
                  <a:srgbClr val="0070C0"/>
                </a:solidFill>
              </a:rPr>
              <a:t> “ order by age </a:t>
            </a:r>
            <a:r>
              <a:rPr lang="en-US" dirty="0" err="1" smtClean="0">
                <a:solidFill>
                  <a:srgbClr val="0070C0"/>
                </a:solidFill>
              </a:rPr>
              <a:t>desc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 all student whose house </a:t>
            </a:r>
            <a:r>
              <a:rPr lang="en-US" b="1" dirty="0" err="1" smtClean="0">
                <a:solidFill>
                  <a:srgbClr val="C00000"/>
                </a:solidFill>
              </a:rPr>
              <a:t>tagore</a:t>
            </a:r>
            <a:r>
              <a:rPr lang="en-US" b="1" dirty="0" smtClean="0">
                <a:solidFill>
                  <a:srgbClr val="C00000"/>
                </a:solidFill>
              </a:rPr>
              <a:t> and doing </a:t>
            </a:r>
            <a:r>
              <a:rPr lang="en-US" b="1" dirty="0" err="1" smtClean="0">
                <a:solidFill>
                  <a:srgbClr val="C00000"/>
                </a:solidFill>
              </a:rPr>
              <a:t>.net</a:t>
            </a:r>
            <a:r>
              <a:rPr lang="en-US" b="1" dirty="0" smtClean="0">
                <a:solidFill>
                  <a:srgbClr val="C00000"/>
                </a:solidFill>
              </a:rPr>
              <a:t> and age in </a:t>
            </a:r>
            <a:r>
              <a:rPr lang="en-US" b="1" dirty="0" err="1" smtClean="0">
                <a:solidFill>
                  <a:srgbClr val="C00000"/>
                </a:solidFill>
              </a:rPr>
              <a:t>desc</a:t>
            </a:r>
            <a:r>
              <a:rPr lang="en-US" b="1" dirty="0" smtClean="0">
                <a:solidFill>
                  <a:srgbClr val="C00000"/>
                </a:solidFill>
              </a:rPr>
              <a:t> order.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5029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 Order By used here for sort data in age field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Desc</a:t>
            </a:r>
            <a:r>
              <a:rPr lang="en-US" dirty="0" smtClean="0">
                <a:solidFill>
                  <a:srgbClr val="0070C0"/>
                </a:solidFill>
              </a:rPr>
              <a:t> use for data show in descending order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Note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2362200"/>
          <a:ext cx="8686800" cy="175260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85800"/>
                <a:gridCol w="609600"/>
                <a:gridCol w="533400"/>
                <a:gridCol w="762000"/>
                <a:gridCol w="685800"/>
                <a:gridCol w="685800"/>
                <a:gridCol w="609600"/>
                <a:gridCol w="685800"/>
                <a:gridCol w="762000"/>
                <a:gridCol w="1295400"/>
              </a:tblGrid>
              <a:tr h="582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st_id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st_fname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st_lname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age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cnt_id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gender_id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062" marR="63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h_name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course_id</a:t>
                      </a:r>
                      <a:r>
                        <a:rPr lang="en-US" sz="11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course_name</a:t>
                      </a:r>
                      <a:endParaRPr lang="en-US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jacky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chain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tagore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.net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ajay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sharma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tagore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.net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jamila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khan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tagore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.net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7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ricky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talior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tagore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.net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49" name="soimg3" descr="Ascending">
            <a:hlinkClick r:id="rId5" tooltip="&quot;Sort&quot;"/>
          </p:cNvPr>
          <p:cNvPicPr>
            <a:picLocks noChangeAspect="1" noChangeArrowheads="1"/>
          </p:cNvPicPr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0" y="0"/>
            <a:ext cx="104775" cy="857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371600" y="175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1524000"/>
            <a:ext cx="419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C00000"/>
                </a:solidFill>
              </a:rPr>
              <a:t>DISTINCT CLAUSE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438400"/>
            <a:ext cx="74676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Description:-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SQL </a:t>
            </a:r>
            <a:r>
              <a:rPr lang="en-US" b="1" dirty="0" smtClean="0">
                <a:solidFill>
                  <a:srgbClr val="0070C0"/>
                </a:solidFill>
              </a:rPr>
              <a:t>DISTINCT clause</a:t>
            </a:r>
            <a:r>
              <a:rPr lang="en-US" dirty="0" smtClean="0">
                <a:solidFill>
                  <a:srgbClr val="0070C0"/>
                </a:solidFill>
              </a:rPr>
              <a:t> is used to remove duplicates from the result set of a SELECT statement.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0600" y="4191000"/>
            <a:ext cx="74676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Syntax:-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   </a:t>
            </a:r>
            <a:r>
              <a:rPr lang="en-US" dirty="0" smtClean="0">
                <a:solidFill>
                  <a:srgbClr val="0070C0"/>
                </a:solidFill>
              </a:rPr>
              <a:t>SELECT DISTINCT expressions FROM tables WHERE conditions;</a:t>
            </a:r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                  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                 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676400"/>
            <a:ext cx="75438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Parameters or Arguments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solidFill>
                  <a:srgbClr val="0070C0"/>
                </a:solidFill>
              </a:rPr>
              <a:t>   expressions</a:t>
            </a:r>
            <a:r>
              <a:rPr lang="en-US" dirty="0" smtClean="0">
                <a:solidFill>
                  <a:srgbClr val="0070C0"/>
                </a:solidFill>
              </a:rPr>
              <a:t> are the columns or calculations that you wish to retrieve.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solidFill>
                  <a:srgbClr val="0070C0"/>
                </a:solidFill>
              </a:rPr>
              <a:t>   tables</a:t>
            </a:r>
            <a:r>
              <a:rPr lang="en-US" dirty="0" smtClean="0">
                <a:solidFill>
                  <a:srgbClr val="0070C0"/>
                </a:solidFill>
              </a:rPr>
              <a:t> are the tables that you wish to retrieve records from. There must be    at least one table listed in the FROM clause.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solidFill>
                  <a:srgbClr val="0070C0"/>
                </a:solidFill>
              </a:rPr>
              <a:t>  conditions</a:t>
            </a:r>
            <a:r>
              <a:rPr lang="en-US" dirty="0" smtClean="0">
                <a:solidFill>
                  <a:srgbClr val="0070C0"/>
                </a:solidFill>
              </a:rPr>
              <a:t> are conditions that must be met for the records to be selected.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3962400"/>
            <a:ext cx="7467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Note</a:t>
            </a:r>
            <a:r>
              <a:rPr lang="en-US" b="1" dirty="0" smtClean="0">
                <a:solidFill>
                  <a:srgbClr val="C00000"/>
                </a:solidFill>
              </a:rPr>
              <a:t>:-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When only one expression is provided in the DISTINCT clause, the query will return the unique values for that expression.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When more than one expression is provided in the DISTINCT clause, the query will retrieve unique combinations for the expressions listed.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590800"/>
            <a:ext cx="6248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DISTINCT age 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     Remove duplicates in age field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4724400"/>
            <a:ext cx="6934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  DISTINCT using for remove duplicates in data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  In this query we remove all duplicates  in age field 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343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Note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   </a:t>
            </a:r>
            <a:r>
              <a:rPr lang="en-US" u="sng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76600" y="2743200"/>
          <a:ext cx="2895600" cy="2295906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19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1"/>
            <a:ext cx="6781800" cy="25853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SQL JOIN:-</a:t>
            </a:r>
          </a:p>
          <a:p>
            <a:r>
              <a:rPr lang="en-US" dirty="0" smtClean="0"/>
              <a:t>An SQL JOIN clause is used to combine rows from two or more tables, based on a common field between them.</a:t>
            </a:r>
          </a:p>
          <a:p>
            <a:endParaRPr lang="en-US" dirty="0" smtClean="0"/>
          </a:p>
          <a:p>
            <a:r>
              <a:rPr lang="en-US" dirty="0" smtClean="0"/>
              <a:t>The most common type of join is: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SQL INNER JOIN (simple join)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An SQL INNER JOIN return all rows from multiple tables where the join condition is met.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6864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   Inner Join </a:t>
            </a:r>
            <a:r>
              <a:rPr lang="en-US" b="1" dirty="0" err="1" smtClean="0">
                <a:solidFill>
                  <a:srgbClr val="C00000"/>
                </a:solidFill>
              </a:rPr>
              <a:t>sytex</a:t>
            </a:r>
            <a:r>
              <a:rPr lang="en-US" b="1" dirty="0" smtClean="0">
                <a:solidFill>
                  <a:srgbClr val="C00000"/>
                </a:solidFill>
              </a:rPr>
              <a:t>:- </a:t>
            </a:r>
            <a:r>
              <a:rPr lang="en-US" dirty="0" smtClean="0"/>
              <a:t>SELECT </a:t>
            </a:r>
            <a:r>
              <a:rPr lang="en-US" dirty="0" err="1" smtClean="0"/>
              <a:t>Colums</a:t>
            </a:r>
            <a:r>
              <a:rPr lang="en-US" dirty="0" smtClean="0"/>
              <a:t> List</a:t>
            </a:r>
            <a:br>
              <a:rPr lang="en-US" dirty="0" smtClean="0"/>
            </a:br>
            <a:r>
              <a:rPr lang="en-US" dirty="0" smtClean="0"/>
              <a:t>FROM table1</a:t>
            </a:r>
            <a:br>
              <a:rPr lang="en-US" dirty="0" smtClean="0"/>
            </a:br>
            <a:r>
              <a:rPr lang="en-US" dirty="0" smtClean="0"/>
              <a:t>INNER JOIN table2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join_condition</a:t>
            </a:r>
            <a:r>
              <a:rPr lang="en-US" dirty="0" smtClean="0"/>
              <a:t>;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3962400"/>
            <a:ext cx="746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 smtClean="0"/>
              <a:t>SELECT</a:t>
            </a:r>
            <a:r>
              <a:rPr lang="en-US" dirty="0" smtClean="0"/>
              <a:t> </a:t>
            </a:r>
            <a:r>
              <a:rPr lang="en-US" dirty="0" err="1" smtClean="0"/>
              <a:t>house.h_id</a:t>
            </a:r>
            <a:r>
              <a:rPr lang="en-US" dirty="0" smtClean="0"/>
              <a:t>, </a:t>
            </a:r>
            <a:r>
              <a:rPr lang="en-US" dirty="0" err="1" smtClean="0"/>
              <a:t>tbl_student.st_name</a:t>
            </a:r>
            <a:r>
              <a:rPr lang="en-US" dirty="0" smtClean="0"/>
              <a:t>, </a:t>
            </a:r>
            <a:r>
              <a:rPr lang="en-US" dirty="0" err="1" smtClean="0"/>
              <a:t>house.h_name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tbl_student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/>
              <a:t>INNER</a:t>
            </a:r>
            <a:r>
              <a:rPr lang="en-US" dirty="0" smtClean="0"/>
              <a:t> </a:t>
            </a:r>
            <a:r>
              <a:rPr lang="en-US" b="1" cap="all" dirty="0" smtClean="0"/>
              <a:t>JOIN</a:t>
            </a:r>
            <a:r>
              <a:rPr lang="en-US" dirty="0" smtClean="0"/>
              <a:t> house </a:t>
            </a:r>
            <a:r>
              <a:rPr lang="en-US" b="1" cap="all" dirty="0" smtClean="0"/>
              <a:t>ON</a:t>
            </a:r>
            <a:r>
              <a:rPr lang="en-US" dirty="0" smtClean="0"/>
              <a:t> </a:t>
            </a:r>
            <a:r>
              <a:rPr lang="en-US" dirty="0" err="1" smtClean="0"/>
              <a:t>tbl_student.ho_id</a:t>
            </a:r>
            <a:r>
              <a:rPr lang="en-US" dirty="0" smtClean="0"/>
              <a:t> = </a:t>
            </a:r>
            <a:r>
              <a:rPr lang="en-US" dirty="0" err="1" smtClean="0"/>
              <a:t>house.h_id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Inner join in 3 tables:</a:t>
            </a:r>
          </a:p>
          <a:p>
            <a:r>
              <a:rPr lang="en-US" sz="1200" b="1" cap="all" dirty="0" smtClean="0"/>
              <a:t>SELECT</a:t>
            </a:r>
            <a:r>
              <a:rPr lang="en-US" sz="1200" dirty="0" smtClean="0"/>
              <a:t> </a:t>
            </a:r>
            <a:r>
              <a:rPr lang="en-US" sz="1200" dirty="0" err="1" smtClean="0"/>
              <a:t>house.h_id</a:t>
            </a:r>
            <a:r>
              <a:rPr lang="en-US" sz="1200" dirty="0" smtClean="0"/>
              <a:t>, </a:t>
            </a:r>
            <a:r>
              <a:rPr lang="en-US" sz="1200" dirty="0" err="1" smtClean="0"/>
              <a:t>country.cnt_name</a:t>
            </a:r>
            <a:r>
              <a:rPr lang="en-US" sz="1200" dirty="0" smtClean="0"/>
              <a:t>, </a:t>
            </a:r>
            <a:r>
              <a:rPr lang="en-US" sz="1200" dirty="0" err="1" smtClean="0"/>
              <a:t>tbl_student.st_name</a:t>
            </a:r>
            <a:r>
              <a:rPr lang="en-US" sz="1200" dirty="0" smtClean="0"/>
              <a:t>, </a:t>
            </a:r>
            <a:r>
              <a:rPr lang="en-US" sz="1200" dirty="0" err="1" smtClean="0"/>
              <a:t>tbl_student.st_age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cap="all" dirty="0" smtClean="0"/>
              <a:t>FROM</a:t>
            </a:r>
            <a:r>
              <a:rPr lang="en-US" sz="1200" dirty="0" smtClean="0"/>
              <a:t> </a:t>
            </a:r>
            <a:r>
              <a:rPr lang="en-US" sz="1200" dirty="0" err="1" smtClean="0"/>
              <a:t>tbl_student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cap="all" dirty="0" smtClean="0"/>
              <a:t>INNER</a:t>
            </a:r>
            <a:r>
              <a:rPr lang="en-US" sz="1200" dirty="0" smtClean="0"/>
              <a:t> </a:t>
            </a:r>
            <a:r>
              <a:rPr lang="en-US" sz="1200" b="1" cap="all" dirty="0" smtClean="0"/>
              <a:t>JOIN</a:t>
            </a:r>
            <a:r>
              <a:rPr lang="en-US" sz="1200" dirty="0" smtClean="0"/>
              <a:t> house </a:t>
            </a:r>
            <a:r>
              <a:rPr lang="en-US" sz="1200" b="1" cap="all" dirty="0" smtClean="0"/>
              <a:t>ON</a:t>
            </a:r>
            <a:r>
              <a:rPr lang="en-US" sz="1200" dirty="0" smtClean="0"/>
              <a:t> </a:t>
            </a:r>
            <a:r>
              <a:rPr lang="en-US" sz="1200" dirty="0" err="1" smtClean="0"/>
              <a:t>tbl_student.ho_id</a:t>
            </a:r>
            <a:r>
              <a:rPr lang="en-US" sz="1200" dirty="0" smtClean="0"/>
              <a:t> = </a:t>
            </a:r>
            <a:r>
              <a:rPr lang="en-US" sz="1200" dirty="0" err="1" smtClean="0"/>
              <a:t>house.h_id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cap="all" dirty="0" smtClean="0"/>
              <a:t>INNER</a:t>
            </a:r>
            <a:r>
              <a:rPr lang="en-US" sz="1200" dirty="0" smtClean="0"/>
              <a:t> </a:t>
            </a:r>
            <a:r>
              <a:rPr lang="en-US" sz="1200" b="1" cap="all" dirty="0" smtClean="0"/>
              <a:t>JOIN</a:t>
            </a:r>
            <a:r>
              <a:rPr lang="en-US" sz="1200" dirty="0" smtClean="0"/>
              <a:t> country </a:t>
            </a:r>
            <a:r>
              <a:rPr lang="en-US" sz="1200" b="1" cap="all" dirty="0" smtClean="0"/>
              <a:t>ON</a:t>
            </a:r>
            <a:r>
              <a:rPr lang="en-US" sz="1200" dirty="0" smtClean="0"/>
              <a:t> </a:t>
            </a:r>
            <a:r>
              <a:rPr lang="en-US" sz="1200" dirty="0" err="1" smtClean="0"/>
              <a:t>tbl_student.cnt_id</a:t>
            </a:r>
            <a:r>
              <a:rPr lang="en-US" sz="1200" dirty="0" smtClean="0"/>
              <a:t> = </a:t>
            </a:r>
            <a:r>
              <a:rPr lang="en-US" sz="1200" dirty="0" err="1" smtClean="0"/>
              <a:t>country.cnt_id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   </a:t>
            </a:r>
            <a:r>
              <a:rPr lang="en-US" u="sng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2209800"/>
          <a:ext cx="6172200" cy="4099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492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 err="1">
                          <a:solidFill>
                            <a:srgbClr val="0000FF"/>
                          </a:solidFill>
                          <a:hlinkClick r:id="rId5" tooltip="Sort"/>
                        </a:rPr>
                        <a:t>h_id</a:t>
                      </a:r>
                      <a:endParaRPr 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>
                          <a:solidFill>
                            <a:srgbClr val="0000FF"/>
                          </a:solidFill>
                          <a:hlinkClick r:id="rId6" tooltip="Sort"/>
                        </a:rPr>
                        <a:t>st_name</a:t>
                      </a:r>
                      <a:endParaRPr lang="en-US" sz="9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>
                          <a:solidFill>
                            <a:srgbClr val="0000FF"/>
                          </a:solidFill>
                          <a:hlinkClick r:id="rId7" tooltip="Sort"/>
                        </a:rPr>
                        <a:t>h_name</a:t>
                      </a:r>
                      <a:endParaRPr lang="en-US" sz="9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shub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green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pari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red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red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ankita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green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kritika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green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payal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red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/>
                        <a:t>arayan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red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/>
                        <a:t>vijay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blue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/>
                        <a:t>divya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blue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/>
                        <a:t>ravi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blue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blue</a:t>
                      </a:r>
                    </a:p>
                  </a:txBody>
                  <a:tcPr/>
                </a:tc>
              </a:tr>
              <a:tr h="28079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dss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blue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INNER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Returns all rows when there is at least one match in BOTH tables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left table, and the matched rows from the right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right table, and the matched rows from the left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FULL JOIN</a:t>
            </a:r>
            <a:r>
              <a:rPr lang="en-US" dirty="0" smtClean="0"/>
              <a:t>: Return all rows when there is a match in ONE of the tables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72000"/>
            <a:ext cx="4678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 Join Syntax:-</a:t>
            </a:r>
          </a:p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JOIN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i="1" dirty="0" smtClean="0"/>
              <a:t>table1.column_name</a:t>
            </a:r>
            <a:r>
              <a:rPr lang="en-US" dirty="0" smtClean="0"/>
              <a:t>=</a:t>
            </a:r>
            <a:r>
              <a:rPr lang="en-US" i="1" dirty="0" smtClean="0"/>
              <a:t>table2.column_name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44000" cy="22860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95600" y="2209800"/>
          <a:ext cx="2743200" cy="914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3000"/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h_name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 1.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sarojani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 2.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Tagor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                                                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00200" y="17526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</a:t>
            </a:r>
            <a:r>
              <a:rPr lang="en-US" u="sng" dirty="0" err="1" smtClean="0">
                <a:solidFill>
                  <a:srgbClr val="C00000"/>
                </a:solidFill>
              </a:rPr>
              <a:t>blhouse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err="1" smtClean="0">
                <a:solidFill>
                  <a:srgbClr val="C00000"/>
                </a:solidFill>
              </a:rPr>
              <a:t>tblcountry</a:t>
            </a:r>
            <a:r>
              <a:rPr lang="en-US" dirty="0" smtClean="0">
                <a:solidFill>
                  <a:srgbClr val="C00000"/>
                </a:solidFill>
              </a:rPr>
              <a:t>:-   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895600" y="4191000"/>
          <a:ext cx="2590800" cy="990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4828"/>
                <a:gridCol w="1295972"/>
              </a:tblGrid>
              <a:tr h="198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cnt_id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cnt_name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India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America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</a:rPr>
                        <a:t>srilanka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Pakithan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09800" y="2286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209800" y="4191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key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720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6670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 smtClean="0">
                <a:solidFill>
                  <a:srgbClr val="FF0000"/>
                </a:solidFill>
              </a:rPr>
              <a:t>Left Join Query:-</a:t>
            </a:r>
          </a:p>
          <a:p>
            <a:r>
              <a:rPr lang="en-US" b="1" cap="all" dirty="0" smtClean="0"/>
              <a:t>SELECT</a:t>
            </a:r>
            <a:r>
              <a:rPr lang="en-US" dirty="0" smtClean="0"/>
              <a:t> </a:t>
            </a:r>
            <a:r>
              <a:rPr lang="en-US" dirty="0" err="1" smtClean="0"/>
              <a:t>country.cnt_name</a:t>
            </a:r>
            <a:r>
              <a:rPr lang="en-US" dirty="0" smtClean="0"/>
              <a:t>, </a:t>
            </a:r>
            <a:r>
              <a:rPr lang="en-US" dirty="0" err="1" smtClean="0"/>
              <a:t>house.h_id</a:t>
            </a:r>
            <a:r>
              <a:rPr lang="en-US" dirty="0" smtClean="0"/>
              <a:t>, </a:t>
            </a:r>
            <a:r>
              <a:rPr lang="en-US" dirty="0" err="1" smtClean="0"/>
              <a:t>course.co_id</a:t>
            </a:r>
            <a:r>
              <a:rPr lang="en-US" dirty="0" smtClean="0"/>
              <a:t>, </a:t>
            </a:r>
            <a:r>
              <a:rPr lang="en-US" dirty="0" err="1" smtClean="0"/>
              <a:t>tbl_student.st_name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tbl_student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/>
              <a:t>LEFT</a:t>
            </a:r>
            <a:r>
              <a:rPr lang="en-US" dirty="0" smtClean="0"/>
              <a:t> </a:t>
            </a:r>
            <a:r>
              <a:rPr lang="en-US" b="1" cap="all" dirty="0" smtClean="0"/>
              <a:t>JOIN</a:t>
            </a:r>
            <a:r>
              <a:rPr lang="en-US" dirty="0" smtClean="0"/>
              <a:t> country </a:t>
            </a:r>
            <a:r>
              <a:rPr lang="en-US" b="1" cap="all" dirty="0" smtClean="0"/>
              <a:t>ON</a:t>
            </a:r>
            <a:r>
              <a:rPr lang="en-US" dirty="0" smtClean="0"/>
              <a:t> </a:t>
            </a:r>
            <a:r>
              <a:rPr lang="en-US" dirty="0" err="1" smtClean="0"/>
              <a:t>tbl_student.cnt_id</a:t>
            </a:r>
            <a:r>
              <a:rPr lang="en-US" dirty="0" smtClean="0"/>
              <a:t> = </a:t>
            </a:r>
            <a:r>
              <a:rPr lang="en-US" dirty="0" err="1" smtClean="0"/>
              <a:t>country.cnt_id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/>
              <a:t>LEFT</a:t>
            </a:r>
            <a:r>
              <a:rPr lang="en-US" dirty="0" smtClean="0"/>
              <a:t> </a:t>
            </a:r>
            <a:r>
              <a:rPr lang="en-US" b="1" cap="all" dirty="0" smtClean="0"/>
              <a:t>JOIN</a:t>
            </a:r>
            <a:r>
              <a:rPr lang="en-US" dirty="0" smtClean="0"/>
              <a:t> house </a:t>
            </a:r>
            <a:r>
              <a:rPr lang="en-US" b="1" cap="all" dirty="0" smtClean="0"/>
              <a:t>ON</a:t>
            </a:r>
            <a:r>
              <a:rPr lang="en-US" dirty="0" smtClean="0"/>
              <a:t> </a:t>
            </a:r>
            <a:r>
              <a:rPr lang="en-US" dirty="0" err="1" smtClean="0"/>
              <a:t>tbl_student.ho_id</a:t>
            </a:r>
            <a:r>
              <a:rPr lang="en-US" dirty="0" smtClean="0"/>
              <a:t> = </a:t>
            </a:r>
            <a:r>
              <a:rPr lang="en-US" dirty="0" err="1" smtClean="0"/>
              <a:t>house.h_id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/>
              <a:t>LEFT</a:t>
            </a:r>
            <a:r>
              <a:rPr lang="en-US" dirty="0" smtClean="0"/>
              <a:t> </a:t>
            </a:r>
            <a:r>
              <a:rPr lang="en-US" b="1" cap="all" dirty="0" smtClean="0"/>
              <a:t>JOIN</a:t>
            </a:r>
            <a:r>
              <a:rPr lang="en-US" dirty="0" smtClean="0"/>
              <a:t> course </a:t>
            </a:r>
            <a:r>
              <a:rPr lang="en-US" b="1" cap="all" dirty="0" smtClean="0"/>
              <a:t>ON</a:t>
            </a:r>
            <a:r>
              <a:rPr lang="en-US" dirty="0" smtClean="0"/>
              <a:t> </a:t>
            </a:r>
            <a:r>
              <a:rPr lang="en-US" dirty="0" err="1" smtClean="0"/>
              <a:t>tbl_student.cou_id</a:t>
            </a:r>
            <a:r>
              <a:rPr lang="en-US" dirty="0" smtClean="0"/>
              <a:t> = </a:t>
            </a:r>
            <a:r>
              <a:rPr lang="en-US" dirty="0" err="1" smtClean="0"/>
              <a:t>course.co_id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INNER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Returns all rows when there is at least one match in BOTH tables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left table, and the matched rows from the right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right table, and the matched rows from the left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FULL JOIN</a:t>
            </a:r>
            <a:r>
              <a:rPr lang="en-US" dirty="0" smtClean="0"/>
              <a:t>: Return all rows when there is a match in ONE of the tables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72000"/>
            <a:ext cx="4678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 Join Syntax:-</a:t>
            </a:r>
          </a:p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JOIN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i="1" dirty="0" smtClean="0"/>
              <a:t>table1.column_name</a:t>
            </a:r>
            <a:r>
              <a:rPr lang="en-US" dirty="0" smtClean="0"/>
              <a:t>=</a:t>
            </a:r>
            <a:r>
              <a:rPr lang="en-US" i="1" dirty="0" smtClean="0"/>
              <a:t>table2.column_name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INNER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Returns all rows when there is at least one match in BOTH tables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left table, and the matched rows from the right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right table, and the matched rows from the left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FULL JOIN</a:t>
            </a:r>
            <a:r>
              <a:rPr lang="en-US" dirty="0" smtClean="0"/>
              <a:t>: Return all rows when there is a match in ONE of the tables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72000"/>
            <a:ext cx="4678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 Join Syntax:-</a:t>
            </a:r>
          </a:p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JOIN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i="1" dirty="0" smtClean="0"/>
              <a:t>table1.column_name</a:t>
            </a:r>
            <a:r>
              <a:rPr lang="en-US" dirty="0" smtClean="0"/>
              <a:t>=</a:t>
            </a:r>
            <a:r>
              <a:rPr lang="en-US" i="1" dirty="0" smtClean="0"/>
              <a:t>table2.column_name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INNER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Returns all rows when there is at least one match in BOTH tables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left table, and the matched rows from the right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right table, and the matched rows from the left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FULL JOIN</a:t>
            </a:r>
            <a:r>
              <a:rPr lang="en-US" dirty="0" smtClean="0"/>
              <a:t>: Return all rows when there is a match in ONE of the tables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72000"/>
            <a:ext cx="4678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 Join Syntax:-</a:t>
            </a:r>
          </a:p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JOIN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i="1" dirty="0" smtClean="0"/>
              <a:t>table1.column_name</a:t>
            </a:r>
            <a:r>
              <a:rPr lang="en-US" dirty="0" smtClean="0"/>
              <a:t>=</a:t>
            </a:r>
            <a:r>
              <a:rPr lang="en-US" i="1" dirty="0" smtClean="0"/>
              <a:t>table2.column_name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72000"/>
            <a:ext cx="4678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 Join Syntax:-</a:t>
            </a:r>
          </a:p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JOIN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i="1" dirty="0" smtClean="0"/>
              <a:t>table1.column_name</a:t>
            </a:r>
            <a:r>
              <a:rPr lang="en-US" dirty="0" smtClean="0"/>
              <a:t>=</a:t>
            </a:r>
            <a:r>
              <a:rPr lang="en-US" i="1" dirty="0" smtClean="0"/>
              <a:t>table2.column_name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209800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Rename table name?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Syntax: </a:t>
            </a:r>
            <a:r>
              <a:rPr lang="en-US" dirty="0" smtClean="0"/>
              <a:t>rename  table </a:t>
            </a:r>
            <a:r>
              <a:rPr lang="en-US" dirty="0" err="1" smtClean="0"/>
              <a:t>old_table_name</a:t>
            </a:r>
            <a:r>
              <a:rPr lang="en-US" dirty="0" smtClean="0"/>
              <a:t>  to  </a:t>
            </a:r>
            <a:r>
              <a:rPr lang="en-US" dirty="0" err="1" smtClean="0"/>
              <a:t>new_table_name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Query: rename table gender to </a:t>
            </a:r>
            <a:r>
              <a:rPr lang="en-US" dirty="0" err="1" smtClean="0">
                <a:solidFill>
                  <a:srgbClr val="FF0000"/>
                </a:solidFill>
              </a:rPr>
              <a:t>gender_new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9" name="Rectangle 8"/>
          <p:cNvSpPr/>
          <p:nvPr/>
        </p:nvSpPr>
        <p:spPr>
          <a:xfrm>
            <a:off x="990600" y="18288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1676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INNER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Returns all rows when there is at least one match in BOTH tables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left table, and the matched rows from the right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JOIN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Return all rows from the right table, and the matched rows from the left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FULL JOIN</a:t>
            </a:r>
            <a:r>
              <a:rPr lang="en-US" dirty="0" smtClean="0"/>
              <a:t>: Return all rows when there is a match in ONE of the tables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72000"/>
            <a:ext cx="4678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 Join Syntax:-</a:t>
            </a:r>
          </a:p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JOIN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i="1" dirty="0" smtClean="0"/>
              <a:t>table1.column_name</a:t>
            </a:r>
            <a:r>
              <a:rPr lang="en-US" dirty="0" smtClean="0"/>
              <a:t>=</a:t>
            </a:r>
            <a:r>
              <a:rPr lang="en-US" i="1" dirty="0" smtClean="0"/>
              <a:t>table2.column_name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C00000"/>
                </a:solidFill>
              </a:rPr>
              <a:t>t</a:t>
            </a:r>
            <a:r>
              <a:rPr lang="en-US" u="sng" dirty="0" err="1" smtClean="0">
                <a:solidFill>
                  <a:srgbClr val="C00000"/>
                </a:solidFill>
              </a:rPr>
              <a:t>blgende</a:t>
            </a:r>
            <a:r>
              <a:rPr lang="en-US" dirty="0" err="1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0" y="2590800"/>
          <a:ext cx="1985010" cy="8987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2505"/>
                <a:gridCol w="992505"/>
              </a:tblGrid>
              <a:tr h="2995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gender_id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Gender_name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95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Male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95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female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err="1" smtClean="0">
                <a:solidFill>
                  <a:srgbClr val="C00000"/>
                </a:solidFill>
              </a:rPr>
              <a:t>tblcourse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90800" y="4800600"/>
          <a:ext cx="2514600" cy="9143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41687"/>
                <a:gridCol w="1572913"/>
              </a:tblGrid>
              <a:tr h="2289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Course_id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Course_name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75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9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.net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9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209800" y="26670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981200" y="48768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key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key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6553200" cy="43704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1. Primary key:-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-&gt; A key is unique value that identifies each row within a table.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-&gt; It cannot be empty &amp; no two rows can contain the same primary key, it will never change in value.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/>
            <a:r>
              <a:rPr lang="en-US" sz="2000" b="1" dirty="0" smtClean="0">
                <a:solidFill>
                  <a:srgbClr val="C00000"/>
                </a:solidFill>
              </a:rPr>
              <a:t>2.foreign key:-</a:t>
            </a:r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-&gt; A key matches primary key of another  table &amp; programmers will give the foreign key  a name that identifies  or refers  to another  table.</a:t>
            </a:r>
          </a:p>
          <a:p>
            <a:pPr marL="457200" lvl="0" indent="-457200"/>
            <a:endParaRPr lang="en-US" sz="2000" dirty="0" smtClean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marL="457200" lvl="0" indent="-457200"/>
            <a:r>
              <a:rPr lang="en-US" sz="2000" b="1" dirty="0" smtClean="0">
                <a:solidFill>
                  <a:srgbClr val="C00000"/>
                </a:solidFill>
              </a:rPr>
              <a:t>3.relatoinship:-</a:t>
            </a:r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-&gt; In order to be related ,two or more  table need a </a:t>
            </a:r>
            <a:r>
              <a:rPr lang="en-US" dirty="0" err="1" smtClean="0">
                <a:solidFill>
                  <a:srgbClr val="0070C0"/>
                </a:solidFill>
              </a:rPr>
              <a:t>columm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they can use to tie them  together, we create the relationship by linking them with a </a:t>
            </a:r>
            <a:r>
              <a:rPr lang="en-US" dirty="0" err="1" smtClean="0">
                <a:solidFill>
                  <a:srgbClr val="0070C0"/>
                </a:solidFill>
              </a:rPr>
              <a:t>sql</a:t>
            </a:r>
            <a:r>
              <a:rPr lang="en-US" dirty="0" smtClean="0">
                <a:solidFill>
                  <a:srgbClr val="0070C0"/>
                </a:solidFill>
              </a:rPr>
              <a:t> statement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1524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9812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Select the all students whose age between 18 to 25 and belong the India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2819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* from </a:t>
            </a:r>
            <a:r>
              <a:rPr lang="en-US" dirty="0" err="1" smtClean="0">
                <a:solidFill>
                  <a:srgbClr val="0070C0"/>
                </a:solidFill>
              </a:rPr>
              <a:t>tblstudent</a:t>
            </a:r>
            <a:r>
              <a:rPr lang="en-US" dirty="0" smtClean="0">
                <a:solidFill>
                  <a:srgbClr val="0070C0"/>
                </a:solidFill>
              </a:rPr>
              <a:t> s, </a:t>
            </a:r>
            <a:r>
              <a:rPr lang="en-US" dirty="0" err="1" smtClean="0">
                <a:solidFill>
                  <a:srgbClr val="0070C0"/>
                </a:solidFill>
              </a:rPr>
              <a:t>tblcountry</a:t>
            </a:r>
            <a:r>
              <a:rPr lang="en-US" dirty="0" smtClean="0">
                <a:solidFill>
                  <a:srgbClr val="0070C0"/>
                </a:solidFill>
              </a:rPr>
              <a:t> c where </a:t>
            </a:r>
            <a:r>
              <a:rPr lang="en-US" dirty="0" err="1" smtClean="0">
                <a:solidFill>
                  <a:srgbClr val="0070C0"/>
                </a:solidFill>
              </a:rPr>
              <a:t>s.cnt_id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c.cnt_id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c.cnt_name</a:t>
            </a:r>
            <a:r>
              <a:rPr lang="en-US" dirty="0" smtClean="0">
                <a:solidFill>
                  <a:srgbClr val="0070C0"/>
                </a:solidFill>
              </a:rPr>
              <a:t> = "</a:t>
            </a:r>
            <a:r>
              <a:rPr lang="en-US" dirty="0" err="1" smtClean="0">
                <a:solidFill>
                  <a:srgbClr val="0070C0"/>
                </a:solidFill>
              </a:rPr>
              <a:t>india</a:t>
            </a:r>
            <a:r>
              <a:rPr lang="en-US" dirty="0" smtClean="0">
                <a:solidFill>
                  <a:srgbClr val="0070C0"/>
                </a:solidFill>
              </a:rPr>
              <a:t>“ and age between 18 and 25;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657601"/>
            <a:ext cx="7391400" cy="2092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Note</a:t>
            </a:r>
            <a:r>
              <a:rPr lang="en-US" dirty="0" smtClean="0">
                <a:solidFill>
                  <a:srgbClr val="C00000"/>
                </a:solidFill>
              </a:rPr>
              <a:t>:-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C00000"/>
                </a:solidFill>
              </a:rPr>
              <a:t>Aliase</a:t>
            </a:r>
            <a:r>
              <a:rPr lang="en-US" sz="1600" b="1" dirty="0" smtClean="0">
                <a:solidFill>
                  <a:srgbClr val="0070C0"/>
                </a:solidFill>
              </a:rPr>
              <a:t> are defined for </a:t>
            </a:r>
            <a:r>
              <a:rPr lang="en-US" sz="1600" b="1" u="sng" dirty="0" smtClean="0">
                <a:solidFill>
                  <a:srgbClr val="C00000"/>
                </a:solidFill>
              </a:rPr>
              <a:t>columns and tables</a:t>
            </a:r>
            <a:r>
              <a:rPr lang="en-US" sz="1600" b="1" dirty="0" smtClean="0">
                <a:solidFill>
                  <a:srgbClr val="0070C0"/>
                </a:solidFill>
              </a:rPr>
              <a:t>. Here alias </a:t>
            </a:r>
            <a:r>
              <a:rPr lang="en-US" sz="1600" b="1" u="sng" dirty="0" smtClean="0">
                <a:solidFill>
                  <a:srgbClr val="0070C0"/>
                </a:solidFill>
              </a:rPr>
              <a:t>s</a:t>
            </a:r>
            <a:r>
              <a:rPr lang="en-US" sz="1600" b="1" dirty="0" smtClean="0">
                <a:solidFill>
                  <a:srgbClr val="0070C0"/>
                </a:solidFill>
              </a:rPr>
              <a:t> use for </a:t>
            </a:r>
            <a:r>
              <a:rPr lang="en-US" sz="1600" b="1" dirty="0" err="1" smtClean="0">
                <a:solidFill>
                  <a:srgbClr val="0070C0"/>
                </a:solidFill>
              </a:rPr>
              <a:t>tblstudent</a:t>
            </a:r>
            <a:r>
              <a:rPr lang="en-US" sz="1600" b="1" dirty="0" smtClean="0">
                <a:solidFill>
                  <a:srgbClr val="0070C0"/>
                </a:solidFill>
              </a:rPr>
              <a:t> table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 and </a:t>
            </a:r>
            <a:r>
              <a:rPr lang="en-US" sz="1600" b="1" u="sng" dirty="0" smtClean="0">
                <a:solidFill>
                  <a:srgbClr val="0070C0"/>
                </a:solidFill>
              </a:rPr>
              <a:t>c</a:t>
            </a:r>
            <a:r>
              <a:rPr lang="en-US" sz="1600" b="1" dirty="0" smtClean="0">
                <a:solidFill>
                  <a:srgbClr val="0070C0"/>
                </a:solidFill>
              </a:rPr>
              <a:t> use for </a:t>
            </a:r>
            <a:r>
              <a:rPr lang="en-US" sz="1600" b="1" dirty="0" err="1" smtClean="0">
                <a:solidFill>
                  <a:srgbClr val="0070C0"/>
                </a:solidFill>
              </a:rPr>
              <a:t>tblcountry</a:t>
            </a:r>
            <a:r>
              <a:rPr lang="en-US" sz="1600" b="1" dirty="0" smtClean="0">
                <a:solidFill>
                  <a:srgbClr val="0070C0"/>
                </a:solidFill>
              </a:rPr>
              <a:t> created to make the </a:t>
            </a:r>
            <a:r>
              <a:rPr lang="en-US" sz="1600" b="1" u="sng" dirty="0" smtClean="0">
                <a:solidFill>
                  <a:srgbClr val="C00000"/>
                </a:solidFill>
              </a:rPr>
              <a:t>column selected more readable.</a:t>
            </a:r>
          </a:p>
          <a:p>
            <a:pPr>
              <a:buFont typeface="Arial" pitchFamily="34" charset="0"/>
              <a:buChar char="•"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And</a:t>
            </a:r>
            <a:r>
              <a:rPr lang="en-US" sz="1600" b="1" dirty="0" smtClean="0">
                <a:solidFill>
                  <a:srgbClr val="0070C0"/>
                </a:solidFill>
              </a:rPr>
              <a:t> use for </a:t>
            </a:r>
            <a:r>
              <a:rPr lang="en-US" sz="1600" b="1" dirty="0" err="1" smtClean="0">
                <a:solidFill>
                  <a:srgbClr val="0070C0"/>
                </a:solidFill>
              </a:rPr>
              <a:t>concate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multipal</a:t>
            </a:r>
            <a:r>
              <a:rPr lang="en-US" sz="1600" b="1" dirty="0" smtClean="0">
                <a:solidFill>
                  <a:srgbClr val="0070C0"/>
                </a:solidFill>
              </a:rPr>
              <a:t> conditions.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Select</a:t>
            </a:r>
            <a:r>
              <a:rPr lang="en-US" sz="1600" b="1" dirty="0" smtClean="0">
                <a:solidFill>
                  <a:srgbClr val="0070C0"/>
                </a:solidFill>
              </a:rPr>
              <a:t> use for </a:t>
            </a:r>
            <a:r>
              <a:rPr lang="en-US" sz="1600" b="1" u="sng" dirty="0" smtClean="0">
                <a:solidFill>
                  <a:srgbClr val="C00000"/>
                </a:solidFill>
              </a:rPr>
              <a:t>retrieve data </a:t>
            </a:r>
            <a:r>
              <a:rPr lang="en-US" sz="1600" b="1" dirty="0" smtClean="0">
                <a:solidFill>
                  <a:srgbClr val="0070C0"/>
                </a:solidFill>
              </a:rPr>
              <a:t>from tables.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Select (*) </a:t>
            </a:r>
            <a:r>
              <a:rPr lang="en-US" sz="1600" b="1" dirty="0" smtClean="0">
                <a:solidFill>
                  <a:srgbClr val="0070C0"/>
                </a:solidFill>
              </a:rPr>
              <a:t>use </a:t>
            </a:r>
            <a:r>
              <a:rPr lang="en-US" sz="1600" b="1" dirty="0" smtClean="0">
                <a:solidFill>
                  <a:srgbClr val="C00000"/>
                </a:solidFill>
              </a:rPr>
              <a:t>retrieve data with all column fields.</a:t>
            </a:r>
          </a:p>
          <a:p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aground1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9144000" cy="500470"/>
          </a:xfrm>
          <a:prstGeom prst="rect">
            <a:avLst/>
          </a:prstGeom>
        </p:spPr>
      </p:pic>
      <p:pic>
        <p:nvPicPr>
          <p:cNvPr id="7" name="Picture 6" descr="backaground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38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618" y="863958"/>
            <a:ext cx="75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/>
              <a:t>database</a:t>
            </a:r>
            <a:endParaRPr lang="en-US" sz="2000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981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What is Alias?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886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24384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Aliases are defined for columns and tables. Basically aliases is created to make the column selected more </a:t>
            </a:r>
            <a:r>
              <a:rPr lang="en-US" sz="1600" b="1" dirty="0" err="1" smtClean="0">
                <a:solidFill>
                  <a:srgbClr val="0070C0"/>
                </a:solidFill>
              </a:rPr>
              <a:t>readable.Here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493515" y="3200400"/>
            <a:ext cx="6431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2. Why use where clause?</a:t>
            </a:r>
          </a:p>
          <a:p>
            <a:r>
              <a:rPr lang="en-US" sz="1600" b="1" dirty="0" smtClean="0"/>
              <a:t>     </a:t>
            </a:r>
            <a:r>
              <a:rPr lang="en-US" sz="1600" b="1" dirty="0" smtClean="0">
                <a:solidFill>
                  <a:srgbClr val="0070C0"/>
                </a:solidFill>
              </a:rPr>
              <a:t>Filtering records to retrieve using WHERE clause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3962400"/>
            <a:ext cx="6629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       </a:t>
            </a:r>
            <a:r>
              <a:rPr lang="en-US" b="1" dirty="0" smtClean="0">
                <a:solidFill>
                  <a:srgbClr val="C00000"/>
                </a:solidFill>
              </a:rPr>
              <a:t>3. Why use BETWEEN operator?</a:t>
            </a:r>
          </a:p>
          <a:p>
            <a:pPr lvl="1"/>
            <a:r>
              <a:rPr lang="en-US" sz="1600" b="1" dirty="0" smtClean="0">
                <a:solidFill>
                  <a:srgbClr val="0070C0"/>
                </a:solidFill>
              </a:rPr>
              <a:t>Value must be between the listed numbers </a:t>
            </a:r>
            <a:r>
              <a:rPr lang="en-US" sz="1600" b="1" dirty="0" smtClean="0">
                <a:solidFill>
                  <a:srgbClr val="C00000"/>
                </a:solidFill>
              </a:rPr>
              <a:t>. </a:t>
            </a:r>
            <a:r>
              <a:rPr lang="en-US" sz="1600" b="1" u="sng" dirty="0" smtClean="0">
                <a:solidFill>
                  <a:srgbClr val="C00000"/>
                </a:solidFill>
              </a:rPr>
              <a:t>So here we  use BETWEEN operator to find age between  18 and 25.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2556</Words>
  <Application>Microsoft Office PowerPoint</Application>
  <PresentationFormat>On-screen Show (4:3)</PresentationFormat>
  <Paragraphs>1210</Paragraphs>
  <Slides>55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Doomshell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vishal</dc:creator>
  <cp:lastModifiedBy>Dell</cp:lastModifiedBy>
  <cp:revision>400</cp:revision>
  <dcterms:created xsi:type="dcterms:W3CDTF">2009-02-27T13:41:55Z</dcterms:created>
  <dcterms:modified xsi:type="dcterms:W3CDTF">2015-11-25T16:20:54Z</dcterms:modified>
</cp:coreProperties>
</file>