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Arial Black"/>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rialBlack-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4404aeb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304404aeb4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4404aeb4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4404aeb4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3"/>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7" name="Google Shape;27;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rgbClr val="0070C0"/>
                </a:solidFill>
                <a:latin typeface="Times New Roman"/>
                <a:ea typeface="Times New Roman"/>
                <a:cs typeface="Times New Roman"/>
                <a:sym typeface="Times New Roman"/>
              </a:defRPr>
            </a:lvl1pPr>
            <a:lvl2pPr indent="0" lvl="1" marL="0" algn="r">
              <a:spcBef>
                <a:spcPts val="0"/>
              </a:spcBef>
              <a:buNone/>
              <a:defRPr b="1" sz="1200">
                <a:solidFill>
                  <a:srgbClr val="0070C0"/>
                </a:solidFill>
                <a:latin typeface="Times New Roman"/>
                <a:ea typeface="Times New Roman"/>
                <a:cs typeface="Times New Roman"/>
                <a:sym typeface="Times New Roman"/>
              </a:defRPr>
            </a:lvl2pPr>
            <a:lvl3pPr indent="0" lvl="2" marL="0" algn="r">
              <a:spcBef>
                <a:spcPts val="0"/>
              </a:spcBef>
              <a:buNone/>
              <a:defRPr b="1" sz="1200">
                <a:solidFill>
                  <a:srgbClr val="0070C0"/>
                </a:solidFill>
                <a:latin typeface="Times New Roman"/>
                <a:ea typeface="Times New Roman"/>
                <a:cs typeface="Times New Roman"/>
                <a:sym typeface="Times New Roman"/>
              </a:defRPr>
            </a:lvl3pPr>
            <a:lvl4pPr indent="0" lvl="3" marL="0" algn="r">
              <a:spcBef>
                <a:spcPts val="0"/>
              </a:spcBef>
              <a:buNone/>
              <a:defRPr b="1" sz="1200">
                <a:solidFill>
                  <a:srgbClr val="0070C0"/>
                </a:solidFill>
                <a:latin typeface="Times New Roman"/>
                <a:ea typeface="Times New Roman"/>
                <a:cs typeface="Times New Roman"/>
                <a:sym typeface="Times New Roman"/>
              </a:defRPr>
            </a:lvl4pPr>
            <a:lvl5pPr indent="0" lvl="4" marL="0" algn="r">
              <a:spcBef>
                <a:spcPts val="0"/>
              </a:spcBef>
              <a:buNone/>
              <a:defRPr b="1" sz="1200">
                <a:solidFill>
                  <a:srgbClr val="0070C0"/>
                </a:solidFill>
                <a:latin typeface="Times New Roman"/>
                <a:ea typeface="Times New Roman"/>
                <a:cs typeface="Times New Roman"/>
                <a:sym typeface="Times New Roman"/>
              </a:defRPr>
            </a:lvl5pPr>
            <a:lvl6pPr indent="0" lvl="5" marL="0" algn="r">
              <a:spcBef>
                <a:spcPts val="0"/>
              </a:spcBef>
              <a:buNone/>
              <a:defRPr b="1" sz="1200">
                <a:solidFill>
                  <a:srgbClr val="0070C0"/>
                </a:solidFill>
                <a:latin typeface="Times New Roman"/>
                <a:ea typeface="Times New Roman"/>
                <a:cs typeface="Times New Roman"/>
                <a:sym typeface="Times New Roman"/>
              </a:defRPr>
            </a:lvl6pPr>
            <a:lvl7pPr indent="0" lvl="6" marL="0" algn="r">
              <a:spcBef>
                <a:spcPts val="0"/>
              </a:spcBef>
              <a:buNone/>
              <a:defRPr b="1" sz="1200">
                <a:solidFill>
                  <a:srgbClr val="0070C0"/>
                </a:solidFill>
                <a:latin typeface="Times New Roman"/>
                <a:ea typeface="Times New Roman"/>
                <a:cs typeface="Times New Roman"/>
                <a:sym typeface="Times New Roman"/>
              </a:defRPr>
            </a:lvl7pPr>
            <a:lvl8pPr indent="0" lvl="7" marL="0" algn="r">
              <a:spcBef>
                <a:spcPts val="0"/>
              </a:spcBef>
              <a:buNone/>
              <a:defRPr b="1" sz="1200">
                <a:solidFill>
                  <a:srgbClr val="0070C0"/>
                </a:solidFill>
                <a:latin typeface="Times New Roman"/>
                <a:ea typeface="Times New Roman"/>
                <a:cs typeface="Times New Roman"/>
                <a:sym typeface="Times New Roman"/>
              </a:defRPr>
            </a:lvl8pPr>
            <a:lvl9pPr indent="0" lvl="8" marL="0" algn="r">
              <a:spcBef>
                <a:spcPts val="0"/>
              </a:spcBef>
              <a:buNone/>
              <a:defRPr b="1" sz="1200">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pic>
        <p:nvPicPr>
          <p:cNvPr descr="LOGO.gif" id="31" name="Google Shape;31;p4"/>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32" name="Google Shape;32;p4"/>
          <p:cNvGrpSpPr/>
          <p:nvPr/>
        </p:nvGrpSpPr>
        <p:grpSpPr>
          <a:xfrm>
            <a:off x="6146800" y="0"/>
            <a:ext cx="2997200" cy="876300"/>
            <a:chOff x="6096000" y="3924300"/>
            <a:chExt cx="2997200" cy="876300"/>
          </a:xfrm>
        </p:grpSpPr>
        <p:sp>
          <p:nvSpPr>
            <p:cNvPr id="33" name="Google Shape;33;p4"/>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34" name="Google Shape;34;p4"/>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35" name="Google Shape;35;p4"/>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logo.jpg" id="36" name="Google Shape;36;p4"/>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37" name="Google Shape;37;p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4"/>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68300" lvl="0" marL="4572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indent="-368300" lvl="1" marL="9144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indent="-368300" lvl="2" marL="13716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indent="-368300" lvl="3" marL="18288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indent="-368300" lvl="4" marL="22860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rgbClr val="0070C0"/>
                </a:solidFill>
                <a:latin typeface="Times New Roman"/>
                <a:ea typeface="Times New Roman"/>
                <a:cs typeface="Times New Roman"/>
                <a:sym typeface="Times New Roman"/>
              </a:defRPr>
            </a:lvl1pPr>
            <a:lvl2pPr indent="0" lvl="1" marL="0" algn="r">
              <a:spcBef>
                <a:spcPts val="0"/>
              </a:spcBef>
              <a:buNone/>
              <a:defRPr b="1" sz="1200">
                <a:solidFill>
                  <a:srgbClr val="0070C0"/>
                </a:solidFill>
                <a:latin typeface="Times New Roman"/>
                <a:ea typeface="Times New Roman"/>
                <a:cs typeface="Times New Roman"/>
                <a:sym typeface="Times New Roman"/>
              </a:defRPr>
            </a:lvl2pPr>
            <a:lvl3pPr indent="0" lvl="2" marL="0" algn="r">
              <a:spcBef>
                <a:spcPts val="0"/>
              </a:spcBef>
              <a:buNone/>
              <a:defRPr b="1" sz="1200">
                <a:solidFill>
                  <a:srgbClr val="0070C0"/>
                </a:solidFill>
                <a:latin typeface="Times New Roman"/>
                <a:ea typeface="Times New Roman"/>
                <a:cs typeface="Times New Roman"/>
                <a:sym typeface="Times New Roman"/>
              </a:defRPr>
            </a:lvl3pPr>
            <a:lvl4pPr indent="0" lvl="3" marL="0" algn="r">
              <a:spcBef>
                <a:spcPts val="0"/>
              </a:spcBef>
              <a:buNone/>
              <a:defRPr b="1" sz="1200">
                <a:solidFill>
                  <a:srgbClr val="0070C0"/>
                </a:solidFill>
                <a:latin typeface="Times New Roman"/>
                <a:ea typeface="Times New Roman"/>
                <a:cs typeface="Times New Roman"/>
                <a:sym typeface="Times New Roman"/>
              </a:defRPr>
            </a:lvl4pPr>
            <a:lvl5pPr indent="0" lvl="4" marL="0" algn="r">
              <a:spcBef>
                <a:spcPts val="0"/>
              </a:spcBef>
              <a:buNone/>
              <a:defRPr b="1" sz="1200">
                <a:solidFill>
                  <a:srgbClr val="0070C0"/>
                </a:solidFill>
                <a:latin typeface="Times New Roman"/>
                <a:ea typeface="Times New Roman"/>
                <a:cs typeface="Times New Roman"/>
                <a:sym typeface="Times New Roman"/>
              </a:defRPr>
            </a:lvl5pPr>
            <a:lvl6pPr indent="0" lvl="5" marL="0" algn="r">
              <a:spcBef>
                <a:spcPts val="0"/>
              </a:spcBef>
              <a:buNone/>
              <a:defRPr b="1" sz="1200">
                <a:solidFill>
                  <a:srgbClr val="0070C0"/>
                </a:solidFill>
                <a:latin typeface="Times New Roman"/>
                <a:ea typeface="Times New Roman"/>
                <a:cs typeface="Times New Roman"/>
                <a:sym typeface="Times New Roman"/>
              </a:defRPr>
            </a:lvl6pPr>
            <a:lvl7pPr indent="0" lvl="6" marL="0" algn="r">
              <a:spcBef>
                <a:spcPts val="0"/>
              </a:spcBef>
              <a:buNone/>
              <a:defRPr b="1" sz="1200">
                <a:solidFill>
                  <a:srgbClr val="0070C0"/>
                </a:solidFill>
                <a:latin typeface="Times New Roman"/>
                <a:ea typeface="Times New Roman"/>
                <a:cs typeface="Times New Roman"/>
                <a:sym typeface="Times New Roman"/>
              </a:defRPr>
            </a:lvl7pPr>
            <a:lvl8pPr indent="0" lvl="7" marL="0" algn="r">
              <a:spcBef>
                <a:spcPts val="0"/>
              </a:spcBef>
              <a:buNone/>
              <a:defRPr b="1" sz="1200">
                <a:solidFill>
                  <a:srgbClr val="0070C0"/>
                </a:solidFill>
                <a:latin typeface="Times New Roman"/>
                <a:ea typeface="Times New Roman"/>
                <a:cs typeface="Times New Roman"/>
                <a:sym typeface="Times New Roman"/>
              </a:defRPr>
            </a:lvl8pPr>
            <a:lvl9pPr indent="0" lvl="8" marL="0" algn="r">
              <a:spcBef>
                <a:spcPts val="0"/>
              </a:spcBef>
              <a:buNone/>
              <a:defRPr b="1" sz="1200">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0070C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0070C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1pPr>
            <a:lvl2pPr indent="0" lvl="1"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2pPr>
            <a:lvl3pPr indent="0" lvl="2"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3pPr>
            <a:lvl4pPr indent="0" lvl="3"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4pPr>
            <a:lvl5pPr indent="0" lvl="4"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5pPr>
            <a:lvl6pPr indent="0" lvl="5"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6pPr>
            <a:lvl7pPr indent="0" lvl="6"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7pPr>
            <a:lvl8pPr indent="0" lvl="7"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8pPr>
            <a:lvl9pPr indent="0" lvl="8"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13" name="Google Shape;13;p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4" name="Google Shape;14;p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5" name="Google Shape;15;p1"/>
          <p:cNvGrpSpPr/>
          <p:nvPr/>
        </p:nvGrpSpPr>
        <p:grpSpPr>
          <a:xfrm>
            <a:off x="6146800" y="0"/>
            <a:ext cx="2997200" cy="876300"/>
            <a:chOff x="6096000" y="3924300"/>
            <a:chExt cx="2997200" cy="876300"/>
          </a:xfrm>
        </p:grpSpPr>
        <p:sp>
          <p:nvSpPr>
            <p:cNvPr id="16" name="Google Shape;16;p1"/>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17" name="Google Shape;17;p1"/>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18" name="Google Shape;18;p1"/>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logo.jpg" id="19" name="Google Shape;19;p1"/>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5"/>
          <p:cNvSpPr txBox="1"/>
          <p:nvPr/>
        </p:nvSpPr>
        <p:spPr>
          <a:xfrm>
            <a:off x="827584" y="1554607"/>
            <a:ext cx="75609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FF0000"/>
                </a:solidFill>
                <a:latin typeface="Arial Black"/>
                <a:ea typeface="Arial Black"/>
                <a:cs typeface="Arial Black"/>
                <a:sym typeface="Arial Black"/>
              </a:rPr>
              <a:t>Fake News Detection App</a:t>
            </a:r>
            <a:endParaRPr/>
          </a:p>
        </p:txBody>
      </p:sp>
      <p:sp>
        <p:nvSpPr>
          <p:cNvPr id="47" name="Google Shape;47;p5"/>
          <p:cNvSpPr txBox="1"/>
          <p:nvPr/>
        </p:nvSpPr>
        <p:spPr>
          <a:xfrm>
            <a:off x="3275856" y="4653136"/>
            <a:ext cx="18473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5"/>
          <p:cNvSpPr txBox="1"/>
          <p:nvPr/>
        </p:nvSpPr>
        <p:spPr>
          <a:xfrm>
            <a:off x="1979712" y="2780928"/>
            <a:ext cx="5256600" cy="1847100"/>
          </a:xfrm>
          <a:prstGeom prst="rect">
            <a:avLst/>
          </a:prstGeom>
          <a:solidFill>
            <a:srgbClr val="FABF8E"/>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Team Details</a:t>
            </a:r>
            <a:r>
              <a:rPr lang="en-US" sz="2000">
                <a:solidFill>
                  <a:schemeClr val="dk1"/>
                </a:solidFill>
                <a:latin typeface="Calibri"/>
                <a:ea typeface="Calibri"/>
                <a:cs typeface="Calibri"/>
                <a:sym typeface="Calibri"/>
              </a:rPr>
              <a:t>: Ranveer Chaudhary (2110993886)</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Branch</a:t>
            </a:r>
            <a:r>
              <a:rPr lang="en-US" sz="1800">
                <a:solidFill>
                  <a:schemeClr val="dk1"/>
                </a:solidFill>
                <a:latin typeface="Calibri"/>
                <a:ea typeface="Calibri"/>
                <a:cs typeface="Calibri"/>
                <a:sym typeface="Calibri"/>
              </a:rPr>
              <a:t>: BE CSE-AI (Sem-07)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Faculty Coordinator</a:t>
            </a:r>
            <a:r>
              <a:rPr lang="en-US" sz="2000">
                <a:solidFill>
                  <a:schemeClr val="dk1"/>
                </a:solidFill>
                <a:latin typeface="Times New Roman"/>
                <a:ea typeface="Times New Roman"/>
                <a:cs typeface="Times New Roman"/>
                <a:sym typeface="Times New Roman"/>
              </a:rPr>
              <a:t>: Dr. Harshvardhan</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5"/>
          <p:cNvSpPr txBox="1"/>
          <p:nvPr/>
        </p:nvSpPr>
        <p:spPr>
          <a:xfrm>
            <a:off x="1134456" y="5858694"/>
            <a:ext cx="694709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Times New Roman"/>
                <a:ea typeface="Times New Roman"/>
                <a:cs typeface="Times New Roman"/>
                <a:sym typeface="Times New Roman"/>
              </a:rPr>
              <a:t>Chitkara University Institute of Engineering and Technology, </a:t>
            </a:r>
            <a:endParaRPr/>
          </a:p>
          <a:p>
            <a:pPr indent="0" lvl="0" marL="0" marR="0" rtl="0" algn="ctr">
              <a:spcBef>
                <a:spcPts val="0"/>
              </a:spcBef>
              <a:spcAft>
                <a:spcPts val="0"/>
              </a:spcAft>
              <a:buNone/>
            </a:pPr>
            <a:r>
              <a:rPr b="1" lang="en-US" sz="2000">
                <a:solidFill>
                  <a:srgbClr val="FF0000"/>
                </a:solidFill>
                <a:latin typeface="Times New Roman"/>
                <a:ea typeface="Times New Roman"/>
                <a:cs typeface="Times New Roman"/>
                <a:sym typeface="Times New Roman"/>
              </a:rPr>
              <a:t>Chitkara University, Punjab</a:t>
            </a:r>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nvSpPr>
        <p:spPr>
          <a:xfrm>
            <a:off x="233344" y="104473"/>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References/Links used</a:t>
            </a:r>
            <a:endParaRPr/>
          </a:p>
        </p:txBody>
      </p:sp>
      <p:sp>
        <p:nvSpPr>
          <p:cNvPr id="106" name="Google Shape;106;p14"/>
          <p:cNvSpPr/>
          <p:nvPr/>
        </p:nvSpPr>
        <p:spPr>
          <a:xfrm>
            <a:off x="395536" y="1196752"/>
            <a:ext cx="8136904" cy="353943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Wikipedia</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TowardsDataScience</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Dataset:-Kaggle</a:t>
            </a:r>
            <a:endParaRPr sz="2800">
              <a:solidFill>
                <a:schemeClr val="dk1"/>
              </a:solidFill>
              <a:latin typeface="Calibri"/>
              <a:ea typeface="Calibri"/>
              <a:cs typeface="Calibri"/>
              <a:sym typeface="Calibri"/>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descr="Download The Best Thank You Slide For PPT Presentation" id="111" name="Google Shape;111;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ownload The Best Thank You Slide For PPT Presentation" id="112" name="Google Shape;112;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ownload The Best Thank You Slide For PPT Presentation" id="113" name="Google Shape;113;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Thank you cards Images | Free Vectors, Stock Photos &amp; PSD" id="114" name="Google Shape;114;p15"/>
          <p:cNvPicPr preferRelativeResize="0"/>
          <p:nvPr/>
        </p:nvPicPr>
        <p:blipFill rotWithShape="1">
          <a:blip r:embed="rId3">
            <a:alphaModFix/>
          </a:blip>
          <a:srcRect b="0" l="0" r="0" t="0"/>
          <a:stretch/>
        </p:blipFill>
        <p:spPr>
          <a:xfrm>
            <a:off x="0" y="857232"/>
            <a:ext cx="9144000" cy="5786478"/>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6"/>
          <p:cNvSpPr txBox="1"/>
          <p:nvPr/>
        </p:nvSpPr>
        <p:spPr>
          <a:xfrm>
            <a:off x="107504" y="116632"/>
            <a:ext cx="5400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Table of Contents</a:t>
            </a:r>
            <a:endParaRPr b="1" sz="1800">
              <a:solidFill>
                <a:schemeClr val="dk1"/>
              </a:solidFill>
              <a:latin typeface="Times New Roman"/>
              <a:ea typeface="Times New Roman"/>
              <a:cs typeface="Times New Roman"/>
              <a:sym typeface="Times New Roman"/>
            </a:endParaRPr>
          </a:p>
        </p:txBody>
      </p:sp>
      <p:sp>
        <p:nvSpPr>
          <p:cNvPr id="55" name="Google Shape;55;p6"/>
          <p:cNvSpPr txBox="1"/>
          <p:nvPr/>
        </p:nvSpPr>
        <p:spPr>
          <a:xfrm>
            <a:off x="323528" y="1700808"/>
            <a:ext cx="8064900" cy="3971100"/>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Arial"/>
              <a:buChar char="•"/>
            </a:pPr>
            <a:r>
              <a:rPr b="1" lang="en-US" sz="2800">
                <a:solidFill>
                  <a:schemeClr val="dk1"/>
                </a:solidFill>
                <a:latin typeface="Times New Roman"/>
                <a:ea typeface="Times New Roman"/>
                <a:cs typeface="Times New Roman"/>
                <a:sym typeface="Times New Roman"/>
              </a:rPr>
              <a:t>Introduction</a:t>
            </a:r>
            <a:endParaRPr/>
          </a:p>
          <a:p>
            <a:pPr indent="-177800" lvl="0" marL="0" marR="0" rtl="0" algn="l">
              <a:spcBef>
                <a:spcPts val="0"/>
              </a:spcBef>
              <a:spcAft>
                <a:spcPts val="0"/>
              </a:spcAft>
              <a:buClr>
                <a:schemeClr val="dk1"/>
              </a:buClr>
              <a:buSzPts val="2800"/>
              <a:buFont typeface="Arial"/>
              <a:buChar char="•"/>
            </a:pPr>
            <a:r>
              <a:rPr b="1" lang="en-US" sz="2800">
                <a:solidFill>
                  <a:schemeClr val="dk1"/>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chemeClr val="dk1"/>
              </a:buClr>
              <a:buSzPts val="2800"/>
              <a:buFont typeface="Arial"/>
              <a:buChar char="•"/>
            </a:pPr>
            <a:r>
              <a:rPr b="1" lang="en-US" sz="2800">
                <a:solidFill>
                  <a:schemeClr val="dk1"/>
                </a:solidFill>
                <a:latin typeface="Times New Roman"/>
                <a:ea typeface="Times New Roman"/>
                <a:cs typeface="Times New Roman"/>
                <a:sym typeface="Times New Roman"/>
              </a:rPr>
              <a:t>Technical Details</a:t>
            </a:r>
            <a:endParaRPr/>
          </a:p>
          <a:p>
            <a:pPr indent="-177800" lvl="0" marL="0" marR="0" rtl="0" algn="l">
              <a:spcBef>
                <a:spcPts val="0"/>
              </a:spcBef>
              <a:spcAft>
                <a:spcPts val="0"/>
              </a:spcAft>
              <a:buClr>
                <a:schemeClr val="dk1"/>
              </a:buClr>
              <a:buSzPts val="2800"/>
              <a:buFont typeface="Arial"/>
              <a:buChar char="•"/>
            </a:pPr>
            <a:r>
              <a:rPr b="1" lang="en-US" sz="2800">
                <a:solidFill>
                  <a:schemeClr val="dk1"/>
                </a:solidFill>
                <a:latin typeface="Times New Roman"/>
                <a:ea typeface="Times New Roman"/>
                <a:cs typeface="Times New Roman"/>
                <a:sym typeface="Times New Roman"/>
              </a:rPr>
              <a:t>Project Highlights</a:t>
            </a:r>
            <a:endParaRPr b="1" sz="2800">
              <a:solidFill>
                <a:schemeClr val="dk1"/>
              </a:solidFill>
              <a:latin typeface="Times New Roman"/>
              <a:ea typeface="Times New Roman"/>
              <a:cs typeface="Times New Roman"/>
              <a:sym typeface="Times New Roman"/>
            </a:endParaRPr>
          </a:p>
          <a:p>
            <a:pPr indent="-177800" lvl="0" marL="0" marR="0" rtl="0" algn="l">
              <a:spcBef>
                <a:spcPts val="0"/>
              </a:spcBef>
              <a:spcAft>
                <a:spcPts val="0"/>
              </a:spcAft>
              <a:buClr>
                <a:schemeClr val="dk1"/>
              </a:buClr>
              <a:buSzPts val="2800"/>
              <a:buFont typeface="Times New Roman"/>
              <a:buChar char="•"/>
            </a:pPr>
            <a:r>
              <a:rPr b="1" lang="en-US" sz="2800">
                <a:solidFill>
                  <a:schemeClr val="dk1"/>
                </a:solidFill>
                <a:latin typeface="Times New Roman"/>
                <a:ea typeface="Times New Roman"/>
                <a:cs typeface="Times New Roman"/>
                <a:sym typeface="Times New Roman"/>
              </a:rPr>
              <a:t>Future Prospects</a:t>
            </a:r>
            <a:endParaRPr b="1" sz="2800">
              <a:solidFill>
                <a:schemeClr val="dk1"/>
              </a:solidFill>
              <a:latin typeface="Times New Roman"/>
              <a:ea typeface="Times New Roman"/>
              <a:cs typeface="Times New Roman"/>
              <a:sym typeface="Times New Roman"/>
            </a:endParaRPr>
          </a:p>
          <a:p>
            <a:pPr indent="-177800" lvl="0" marL="0" marR="0" rtl="0" algn="l">
              <a:spcBef>
                <a:spcPts val="0"/>
              </a:spcBef>
              <a:spcAft>
                <a:spcPts val="0"/>
              </a:spcAft>
              <a:buClr>
                <a:schemeClr val="dk1"/>
              </a:buClr>
              <a:buSzPts val="2800"/>
              <a:buFont typeface="Arial"/>
              <a:buChar char="•"/>
            </a:pPr>
            <a:r>
              <a:rPr b="1" lang="en-US" sz="2800">
                <a:solidFill>
                  <a:schemeClr val="dk1"/>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chemeClr val="dk1"/>
              </a:buClr>
              <a:buSzPts val="2800"/>
              <a:buFont typeface="Arial"/>
              <a:buChar char="•"/>
            </a:pPr>
            <a:r>
              <a:rPr b="1" lang="en-US" sz="2800">
                <a:solidFill>
                  <a:schemeClr val="dk1"/>
                </a:solidFill>
                <a:latin typeface="Times New Roman"/>
                <a:ea typeface="Times New Roman"/>
                <a:cs typeface="Times New Roman"/>
                <a:sym typeface="Times New Roman"/>
              </a:rPr>
              <a:t>References/Links used</a:t>
            </a:r>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7"/>
          <p:cNvSpPr txBox="1"/>
          <p:nvPr/>
        </p:nvSpPr>
        <p:spPr>
          <a:xfrm>
            <a:off x="179512" y="153056"/>
            <a:ext cx="5400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Introduction</a:t>
            </a:r>
            <a:endParaRPr/>
          </a:p>
        </p:txBody>
      </p:sp>
      <p:sp>
        <p:nvSpPr>
          <p:cNvPr id="61" name="Google Shape;61;p7"/>
          <p:cNvSpPr/>
          <p:nvPr/>
        </p:nvSpPr>
        <p:spPr>
          <a:xfrm>
            <a:off x="611550" y="1256084"/>
            <a:ext cx="8136900" cy="784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Fake News Detection App</a:t>
            </a:r>
            <a:endParaRPr b="1" sz="1800"/>
          </a:p>
        </p:txBody>
      </p:sp>
      <p:sp>
        <p:nvSpPr>
          <p:cNvPr id="62" name="Google Shape;62;p7"/>
          <p:cNvSpPr txBox="1"/>
          <p:nvPr/>
        </p:nvSpPr>
        <p:spPr>
          <a:xfrm>
            <a:off x="193325" y="2558550"/>
            <a:ext cx="8757300" cy="1785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dk1"/>
                </a:solidFill>
                <a:latin typeface="Times New Roman"/>
                <a:ea typeface="Times New Roman"/>
                <a:cs typeface="Times New Roman"/>
                <a:sym typeface="Times New Roman"/>
              </a:rPr>
              <a:t>Overview</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Fake News Detection project aims to address the growing issue of misinformation in online news. By using machine learning, this system classifies news articles as fake or genuine. In an age of rapid information dissemination, this tool helps users and platforms identify fake news efficiently.</a:t>
            </a:r>
            <a:endParaRPr sz="20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8"/>
          <p:cNvSpPr txBox="1"/>
          <p:nvPr/>
        </p:nvSpPr>
        <p:spPr>
          <a:xfrm>
            <a:off x="179512" y="116632"/>
            <a:ext cx="5400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Problem Statement</a:t>
            </a:r>
            <a:endParaRPr/>
          </a:p>
        </p:txBody>
      </p:sp>
      <p:sp>
        <p:nvSpPr>
          <p:cNvPr id="68" name="Google Shape;68;p8"/>
          <p:cNvSpPr/>
          <p:nvPr/>
        </p:nvSpPr>
        <p:spPr>
          <a:xfrm>
            <a:off x="395536" y="1124744"/>
            <a:ext cx="8136904" cy="317009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The proliferation of fake news on social media and news websites has become a major concern. Current systems rely heavily on manual fact-checking, which is time-consuming and prone to errors. This project aims to develop an automated system that uses machine learning techniques to detect and classify fake news, providing a more efficient way of identifying misinformation.</a:t>
            </a:r>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9"/>
          <p:cNvSpPr txBox="1"/>
          <p:nvPr/>
        </p:nvSpPr>
        <p:spPr>
          <a:xfrm>
            <a:off x="107504" y="150824"/>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Technical Details</a:t>
            </a:r>
            <a:endParaRPr/>
          </a:p>
        </p:txBody>
      </p:sp>
      <p:sp>
        <p:nvSpPr>
          <p:cNvPr id="74" name="Google Shape;74;p9"/>
          <p:cNvSpPr/>
          <p:nvPr/>
        </p:nvSpPr>
        <p:spPr>
          <a:xfrm>
            <a:off x="107504" y="1124744"/>
            <a:ext cx="8856984"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5" name="Google Shape;75;p9"/>
          <p:cNvSpPr txBox="1"/>
          <p:nvPr/>
        </p:nvSpPr>
        <p:spPr>
          <a:xfrm>
            <a:off x="143554" y="1278753"/>
            <a:ext cx="8784900" cy="43005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b="1" lang="en-US" sz="1200">
                <a:solidFill>
                  <a:schemeClr val="dk1"/>
                </a:solidFill>
              </a:rPr>
              <a:t>RandomForestClassifier</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US" sz="1200">
                <a:solidFill>
                  <a:schemeClr val="dk1"/>
                </a:solidFill>
              </a:rPr>
              <a:t>Description: A widely-used machine learning model that operates by constructing multiple decision trees.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Role in Project:</a:t>
            </a:r>
            <a:r>
              <a:rPr lang="en-US" sz="1200">
                <a:solidFill>
                  <a:schemeClr val="dk1"/>
                </a:solidFill>
              </a:rPr>
              <a:t> Used for classifying news articles as genuine or fake based on patterns learned from the training dataset.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200">
                <a:solidFill>
                  <a:schemeClr val="dk1"/>
                </a:solidFill>
              </a:rPr>
              <a:t>TF-IDF Vectorizer</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US" sz="1200">
                <a:solidFill>
                  <a:schemeClr val="dk1"/>
                </a:solidFill>
              </a:rPr>
              <a:t>Description: Transforms textual data into numerical features by calculating Term Frequency-Inverse Document Frequency.</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Role in Project:</a:t>
            </a:r>
            <a:r>
              <a:rPr lang="en-US" sz="1200">
                <a:solidFill>
                  <a:schemeClr val="dk1"/>
                </a:solidFill>
              </a:rPr>
              <a:t> Converts news articles into a format suitable for machine learning models.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200">
                <a:solidFill>
                  <a:schemeClr val="dk1"/>
                </a:solidFill>
              </a:rPr>
              <a:t>Python</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US" sz="1200">
                <a:solidFill>
                  <a:schemeClr val="dk1"/>
                </a:solidFill>
              </a:rPr>
              <a:t>Description: A powerful, high-level programming language.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Role in Project:</a:t>
            </a:r>
            <a:r>
              <a:rPr lang="en-US" sz="1200">
                <a:solidFill>
                  <a:schemeClr val="dk1"/>
                </a:solidFill>
              </a:rPr>
              <a:t> Used for coding the machine learning pipeline and handling data preprocessing, model training, and predictions.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200">
                <a:solidFill>
                  <a:schemeClr val="dk1"/>
                </a:solidFill>
              </a:rPr>
              <a:t>Scikit-learn</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US" sz="1200">
                <a:solidFill>
                  <a:schemeClr val="dk1"/>
                </a:solidFill>
              </a:rPr>
              <a:t>Description: A library for machine learning in Python.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Role in Project:</a:t>
            </a:r>
            <a:r>
              <a:rPr lang="en-US" sz="1200">
                <a:solidFill>
                  <a:schemeClr val="dk1"/>
                </a:solidFill>
              </a:rPr>
              <a:t> Provides the RandomForestClassifier and TF-IDF Vectorizer, as well as tools for model evaluation.</a:t>
            </a:r>
            <a:endParaRPr sz="21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0"/>
          <p:cNvSpPr txBox="1"/>
          <p:nvPr/>
        </p:nvSpPr>
        <p:spPr>
          <a:xfrm>
            <a:off x="107504" y="150824"/>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Technical Details</a:t>
            </a:r>
            <a:endParaRPr/>
          </a:p>
        </p:txBody>
      </p:sp>
      <p:sp>
        <p:nvSpPr>
          <p:cNvPr id="81" name="Google Shape;81;p10"/>
          <p:cNvSpPr/>
          <p:nvPr/>
        </p:nvSpPr>
        <p:spPr>
          <a:xfrm>
            <a:off x="107504" y="1124744"/>
            <a:ext cx="8856900" cy="175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2" name="Google Shape;82;p10"/>
          <p:cNvSpPr txBox="1"/>
          <p:nvPr/>
        </p:nvSpPr>
        <p:spPr>
          <a:xfrm>
            <a:off x="143554" y="1278753"/>
            <a:ext cx="8784900" cy="3170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1200">
                <a:solidFill>
                  <a:schemeClr val="dk1"/>
                </a:solidFill>
              </a:rPr>
              <a:t>Flask (Python)</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US" sz="1200">
                <a:solidFill>
                  <a:schemeClr val="dk1"/>
                </a:solidFill>
              </a:rPr>
              <a:t>Description:</a:t>
            </a:r>
            <a:r>
              <a:rPr lang="en-US" sz="1200">
                <a:solidFill>
                  <a:schemeClr val="dk1"/>
                </a:solidFill>
              </a:rPr>
              <a:t> A lightweight web framework for building web applications.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Role in Project:</a:t>
            </a:r>
            <a:r>
              <a:rPr lang="en-US" sz="1200">
                <a:solidFill>
                  <a:schemeClr val="dk1"/>
                </a:solidFill>
              </a:rPr>
              <a:t> Hosts the Fake News Detection app, providing a user interface for inputting news articles and displaying results.</a:t>
            </a:r>
            <a:endParaRPr sz="1200">
              <a:solidFill>
                <a:schemeClr val="dk1"/>
              </a:solidFill>
            </a:endParaRPr>
          </a:p>
          <a:p>
            <a:pPr indent="0" lvl="0" marL="0" rtl="0" algn="l">
              <a:lnSpc>
                <a:spcPct val="115000"/>
              </a:lnSpc>
              <a:spcBef>
                <a:spcPts val="1200"/>
              </a:spcBef>
              <a:spcAft>
                <a:spcPts val="0"/>
              </a:spcAft>
              <a:buNone/>
            </a:pPr>
            <a:r>
              <a:rPr b="1" lang="en-US" sz="1200">
                <a:solidFill>
                  <a:schemeClr val="dk1"/>
                </a:solidFill>
              </a:rPr>
              <a:t>HTML, CSS, JavaScript</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US" sz="1200">
                <a:solidFill>
                  <a:schemeClr val="dk1"/>
                </a:solidFill>
              </a:rPr>
              <a:t>Description:</a:t>
            </a:r>
            <a:r>
              <a:rPr lang="en-US" sz="1200">
                <a:solidFill>
                  <a:schemeClr val="dk1"/>
                </a:solidFill>
              </a:rPr>
              <a:t> Standard web technologies for building the frontend of the application.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Role in Project:</a:t>
            </a:r>
            <a:r>
              <a:rPr lang="en-US" sz="1200">
                <a:solidFill>
                  <a:schemeClr val="dk1"/>
                </a:solidFill>
              </a:rPr>
              <a:t> Used to design the structure (HTML), style (CSS), and interactivity (JavaScript) of the web app.</a:t>
            </a:r>
            <a:endParaRPr sz="1200">
              <a:solidFill>
                <a:schemeClr val="dk1"/>
              </a:solidFill>
            </a:endParaRPr>
          </a:p>
          <a:p>
            <a:pPr indent="0" lvl="0" marL="0" rtl="0" algn="l">
              <a:lnSpc>
                <a:spcPct val="115000"/>
              </a:lnSpc>
              <a:spcBef>
                <a:spcPts val="1200"/>
              </a:spcBef>
              <a:spcAft>
                <a:spcPts val="0"/>
              </a:spcAft>
              <a:buNone/>
            </a:pPr>
            <a:r>
              <a:rPr b="1" lang="en-US" sz="1200">
                <a:solidFill>
                  <a:schemeClr val="dk1"/>
                </a:solidFill>
              </a:rPr>
              <a:t>jQuery &amp; Anime.js</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US" sz="1200">
                <a:solidFill>
                  <a:schemeClr val="dk1"/>
                </a:solidFill>
              </a:rPr>
              <a:t>Description:</a:t>
            </a:r>
            <a:r>
              <a:rPr lang="en-US" sz="1200">
                <a:solidFill>
                  <a:schemeClr val="dk1"/>
                </a:solidFill>
              </a:rPr>
              <a:t> jQuery is a JavaScript library that simplifies DOM manipulation, and Anime.js is a lightweight JavaScript animation library.</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Role in Project:</a:t>
            </a:r>
            <a:r>
              <a:rPr lang="en-US" sz="1200">
                <a:solidFill>
                  <a:schemeClr val="dk1"/>
                </a:solidFill>
              </a:rPr>
              <a:t> jQuery simplifies event handling, while Anime.js adds animations to enhance user experience.</a:t>
            </a:r>
            <a:endParaRPr b="1" sz="1300">
              <a:solidFill>
                <a:schemeClr val="dk1"/>
              </a:solidFil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1"/>
          <p:cNvSpPr txBox="1"/>
          <p:nvPr/>
        </p:nvSpPr>
        <p:spPr>
          <a:xfrm>
            <a:off x="179512" y="116632"/>
            <a:ext cx="5400600" cy="585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200">
                <a:solidFill>
                  <a:schemeClr val="dk1"/>
                </a:solidFill>
                <a:latin typeface="Times New Roman"/>
                <a:ea typeface="Times New Roman"/>
                <a:cs typeface="Times New Roman"/>
                <a:sym typeface="Times New Roman"/>
              </a:rPr>
              <a:t>Project Highlights</a:t>
            </a:r>
            <a:endParaRPr sz="3200"/>
          </a:p>
        </p:txBody>
      </p:sp>
      <p:sp>
        <p:nvSpPr>
          <p:cNvPr id="88" name="Google Shape;88;p11"/>
          <p:cNvSpPr txBox="1"/>
          <p:nvPr/>
        </p:nvSpPr>
        <p:spPr>
          <a:xfrm>
            <a:off x="211650" y="857775"/>
            <a:ext cx="8720700" cy="4564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400"/>
              </a:spcBef>
              <a:spcAft>
                <a:spcPts val="0"/>
              </a:spcAft>
              <a:buClr>
                <a:schemeClr val="dk1"/>
              </a:buClr>
              <a:buSzPts val="1100"/>
              <a:buFont typeface="Arial"/>
              <a:buNone/>
            </a:pPr>
            <a:r>
              <a:t/>
            </a:r>
            <a:endParaRPr b="1" sz="1600">
              <a:solidFill>
                <a:schemeClr val="dk1"/>
              </a:solidFill>
            </a:endParaRPr>
          </a:p>
          <a:p>
            <a:pPr indent="0" lvl="0" marL="0" rtl="0" algn="l">
              <a:lnSpc>
                <a:spcPct val="115000"/>
              </a:lnSpc>
              <a:spcBef>
                <a:spcPts val="1200"/>
              </a:spcBef>
              <a:spcAft>
                <a:spcPts val="0"/>
              </a:spcAft>
              <a:buNone/>
            </a:pPr>
            <a:r>
              <a:rPr b="1" lang="en-US" sz="1100">
                <a:solidFill>
                  <a:schemeClr val="dk1"/>
                </a:solidFill>
              </a:rPr>
              <a:t>Automated News Classification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Classifies news articles as fake or real based on trained machine learning models.</a:t>
            </a:r>
            <a:endParaRPr sz="1100">
              <a:solidFill>
                <a:schemeClr val="dk1"/>
              </a:solidFill>
            </a:endParaRPr>
          </a:p>
          <a:p>
            <a:pPr indent="0" lvl="0" marL="0" rtl="0" algn="l">
              <a:lnSpc>
                <a:spcPct val="115000"/>
              </a:lnSpc>
              <a:spcBef>
                <a:spcPts val="1200"/>
              </a:spcBef>
              <a:spcAft>
                <a:spcPts val="0"/>
              </a:spcAft>
              <a:buNone/>
            </a:pPr>
            <a:r>
              <a:rPr b="1" lang="en-US" sz="1100">
                <a:solidFill>
                  <a:schemeClr val="dk1"/>
                </a:solidFill>
              </a:rPr>
              <a:t>TF-IDF for Feature Extraction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Converts text into numerical features, enabling the model to learn and make predictions.</a:t>
            </a:r>
            <a:endParaRPr sz="1100">
              <a:solidFill>
                <a:schemeClr val="dk1"/>
              </a:solidFill>
            </a:endParaRPr>
          </a:p>
          <a:p>
            <a:pPr indent="0" lvl="0" marL="0" rtl="0" algn="l">
              <a:lnSpc>
                <a:spcPct val="115000"/>
              </a:lnSpc>
              <a:spcBef>
                <a:spcPts val="1200"/>
              </a:spcBef>
              <a:spcAft>
                <a:spcPts val="0"/>
              </a:spcAft>
              <a:buNone/>
            </a:pPr>
            <a:r>
              <a:rPr b="1" lang="en-US" sz="1100">
                <a:solidFill>
                  <a:schemeClr val="dk1"/>
                </a:solidFill>
              </a:rPr>
              <a:t>Good Accuracy</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The RandomForestClassifier is optimized for accuracy, addressing class imbalances through techniques like class weighting.</a:t>
            </a:r>
            <a:endParaRPr sz="1100">
              <a:solidFill>
                <a:schemeClr val="dk1"/>
              </a:solidFill>
            </a:endParaRPr>
          </a:p>
          <a:p>
            <a:pPr indent="0" lvl="0" marL="0" rtl="0" algn="l">
              <a:lnSpc>
                <a:spcPct val="115000"/>
              </a:lnSpc>
              <a:spcBef>
                <a:spcPts val="1200"/>
              </a:spcBef>
              <a:spcAft>
                <a:spcPts val="0"/>
              </a:spcAft>
              <a:buNone/>
            </a:pPr>
            <a:r>
              <a:rPr b="1" lang="en-US" sz="1100">
                <a:solidFill>
                  <a:schemeClr val="dk1"/>
                </a:solidFill>
              </a:rPr>
              <a:t>Scalable Solution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The system can be integrated into larger platforms for real-time news analysis and fake news detection.</a:t>
            </a:r>
            <a:endParaRPr sz="1100">
              <a:solidFill>
                <a:schemeClr val="dk1"/>
              </a:solidFill>
            </a:endParaRPr>
          </a:p>
          <a:p>
            <a:pPr indent="0" lvl="0" marL="0" rtl="0" algn="l">
              <a:lnSpc>
                <a:spcPct val="115000"/>
              </a:lnSpc>
              <a:spcBef>
                <a:spcPts val="1200"/>
              </a:spcBef>
              <a:spcAft>
                <a:spcPts val="0"/>
              </a:spcAft>
              <a:buNone/>
            </a:pPr>
            <a:r>
              <a:rPr b="1" lang="en-US" sz="1100">
                <a:solidFill>
                  <a:schemeClr val="dk1"/>
                </a:solidFill>
              </a:rPr>
              <a:t>Enhanced User Interface</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A visually appealing and intuitive interface built using HTML, CSS, JavaScript, jQuery, and Anime.js for smooth animations, providing an engaging user experience.</a:t>
            </a:r>
            <a:endParaRPr b="1">
              <a:solidFill>
                <a:schemeClr val="dk1"/>
              </a:solidFill>
            </a:endParaRPr>
          </a:p>
          <a:p>
            <a:pPr indent="0" lvl="0" marL="0" marR="0" rtl="0" algn="l">
              <a:spcBef>
                <a:spcPts val="1200"/>
              </a:spcBef>
              <a:spcAft>
                <a:spcPts val="0"/>
              </a:spcAft>
              <a:buNone/>
            </a:pPr>
            <a:r>
              <a:t/>
            </a:r>
            <a:endParaRPr sz="23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2"/>
          <p:cNvSpPr txBox="1"/>
          <p:nvPr/>
        </p:nvSpPr>
        <p:spPr>
          <a:xfrm>
            <a:off x="179512" y="116632"/>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Future Prospects</a:t>
            </a:r>
            <a:endParaRPr/>
          </a:p>
        </p:txBody>
      </p:sp>
      <p:sp>
        <p:nvSpPr>
          <p:cNvPr id="94" name="Google Shape;94;p12"/>
          <p:cNvSpPr txBox="1"/>
          <p:nvPr/>
        </p:nvSpPr>
        <p:spPr>
          <a:xfrm>
            <a:off x="315425" y="1235075"/>
            <a:ext cx="7170300" cy="424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100">
                <a:solidFill>
                  <a:schemeClr val="dk1"/>
                </a:solidFill>
              </a:rPr>
              <a:t>Neural Networks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Implement deep learning models like LSTM or BERT to improve context understanding and detection accuracy.</a:t>
            </a:r>
            <a:endParaRPr sz="1100">
              <a:solidFill>
                <a:schemeClr val="dk1"/>
              </a:solidFill>
            </a:endParaRPr>
          </a:p>
          <a:p>
            <a:pPr indent="0" lvl="0" marL="0" rtl="0" algn="l">
              <a:lnSpc>
                <a:spcPct val="115000"/>
              </a:lnSpc>
              <a:spcBef>
                <a:spcPts val="1200"/>
              </a:spcBef>
              <a:spcAft>
                <a:spcPts val="0"/>
              </a:spcAft>
              <a:buNone/>
            </a:pPr>
            <a:r>
              <a:rPr b="1" lang="en-US" sz="1100">
                <a:solidFill>
                  <a:schemeClr val="dk1"/>
                </a:solidFill>
              </a:rPr>
              <a:t>Web Scraping</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Automate the collection of news articles from websites and analyze them for real-time fake news detection.</a:t>
            </a:r>
            <a:endParaRPr sz="1100">
              <a:solidFill>
                <a:schemeClr val="dk1"/>
              </a:solidFill>
            </a:endParaRPr>
          </a:p>
          <a:p>
            <a:pPr indent="0" lvl="0" marL="0" rtl="0" algn="l">
              <a:lnSpc>
                <a:spcPct val="115000"/>
              </a:lnSpc>
              <a:spcBef>
                <a:spcPts val="1200"/>
              </a:spcBef>
              <a:spcAft>
                <a:spcPts val="0"/>
              </a:spcAft>
              <a:buNone/>
            </a:pPr>
            <a:r>
              <a:rPr b="1" lang="en-US" sz="1100">
                <a:solidFill>
                  <a:schemeClr val="dk1"/>
                </a:solidFill>
              </a:rPr>
              <a:t>Multi-language Support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Expand detection capabilities to multiple languages using multilingual datasets and neural networks.</a:t>
            </a:r>
            <a:endParaRPr sz="1100">
              <a:solidFill>
                <a:schemeClr val="dk1"/>
              </a:solidFill>
            </a:endParaRPr>
          </a:p>
          <a:p>
            <a:pPr indent="0" lvl="0" marL="0" rtl="0" algn="l">
              <a:lnSpc>
                <a:spcPct val="115000"/>
              </a:lnSpc>
              <a:spcBef>
                <a:spcPts val="1200"/>
              </a:spcBef>
              <a:spcAft>
                <a:spcPts val="0"/>
              </a:spcAft>
              <a:buNone/>
            </a:pPr>
            <a:r>
              <a:rPr b="1" lang="en-US" sz="1100">
                <a:solidFill>
                  <a:schemeClr val="dk1"/>
                </a:solidFill>
              </a:rPr>
              <a:t>Hyperparameter Tuning</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Use optimization techniques (grid search, random search) to fine-tune model parameters for better performance.</a:t>
            </a:r>
            <a:endParaRPr sz="1100">
              <a:solidFill>
                <a:schemeClr val="dk1"/>
              </a:solidFill>
            </a:endParaRPr>
          </a:p>
          <a:p>
            <a:pPr indent="0" lvl="0" marL="0" rtl="0" algn="l">
              <a:lnSpc>
                <a:spcPct val="115000"/>
              </a:lnSpc>
              <a:spcBef>
                <a:spcPts val="1200"/>
              </a:spcBef>
              <a:spcAft>
                <a:spcPts val="0"/>
              </a:spcAft>
              <a:buNone/>
            </a:pPr>
            <a:r>
              <a:rPr b="1" lang="en-US" sz="1100">
                <a:solidFill>
                  <a:schemeClr val="dk1"/>
                </a:solidFill>
              </a:rPr>
              <a:t>Reinforcement Learning</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Allow users to provide feedback on classification accuracy and update the model in real-time based on input.</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3"/>
          <p:cNvSpPr txBox="1"/>
          <p:nvPr>
            <p:ph idx="1" type="subTitle"/>
          </p:nvPr>
        </p:nvSpPr>
        <p:spPr>
          <a:xfrm>
            <a:off x="533400" y="1371600"/>
            <a:ext cx="8153400" cy="1960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Conclusion:</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Fake News Detection project offers a robust solution to combat the widespread issue of misinformation. By leveraging machine learning techniques, the system efficiently classifies news articles, enabling users to differentiate between genuine and fake news. This project demonstrates the practical application of machine learning in addressing real-world problems and enhances trust in information consumed online.</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800"/>
              <a:buNone/>
            </a:pPr>
            <a:r>
              <a:t/>
            </a:r>
            <a:endParaRPr sz="2000">
              <a:solidFill>
                <a:schemeClr val="dk1"/>
              </a:solidFill>
              <a:latin typeface="Times New Roman"/>
              <a:ea typeface="Times New Roman"/>
              <a:cs typeface="Times New Roman"/>
              <a:sym typeface="Times New Roman"/>
            </a:endParaRPr>
          </a:p>
        </p:txBody>
      </p:sp>
      <p:sp>
        <p:nvSpPr>
          <p:cNvPr id="100" name="Google Shape;100;p13"/>
          <p:cNvSpPr txBox="1"/>
          <p:nvPr/>
        </p:nvSpPr>
        <p:spPr>
          <a:xfrm>
            <a:off x="179512" y="116632"/>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Conclusion</a:t>
            </a:r>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