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9" r:id="rId6"/>
    <p:sldId id="280" r:id="rId7"/>
    <p:sldId id="277" r:id="rId8"/>
  </p:sldIdLst>
  <p:sldSz cx="18288000" cy="10287000"/>
  <p:notesSz cx="6858000" cy="9144000"/>
  <p:embeddedFontLst>
    <p:embeddedFont>
      <p:font typeface="Open Sans Bold" panose="020B0806030504020204" charset="0"/>
      <p:regular r:id="rId9"/>
    </p:embeddedFont>
    <p:embeddedFont>
      <p:font typeface="Open Sans Bold Bold" panose="020B0604020202020204" charset="0"/>
      <p:regular r:id="rId10"/>
    </p:embeddedFont>
    <p:embeddedFont>
      <p:font typeface="Open Sans Extra Bold" panose="020B0604020202020204" charset="0"/>
      <p:regular r:id="rId11"/>
    </p:embeddedFont>
    <p:embeddedFont>
      <p:font typeface="Oswald Bold" panose="020B0604020202020204" charset="0"/>
      <p:regular r:id="rId12"/>
    </p:embeddedFont>
    <p:embeddedFont>
      <p:font typeface="Poppins" panose="00000500000000000000" pitchFamily="2" charset="0"/>
      <p:regular r:id="rId13"/>
      <p:bold r:id="rId14"/>
      <p:italic r:id="rId15"/>
      <p:boldItalic r:id="rId16"/>
    </p:embeddedFont>
    <p:embeddedFont>
      <p:font typeface="Poppins Bold" panose="00000800000000000000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BEB7F1-BC55-45E1-ABBF-694A3618D611}" v="244" dt="2024-09-17T07:48:01.700"/>
    <p1510:client id="{801ED60B-7697-4B10-9984-0C7739FB8DB8}" v="2" dt="2024-09-17T06:01:33.974"/>
    <p1510:client id="{FD3643D9-5960-4991-88F6-7402E8D0B929}" v="126" dt="2024-09-17T07:00:05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2497600" y="-3968719"/>
            <a:ext cx="6058164" cy="5246370"/>
            <a:chOff x="0" y="0"/>
            <a:chExt cx="6350000" cy="5499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342B00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7304154" y="-939051"/>
            <a:ext cx="5665256" cy="4868579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2430925" y="1533290"/>
            <a:ext cx="6058164" cy="5246370"/>
            <a:chOff x="0" y="0"/>
            <a:chExt cx="6350000" cy="54991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7227954" y="4251725"/>
            <a:ext cx="6058164" cy="5246370"/>
            <a:chOff x="0" y="0"/>
            <a:chExt cx="6350000" cy="54991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D8A21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522604" y="7027310"/>
            <a:ext cx="5928385" cy="5094706"/>
            <a:chOff x="0" y="0"/>
            <a:chExt cx="812800" cy="698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7227954" y="9755270"/>
            <a:ext cx="5928385" cy="5094706"/>
            <a:chOff x="0" y="0"/>
            <a:chExt cx="812800" cy="6985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42B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7651729" y="-1345534"/>
            <a:ext cx="6058164" cy="5246370"/>
            <a:chOff x="0" y="0"/>
            <a:chExt cx="6350000" cy="54991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D8A21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79572" y="398622"/>
            <a:ext cx="4210323" cy="6419139"/>
            <a:chOff x="0" y="0"/>
            <a:chExt cx="3585346" cy="546628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585346" cy="5466286"/>
            </a:xfrm>
            <a:custGeom>
              <a:avLst/>
              <a:gdLst/>
              <a:ahLst/>
              <a:cxnLst/>
              <a:rect l="l" t="t" r="r" b="b"/>
              <a:pathLst>
                <a:path w="3585346" h="5466286">
                  <a:moveTo>
                    <a:pt x="3421516" y="0"/>
                  </a:moveTo>
                  <a:lnTo>
                    <a:pt x="0" y="0"/>
                  </a:lnTo>
                  <a:lnTo>
                    <a:pt x="0" y="5466286"/>
                  </a:lnTo>
                  <a:lnTo>
                    <a:pt x="76200" y="5466286"/>
                  </a:lnTo>
                  <a:lnTo>
                    <a:pt x="76200" y="76200"/>
                  </a:lnTo>
                  <a:lnTo>
                    <a:pt x="3585346" y="76200"/>
                  </a:lnTo>
                  <a:lnTo>
                    <a:pt x="3585346" y="0"/>
                  </a:lnTo>
                  <a:close/>
                </a:path>
              </a:pathLst>
            </a:custGeom>
            <a:solidFill>
              <a:srgbClr val="D8A21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Freeform 21"/>
          <p:cNvSpPr/>
          <p:nvPr/>
        </p:nvSpPr>
        <p:spPr>
          <a:xfrm>
            <a:off x="-169140" y="9438019"/>
            <a:ext cx="3225149" cy="3213055"/>
          </a:xfrm>
          <a:custGeom>
            <a:avLst/>
            <a:gdLst/>
            <a:ahLst/>
            <a:cxnLst/>
            <a:rect l="l" t="t" r="r" b="b"/>
            <a:pathLst>
              <a:path w="3225149" h="3213055">
                <a:moveTo>
                  <a:pt x="0" y="0"/>
                </a:moveTo>
                <a:lnTo>
                  <a:pt x="3225149" y="0"/>
                </a:lnTo>
                <a:lnTo>
                  <a:pt x="3225149" y="3213055"/>
                </a:lnTo>
                <a:lnTo>
                  <a:pt x="0" y="3213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1028700" y="5061943"/>
            <a:ext cx="11847745" cy="2279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40"/>
              </a:lnSpc>
            </a:pPr>
            <a:r>
              <a:rPr lang="en-US" sz="6000" dirty="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Disease Prediction and Detection using Machine Learning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28700" y="4489809"/>
            <a:ext cx="6323405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1" dirty="0">
                <a:solidFill>
                  <a:srgbClr val="000000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IDP100 PRESENTATION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318464" y="9698120"/>
            <a:ext cx="666653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-9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MENTOR - Dr </a:t>
            </a:r>
            <a:r>
              <a:rPr lang="en-US" sz="3000" spc="-9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Prasanthi</a:t>
            </a:r>
            <a:r>
              <a:rPr lang="en-US" sz="3000" spc="-9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Boyapati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1865513" y="7751113"/>
            <a:ext cx="6070024" cy="2019359"/>
            <a:chOff x="0" y="0"/>
            <a:chExt cx="5168994" cy="171960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68994" cy="1719607"/>
            </a:xfrm>
            <a:custGeom>
              <a:avLst/>
              <a:gdLst/>
              <a:ahLst/>
              <a:cxnLst/>
              <a:rect l="l" t="t" r="r" b="b"/>
              <a:pathLst>
                <a:path w="5168994" h="1719607">
                  <a:moveTo>
                    <a:pt x="5005164" y="0"/>
                  </a:moveTo>
                  <a:lnTo>
                    <a:pt x="0" y="0"/>
                  </a:lnTo>
                  <a:lnTo>
                    <a:pt x="0" y="1719607"/>
                  </a:lnTo>
                  <a:lnTo>
                    <a:pt x="76200" y="1719607"/>
                  </a:lnTo>
                  <a:lnTo>
                    <a:pt x="76200" y="76200"/>
                  </a:lnTo>
                  <a:lnTo>
                    <a:pt x="5168994" y="76200"/>
                  </a:lnTo>
                  <a:lnTo>
                    <a:pt x="5168994" y="0"/>
                  </a:lnTo>
                  <a:close/>
                </a:path>
              </a:pathLst>
            </a:custGeom>
            <a:solidFill>
              <a:srgbClr val="D8A21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4200557" y="3252520"/>
            <a:ext cx="15656537" cy="6005780"/>
            <a:chOff x="0" y="0"/>
            <a:chExt cx="3097611" cy="11882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097611" cy="1188230"/>
            </a:xfrm>
            <a:custGeom>
              <a:avLst/>
              <a:gdLst/>
              <a:ahLst/>
              <a:cxnLst/>
              <a:rect l="l" t="t" r="r" b="b"/>
              <a:pathLst>
                <a:path w="3097611" h="1188230">
                  <a:moveTo>
                    <a:pt x="0" y="0"/>
                  </a:moveTo>
                  <a:lnTo>
                    <a:pt x="3097611" y="0"/>
                  </a:lnTo>
                  <a:lnTo>
                    <a:pt x="3097611" y="1188230"/>
                  </a:lnTo>
                  <a:lnTo>
                    <a:pt x="0" y="1188230"/>
                  </a:lnTo>
                  <a:close/>
                </a:path>
              </a:pathLst>
            </a:custGeom>
            <a:solidFill>
              <a:srgbClr val="D8A21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0"/>
              <a:ext cx="3097611" cy="12834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246771" y="2875714"/>
            <a:ext cx="14665392" cy="6395156"/>
            <a:chOff x="-49724" y="-95250"/>
            <a:chExt cx="2901515" cy="1265267"/>
          </a:xfrm>
        </p:grpSpPr>
        <p:sp>
          <p:nvSpPr>
            <p:cNvPr id="8" name="Freeform 8"/>
            <p:cNvSpPr/>
            <p:nvPr/>
          </p:nvSpPr>
          <p:spPr>
            <a:xfrm>
              <a:off x="-49724" y="-18572"/>
              <a:ext cx="2851791" cy="1170017"/>
            </a:xfrm>
            <a:custGeom>
              <a:avLst/>
              <a:gdLst/>
              <a:ahLst/>
              <a:cxnLst/>
              <a:rect l="l" t="t" r="r" b="b"/>
              <a:pathLst>
                <a:path w="2851791" h="1170017">
                  <a:moveTo>
                    <a:pt x="0" y="0"/>
                  </a:moveTo>
                  <a:lnTo>
                    <a:pt x="2851791" y="0"/>
                  </a:lnTo>
                  <a:lnTo>
                    <a:pt x="2851791" y="1170017"/>
                  </a:lnTo>
                  <a:lnTo>
                    <a:pt x="0" y="11700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0"/>
              <a:ext cx="2851791" cy="12652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303102" y="3420638"/>
            <a:ext cx="832152" cy="832152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8A21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786618" y="3371878"/>
            <a:ext cx="832152" cy="83215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8A21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5719178" y="3581195"/>
            <a:ext cx="795269" cy="545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4"/>
              </a:lnSpc>
            </a:pPr>
            <a:r>
              <a:rPr lang="en-US" sz="3894" b="1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143121" y="3578745"/>
            <a:ext cx="795269" cy="545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4"/>
              </a:lnSpc>
            </a:pPr>
            <a:r>
              <a:rPr lang="en-US" sz="3894" b="1" dirty="0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719178" y="7066373"/>
            <a:ext cx="795269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4"/>
              </a:lnSpc>
            </a:pPr>
            <a:endParaRPr lang="en-US" sz="3894" b="1" dirty="0">
              <a:solidFill>
                <a:srgbClr val="000000"/>
              </a:solidFill>
              <a:latin typeface="Oswald Bold"/>
              <a:ea typeface="Oswald Bold"/>
              <a:cs typeface="Oswald Bold"/>
              <a:sym typeface="Oswald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6514447" y="3648311"/>
            <a:ext cx="3124700" cy="336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About Base paper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449635" y="3683478"/>
            <a:ext cx="3120025" cy="336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Our work progress 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4599800" y="559785"/>
            <a:ext cx="11515986" cy="1633729"/>
            <a:chOff x="0" y="0"/>
            <a:chExt cx="3320468" cy="471062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3320468" cy="471062"/>
            </a:xfrm>
            <a:custGeom>
              <a:avLst/>
              <a:gdLst/>
              <a:ahLst/>
              <a:cxnLst/>
              <a:rect l="l" t="t" r="r" b="b"/>
              <a:pathLst>
                <a:path w="3320468" h="471062">
                  <a:moveTo>
                    <a:pt x="10756" y="0"/>
                  </a:moveTo>
                  <a:lnTo>
                    <a:pt x="3309712" y="0"/>
                  </a:lnTo>
                  <a:cubicBezTo>
                    <a:pt x="3312564" y="0"/>
                    <a:pt x="3315301" y="1133"/>
                    <a:pt x="3317318" y="3150"/>
                  </a:cubicBezTo>
                  <a:cubicBezTo>
                    <a:pt x="3319335" y="5168"/>
                    <a:pt x="3320468" y="7904"/>
                    <a:pt x="3320468" y="10756"/>
                  </a:cubicBezTo>
                  <a:lnTo>
                    <a:pt x="3320468" y="460306"/>
                  </a:lnTo>
                  <a:cubicBezTo>
                    <a:pt x="3320468" y="466246"/>
                    <a:pt x="3315652" y="471062"/>
                    <a:pt x="3309712" y="471062"/>
                  </a:cubicBezTo>
                  <a:lnTo>
                    <a:pt x="10756" y="471062"/>
                  </a:lnTo>
                  <a:cubicBezTo>
                    <a:pt x="7904" y="471062"/>
                    <a:pt x="5168" y="469929"/>
                    <a:pt x="3150" y="467912"/>
                  </a:cubicBezTo>
                  <a:cubicBezTo>
                    <a:pt x="1133" y="465895"/>
                    <a:pt x="0" y="463159"/>
                    <a:pt x="0" y="460306"/>
                  </a:cubicBezTo>
                  <a:lnTo>
                    <a:pt x="0" y="10756"/>
                  </a:lnTo>
                  <a:cubicBezTo>
                    <a:pt x="0" y="4816"/>
                    <a:pt x="4816" y="0"/>
                    <a:pt x="10756" y="0"/>
                  </a:cubicBezTo>
                  <a:close/>
                </a:path>
              </a:pathLst>
            </a:custGeom>
            <a:solidFill>
              <a:srgbClr val="D8A21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3320468" cy="5091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5705938" y="896872"/>
            <a:ext cx="9303710" cy="1134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16"/>
              </a:lnSpc>
            </a:pPr>
            <a:r>
              <a:rPr lang="en-US" sz="8602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CONTENT</a:t>
            </a:r>
          </a:p>
        </p:txBody>
      </p:sp>
      <p:grpSp>
        <p:nvGrpSpPr>
          <p:cNvPr id="37" name="Group 37"/>
          <p:cNvGrpSpPr>
            <a:grpSpLocks noChangeAspect="1"/>
          </p:cNvGrpSpPr>
          <p:nvPr/>
        </p:nvGrpSpPr>
        <p:grpSpPr>
          <a:xfrm>
            <a:off x="-1573381" y="3120081"/>
            <a:ext cx="4677751" cy="4050932"/>
            <a:chOff x="0" y="0"/>
            <a:chExt cx="6350000" cy="54991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blipFill>
              <a:blip r:embed="rId2"/>
              <a:stretch>
                <a:fillRect l="-14929" r="-14929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-1573381" y="-910426"/>
            <a:ext cx="4483620" cy="3853111"/>
            <a:chOff x="0" y="0"/>
            <a:chExt cx="812800" cy="6985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D8A21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-1527167" y="7344315"/>
            <a:ext cx="4483620" cy="3853111"/>
            <a:chOff x="0" y="0"/>
            <a:chExt cx="812800" cy="6985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5" name="Freeform 45"/>
          <p:cNvSpPr/>
          <p:nvPr/>
        </p:nvSpPr>
        <p:spPr>
          <a:xfrm>
            <a:off x="17259300" y="-550791"/>
            <a:ext cx="2401969" cy="2392962"/>
          </a:xfrm>
          <a:custGeom>
            <a:avLst/>
            <a:gdLst/>
            <a:ahLst/>
            <a:cxnLst/>
            <a:rect l="l" t="t" r="r" b="b"/>
            <a:pathLst>
              <a:path w="2401969" h="2392962">
                <a:moveTo>
                  <a:pt x="0" y="0"/>
                </a:moveTo>
                <a:lnTo>
                  <a:pt x="2401969" y="0"/>
                </a:lnTo>
                <a:lnTo>
                  <a:pt x="2401969" y="2392962"/>
                </a:lnTo>
                <a:lnTo>
                  <a:pt x="0" y="23929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24126" y="1035630"/>
            <a:ext cx="10248690" cy="1403976"/>
            <a:chOff x="0" y="0"/>
            <a:chExt cx="3026345" cy="4145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26345" cy="414581"/>
            </a:xfrm>
            <a:custGeom>
              <a:avLst/>
              <a:gdLst/>
              <a:ahLst/>
              <a:cxnLst/>
              <a:rect l="l" t="t" r="r" b="b"/>
              <a:pathLst>
                <a:path w="3026345" h="414581">
                  <a:moveTo>
                    <a:pt x="12086" y="0"/>
                  </a:moveTo>
                  <a:lnTo>
                    <a:pt x="3014258" y="0"/>
                  </a:lnTo>
                  <a:cubicBezTo>
                    <a:pt x="3020933" y="0"/>
                    <a:pt x="3026345" y="5411"/>
                    <a:pt x="3026345" y="12086"/>
                  </a:cubicBezTo>
                  <a:lnTo>
                    <a:pt x="3026345" y="402495"/>
                  </a:lnTo>
                  <a:cubicBezTo>
                    <a:pt x="3026345" y="409170"/>
                    <a:pt x="3020933" y="414581"/>
                    <a:pt x="3014258" y="414581"/>
                  </a:cubicBezTo>
                  <a:lnTo>
                    <a:pt x="12086" y="414581"/>
                  </a:lnTo>
                  <a:cubicBezTo>
                    <a:pt x="5411" y="414581"/>
                    <a:pt x="0" y="409170"/>
                    <a:pt x="0" y="402495"/>
                  </a:cubicBezTo>
                  <a:lnTo>
                    <a:pt x="0" y="12086"/>
                  </a:lnTo>
                  <a:cubicBezTo>
                    <a:pt x="0" y="5411"/>
                    <a:pt x="5411" y="0"/>
                    <a:pt x="12086" y="0"/>
                  </a:cubicBezTo>
                  <a:close/>
                </a:path>
              </a:pathLst>
            </a:custGeom>
            <a:solidFill>
              <a:srgbClr val="D8A21E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026345" cy="4526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06744" y="1897648"/>
            <a:ext cx="9849110" cy="50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7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About Base paper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3532220" y="-296321"/>
            <a:ext cx="3125184" cy="2685705"/>
            <a:chOff x="0" y="0"/>
            <a:chExt cx="812800" cy="6985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5924443" y="983337"/>
            <a:ext cx="3408058" cy="2951379"/>
            <a:chOff x="0" y="0"/>
            <a:chExt cx="6350000" cy="54991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FFCF00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069803" y="-1721634"/>
            <a:ext cx="3125184" cy="2685705"/>
            <a:chOff x="0" y="0"/>
            <a:chExt cx="812800" cy="698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42B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41472" y="370047"/>
            <a:ext cx="4210323" cy="6419139"/>
            <a:chOff x="0" y="0"/>
            <a:chExt cx="3585346" cy="546628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5346" cy="5466286"/>
            </a:xfrm>
            <a:custGeom>
              <a:avLst/>
              <a:gdLst/>
              <a:ahLst/>
              <a:cxnLst/>
              <a:rect l="l" t="t" r="r" b="b"/>
              <a:pathLst>
                <a:path w="3585346" h="5466286">
                  <a:moveTo>
                    <a:pt x="3421516" y="0"/>
                  </a:moveTo>
                  <a:lnTo>
                    <a:pt x="0" y="0"/>
                  </a:lnTo>
                  <a:lnTo>
                    <a:pt x="0" y="5466286"/>
                  </a:lnTo>
                  <a:lnTo>
                    <a:pt x="76200" y="5466286"/>
                  </a:lnTo>
                  <a:lnTo>
                    <a:pt x="76200" y="76200"/>
                  </a:lnTo>
                  <a:lnTo>
                    <a:pt x="3585346" y="76200"/>
                  </a:lnTo>
                  <a:lnTo>
                    <a:pt x="3585346" y="0"/>
                  </a:lnTo>
                  <a:close/>
                </a:path>
              </a:pathLst>
            </a:custGeom>
            <a:solidFill>
              <a:srgbClr val="D8A21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/>
          <p:nvPr/>
        </p:nvGrpSpPr>
        <p:grpSpPr>
          <a:xfrm rot="-10800000">
            <a:off x="11865513" y="7751113"/>
            <a:ext cx="6070024" cy="2019359"/>
            <a:chOff x="0" y="0"/>
            <a:chExt cx="5168994" cy="171960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168994" cy="1719607"/>
            </a:xfrm>
            <a:custGeom>
              <a:avLst/>
              <a:gdLst/>
              <a:ahLst/>
              <a:cxnLst/>
              <a:rect l="l" t="t" r="r" b="b"/>
              <a:pathLst>
                <a:path w="5168994" h="1719607">
                  <a:moveTo>
                    <a:pt x="5005164" y="0"/>
                  </a:moveTo>
                  <a:lnTo>
                    <a:pt x="0" y="0"/>
                  </a:lnTo>
                  <a:lnTo>
                    <a:pt x="0" y="1719607"/>
                  </a:lnTo>
                  <a:lnTo>
                    <a:pt x="76200" y="1719607"/>
                  </a:lnTo>
                  <a:lnTo>
                    <a:pt x="76200" y="76200"/>
                  </a:lnTo>
                  <a:lnTo>
                    <a:pt x="5168994" y="76200"/>
                  </a:lnTo>
                  <a:lnTo>
                    <a:pt x="5168994" y="0"/>
                  </a:lnTo>
                  <a:close/>
                </a:path>
              </a:pathLst>
            </a:custGeom>
            <a:solidFill>
              <a:srgbClr val="D8A21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855899" y="2696290"/>
            <a:ext cx="12115800" cy="445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76261" lvl="1" algn="just">
              <a:lnSpc>
                <a:spcPts val="3582"/>
              </a:lnSpc>
            </a:pPr>
            <a:r>
              <a:rPr lang="en-US" sz="2800" dirty="0"/>
              <a:t>Liver Disease Prediction and Classification using Machine Learning Techniques</a:t>
            </a:r>
            <a:endParaRPr lang="en-US" sz="255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3648670" y="8646492"/>
            <a:ext cx="4072771" cy="439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Parsa</a:t>
            </a:r>
            <a:r>
              <a:rPr lang="en-US" sz="26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Agarwal </a:t>
            </a: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B178E140-4F35-8610-B36F-6B045801B6FC}"/>
              </a:ext>
            </a:extLst>
          </p:cNvPr>
          <p:cNvSpPr txBox="1"/>
          <p:nvPr/>
        </p:nvSpPr>
        <p:spPr>
          <a:xfrm>
            <a:off x="1014749" y="3785641"/>
            <a:ext cx="1652252" cy="445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200" b="1" dirty="0"/>
              <a:t>Objective</a:t>
            </a:r>
            <a:endParaRPr lang="en-US" sz="3000" b="1" dirty="0">
              <a:solidFill>
                <a:srgbClr val="000000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1BD8A1E9-E0EF-9185-63B1-C849502E3450}"/>
              </a:ext>
            </a:extLst>
          </p:cNvPr>
          <p:cNvSpPr txBox="1"/>
          <p:nvPr/>
        </p:nvSpPr>
        <p:spPr>
          <a:xfrm>
            <a:off x="1028700" y="2726025"/>
            <a:ext cx="1181099" cy="449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200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Title:</a:t>
            </a:r>
            <a:endParaRPr lang="en-US" sz="3000" b="1" dirty="0">
              <a:solidFill>
                <a:srgbClr val="000000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E925C1-F192-79CD-16AD-DF161815A54B}"/>
              </a:ext>
            </a:extLst>
          </p:cNvPr>
          <p:cNvSpPr txBox="1"/>
          <p:nvPr/>
        </p:nvSpPr>
        <p:spPr>
          <a:xfrm>
            <a:off x="1091707" y="4362362"/>
            <a:ext cx="125426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develop machine learning models to predict and classify liver diseases, reducing the workload on doctors.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chronic liver disorders that persist for over 6 months.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C5E7BB-AE68-DB9F-A3B4-9C09D7B3CEDF}"/>
              </a:ext>
            </a:extLst>
          </p:cNvPr>
          <p:cNvSpPr txBox="1"/>
          <p:nvPr/>
        </p:nvSpPr>
        <p:spPr>
          <a:xfrm>
            <a:off x="939652" y="5359542"/>
            <a:ext cx="1652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Dataset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A9EA05-67A2-E7E4-7A26-5F5363E23861}"/>
              </a:ext>
            </a:extLst>
          </p:cNvPr>
          <p:cNvSpPr txBox="1"/>
          <p:nvPr/>
        </p:nvSpPr>
        <p:spPr>
          <a:xfrm>
            <a:off x="824126" y="6085322"/>
            <a:ext cx="8153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Records: 583 (441 Males, 142 Females)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Biomarkers: Total Bilirubin, Direct Bilirubin, ALP, AST, Albumin, A/G Ratio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D0B7FF-09D8-8885-D035-86F3DA214C2D}"/>
              </a:ext>
            </a:extLst>
          </p:cNvPr>
          <p:cNvSpPr txBox="1"/>
          <p:nvPr/>
        </p:nvSpPr>
        <p:spPr>
          <a:xfrm>
            <a:off x="686225" y="7246805"/>
            <a:ext cx="3047148" cy="541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200" b="1" dirty="0"/>
              <a:t>Algorithms Used</a:t>
            </a:r>
            <a:endParaRPr lang="en-US" sz="3200" b="1" dirty="0">
              <a:sym typeface="Open Sans Extra Bold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C109C1-11D1-4C41-33FA-432DFBDBD24A}"/>
              </a:ext>
            </a:extLst>
          </p:cNvPr>
          <p:cNvSpPr txBox="1"/>
          <p:nvPr/>
        </p:nvSpPr>
        <p:spPr>
          <a:xfrm>
            <a:off x="566559" y="7599460"/>
            <a:ext cx="472030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Vector Machine (SVM)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K-Nearest Neighbor (KNN)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Multilayer Perceptron (MLP)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7022" y="561215"/>
            <a:ext cx="7972259" cy="1403976"/>
            <a:chOff x="0" y="0"/>
            <a:chExt cx="2354135" cy="4145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4135" cy="414581"/>
            </a:xfrm>
            <a:custGeom>
              <a:avLst/>
              <a:gdLst/>
              <a:ahLst/>
              <a:cxnLst/>
              <a:rect l="l" t="t" r="r" b="b"/>
              <a:pathLst>
                <a:path w="2354135" h="414581">
                  <a:moveTo>
                    <a:pt x="15538" y="0"/>
                  </a:moveTo>
                  <a:lnTo>
                    <a:pt x="2338598" y="0"/>
                  </a:lnTo>
                  <a:cubicBezTo>
                    <a:pt x="2342718" y="0"/>
                    <a:pt x="2346670" y="1637"/>
                    <a:pt x="2349584" y="4551"/>
                  </a:cubicBezTo>
                  <a:cubicBezTo>
                    <a:pt x="2352498" y="7465"/>
                    <a:pt x="2354135" y="11417"/>
                    <a:pt x="2354135" y="15538"/>
                  </a:cubicBezTo>
                  <a:lnTo>
                    <a:pt x="2354135" y="399044"/>
                  </a:lnTo>
                  <a:cubicBezTo>
                    <a:pt x="2354135" y="403165"/>
                    <a:pt x="2352498" y="407117"/>
                    <a:pt x="2349584" y="410030"/>
                  </a:cubicBezTo>
                  <a:cubicBezTo>
                    <a:pt x="2346670" y="412944"/>
                    <a:pt x="2342718" y="414581"/>
                    <a:pt x="2338598" y="414581"/>
                  </a:cubicBezTo>
                  <a:lnTo>
                    <a:pt x="15538" y="414581"/>
                  </a:lnTo>
                  <a:cubicBezTo>
                    <a:pt x="11417" y="414581"/>
                    <a:pt x="7465" y="412944"/>
                    <a:pt x="4551" y="410030"/>
                  </a:cubicBezTo>
                  <a:cubicBezTo>
                    <a:pt x="1637" y="407117"/>
                    <a:pt x="0" y="403165"/>
                    <a:pt x="0" y="399044"/>
                  </a:cubicBezTo>
                  <a:lnTo>
                    <a:pt x="0" y="15538"/>
                  </a:lnTo>
                  <a:cubicBezTo>
                    <a:pt x="0" y="11417"/>
                    <a:pt x="1637" y="7465"/>
                    <a:pt x="4551" y="4551"/>
                  </a:cubicBezTo>
                  <a:cubicBezTo>
                    <a:pt x="7465" y="1637"/>
                    <a:pt x="11417" y="0"/>
                    <a:pt x="15538" y="0"/>
                  </a:cubicBezTo>
                  <a:close/>
                </a:path>
              </a:pathLst>
            </a:custGeom>
            <a:solidFill>
              <a:srgbClr val="D8A21E"/>
            </a:solidFill>
          </p:spPr>
          <p:txBody>
            <a:bodyPr/>
            <a:lstStyle/>
            <a:p>
              <a:r>
                <a:rPr lang="en-US" sz="7200" b="1" dirty="0"/>
                <a:t>About Base Paper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354135" cy="4526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532220" y="-296321"/>
            <a:ext cx="3125184" cy="2685705"/>
            <a:chOff x="0" y="0"/>
            <a:chExt cx="812800" cy="6985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5988837" y="1128225"/>
            <a:ext cx="3408058" cy="2951379"/>
            <a:chOff x="0" y="0"/>
            <a:chExt cx="6350000" cy="54991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FFCF00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069803" y="-1721634"/>
            <a:ext cx="3125184" cy="2685705"/>
            <a:chOff x="0" y="0"/>
            <a:chExt cx="812800" cy="698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42B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41472" y="370047"/>
            <a:ext cx="4210323" cy="6419139"/>
            <a:chOff x="0" y="0"/>
            <a:chExt cx="3585346" cy="546628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5346" cy="5466286"/>
            </a:xfrm>
            <a:custGeom>
              <a:avLst/>
              <a:gdLst/>
              <a:ahLst/>
              <a:cxnLst/>
              <a:rect l="l" t="t" r="r" b="b"/>
              <a:pathLst>
                <a:path w="3585346" h="5466286">
                  <a:moveTo>
                    <a:pt x="3421516" y="0"/>
                  </a:moveTo>
                  <a:lnTo>
                    <a:pt x="0" y="0"/>
                  </a:lnTo>
                  <a:lnTo>
                    <a:pt x="0" y="5466286"/>
                  </a:lnTo>
                  <a:lnTo>
                    <a:pt x="76200" y="5466286"/>
                  </a:lnTo>
                  <a:lnTo>
                    <a:pt x="76200" y="76200"/>
                  </a:lnTo>
                  <a:lnTo>
                    <a:pt x="3585346" y="76200"/>
                  </a:lnTo>
                  <a:lnTo>
                    <a:pt x="3585346" y="0"/>
                  </a:lnTo>
                  <a:close/>
                </a:path>
              </a:pathLst>
            </a:custGeom>
            <a:solidFill>
              <a:srgbClr val="D8A21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Freeform 18"/>
          <p:cNvSpPr/>
          <p:nvPr/>
        </p:nvSpPr>
        <p:spPr>
          <a:xfrm>
            <a:off x="-310058" y="9109211"/>
            <a:ext cx="3225149" cy="3213055"/>
          </a:xfrm>
          <a:custGeom>
            <a:avLst/>
            <a:gdLst/>
            <a:ahLst/>
            <a:cxnLst/>
            <a:rect l="l" t="t" r="r" b="b"/>
            <a:pathLst>
              <a:path w="3225149" h="3213055">
                <a:moveTo>
                  <a:pt x="0" y="0"/>
                </a:moveTo>
                <a:lnTo>
                  <a:pt x="3225149" y="0"/>
                </a:lnTo>
                <a:lnTo>
                  <a:pt x="3225149" y="3213055"/>
                </a:lnTo>
                <a:lnTo>
                  <a:pt x="0" y="3213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/>
          <p:nvPr/>
        </p:nvGrpSpPr>
        <p:grpSpPr>
          <a:xfrm rot="-10800000">
            <a:off x="11865513" y="7751113"/>
            <a:ext cx="6070024" cy="2019359"/>
            <a:chOff x="0" y="0"/>
            <a:chExt cx="5168994" cy="171960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168994" cy="1719607"/>
            </a:xfrm>
            <a:custGeom>
              <a:avLst/>
              <a:gdLst/>
              <a:ahLst/>
              <a:cxnLst/>
              <a:rect l="l" t="t" r="r" b="b"/>
              <a:pathLst>
                <a:path w="5168994" h="1719607">
                  <a:moveTo>
                    <a:pt x="5005164" y="0"/>
                  </a:moveTo>
                  <a:lnTo>
                    <a:pt x="0" y="0"/>
                  </a:lnTo>
                  <a:lnTo>
                    <a:pt x="0" y="1719607"/>
                  </a:lnTo>
                  <a:lnTo>
                    <a:pt x="76200" y="1719607"/>
                  </a:lnTo>
                  <a:lnTo>
                    <a:pt x="76200" y="76200"/>
                  </a:lnTo>
                  <a:lnTo>
                    <a:pt x="5168994" y="76200"/>
                  </a:lnTo>
                  <a:lnTo>
                    <a:pt x="5168994" y="0"/>
                  </a:lnTo>
                  <a:close/>
                </a:path>
              </a:pathLst>
            </a:custGeom>
            <a:solidFill>
              <a:srgbClr val="D8A21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26206" y="2331695"/>
            <a:ext cx="4016945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Forest: 88%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KNN: 80%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Regression: 76%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SVM: 72%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648670" y="8646492"/>
            <a:ext cx="4072771" cy="915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AP21110010239</a:t>
            </a:r>
          </a:p>
          <a:p>
            <a:pPr algn="ctr">
              <a:lnSpc>
                <a:spcPts val="3640"/>
              </a:lnSpc>
            </a:pPr>
            <a:r>
              <a:rPr lang="en-US" sz="26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S Gyanesh Rao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D590E2-0BE4-5707-56DD-8C36A2A27902}"/>
              </a:ext>
            </a:extLst>
          </p:cNvPr>
          <p:cNvSpPr txBox="1"/>
          <p:nvPr/>
        </p:nvSpPr>
        <p:spPr>
          <a:xfrm>
            <a:off x="918505" y="2079662"/>
            <a:ext cx="3145888" cy="523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2800" b="1" dirty="0"/>
              <a:t>Model Accuracy</a:t>
            </a:r>
            <a:endParaRPr lang="en-US" sz="2800" b="1" dirty="0">
              <a:sym typeface="Open Sans Extra Bold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63096B-E257-D458-D8E8-492EAA755A79}"/>
              </a:ext>
            </a:extLst>
          </p:cNvPr>
          <p:cNvSpPr txBox="1"/>
          <p:nvPr/>
        </p:nvSpPr>
        <p:spPr>
          <a:xfrm>
            <a:off x="857022" y="4303176"/>
            <a:ext cx="1369453" cy="523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2800" b="1" dirty="0"/>
              <a:t>Results:</a:t>
            </a:r>
            <a:endParaRPr lang="en-US" sz="2800" b="1" dirty="0">
              <a:sym typeface="Open Sans Extra Bold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02F854-5B17-28A3-8ADE-693B237F22A3}"/>
              </a:ext>
            </a:extLst>
          </p:cNvPr>
          <p:cNvSpPr txBox="1"/>
          <p:nvPr/>
        </p:nvSpPr>
        <p:spPr>
          <a:xfrm>
            <a:off x="633712" y="4706248"/>
            <a:ext cx="121136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study showed that Random Forest outperformed other models in accuracy and precision.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confusion matrix and correlation analysis helped in understanding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Scatter plots and box plots were used to visualize relationships and identify outliers in the dataset.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57B9E2-5CBC-7C3A-E46F-45EE4EE9DF22}"/>
              </a:ext>
            </a:extLst>
          </p:cNvPr>
          <p:cNvSpPr txBox="1"/>
          <p:nvPr/>
        </p:nvSpPr>
        <p:spPr>
          <a:xfrm>
            <a:off x="633712" y="7129802"/>
            <a:ext cx="2276361" cy="523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2800" b="1" dirty="0"/>
              <a:t>Conclusion:</a:t>
            </a:r>
            <a:endParaRPr lang="en-US" sz="2800" b="1" dirty="0">
              <a:sym typeface="Open Sans Extra Bold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36F57-FFBC-5D99-555E-D3ABBFD68D91}"/>
              </a:ext>
            </a:extLst>
          </p:cNvPr>
          <p:cNvSpPr txBox="1"/>
          <p:nvPr/>
        </p:nvSpPr>
        <p:spPr>
          <a:xfrm>
            <a:off x="550204" y="7497994"/>
            <a:ext cx="130421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models, especially Random Forest, effectively predict liver disease with high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paper suggests further improvements with deep learning techniques for better predictions in future work.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5912" y="1032755"/>
            <a:ext cx="12461887" cy="1403976"/>
            <a:chOff x="0" y="0"/>
            <a:chExt cx="3026345" cy="4145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26345" cy="414581"/>
            </a:xfrm>
            <a:custGeom>
              <a:avLst/>
              <a:gdLst/>
              <a:ahLst/>
              <a:cxnLst/>
              <a:rect l="l" t="t" r="r" b="b"/>
              <a:pathLst>
                <a:path w="3026345" h="414581">
                  <a:moveTo>
                    <a:pt x="12086" y="0"/>
                  </a:moveTo>
                  <a:lnTo>
                    <a:pt x="3014258" y="0"/>
                  </a:lnTo>
                  <a:cubicBezTo>
                    <a:pt x="3020933" y="0"/>
                    <a:pt x="3026345" y="5411"/>
                    <a:pt x="3026345" y="12086"/>
                  </a:cubicBezTo>
                  <a:lnTo>
                    <a:pt x="3026345" y="402495"/>
                  </a:lnTo>
                  <a:cubicBezTo>
                    <a:pt x="3026345" y="409170"/>
                    <a:pt x="3020933" y="414581"/>
                    <a:pt x="3014258" y="414581"/>
                  </a:cubicBezTo>
                  <a:lnTo>
                    <a:pt x="12086" y="414581"/>
                  </a:lnTo>
                  <a:cubicBezTo>
                    <a:pt x="5411" y="414581"/>
                    <a:pt x="0" y="409170"/>
                    <a:pt x="0" y="402495"/>
                  </a:cubicBezTo>
                  <a:lnTo>
                    <a:pt x="0" y="12086"/>
                  </a:lnTo>
                  <a:cubicBezTo>
                    <a:pt x="0" y="5411"/>
                    <a:pt x="5411" y="0"/>
                    <a:pt x="12086" y="0"/>
                  </a:cubicBezTo>
                  <a:close/>
                </a:path>
              </a:pathLst>
            </a:custGeom>
            <a:solidFill>
              <a:srgbClr val="D8A21E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026345" cy="4526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15913" y="1737211"/>
            <a:ext cx="12725400" cy="508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7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About our Current Progress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3532220" y="-296321"/>
            <a:ext cx="3125184" cy="2685705"/>
            <a:chOff x="0" y="0"/>
            <a:chExt cx="812800" cy="6985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5924443" y="983337"/>
            <a:ext cx="3408058" cy="2951379"/>
            <a:chOff x="0" y="0"/>
            <a:chExt cx="6350000" cy="54991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FFCF00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069803" y="-1721634"/>
            <a:ext cx="3125184" cy="2685705"/>
            <a:chOff x="0" y="0"/>
            <a:chExt cx="812800" cy="698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42B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41472" y="370047"/>
            <a:ext cx="4210323" cy="6419139"/>
            <a:chOff x="0" y="0"/>
            <a:chExt cx="3585346" cy="546628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5346" cy="5466286"/>
            </a:xfrm>
            <a:custGeom>
              <a:avLst/>
              <a:gdLst/>
              <a:ahLst/>
              <a:cxnLst/>
              <a:rect l="l" t="t" r="r" b="b"/>
              <a:pathLst>
                <a:path w="3585346" h="5466286">
                  <a:moveTo>
                    <a:pt x="3421516" y="0"/>
                  </a:moveTo>
                  <a:lnTo>
                    <a:pt x="0" y="0"/>
                  </a:lnTo>
                  <a:lnTo>
                    <a:pt x="0" y="5466286"/>
                  </a:lnTo>
                  <a:lnTo>
                    <a:pt x="76200" y="5466286"/>
                  </a:lnTo>
                  <a:lnTo>
                    <a:pt x="76200" y="76200"/>
                  </a:lnTo>
                  <a:lnTo>
                    <a:pt x="3585346" y="76200"/>
                  </a:lnTo>
                  <a:lnTo>
                    <a:pt x="3585346" y="0"/>
                  </a:lnTo>
                  <a:close/>
                </a:path>
              </a:pathLst>
            </a:custGeom>
            <a:solidFill>
              <a:srgbClr val="D8A21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/>
          <p:nvPr/>
        </p:nvGrpSpPr>
        <p:grpSpPr>
          <a:xfrm rot="-10800000">
            <a:off x="11865513" y="7751113"/>
            <a:ext cx="6070024" cy="2019359"/>
            <a:chOff x="0" y="0"/>
            <a:chExt cx="5168994" cy="171960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168994" cy="1719607"/>
            </a:xfrm>
            <a:custGeom>
              <a:avLst/>
              <a:gdLst/>
              <a:ahLst/>
              <a:cxnLst/>
              <a:rect l="l" t="t" r="r" b="b"/>
              <a:pathLst>
                <a:path w="5168994" h="1719607">
                  <a:moveTo>
                    <a:pt x="5005164" y="0"/>
                  </a:moveTo>
                  <a:lnTo>
                    <a:pt x="0" y="0"/>
                  </a:lnTo>
                  <a:lnTo>
                    <a:pt x="0" y="1719607"/>
                  </a:lnTo>
                  <a:lnTo>
                    <a:pt x="76200" y="1719607"/>
                  </a:lnTo>
                  <a:lnTo>
                    <a:pt x="76200" y="76200"/>
                  </a:lnTo>
                  <a:lnTo>
                    <a:pt x="5168994" y="76200"/>
                  </a:lnTo>
                  <a:lnTo>
                    <a:pt x="5168994" y="0"/>
                  </a:lnTo>
                  <a:close/>
                </a:path>
              </a:pathLst>
            </a:custGeom>
            <a:solidFill>
              <a:srgbClr val="D8A21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855899" y="2696290"/>
            <a:ext cx="12115800" cy="445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76261" lvl="1" algn="just">
              <a:lnSpc>
                <a:spcPts val="3582"/>
              </a:lnSpc>
            </a:pPr>
            <a:r>
              <a:rPr lang="en-US" sz="2800" dirty="0"/>
              <a:t>Liver Disease Prediction and Classification using Machine Learning Techniques</a:t>
            </a:r>
            <a:endParaRPr lang="en-US" sz="255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3648670" y="8646492"/>
            <a:ext cx="4072771" cy="90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Nageshwar</a:t>
            </a:r>
          </a:p>
          <a:p>
            <a:pPr algn="ctr">
              <a:lnSpc>
                <a:spcPts val="3640"/>
              </a:lnSpc>
            </a:pPr>
            <a:r>
              <a:rPr lang="en-US" sz="26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AP21110011195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1BD8A1E9-E0EF-9185-63B1-C849502E3450}"/>
              </a:ext>
            </a:extLst>
          </p:cNvPr>
          <p:cNvSpPr txBox="1"/>
          <p:nvPr/>
        </p:nvSpPr>
        <p:spPr>
          <a:xfrm>
            <a:off x="1028700" y="2726025"/>
            <a:ext cx="1181099" cy="449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200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Title:</a:t>
            </a:r>
            <a:endParaRPr lang="en-US" sz="3000" b="1" dirty="0">
              <a:solidFill>
                <a:srgbClr val="000000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C5E7BB-AE68-DB9F-A3B4-9C09D7B3CEDF}"/>
              </a:ext>
            </a:extLst>
          </p:cNvPr>
          <p:cNvSpPr txBox="1"/>
          <p:nvPr/>
        </p:nvSpPr>
        <p:spPr>
          <a:xfrm>
            <a:off x="562266" y="4108877"/>
            <a:ext cx="3133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Dataset Overview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A9EA05-67A2-E7E4-7A26-5F5363E23861}"/>
              </a:ext>
            </a:extLst>
          </p:cNvPr>
          <p:cNvSpPr txBox="1"/>
          <p:nvPr/>
        </p:nvSpPr>
        <p:spPr>
          <a:xfrm>
            <a:off x="590170" y="4642293"/>
            <a:ext cx="81534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/>
              <a:t>Dataset :Liver Patient Dataset LPD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/>
              <a:t>Records :30691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/>
              <a:t> Key Features: Age ,Gender ,Bilirubin Proteins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/>
              <a:t> Handling Missing Values Used mean mode and filled missing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D0B7FF-09D8-8885-D035-86F3DA214C2D}"/>
              </a:ext>
            </a:extLst>
          </p:cNvPr>
          <p:cNvSpPr txBox="1"/>
          <p:nvPr/>
        </p:nvSpPr>
        <p:spPr>
          <a:xfrm>
            <a:off x="686224" y="7246805"/>
            <a:ext cx="4038175" cy="541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200" b="1" dirty="0"/>
              <a:t>Data Preprocessing</a:t>
            </a:r>
            <a:endParaRPr lang="en-US" sz="3200" b="1" dirty="0">
              <a:sym typeface="Open Sans Extra Bold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C109C1-11D1-4C41-33FA-432DFBDBD24A}"/>
              </a:ext>
            </a:extLst>
          </p:cNvPr>
          <p:cNvSpPr txBox="1"/>
          <p:nvPr/>
        </p:nvSpPr>
        <p:spPr>
          <a:xfrm>
            <a:off x="566559" y="7599460"/>
            <a:ext cx="659624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missing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Encoded Gender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duplicates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/>
              <a:t>the total number of records after Preprocessing: </a:t>
            </a:r>
            <a:r>
              <a:rPr lang="en-US" sz="2000" b="1" dirty="0"/>
              <a:t>19,118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48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5912" y="1032755"/>
            <a:ext cx="12461887" cy="1403976"/>
            <a:chOff x="0" y="0"/>
            <a:chExt cx="3026345" cy="4145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26345" cy="414581"/>
            </a:xfrm>
            <a:custGeom>
              <a:avLst/>
              <a:gdLst/>
              <a:ahLst/>
              <a:cxnLst/>
              <a:rect l="l" t="t" r="r" b="b"/>
              <a:pathLst>
                <a:path w="3026345" h="414581">
                  <a:moveTo>
                    <a:pt x="12086" y="0"/>
                  </a:moveTo>
                  <a:lnTo>
                    <a:pt x="3014258" y="0"/>
                  </a:lnTo>
                  <a:cubicBezTo>
                    <a:pt x="3020933" y="0"/>
                    <a:pt x="3026345" y="5411"/>
                    <a:pt x="3026345" y="12086"/>
                  </a:cubicBezTo>
                  <a:lnTo>
                    <a:pt x="3026345" y="402495"/>
                  </a:lnTo>
                  <a:cubicBezTo>
                    <a:pt x="3026345" y="409170"/>
                    <a:pt x="3020933" y="414581"/>
                    <a:pt x="3014258" y="414581"/>
                  </a:cubicBezTo>
                  <a:lnTo>
                    <a:pt x="12086" y="414581"/>
                  </a:lnTo>
                  <a:cubicBezTo>
                    <a:pt x="5411" y="414581"/>
                    <a:pt x="0" y="409170"/>
                    <a:pt x="0" y="402495"/>
                  </a:cubicBezTo>
                  <a:lnTo>
                    <a:pt x="0" y="12086"/>
                  </a:lnTo>
                  <a:cubicBezTo>
                    <a:pt x="0" y="5411"/>
                    <a:pt x="5411" y="0"/>
                    <a:pt x="12086" y="0"/>
                  </a:cubicBezTo>
                  <a:close/>
                </a:path>
              </a:pathLst>
            </a:custGeom>
            <a:solidFill>
              <a:srgbClr val="D8A21E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026345" cy="4526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15913" y="1737211"/>
            <a:ext cx="12725400" cy="508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7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About our Current Progress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3532220" y="-296321"/>
            <a:ext cx="3125184" cy="2685705"/>
            <a:chOff x="0" y="0"/>
            <a:chExt cx="812800" cy="6985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5924443" y="983337"/>
            <a:ext cx="3408058" cy="2951379"/>
            <a:chOff x="0" y="0"/>
            <a:chExt cx="6350000" cy="54991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FFCF00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069803" y="-1721634"/>
            <a:ext cx="3125184" cy="2685705"/>
            <a:chOff x="0" y="0"/>
            <a:chExt cx="812800" cy="698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42B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41472" y="370047"/>
            <a:ext cx="4210323" cy="6419139"/>
            <a:chOff x="0" y="0"/>
            <a:chExt cx="3585346" cy="546628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5346" cy="5466286"/>
            </a:xfrm>
            <a:custGeom>
              <a:avLst/>
              <a:gdLst/>
              <a:ahLst/>
              <a:cxnLst/>
              <a:rect l="l" t="t" r="r" b="b"/>
              <a:pathLst>
                <a:path w="3585346" h="5466286">
                  <a:moveTo>
                    <a:pt x="3421516" y="0"/>
                  </a:moveTo>
                  <a:lnTo>
                    <a:pt x="0" y="0"/>
                  </a:lnTo>
                  <a:lnTo>
                    <a:pt x="0" y="5466286"/>
                  </a:lnTo>
                  <a:lnTo>
                    <a:pt x="76200" y="5466286"/>
                  </a:lnTo>
                  <a:lnTo>
                    <a:pt x="76200" y="76200"/>
                  </a:lnTo>
                  <a:lnTo>
                    <a:pt x="3585346" y="76200"/>
                  </a:lnTo>
                  <a:lnTo>
                    <a:pt x="3585346" y="0"/>
                  </a:lnTo>
                  <a:close/>
                </a:path>
              </a:pathLst>
            </a:custGeom>
            <a:solidFill>
              <a:srgbClr val="D8A21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/>
          <p:nvPr/>
        </p:nvGrpSpPr>
        <p:grpSpPr>
          <a:xfrm rot="-10800000">
            <a:off x="11865513" y="7751113"/>
            <a:ext cx="6070024" cy="2019359"/>
            <a:chOff x="0" y="0"/>
            <a:chExt cx="5168994" cy="171960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168994" cy="1719607"/>
            </a:xfrm>
            <a:custGeom>
              <a:avLst/>
              <a:gdLst/>
              <a:ahLst/>
              <a:cxnLst/>
              <a:rect l="l" t="t" r="r" b="b"/>
              <a:pathLst>
                <a:path w="5168994" h="1719607">
                  <a:moveTo>
                    <a:pt x="5005164" y="0"/>
                  </a:moveTo>
                  <a:lnTo>
                    <a:pt x="0" y="0"/>
                  </a:lnTo>
                  <a:lnTo>
                    <a:pt x="0" y="1719607"/>
                  </a:lnTo>
                  <a:lnTo>
                    <a:pt x="76200" y="1719607"/>
                  </a:lnTo>
                  <a:lnTo>
                    <a:pt x="76200" y="76200"/>
                  </a:lnTo>
                  <a:lnTo>
                    <a:pt x="5168994" y="76200"/>
                  </a:lnTo>
                  <a:lnTo>
                    <a:pt x="5168994" y="0"/>
                  </a:lnTo>
                  <a:close/>
                </a:path>
              </a:pathLst>
            </a:custGeom>
            <a:solidFill>
              <a:srgbClr val="D8A21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3648670" y="8646492"/>
            <a:ext cx="4072771" cy="90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Nageshwar</a:t>
            </a:r>
          </a:p>
          <a:p>
            <a:pPr algn="ctr">
              <a:lnSpc>
                <a:spcPts val="3640"/>
              </a:lnSpc>
            </a:pPr>
            <a:r>
              <a:rPr lang="en-US" sz="26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AP21110011195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C5E7BB-AE68-DB9F-A3B4-9C09D7B3CEDF}"/>
              </a:ext>
            </a:extLst>
          </p:cNvPr>
          <p:cNvSpPr txBox="1"/>
          <p:nvPr/>
        </p:nvSpPr>
        <p:spPr>
          <a:xfrm>
            <a:off x="879642" y="3828128"/>
            <a:ext cx="3133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Models Used: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A9EA05-67A2-E7E4-7A26-5F5363E23861}"/>
              </a:ext>
            </a:extLst>
          </p:cNvPr>
          <p:cNvSpPr txBox="1"/>
          <p:nvPr/>
        </p:nvSpPr>
        <p:spPr>
          <a:xfrm>
            <a:off x="685800" y="4610100"/>
            <a:ext cx="436335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/>
              <a:t>Decision Tree : 77.46%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/>
              <a:t>Cross-Validation Accuracy: 98.40%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 err="1"/>
              <a:t>LightGBM</a:t>
            </a:r>
            <a:r>
              <a:rPr lang="en-US" sz="2000" dirty="0"/>
              <a:t> :99.58%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06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32179" y="1823057"/>
            <a:ext cx="16001773" cy="2326465"/>
            <a:chOff x="0" y="0"/>
            <a:chExt cx="3086901" cy="4487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86901" cy="448798"/>
            </a:xfrm>
            <a:custGeom>
              <a:avLst/>
              <a:gdLst/>
              <a:ahLst/>
              <a:cxnLst/>
              <a:rect l="l" t="t" r="r" b="b"/>
              <a:pathLst>
                <a:path w="3086901" h="448798">
                  <a:moveTo>
                    <a:pt x="7741" y="0"/>
                  </a:moveTo>
                  <a:lnTo>
                    <a:pt x="3079160" y="0"/>
                  </a:lnTo>
                  <a:cubicBezTo>
                    <a:pt x="3083435" y="0"/>
                    <a:pt x="3086901" y="3466"/>
                    <a:pt x="3086901" y="7741"/>
                  </a:cubicBezTo>
                  <a:lnTo>
                    <a:pt x="3086901" y="441057"/>
                  </a:lnTo>
                  <a:cubicBezTo>
                    <a:pt x="3086901" y="443110"/>
                    <a:pt x="3086086" y="445079"/>
                    <a:pt x="3084634" y="446531"/>
                  </a:cubicBezTo>
                  <a:cubicBezTo>
                    <a:pt x="3083182" y="447983"/>
                    <a:pt x="3081213" y="448798"/>
                    <a:pt x="3079160" y="448798"/>
                  </a:cubicBezTo>
                  <a:lnTo>
                    <a:pt x="7741" y="448798"/>
                  </a:lnTo>
                  <a:cubicBezTo>
                    <a:pt x="3466" y="448798"/>
                    <a:pt x="0" y="445332"/>
                    <a:pt x="0" y="441057"/>
                  </a:cubicBezTo>
                  <a:lnTo>
                    <a:pt x="0" y="7741"/>
                  </a:lnTo>
                  <a:cubicBezTo>
                    <a:pt x="0" y="3466"/>
                    <a:pt x="3466" y="0"/>
                    <a:pt x="7741" y="0"/>
                  </a:cubicBezTo>
                  <a:close/>
                </a:path>
              </a:pathLst>
            </a:custGeom>
            <a:solidFill>
              <a:srgbClr val="D8A21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086901" cy="4868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3379574" y="-2061340"/>
            <a:ext cx="3491158" cy="3023343"/>
            <a:chOff x="0" y="0"/>
            <a:chExt cx="6350000" cy="5499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D8A21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6149463" y="-315423"/>
            <a:ext cx="3264735" cy="2805632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379574" y="1087393"/>
            <a:ext cx="3416370" cy="2935943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066959" y="2681550"/>
            <a:ext cx="3416370" cy="2935943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D8A21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885950" y="2309670"/>
            <a:ext cx="11981111" cy="1600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69"/>
              </a:lnSpc>
            </a:pPr>
            <a:r>
              <a:rPr lang="en-US" sz="12191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THANK YOU!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4371103" y="6137479"/>
            <a:ext cx="9487674" cy="1364658"/>
            <a:chOff x="0" y="805420"/>
            <a:chExt cx="12650232" cy="2393950"/>
          </a:xfrm>
        </p:grpSpPr>
        <p:sp>
          <p:nvSpPr>
            <p:cNvPr id="18" name="TextBox 18"/>
            <p:cNvSpPr txBox="1"/>
            <p:nvPr/>
          </p:nvSpPr>
          <p:spPr>
            <a:xfrm>
              <a:off x="0" y="805420"/>
              <a:ext cx="6354191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</a:rPr>
                <a:t>S </a:t>
              </a:r>
              <a:r>
                <a:rPr lang="en-US" sz="3000" b="1" dirty="0" err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</a:rPr>
                <a:t>Gyanesh</a:t>
              </a: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</a:rPr>
                <a:t> Rao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669020"/>
              <a:ext cx="6354191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PARAS AGARWAL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2532620"/>
              <a:ext cx="7686151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NAGESHWAR PRASAD YADAV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86151" y="805420"/>
              <a:ext cx="4964081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-     AP21110010239</a:t>
              </a:r>
              <a:endParaRPr lang="en-US" sz="3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86151" y="1669020"/>
              <a:ext cx="4964081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-     AP21110010324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86151" y="2532620"/>
              <a:ext cx="4964081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-     AP21110011195</a:t>
              </a:r>
            </a:p>
          </p:txBody>
        </p:sp>
      </p:grpSp>
      <p:sp>
        <p:nvSpPr>
          <p:cNvPr id="26" name="Freeform 26"/>
          <p:cNvSpPr/>
          <p:nvPr/>
        </p:nvSpPr>
        <p:spPr>
          <a:xfrm>
            <a:off x="16057434" y="9258300"/>
            <a:ext cx="2479932" cy="2470633"/>
          </a:xfrm>
          <a:custGeom>
            <a:avLst/>
            <a:gdLst/>
            <a:ahLst/>
            <a:cxnLst/>
            <a:rect l="l" t="t" r="r" b="b"/>
            <a:pathLst>
              <a:path w="2479932" h="2470633">
                <a:moveTo>
                  <a:pt x="0" y="0"/>
                </a:moveTo>
                <a:lnTo>
                  <a:pt x="2479932" y="0"/>
                </a:lnTo>
                <a:lnTo>
                  <a:pt x="2479932" y="2470633"/>
                </a:lnTo>
                <a:lnTo>
                  <a:pt x="0" y="2470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-313516" y="-1235316"/>
            <a:ext cx="2479932" cy="2470633"/>
          </a:xfrm>
          <a:custGeom>
            <a:avLst/>
            <a:gdLst/>
            <a:ahLst/>
            <a:cxnLst/>
            <a:rect l="l" t="t" r="r" b="b"/>
            <a:pathLst>
              <a:path w="2479932" h="2470633">
                <a:moveTo>
                  <a:pt x="0" y="0"/>
                </a:moveTo>
                <a:lnTo>
                  <a:pt x="2479932" y="0"/>
                </a:lnTo>
                <a:lnTo>
                  <a:pt x="2479932" y="2470632"/>
                </a:lnTo>
                <a:lnTo>
                  <a:pt x="0" y="2470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340</Words>
  <Application>Microsoft Office PowerPoint</Application>
  <PresentationFormat>Custom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Poppins Bold</vt:lpstr>
      <vt:lpstr>Open Sans Bold</vt:lpstr>
      <vt:lpstr>Arial</vt:lpstr>
      <vt:lpstr>Calibri</vt:lpstr>
      <vt:lpstr>Open Sans Bold Bold</vt:lpstr>
      <vt:lpstr>Open Sans Extra Bold</vt:lpstr>
      <vt:lpstr>Poppins</vt:lpstr>
      <vt:lpstr>Oswald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UROP-Presentation</dc:title>
  <dc:creator>Ranveer Kumar</dc:creator>
  <cp:lastModifiedBy>Ranveer Kumar</cp:lastModifiedBy>
  <cp:revision>3</cp:revision>
  <dcterms:created xsi:type="dcterms:W3CDTF">2006-08-16T00:00:00Z</dcterms:created>
  <dcterms:modified xsi:type="dcterms:W3CDTF">2024-09-17T07:48:02Z</dcterms:modified>
  <dc:identifier>DAFzicFE3wk</dc:identifier>
</cp:coreProperties>
</file>