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1" r:id="rId6"/>
    <p:sldId id="4782" r:id="rId7"/>
    <p:sldId id="4789" r:id="rId8"/>
    <p:sldId id="4783" r:id="rId9"/>
    <p:sldId id="4784" r:id="rId10"/>
    <p:sldId id="4785" r:id="rId11"/>
    <p:sldId id="4786" r:id="rId12"/>
    <p:sldId id="4788" r:id="rId13"/>
    <p:sldId id="4787" r:id="rId14"/>
    <p:sldId id="275"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9"/>
            <p14:sldId id="4783"/>
            <p14:sldId id="4784"/>
            <p14:sldId id="4785"/>
            <p14:sldId id="4786"/>
            <p14:sldId id="4788"/>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75" d="100"/>
          <a:sy n="75" d="100"/>
        </p:scale>
        <p:origin x="1267" y="18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77700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8</a:t>
            </a:fld>
            <a:endParaRPr lang="en-AU" dirty="0"/>
          </a:p>
        </p:txBody>
      </p:sp>
    </p:spTree>
    <p:extLst>
      <p:ext uri="{BB962C8B-B14F-4D97-AF65-F5344CB8AC3E}">
        <p14:creationId xmlns:p14="http://schemas.microsoft.com/office/powerpoint/2010/main" val="163163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4106845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28255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97974C68-5B34-7332-99E5-0834681D8586}"/>
              </a:ext>
            </a:extLst>
          </p:cNvPr>
          <p:cNvSpPr txBox="1"/>
          <p:nvPr/>
        </p:nvSpPr>
        <p:spPr>
          <a:xfrm>
            <a:off x="1196975" y="1277771"/>
            <a:ext cx="10479600" cy="4456055"/>
          </a:xfrm>
          <a:prstGeom prst="rect">
            <a:avLst/>
          </a:prstGeom>
          <a:noFill/>
        </p:spPr>
        <p:txBody>
          <a:bodyPr wrap="square" lIns="0" tIns="0" rIns="0" bIns="0" rtlCol="0" anchor="t">
            <a:noAutofit/>
          </a:bodyPr>
          <a:lstStyle/>
          <a:p>
            <a:pPr algn="l"/>
            <a:r>
              <a:rPr lang="en-IN" b="1" dirty="0"/>
              <a:t>Control Store:</a:t>
            </a:r>
          </a:p>
          <a:p>
            <a:pPr marL="742950" lvl="1" indent="-285750">
              <a:buFont typeface="Arial" panose="020B0604020202020204" pitchFamily="34" charset="0"/>
              <a:buChar char="•"/>
            </a:pPr>
            <a:r>
              <a:rPr lang="en-US" dirty="0"/>
              <a:t>An established store operational from July 2018 to June 2019.</a:t>
            </a:r>
          </a:p>
          <a:p>
            <a:pPr marL="742950" lvl="1" indent="-285750">
              <a:buFont typeface="Arial" panose="020B0604020202020204" pitchFamily="34" charset="0"/>
              <a:buChar char="•"/>
            </a:pPr>
            <a:r>
              <a:rPr lang="en-US" dirty="0"/>
              <a:t>Selected based on its similarity to a trial store in terms of:</a:t>
            </a:r>
          </a:p>
          <a:p>
            <a:pPr marL="1200150" lvl="2" indent="-285750">
              <a:buFont typeface="Arial" panose="020B0604020202020204" pitchFamily="34" charset="0"/>
              <a:buChar char="•"/>
            </a:pPr>
            <a:r>
              <a:rPr lang="en-IN" dirty="0"/>
              <a:t>Monthly overall sales revenue &amp; number of customers.</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t>The similarity is measured using:</a:t>
            </a:r>
          </a:p>
          <a:p>
            <a:pPr marL="1200150" lvl="2" indent="-285750">
              <a:buFont typeface="Arial" panose="020B0604020202020204" pitchFamily="34" charset="0"/>
              <a:buChar char="•"/>
            </a:pPr>
            <a:r>
              <a:rPr lang="en-US" dirty="0"/>
              <a:t>Average of Pearson correlation &amp; Distance magnitude of sales and customers.</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t>The store with the highest similarity score to the trial store is chosen as the control store.</a:t>
            </a: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IN" b="1" dirty="0"/>
              <a:t>Other Stores:</a:t>
            </a:r>
            <a:endParaRPr lang="en-US" b="1"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t>Stores not operational for the entire observation period.</a:t>
            </a:r>
          </a:p>
          <a:p>
            <a:pPr marL="742950" lvl="1" indent="-285750">
              <a:buFont typeface="Arial" panose="020B0604020202020204" pitchFamily="34" charset="0"/>
              <a:buChar char="•"/>
            </a:pPr>
            <a:r>
              <a:rPr lang="en-US" dirty="0"/>
              <a:t>Stores that do not match the trial store's pre-trial sales and customer metrics.</a:t>
            </a:r>
          </a:p>
          <a:p>
            <a:pPr marL="742950" lvl="1" indent="-285750">
              <a:buFont typeface="Arial" panose="020B0604020202020204" pitchFamily="34" charset="0"/>
              <a:buChar char="•"/>
            </a:pPr>
            <a:r>
              <a:rPr lang="en-US" dirty="0"/>
              <a:t>Do not qualify as control stores due to lower similarity scores compared to the trial store.</a:t>
            </a:r>
          </a:p>
          <a:p>
            <a:pPr lvl="1"/>
            <a:endParaRPr lang="en-US" dirty="0"/>
          </a:p>
          <a:p>
            <a:r>
              <a:rPr lang="en-US" dirty="0"/>
              <a:t>Trial Store -&gt; Calculated Control Store</a:t>
            </a:r>
          </a:p>
          <a:p>
            <a:r>
              <a:rPr lang="en-US" b="1" dirty="0"/>
              <a:t>77 -&gt; 233 || 86 -&gt; 155 || 88 -&gt; 237</a:t>
            </a:r>
            <a:br>
              <a:rPr lang="en-US" b="1" dirty="0"/>
            </a:br>
            <a:endParaRPr lang="en-US" b="1" dirty="0"/>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of the trial stores (Successful / Unsuccessful)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EF1B8CF2-5FE1-52F4-F2C3-99110B53F031}"/>
              </a:ext>
            </a:extLst>
          </p:cNvPr>
          <p:cNvSpPr txBox="1"/>
          <p:nvPr/>
        </p:nvSpPr>
        <p:spPr>
          <a:xfrm>
            <a:off x="1196974" y="1011219"/>
            <a:ext cx="10561133" cy="5120640"/>
          </a:xfrm>
          <a:prstGeom prst="rect">
            <a:avLst/>
          </a:prstGeom>
          <a:noFill/>
        </p:spPr>
        <p:txBody>
          <a:bodyPr wrap="square" lIns="0" tIns="0" rIns="0" bIns="0" rtlCol="0" anchor="t">
            <a:noAutofit/>
          </a:bodyPr>
          <a:lstStyle/>
          <a:p>
            <a:pPr algn="l"/>
            <a:r>
              <a:rPr lang="en-US" sz="1600" dirty="0">
                <a:latin typeface="Roboto Light" panose="02000000000000000000" pitchFamily="2" charset="0"/>
                <a:ea typeface="Roboto Light" panose="02000000000000000000" pitchFamily="2" charset="0"/>
              </a:rPr>
              <a:t>Store 77 (Trial vs Control Store 233):</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Sales: Significantly higher in 2 out of 3 months.</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Customers: Significantly higher in 2 out of 3 months.</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Conclusion: </a:t>
            </a:r>
            <a:r>
              <a:rPr lang="en-US" sz="1600" b="1" dirty="0">
                <a:latin typeface="Roboto Light" panose="02000000000000000000" pitchFamily="2" charset="0"/>
                <a:ea typeface="Roboto Light" panose="02000000000000000000" pitchFamily="2" charset="0"/>
              </a:rPr>
              <a:t>Successful</a:t>
            </a:r>
            <a:r>
              <a:rPr lang="en-US" sz="1600" dirty="0">
                <a:latin typeface="Roboto Light" panose="02000000000000000000" pitchFamily="2" charset="0"/>
                <a:ea typeface="Roboto Light" panose="02000000000000000000" pitchFamily="2" charset="0"/>
              </a:rPr>
              <a:t> trial based on increased sales and customer count.</a:t>
            </a:r>
          </a:p>
          <a:p>
            <a:pPr marL="285750" indent="-285750" algn="l">
              <a:buFont typeface="Arial" panose="020B0604020202020204" pitchFamily="34" charset="0"/>
              <a:buChar char="•"/>
            </a:pPr>
            <a:endParaRPr lang="en-US" sz="1600" dirty="0">
              <a:latin typeface="Roboto Light" panose="02000000000000000000" pitchFamily="2" charset="0"/>
              <a:ea typeface="Roboto Light" panose="02000000000000000000" pitchFamily="2" charset="0"/>
            </a:endParaRPr>
          </a:p>
          <a:p>
            <a:pPr algn="l"/>
            <a:r>
              <a:rPr lang="en-US" sz="1600" dirty="0">
                <a:latin typeface="Roboto Light" panose="02000000000000000000" pitchFamily="2" charset="0"/>
                <a:ea typeface="Roboto Light" panose="02000000000000000000" pitchFamily="2" charset="0"/>
              </a:rPr>
              <a:t>Store 86 (Trial vs Control Store 155):</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Sales: Not significantly different in 2 out of 3 months.</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Customers: Increased consistently over all 3 months.</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Conclusion: </a:t>
            </a:r>
            <a:r>
              <a:rPr lang="en-US" sz="1600" b="1" dirty="0">
                <a:latin typeface="Roboto Light" panose="02000000000000000000" pitchFamily="2" charset="0"/>
                <a:ea typeface="Roboto Light" panose="02000000000000000000" pitchFamily="2" charset="0"/>
              </a:rPr>
              <a:t>Unsuccessful</a:t>
            </a:r>
            <a:r>
              <a:rPr lang="en-US" sz="1600" dirty="0">
                <a:latin typeface="Roboto Light" panose="02000000000000000000" pitchFamily="2" charset="0"/>
                <a:ea typeface="Roboto Light" panose="02000000000000000000" pitchFamily="2" charset="0"/>
              </a:rPr>
              <a:t> trial due to no increase in sales, despite increase in customers count.</a:t>
            </a:r>
            <a:endParaRPr lang="en-IN" sz="1600"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endParaRPr lang="en-US" sz="1600" dirty="0">
              <a:latin typeface="Roboto Light" panose="02000000000000000000" pitchFamily="2" charset="0"/>
              <a:ea typeface="Roboto Light" panose="02000000000000000000" pitchFamily="2" charset="0"/>
            </a:endParaRPr>
          </a:p>
          <a:p>
            <a:pPr algn="l"/>
            <a:r>
              <a:rPr lang="en-US" sz="1600" dirty="0">
                <a:latin typeface="Roboto Light" panose="02000000000000000000" pitchFamily="2" charset="0"/>
                <a:ea typeface="Roboto Light" panose="02000000000000000000" pitchFamily="2" charset="0"/>
              </a:rPr>
              <a:t>Store 88 (Trial vs Control Store 237):</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Sales: Significantly higher in March &amp; April.</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Customers: Significantly higher in March &amp; April.</a:t>
            </a:r>
          </a:p>
          <a:p>
            <a:pPr marL="285750" indent="-285750" algn="l">
              <a:buFont typeface="Arial" panose="020B0604020202020204" pitchFamily="34" charset="0"/>
              <a:buChar char="•"/>
            </a:pPr>
            <a:r>
              <a:rPr lang="en-US" sz="1600" dirty="0">
                <a:latin typeface="Roboto Light" panose="02000000000000000000" pitchFamily="2" charset="0"/>
                <a:ea typeface="Roboto Light" panose="02000000000000000000" pitchFamily="2" charset="0"/>
              </a:rPr>
              <a:t>Conclusion: </a:t>
            </a:r>
            <a:r>
              <a:rPr lang="en-US" sz="1600" b="1" dirty="0">
                <a:latin typeface="Roboto Light" panose="02000000000000000000" pitchFamily="2" charset="0"/>
                <a:ea typeface="Roboto Light" panose="02000000000000000000" pitchFamily="2" charset="0"/>
              </a:rPr>
              <a:t>Successful</a:t>
            </a:r>
            <a:r>
              <a:rPr lang="en-US" sz="1600" dirty="0">
                <a:latin typeface="Roboto Light" panose="02000000000000000000" pitchFamily="2" charset="0"/>
                <a:ea typeface="Roboto Light" panose="02000000000000000000" pitchFamily="2" charset="0"/>
              </a:rPr>
              <a:t> trial based on increased sales and customer count.</a:t>
            </a:r>
          </a:p>
          <a:p>
            <a:endParaRPr lang="en-US" sz="1600" dirty="0"/>
          </a:p>
          <a:p>
            <a:r>
              <a:rPr lang="en-US" sz="1600" b="1" dirty="0"/>
              <a:t>Overall:</a:t>
            </a:r>
          </a:p>
          <a:p>
            <a:r>
              <a:rPr lang="en-US" sz="1600" dirty="0"/>
              <a:t>Store 77 and Store 88 had significantly higher sales and customer counts than their control stores, indicating successful trials. Store 86 showed no significant sales difference but had an increasing trend in customer count, suggesting a positive impact that needs further investigation into implementation differences.</a:t>
            </a:r>
          </a:p>
          <a:p>
            <a:pPr algn="l"/>
            <a:endParaRPr lang="en-IN" sz="1600" dirty="0">
              <a:latin typeface="Roboto Light" panose="02000000000000000000" pitchFamily="2" charset="0"/>
              <a:ea typeface="Roboto Light" panose="02000000000000000000" pitchFamily="2" charset="0"/>
            </a:endParaRPr>
          </a:p>
          <a:p>
            <a:pPr algn="l"/>
            <a:endParaRPr lang="en-IN" sz="16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920240" y="318079"/>
            <a:ext cx="9618760" cy="586161"/>
          </a:xfrm>
        </p:spPr>
        <p:txBody>
          <a:bodyPr/>
          <a:lstStyle/>
          <a:p>
            <a:r>
              <a:rPr lang="en-AU" dirty="0"/>
              <a:t>Control stores are calculated to reflect performance of Trial stores.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B6657AC0-1437-54D2-3308-AF40460FFDFC}"/>
              </a:ext>
            </a:extLst>
          </p:cNvPr>
          <p:cNvPicPr>
            <a:picLocks noChangeAspect="1"/>
          </p:cNvPicPr>
          <p:nvPr/>
        </p:nvPicPr>
        <p:blipFill>
          <a:blip r:embed="rId4"/>
          <a:stretch>
            <a:fillRect/>
          </a:stretch>
        </p:blipFill>
        <p:spPr>
          <a:xfrm>
            <a:off x="1320800" y="1087120"/>
            <a:ext cx="10218200" cy="5030678"/>
          </a:xfrm>
          <a:prstGeom prst="rect">
            <a:avLst/>
          </a:prstGeom>
        </p:spPr>
      </p:pic>
    </p:spTree>
    <p:extLst>
      <p:ext uri="{BB962C8B-B14F-4D97-AF65-F5344CB8AC3E}">
        <p14:creationId xmlns:p14="http://schemas.microsoft.com/office/powerpoint/2010/main" val="60860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584960" y="318079"/>
            <a:ext cx="9954040" cy="928427"/>
          </a:xfrm>
        </p:spPr>
        <p:txBody>
          <a:bodyPr/>
          <a:lstStyle/>
          <a:p>
            <a:r>
              <a:rPr lang="en-AU" dirty="0"/>
              <a:t>Increase in sales from Feb to April, showing trial stores successfully outperformed control stores due to new store layouts.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1026" name="Picture 2">
            <a:extLst>
              <a:ext uri="{FF2B5EF4-FFF2-40B4-BE49-F238E27FC236}">
                <a16:creationId xmlns:a16="http://schemas.microsoft.com/office/drawing/2014/main" id="{FD4639DD-DA8D-D174-700A-84FF417DD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340" y="1249680"/>
            <a:ext cx="10837740" cy="494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7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64737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710259"/>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550025" y="1647166"/>
            <a:ext cx="8126550" cy="2108022"/>
          </a:xfrm>
          <a:prstGeom prst="rect">
            <a:avLst/>
          </a:prstGeom>
          <a:noFill/>
        </p:spPr>
        <p:txBody>
          <a:bodyPr wrap="square" lIns="0" tIns="0" rIns="0" bIns="0" rtlCol="0" anchor="t">
            <a:noAutofit/>
          </a:bodyPr>
          <a:lstStyle/>
          <a:p>
            <a:pPr algn="just"/>
            <a:r>
              <a:rPr lang="en-US" sz="1600" b="1" dirty="0"/>
              <a:t>High-Level Findings:</a:t>
            </a:r>
            <a:endParaRPr lang="en-US" sz="1600" dirty="0"/>
          </a:p>
          <a:p>
            <a:pPr marL="742950" lvl="1" indent="-285750" algn="just">
              <a:buFont typeface="Arial" panose="020B0604020202020204" pitchFamily="34" charset="0"/>
              <a:buChar char="•"/>
            </a:pPr>
            <a:r>
              <a:rPr lang="en-US" sz="1600" dirty="0"/>
              <a:t>Major sales from Budget-older families, Mainstream-young singles/couples, and Mainstream-retirees. Young singles/couples and retirees drive high chip sales due to larger population.</a:t>
            </a:r>
          </a:p>
          <a:p>
            <a:pPr algn="just"/>
            <a:endParaRPr lang="en-US" sz="1600" dirty="0"/>
          </a:p>
          <a:p>
            <a:pPr algn="just"/>
            <a:r>
              <a:rPr lang="en-US" sz="1600" b="1" dirty="0"/>
              <a:t>Key Callouts:</a:t>
            </a:r>
            <a:endParaRPr lang="en-US" sz="1600" dirty="0"/>
          </a:p>
          <a:p>
            <a:pPr marL="742950" lvl="1" indent="-285750" algn="just">
              <a:buFont typeface="Arial" panose="020B0604020202020204" pitchFamily="34" charset="0"/>
              <a:buChar char="•"/>
            </a:pPr>
            <a:r>
              <a:rPr lang="en-US" sz="1600" dirty="0"/>
              <a:t>Young singles/couples prefer Kettle chips (150g, 175g) 35% more than others. Place these chips in high-visibility areas to encourage impulse buys.</a:t>
            </a:r>
          </a:p>
          <a:p>
            <a:pPr algn="just"/>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550025" y="4095579"/>
            <a:ext cx="8126550" cy="1971734"/>
          </a:xfrm>
          <a:prstGeom prst="rect">
            <a:avLst/>
          </a:prstGeom>
          <a:noFill/>
        </p:spPr>
        <p:txBody>
          <a:bodyPr wrap="square" lIns="0" tIns="0" rIns="0" bIns="0" rtlCol="0" anchor="t">
            <a:noAutofit/>
          </a:bodyPr>
          <a:lstStyle/>
          <a:p>
            <a:pPr algn="just"/>
            <a:r>
              <a:rPr lang="en-US" sz="1600" b="1" dirty="0"/>
              <a:t>High-Level Findings:</a:t>
            </a:r>
            <a:endParaRPr lang="en-US" sz="1600" dirty="0"/>
          </a:p>
          <a:p>
            <a:pPr marL="742950" lvl="1" indent="-285750" algn="just">
              <a:buFont typeface="Arial" panose="020B0604020202020204" pitchFamily="34" charset="0"/>
              <a:buChar char="•"/>
            </a:pPr>
            <a:r>
              <a:rPr lang="en-US" sz="1600" dirty="0"/>
              <a:t>Trial stores 77 and 88 significantly outperformed control stores in sales. Store 86 showed no significant difference but had an upward customer trend.</a:t>
            </a:r>
          </a:p>
          <a:p>
            <a:pPr algn="just"/>
            <a:r>
              <a:rPr lang="en-US" sz="1600" b="1" dirty="0"/>
              <a:t>Key Callouts:</a:t>
            </a:r>
            <a:endParaRPr lang="en-US" sz="1600" dirty="0"/>
          </a:p>
          <a:p>
            <a:pPr marL="742950" lvl="1" indent="-285750" algn="just">
              <a:buFont typeface="Arial" panose="020B0604020202020204" pitchFamily="34" charset="0"/>
              <a:buChar char="•"/>
            </a:pPr>
            <a:r>
              <a:rPr lang="en-US" sz="1600" dirty="0"/>
              <a:t>Verify differences in trial implementation for Store 86 with the client to understand the stagnant sales despite increasing customer count.</a:t>
            </a:r>
          </a:p>
          <a:p>
            <a:pPr algn="just"/>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Life-stage categories key callouts</a:t>
            </a:r>
          </a:p>
          <a:p>
            <a:endParaRPr lang="en-AU" dirty="0"/>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9" name="TextBox 8">
            <a:extLst>
              <a:ext uri="{FF2B5EF4-FFF2-40B4-BE49-F238E27FC236}">
                <a16:creationId xmlns:a16="http://schemas.microsoft.com/office/drawing/2014/main" id="{BFA6A5B8-0D42-279F-BABB-F3117477375D}"/>
              </a:ext>
            </a:extLst>
          </p:cNvPr>
          <p:cNvSpPr txBox="1"/>
          <p:nvPr/>
        </p:nvSpPr>
        <p:spPr>
          <a:xfrm>
            <a:off x="1196974" y="1277771"/>
            <a:ext cx="10479600" cy="4096869"/>
          </a:xfrm>
          <a:prstGeom prst="rect">
            <a:avLst/>
          </a:prstGeom>
          <a:noFill/>
        </p:spPr>
        <p:txBody>
          <a:bodyPr wrap="square" lIns="0" tIns="0" rIns="0" bIns="0" rtlCol="0" anchor="t">
            <a:noAutofit/>
          </a:bodyPr>
          <a:lstStyle/>
          <a:p>
            <a:pPr marL="285750" indent="-285750" algn="just">
              <a:buFont typeface="Arial" panose="020B0604020202020204" pitchFamily="34" charset="0"/>
              <a:buChar char="•"/>
            </a:pPr>
            <a:r>
              <a:rPr lang="en-US" b="1" dirty="0"/>
              <a:t>Young Singles/Couples</a:t>
            </a:r>
            <a:r>
              <a:rPr lang="en-US" dirty="0"/>
              <a:t>: Strong preference for Kettle chips, consuming 35% more than other groups; significant impulse buyers. Burger Chips are significantly less popular with a 64% lower preference compared to other groups.</a:t>
            </a:r>
          </a:p>
          <a:p>
            <a:pPr marL="285750" indent="-285750" algn="just">
              <a:buFont typeface="Arial" panose="020B0604020202020204" pitchFamily="34" charset="0"/>
              <a:buChar char="•"/>
            </a:pPr>
            <a:endParaRPr lang="en-US" dirty="0">
              <a:ea typeface="Roboto Light" panose="02000000000000000000" pitchFamily="2" charset="0"/>
            </a:endParaRPr>
          </a:p>
          <a:p>
            <a:pPr marL="285750" indent="-285750" algn="just">
              <a:buFont typeface="Arial" panose="020B0604020202020204" pitchFamily="34" charset="0"/>
              <a:buChar char="•"/>
            </a:pPr>
            <a:r>
              <a:rPr lang="en-US" b="1" dirty="0"/>
              <a:t>Young Families &amp; Older Families</a:t>
            </a:r>
            <a:r>
              <a:rPr lang="en-US" dirty="0"/>
              <a:t>: High chip purchase per customer, driven by greater  household consumption.</a:t>
            </a:r>
            <a:endParaRPr lang="en-US" dirty="0">
              <a:ea typeface="Roboto Light" panose="02000000000000000000" pitchFamily="2" charset="0"/>
            </a:endParaRPr>
          </a:p>
          <a:p>
            <a:pPr marL="285750" indent="-285750" algn="just">
              <a:buFont typeface="Arial" panose="020B0604020202020204" pitchFamily="34" charset="0"/>
              <a:buChar char="•"/>
            </a:pPr>
            <a:endParaRPr lang="en-US" dirty="0">
              <a:ea typeface="Roboto Light" panose="02000000000000000000" pitchFamily="2" charset="0"/>
            </a:endParaRPr>
          </a:p>
          <a:p>
            <a:pPr marL="285750" indent="-285750" algn="just">
              <a:buFont typeface="Arial" panose="020B0604020202020204" pitchFamily="34" charset="0"/>
              <a:buChar char="•"/>
            </a:pPr>
            <a:r>
              <a:rPr lang="en-US" b="1" dirty="0"/>
              <a:t>Young &amp; Mid-age Singles/Couples</a:t>
            </a:r>
            <a:r>
              <a:rPr lang="en-US" dirty="0"/>
              <a:t>: Willing to pay more per packet; significant impulse buyers favoring Kettle and Doritos chips.</a:t>
            </a:r>
            <a:endParaRPr lang="en-US" dirty="0">
              <a:ea typeface="Roboto Light" panose="02000000000000000000" pitchFamily="2" charset="0"/>
            </a:endParaRPr>
          </a:p>
          <a:p>
            <a:pPr marL="285750" indent="-285750" algn="just">
              <a:buFont typeface="Arial" panose="020B0604020202020204" pitchFamily="34" charset="0"/>
              <a:buChar char="•"/>
            </a:pPr>
            <a:endParaRPr lang="en-US" dirty="0">
              <a:ea typeface="Roboto Light" panose="02000000000000000000" pitchFamily="2" charset="0"/>
            </a:endParaRPr>
          </a:p>
          <a:p>
            <a:pPr marL="285750" indent="-285750" algn="just">
              <a:buFont typeface="Arial" panose="020B0604020202020204" pitchFamily="34" charset="0"/>
              <a:buChar char="•"/>
            </a:pPr>
            <a:r>
              <a:rPr lang="en-US" b="1" dirty="0"/>
              <a:t>Retirees &amp; Old-age Singles/Couples </a:t>
            </a:r>
            <a:r>
              <a:rPr lang="en-US" dirty="0"/>
              <a:t>: High chip consumption similar to young singles/couples due to a larger population in this segment.</a:t>
            </a:r>
            <a:endParaRPr lang="en-IN" dirty="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8605"/>
          </a:xfrm>
        </p:spPr>
        <p:txBody>
          <a:bodyPr/>
          <a:lstStyle/>
          <a:p>
            <a:r>
              <a:rPr lang="en-AU" dirty="0"/>
              <a:t>Affluence and its effect on consumer buying patterns.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8C65B5A7-0211-49F5-1910-B3A58BBCE441}"/>
              </a:ext>
            </a:extLst>
          </p:cNvPr>
          <p:cNvSpPr txBox="1"/>
          <p:nvPr/>
        </p:nvSpPr>
        <p:spPr>
          <a:xfrm>
            <a:off x="1196975" y="1355462"/>
            <a:ext cx="10479600" cy="3829723"/>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US" b="1" dirty="0"/>
              <a:t>Mainstream Shoppers</a:t>
            </a:r>
            <a:r>
              <a:rPr lang="en-US" dirty="0"/>
              <a:t>: Major contributors to chip sales, especially young singles/couples and retirees. Strong preference for Kettle and Doritos; frequent impulse buys.</a:t>
            </a:r>
          </a:p>
          <a:p>
            <a:pPr marL="285750" indent="-285750" algn="l">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US" b="1" dirty="0"/>
              <a:t>Budget Shoppers</a:t>
            </a:r>
            <a:r>
              <a:rPr lang="en-US" dirty="0"/>
              <a:t>: Significant sales from older families due to higher purchase quantities and generally prefer lower-cost options.</a:t>
            </a:r>
            <a:endParaRPr lang="en-US"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US" b="1" dirty="0"/>
              <a:t>Premium Shoppers</a:t>
            </a:r>
            <a:r>
              <a:rPr lang="en-US" dirty="0"/>
              <a:t>: Prefer healthier snacks; lower chip consumption. Buy chips mainly for entertainment, not regular consumption.</a:t>
            </a:r>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r>
              <a:rPr lang="en-IN" dirty="0">
                <a:latin typeface="Roboto Light" panose="02000000000000000000" pitchFamily="2" charset="0"/>
                <a:ea typeface="Roboto Light" panose="02000000000000000000" pitchFamily="2" charset="0"/>
              </a:rPr>
              <a:t>Overall, </a:t>
            </a:r>
            <a:r>
              <a:rPr lang="en-US" dirty="0"/>
              <a:t>Mainstream singles/couples are less price-sensitive, paying more per packet. They favor premium brands like Kettle and Doritos, while premium shoppers buy fewer chips overall, valuing health and brand over price. Budget shoppers focus on lower prices and larger quantities. </a:t>
            </a: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2072640" y="318079"/>
            <a:ext cx="9466360" cy="586161"/>
          </a:xfrm>
        </p:spPr>
        <p:txBody>
          <a:bodyPr/>
          <a:lstStyle/>
          <a:p>
            <a:r>
              <a:rPr lang="en-AU" dirty="0"/>
              <a:t>Consistent Transactions count over operational period.</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316195F4-DDDC-3FD8-5B7F-CF451F1CED10}"/>
              </a:ext>
            </a:extLst>
          </p:cNvPr>
          <p:cNvPicPr>
            <a:picLocks noChangeAspect="1"/>
          </p:cNvPicPr>
          <p:nvPr/>
        </p:nvPicPr>
        <p:blipFill>
          <a:blip r:embed="rId4"/>
          <a:stretch>
            <a:fillRect/>
          </a:stretch>
        </p:blipFill>
        <p:spPr>
          <a:xfrm>
            <a:off x="1320800" y="819983"/>
            <a:ext cx="10218200" cy="4525233"/>
          </a:xfrm>
          <a:prstGeom prst="rect">
            <a:avLst/>
          </a:prstGeom>
        </p:spPr>
      </p:pic>
      <p:sp>
        <p:nvSpPr>
          <p:cNvPr id="6" name="Text Placeholder 3">
            <a:extLst>
              <a:ext uri="{FF2B5EF4-FFF2-40B4-BE49-F238E27FC236}">
                <a16:creationId xmlns:a16="http://schemas.microsoft.com/office/drawing/2014/main" id="{540612C3-89E1-1B5E-D1DF-6060DBA4E397}"/>
              </a:ext>
            </a:extLst>
          </p:cNvPr>
          <p:cNvSpPr txBox="1">
            <a:spLocks/>
          </p:cNvSpPr>
          <p:nvPr/>
        </p:nvSpPr>
        <p:spPr>
          <a:xfrm>
            <a:off x="2143760" y="5554039"/>
            <a:ext cx="9466360" cy="586161"/>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Note: The notable increase is due to Christmas week.</a:t>
            </a:r>
          </a:p>
        </p:txBody>
      </p:sp>
    </p:spTree>
    <p:extLst>
      <p:ext uri="{BB962C8B-B14F-4D97-AF65-F5344CB8AC3E}">
        <p14:creationId xmlns:p14="http://schemas.microsoft.com/office/powerpoint/2010/main" val="30957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64702" y="264739"/>
            <a:ext cx="10479600" cy="1066221"/>
          </a:xfrm>
        </p:spPr>
        <p:txBody>
          <a:bodyPr/>
          <a:lstStyle/>
          <a:p>
            <a:r>
              <a:rPr lang="en-AU" sz="2000" dirty="0"/>
              <a:t>Top Sales: Older Families -&gt; Young Singles/Couples -&gt; Retirees.</a:t>
            </a:r>
          </a:p>
          <a:p>
            <a:r>
              <a:rPr lang="en-AU" sz="2000" dirty="0"/>
              <a:t>Affluency: Consistent among Older Families. Overall, higher in Mainstream as compared to other counterparts.</a:t>
            </a:r>
          </a:p>
          <a:p>
            <a:endParaRPr lang="en-AU" sz="2000" dirty="0"/>
          </a:p>
          <a:p>
            <a:endParaRPr lang="en-AU" sz="20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83EB38A8-E160-E98E-D94E-DF16727EB8BA}"/>
              </a:ext>
            </a:extLst>
          </p:cNvPr>
          <p:cNvPicPr>
            <a:picLocks noChangeAspect="1"/>
          </p:cNvPicPr>
          <p:nvPr/>
        </p:nvPicPr>
        <p:blipFill>
          <a:blip r:embed="rId4"/>
          <a:stretch>
            <a:fillRect/>
          </a:stretch>
        </p:blipFill>
        <p:spPr>
          <a:xfrm>
            <a:off x="958135" y="1639966"/>
            <a:ext cx="5473145" cy="4435714"/>
          </a:xfrm>
          <a:prstGeom prst="rect">
            <a:avLst/>
          </a:prstGeom>
        </p:spPr>
      </p:pic>
      <p:pic>
        <p:nvPicPr>
          <p:cNvPr id="16" name="Picture 15">
            <a:extLst>
              <a:ext uri="{FF2B5EF4-FFF2-40B4-BE49-F238E27FC236}">
                <a16:creationId xmlns:a16="http://schemas.microsoft.com/office/drawing/2014/main" id="{E7775F75-0624-3D6B-D2C3-811C56093DA3}"/>
              </a:ext>
            </a:extLst>
          </p:cNvPr>
          <p:cNvPicPr>
            <a:picLocks noChangeAspect="1"/>
          </p:cNvPicPr>
          <p:nvPr/>
        </p:nvPicPr>
        <p:blipFill>
          <a:blip r:embed="rId5"/>
          <a:stretch>
            <a:fillRect/>
          </a:stretch>
        </p:blipFill>
        <p:spPr>
          <a:xfrm>
            <a:off x="6572542" y="1639966"/>
            <a:ext cx="5473145" cy="443571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7150</TotalTime>
  <Words>1057</Words>
  <Application>Microsoft Office PowerPoint</Application>
  <PresentationFormat>Widescreen</PresentationFormat>
  <Paragraphs>102</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Medium</vt:lpstr>
      <vt:lpstr>Roboto</vt:lpstr>
      <vt:lpstr>Roboto Light</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Ranvir Singh</cp:lastModifiedBy>
  <cp:revision>468</cp:revision>
  <dcterms:created xsi:type="dcterms:W3CDTF">2018-02-07T23:23:24Z</dcterms:created>
  <dcterms:modified xsi:type="dcterms:W3CDTF">2024-06-23T17:35:37Z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