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51120675" cy="46799500"/>
  <p:notesSz cx="10234295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6C"/>
    <a:srgbClr val="234D51"/>
    <a:srgbClr val="EBE7DF"/>
    <a:srgbClr val="E7E7E4"/>
    <a:srgbClr val="95D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11" autoAdjust="0"/>
    <p:restoredTop sz="94660"/>
  </p:normalViewPr>
  <p:slideViewPr>
    <p:cSldViewPr snapToGrid="0">
      <p:cViewPr>
        <p:scale>
          <a:sx n="28" d="100"/>
          <a:sy n="28" d="100"/>
        </p:scale>
        <p:origin x="90" y="-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590E-2DB9-463B-94BB-AC90EED9CF4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2BEC-5AE2-4D64-8E16-1951D806070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1" y="1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EF90D-2E50-488A-AA14-D3C1ADC57AB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6175" y="1833563"/>
            <a:ext cx="5402263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9" y="7056439"/>
            <a:ext cx="8186737" cy="5773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1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E5198-814F-4A73-A676-871072FDD2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1pPr>
    <a:lvl2pPr marL="2245995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2pPr>
    <a:lvl3pPr marL="4492625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3pPr>
    <a:lvl4pPr marL="6738620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4pPr>
    <a:lvl5pPr marL="8984615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5pPr>
    <a:lvl6pPr marL="11231245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6pPr>
    <a:lvl7pPr marL="13477240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7pPr>
    <a:lvl8pPr marL="15723870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8pPr>
    <a:lvl9pPr marL="17969865" algn="l" defTabSz="4492625" rtl="0" eaLnBrk="1" latinLnBrk="0" hangingPunct="1">
      <a:defRPr sz="58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7659088"/>
            <a:ext cx="43452574" cy="16293159"/>
          </a:xfrm>
        </p:spPr>
        <p:txBody>
          <a:bodyPr anchor="b"/>
          <a:lstStyle>
            <a:lvl1pPr algn="ctr">
              <a:defRPr sz="335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4580574"/>
            <a:ext cx="38340506" cy="11299043"/>
          </a:xfrm>
        </p:spPr>
        <p:txBody>
          <a:bodyPr/>
          <a:lstStyle>
            <a:lvl1pPr marL="0" indent="0" algn="ctr">
              <a:buNone/>
              <a:defRPr sz="13415"/>
            </a:lvl1pPr>
            <a:lvl2pPr marL="2555875" indent="0" algn="ctr">
              <a:buNone/>
              <a:defRPr sz="11180"/>
            </a:lvl2pPr>
            <a:lvl3pPr marL="5111750" indent="0" algn="ctr">
              <a:buNone/>
              <a:defRPr sz="10065"/>
            </a:lvl3pPr>
            <a:lvl4pPr marL="7668260" indent="0" algn="ctr">
              <a:buNone/>
              <a:defRPr sz="8945"/>
            </a:lvl4pPr>
            <a:lvl5pPr marL="10224135" indent="0" algn="ctr">
              <a:buNone/>
              <a:defRPr sz="8945"/>
            </a:lvl5pPr>
            <a:lvl6pPr marL="12780010" indent="0" algn="ctr">
              <a:buNone/>
              <a:defRPr sz="8945"/>
            </a:lvl6pPr>
            <a:lvl7pPr marL="15335885" indent="0" algn="ctr">
              <a:buNone/>
              <a:defRPr sz="8945"/>
            </a:lvl7pPr>
            <a:lvl8pPr marL="17892395" indent="0" algn="ctr">
              <a:buNone/>
              <a:defRPr sz="8945"/>
            </a:lvl8pPr>
            <a:lvl9pPr marL="20448270" indent="0" algn="ctr">
              <a:buNone/>
              <a:defRPr sz="8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1017-B61D-4CB3-86C1-B0E9CEBE415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D77E-9D9A-42C8-BD50-A6CED7A10CE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491640"/>
            <a:ext cx="11022896" cy="396604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491640"/>
            <a:ext cx="32429678" cy="396604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0A38-1E03-413E-8EE9-20A036FA906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4B1B-0AF9-483B-9A56-CE371AA7E70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1667389"/>
            <a:ext cx="44091582" cy="19467289"/>
          </a:xfrm>
        </p:spPr>
        <p:txBody>
          <a:bodyPr anchor="b"/>
          <a:lstStyle>
            <a:lvl1pPr>
              <a:defRPr sz="335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1318846"/>
            <a:ext cx="44091582" cy="10237387"/>
          </a:xfrm>
        </p:spPr>
        <p:txBody>
          <a:bodyPr/>
          <a:lstStyle>
            <a:lvl1pPr marL="0" indent="0">
              <a:buNone/>
              <a:defRPr sz="13415">
                <a:solidFill>
                  <a:schemeClr val="tx1"/>
                </a:solidFill>
              </a:defRPr>
            </a:lvl1pPr>
            <a:lvl2pPr marL="2555875" indent="0">
              <a:buNone/>
              <a:defRPr sz="11180">
                <a:solidFill>
                  <a:schemeClr val="tx1">
                    <a:tint val="75000"/>
                  </a:schemeClr>
                </a:solidFill>
              </a:defRPr>
            </a:lvl2pPr>
            <a:lvl3pPr marL="5111750" indent="0">
              <a:buNone/>
              <a:defRPr sz="10065">
                <a:solidFill>
                  <a:schemeClr val="tx1">
                    <a:tint val="75000"/>
                  </a:schemeClr>
                </a:solidFill>
              </a:defRPr>
            </a:lvl3pPr>
            <a:lvl4pPr marL="7668260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135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010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5885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395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270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830E-CE5C-4CE8-998F-C7F0A702B1B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2458200"/>
            <a:ext cx="21726287" cy="29693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2458200"/>
            <a:ext cx="21726287" cy="29693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9F94-902A-4A4E-AC4A-364889F21CF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491650"/>
            <a:ext cx="44091582" cy="90457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1472381"/>
            <a:ext cx="21626438" cy="5622437"/>
          </a:xfrm>
        </p:spPr>
        <p:txBody>
          <a:bodyPr anchor="b"/>
          <a:lstStyle>
            <a:lvl1pPr marL="0" indent="0">
              <a:buNone/>
              <a:defRPr sz="13415" b="1"/>
            </a:lvl1pPr>
            <a:lvl2pPr marL="2555875" indent="0">
              <a:buNone/>
              <a:defRPr sz="11180" b="1"/>
            </a:lvl2pPr>
            <a:lvl3pPr marL="5111750" indent="0">
              <a:buNone/>
              <a:defRPr sz="10065" b="1"/>
            </a:lvl3pPr>
            <a:lvl4pPr marL="7668260" indent="0">
              <a:buNone/>
              <a:defRPr sz="8945" b="1"/>
            </a:lvl4pPr>
            <a:lvl5pPr marL="10224135" indent="0">
              <a:buNone/>
              <a:defRPr sz="8945" b="1"/>
            </a:lvl5pPr>
            <a:lvl6pPr marL="12780010" indent="0">
              <a:buNone/>
              <a:defRPr sz="8945" b="1"/>
            </a:lvl6pPr>
            <a:lvl7pPr marL="15335885" indent="0">
              <a:buNone/>
              <a:defRPr sz="8945" b="1"/>
            </a:lvl7pPr>
            <a:lvl8pPr marL="17892395" indent="0">
              <a:buNone/>
              <a:defRPr sz="8945" b="1"/>
            </a:lvl8pPr>
            <a:lvl9pPr marL="20448270" indent="0">
              <a:buNone/>
              <a:defRPr sz="8945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7094818"/>
            <a:ext cx="21626438" cy="25143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1472381"/>
            <a:ext cx="21732945" cy="5622437"/>
          </a:xfrm>
        </p:spPr>
        <p:txBody>
          <a:bodyPr anchor="b"/>
          <a:lstStyle>
            <a:lvl1pPr marL="0" indent="0">
              <a:buNone/>
              <a:defRPr sz="13415" b="1"/>
            </a:lvl1pPr>
            <a:lvl2pPr marL="2555875" indent="0">
              <a:buNone/>
              <a:defRPr sz="11180" b="1"/>
            </a:lvl2pPr>
            <a:lvl3pPr marL="5111750" indent="0">
              <a:buNone/>
              <a:defRPr sz="10065" b="1"/>
            </a:lvl3pPr>
            <a:lvl4pPr marL="7668260" indent="0">
              <a:buNone/>
              <a:defRPr sz="8945" b="1"/>
            </a:lvl4pPr>
            <a:lvl5pPr marL="10224135" indent="0">
              <a:buNone/>
              <a:defRPr sz="8945" b="1"/>
            </a:lvl5pPr>
            <a:lvl6pPr marL="12780010" indent="0">
              <a:buNone/>
              <a:defRPr sz="8945" b="1"/>
            </a:lvl6pPr>
            <a:lvl7pPr marL="15335885" indent="0">
              <a:buNone/>
              <a:defRPr sz="8945" b="1"/>
            </a:lvl7pPr>
            <a:lvl8pPr marL="17892395" indent="0">
              <a:buNone/>
              <a:defRPr sz="8945" b="1"/>
            </a:lvl8pPr>
            <a:lvl9pPr marL="20448270" indent="0">
              <a:buNone/>
              <a:defRPr sz="8945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7094818"/>
            <a:ext cx="21732945" cy="25143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D6EB-C30C-449E-98CF-165EF6BE681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F5ED-749D-4D89-AABC-4435D03129F8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DBC9-FC57-4633-8FEB-03FE90C36DEE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119967"/>
            <a:ext cx="16487748" cy="10919883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6738272"/>
            <a:ext cx="25879842" cy="33257978"/>
          </a:xfrm>
        </p:spPr>
        <p:txBody>
          <a:bodyPr/>
          <a:lstStyle>
            <a:lvl1pPr>
              <a:defRPr sz="17890"/>
            </a:lvl1pPr>
            <a:lvl2pPr>
              <a:defRPr sz="15655"/>
            </a:lvl2pPr>
            <a:lvl3pPr>
              <a:defRPr sz="13415"/>
            </a:lvl3pPr>
            <a:lvl4pPr>
              <a:defRPr sz="11180"/>
            </a:lvl4pPr>
            <a:lvl5pPr>
              <a:defRPr sz="11180"/>
            </a:lvl5pPr>
            <a:lvl6pPr>
              <a:defRPr sz="11180"/>
            </a:lvl6pPr>
            <a:lvl7pPr>
              <a:defRPr sz="11180"/>
            </a:lvl7pPr>
            <a:lvl8pPr>
              <a:defRPr sz="11180"/>
            </a:lvl8pPr>
            <a:lvl9pPr>
              <a:defRPr sz="1118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4039850"/>
            <a:ext cx="16487748" cy="26010559"/>
          </a:xfrm>
        </p:spPr>
        <p:txBody>
          <a:bodyPr/>
          <a:lstStyle>
            <a:lvl1pPr marL="0" indent="0">
              <a:buNone/>
              <a:defRPr sz="8945"/>
            </a:lvl1pPr>
            <a:lvl2pPr marL="2555875" indent="0">
              <a:buNone/>
              <a:defRPr sz="7825"/>
            </a:lvl2pPr>
            <a:lvl3pPr marL="5111750" indent="0">
              <a:buNone/>
              <a:defRPr sz="6710"/>
            </a:lvl3pPr>
            <a:lvl4pPr marL="7668260" indent="0">
              <a:buNone/>
              <a:defRPr sz="5590"/>
            </a:lvl4pPr>
            <a:lvl5pPr marL="10224135" indent="0">
              <a:buNone/>
              <a:defRPr sz="5590"/>
            </a:lvl5pPr>
            <a:lvl6pPr marL="12780010" indent="0">
              <a:buNone/>
              <a:defRPr sz="5590"/>
            </a:lvl6pPr>
            <a:lvl7pPr marL="15335885" indent="0">
              <a:buNone/>
              <a:defRPr sz="5590"/>
            </a:lvl7pPr>
            <a:lvl8pPr marL="17892395" indent="0">
              <a:buNone/>
              <a:defRPr sz="5590"/>
            </a:lvl8pPr>
            <a:lvl9pPr marL="20448270" indent="0">
              <a:buNone/>
              <a:defRPr sz="559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7AEE-39F1-425C-BD45-0943D11A3CA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119967"/>
            <a:ext cx="16487748" cy="10919883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6738272"/>
            <a:ext cx="25879842" cy="33257978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5875" indent="0">
              <a:buNone/>
              <a:defRPr sz="15655"/>
            </a:lvl2pPr>
            <a:lvl3pPr marL="5111750" indent="0">
              <a:buNone/>
              <a:defRPr sz="13415"/>
            </a:lvl3pPr>
            <a:lvl4pPr marL="7668260" indent="0">
              <a:buNone/>
              <a:defRPr sz="11180"/>
            </a:lvl4pPr>
            <a:lvl5pPr marL="10224135" indent="0">
              <a:buNone/>
              <a:defRPr sz="11180"/>
            </a:lvl5pPr>
            <a:lvl6pPr marL="12780010" indent="0">
              <a:buNone/>
              <a:defRPr sz="11180"/>
            </a:lvl6pPr>
            <a:lvl7pPr marL="15335885" indent="0">
              <a:buNone/>
              <a:defRPr sz="11180"/>
            </a:lvl7pPr>
            <a:lvl8pPr marL="17892395" indent="0">
              <a:buNone/>
              <a:defRPr sz="11180"/>
            </a:lvl8pPr>
            <a:lvl9pPr marL="20448270" indent="0">
              <a:buNone/>
              <a:defRPr sz="111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4039850"/>
            <a:ext cx="16487748" cy="26010559"/>
          </a:xfrm>
        </p:spPr>
        <p:txBody>
          <a:bodyPr/>
          <a:lstStyle>
            <a:lvl1pPr marL="0" indent="0">
              <a:buNone/>
              <a:defRPr sz="8945"/>
            </a:lvl1pPr>
            <a:lvl2pPr marL="2555875" indent="0">
              <a:buNone/>
              <a:defRPr sz="7825"/>
            </a:lvl2pPr>
            <a:lvl3pPr marL="5111750" indent="0">
              <a:buNone/>
              <a:defRPr sz="6710"/>
            </a:lvl3pPr>
            <a:lvl4pPr marL="7668260" indent="0">
              <a:buNone/>
              <a:defRPr sz="5590"/>
            </a:lvl4pPr>
            <a:lvl5pPr marL="10224135" indent="0">
              <a:buNone/>
              <a:defRPr sz="5590"/>
            </a:lvl5pPr>
            <a:lvl6pPr marL="12780010" indent="0">
              <a:buNone/>
              <a:defRPr sz="5590"/>
            </a:lvl6pPr>
            <a:lvl7pPr marL="15335885" indent="0">
              <a:buNone/>
              <a:defRPr sz="5590"/>
            </a:lvl7pPr>
            <a:lvl8pPr marL="17892395" indent="0">
              <a:buNone/>
              <a:defRPr sz="5590"/>
            </a:lvl8pPr>
            <a:lvl9pPr marL="20448270" indent="0">
              <a:buNone/>
              <a:defRPr sz="559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CE73-FF0D-42C0-813F-AE35C36AEC0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491650"/>
            <a:ext cx="44091582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2458200"/>
            <a:ext cx="44091582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3376214"/>
            <a:ext cx="11502152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6ECB-41EF-47DD-98A1-ED82D12F871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3376214"/>
            <a:ext cx="1725322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3376214"/>
            <a:ext cx="11502152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8B5-AD92-433E-9463-16A8734C16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5111750" rtl="0" eaLnBrk="1" latinLnBrk="0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255" indent="-1278255" algn="l" defTabSz="5111750" rtl="0" eaLnBrk="1" latinLnBrk="0" hangingPunct="1">
        <a:lnSpc>
          <a:spcPct val="90000"/>
        </a:lnSpc>
        <a:spcBef>
          <a:spcPts val="5590"/>
        </a:spcBef>
        <a:buFont typeface="Arial" panose="020B0604020202020204" pitchFamily="34" charset="0"/>
        <a:buChar char="•"/>
        <a:defRPr sz="15655" kern="1200">
          <a:solidFill>
            <a:schemeClr val="tx1"/>
          </a:solidFill>
          <a:latin typeface="+mn-lt"/>
          <a:ea typeface="+mn-ea"/>
          <a:cs typeface="+mn-cs"/>
        </a:defRPr>
      </a:lvl1pPr>
      <a:lvl2pPr marL="3834130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5" kern="1200">
          <a:solidFill>
            <a:schemeClr val="tx1"/>
          </a:solidFill>
          <a:latin typeface="+mn-lt"/>
          <a:ea typeface="+mn-ea"/>
          <a:cs typeface="+mn-cs"/>
        </a:defRPr>
      </a:lvl2pPr>
      <a:lvl3pPr marL="6390005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0" kern="1200">
          <a:solidFill>
            <a:schemeClr val="tx1"/>
          </a:solidFill>
          <a:latin typeface="+mn-lt"/>
          <a:ea typeface="+mn-ea"/>
          <a:cs typeface="+mn-cs"/>
        </a:defRPr>
      </a:lvl3pPr>
      <a:lvl4pPr marL="8945880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4pPr>
      <a:lvl5pPr marL="11502390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5pPr>
      <a:lvl6pPr marL="14058265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0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7pPr>
      <a:lvl8pPr marL="19170015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8pPr>
      <a:lvl9pPr marL="21725890" indent="-1278255" algn="l" defTabSz="5111750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1pPr>
      <a:lvl2pPr marL="2555875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2pPr>
      <a:lvl3pPr marL="5111750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3pPr>
      <a:lvl4pPr marL="7668260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4pPr>
      <a:lvl5pPr marL="10224135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5pPr>
      <a:lvl6pPr marL="12780010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6pPr>
      <a:lvl7pPr marL="15335885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7pPr>
      <a:lvl8pPr marL="17892395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8pPr>
      <a:lvl9pPr marL="20448270" algn="l" defTabSz="5111750" rtl="0" eaLnBrk="1" latinLnBrk="0" hangingPunct="1">
        <a:defRPr sz="100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2" Type="http://schemas.openxmlformats.org/officeDocument/2006/relationships/slideLayout" Target="../slideLayouts/slideLayout6.xml"/><Relationship Id="rId11" Type="http://schemas.openxmlformats.org/officeDocument/2006/relationships/hyperlink" Target="https://visme.co/blog/infographic-best-practices/" TargetMode="External"/><Relationship Id="rId10" Type="http://schemas.openxmlformats.org/officeDocument/2006/relationships/hyperlink" Target="https://r-graph-gallery.com/index.html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5D5D7"/>
            </a:gs>
            <a:gs pos="6000">
              <a:srgbClr val="E7E7E4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, bubbl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336" y="20885192"/>
            <a:ext cx="12003744" cy="6833394"/>
          </a:xfrm>
          <a:prstGeom prst="rect">
            <a:avLst/>
          </a:prstGeom>
        </p:spPr>
      </p:pic>
      <p:pic>
        <p:nvPicPr>
          <p:cNvPr id="17" name="Picture 16" descr="Chart, scatter chart, bubbl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997" y="20937755"/>
            <a:ext cx="13036393" cy="6939544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115" y="35968940"/>
            <a:ext cx="13094970" cy="7607300"/>
          </a:xfrm>
          <a:prstGeom prst="rect">
            <a:avLst/>
          </a:prstGeom>
        </p:spPr>
      </p:pic>
      <p:pic>
        <p:nvPicPr>
          <p:cNvPr id="21" name="Picture 20" descr="Char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7755"/>
            <a:ext cx="11254153" cy="6939545"/>
          </a:xfrm>
          <a:prstGeom prst="rect">
            <a:avLst/>
          </a:prstGeom>
        </p:spPr>
      </p:pic>
      <p:pic>
        <p:nvPicPr>
          <p:cNvPr id="23" name="Picture 22" descr="Char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99" y="13253330"/>
            <a:ext cx="11005748" cy="7316601"/>
          </a:xfrm>
          <a:prstGeom prst="rect">
            <a:avLst/>
          </a:prstGeom>
        </p:spPr>
      </p:pic>
      <p:pic>
        <p:nvPicPr>
          <p:cNvPr id="25" name="Picture 24" descr="Chart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124" y="13270125"/>
            <a:ext cx="11510278" cy="7299806"/>
          </a:xfrm>
          <a:prstGeom prst="rect">
            <a:avLst/>
          </a:prstGeom>
        </p:spPr>
      </p:pic>
      <p:pic>
        <p:nvPicPr>
          <p:cNvPr id="27" name="Picture 26" descr="Chart, scatter chart, bubble chart&#10;&#10;Description automatically generate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396" y="28030785"/>
            <a:ext cx="13036393" cy="7809732"/>
          </a:xfrm>
          <a:prstGeom prst="rect">
            <a:avLst/>
          </a:prstGeom>
        </p:spPr>
      </p:pic>
      <p:pic>
        <p:nvPicPr>
          <p:cNvPr id="29" name="Picture 28" descr="Chart, sunburst chart&#10;&#10;Description automatically generate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304" y="6068575"/>
            <a:ext cx="13749068" cy="6847326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" y="35906075"/>
            <a:ext cx="9142095" cy="7700010"/>
          </a:xfrm>
          <a:prstGeom prst="rect">
            <a:avLst/>
          </a:prstGeom>
        </p:spPr>
      </p:pic>
      <p:sp>
        <p:nvSpPr>
          <p:cNvPr id="34" name="Arrow: Right 33"/>
          <p:cNvSpPr/>
          <p:nvPr/>
        </p:nvSpPr>
        <p:spPr>
          <a:xfrm>
            <a:off x="14632016" y="23424863"/>
            <a:ext cx="5787287" cy="230238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0" dirty="0"/>
          </a:p>
        </p:txBody>
      </p:sp>
      <p:sp>
        <p:nvSpPr>
          <p:cNvPr id="35" name="Arrow: Right 34"/>
          <p:cNvSpPr/>
          <p:nvPr/>
        </p:nvSpPr>
        <p:spPr>
          <a:xfrm rot="5400000">
            <a:off x="14016357" y="22255645"/>
            <a:ext cx="3569756" cy="23384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0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0" y="291767"/>
            <a:ext cx="51120673" cy="3137722"/>
          </a:xfrm>
        </p:spPr>
        <p:txBody>
          <a:bodyPr>
            <a:normAutofit/>
          </a:bodyPr>
          <a:lstStyle/>
          <a:p>
            <a:pPr algn="ctr"/>
            <a:r>
              <a:rPr lang="en-IN" sz="15000" i="1" dirty="0">
                <a:solidFill>
                  <a:schemeClr val="tx2"/>
                </a:solidFill>
                <a:latin typeface="Arial Black" panose="020B0A04020102020204" pitchFamily="34" charset="0"/>
              </a:rPr>
              <a:t>Superstore Sales                                                    </a:t>
            </a:r>
            <a:endParaRPr lang="en-IN" sz="15000" i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itle 38"/>
          <p:cNvSpPr txBox="1"/>
          <p:nvPr/>
        </p:nvSpPr>
        <p:spPr>
          <a:xfrm>
            <a:off x="0" y="6104858"/>
            <a:ext cx="20390663" cy="683372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51117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  <a:latin typeface="+mn-lt"/>
              </a:rPr>
              <a:t>Preferred Ship Mode:</a:t>
            </a:r>
            <a:endParaRPr lang="en-US" sz="7200" b="1" i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Standard Class – Most Preferred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Second Class – Moderately Preferred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First Class – Less Preferred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Same Day – Least Preferred</a:t>
            </a:r>
            <a:endParaRPr lang="en-US" sz="7200" b="1" dirty="0">
              <a:solidFill>
                <a:schemeClr val="bg1"/>
              </a:solidFill>
            </a:endParaRPr>
          </a:p>
          <a:p>
            <a:pPr lvl="2"/>
            <a:endParaRPr lang="en-US" sz="7200" b="1" dirty="0">
              <a:solidFill>
                <a:schemeClr val="bg1"/>
              </a:solidFill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100" b="1" dirty="0" err="1">
                <a:solidFill>
                  <a:schemeClr val="bg1"/>
                </a:solidFill>
                <a:latin typeface="+mn-lt"/>
              </a:rPr>
              <a:t>asd</a:t>
            </a:r>
            <a:endParaRPr lang="en-US" sz="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402550" y="2941448"/>
            <a:ext cx="30730008" cy="2585323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chemeClr val="bg1"/>
                </a:solidFill>
              </a:rPr>
              <a:t>To scrutinize the sales of company, &amp; check how different factors are affecting its sales.   </a:t>
            </a:r>
            <a:endParaRPr lang="en-IN" sz="5400" b="1" dirty="0">
              <a:solidFill>
                <a:schemeClr val="bg1"/>
              </a:solidFill>
            </a:endParaRPr>
          </a:p>
          <a:p>
            <a:pPr marL="4343400" lvl="8" indent="-685800">
              <a:buFont typeface="Arial" panose="020B0604020202020204" pitchFamily="34" charset="0"/>
              <a:buChar char="•"/>
            </a:pPr>
            <a:r>
              <a:rPr lang="en-IN" sz="5400" b="1" dirty="0">
                <a:solidFill>
                  <a:schemeClr val="bg1"/>
                </a:solidFill>
              </a:rPr>
              <a:t>To extract nuances required for increasing profits &amp; minimizing losses.</a:t>
            </a:r>
            <a:endParaRPr lang="en-IN" sz="5400" b="1" dirty="0">
              <a:solidFill>
                <a:schemeClr val="bg1"/>
              </a:solidFill>
            </a:endParaRPr>
          </a:p>
          <a:p>
            <a:pPr marL="4343400" lvl="8" indent="-685800">
              <a:buFont typeface="Arial" panose="020B0604020202020204" pitchFamily="34" charset="0"/>
              <a:buChar char="•"/>
            </a:pP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86" y="2941448"/>
            <a:ext cx="20390664" cy="2585323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algn="r"/>
            <a:r>
              <a:rPr lang="en-IN" sz="8000" b="1" i="1" u="sng" dirty="0">
                <a:solidFill>
                  <a:schemeClr val="bg1"/>
                </a:solidFill>
              </a:rPr>
              <a:t>Hypothesis:</a:t>
            </a:r>
            <a:r>
              <a:rPr lang="en-IN" sz="8000" b="1" i="1" dirty="0">
                <a:solidFill>
                  <a:schemeClr val="bg1"/>
                </a:solidFill>
              </a:rPr>
              <a:t>  </a:t>
            </a:r>
            <a:endParaRPr lang="en-IN" sz="8000" b="1" i="1" dirty="0">
              <a:solidFill>
                <a:schemeClr val="bg1"/>
              </a:solidFill>
            </a:endParaRPr>
          </a:p>
          <a:p>
            <a:pPr algn="r"/>
            <a:r>
              <a:rPr lang="en-IN" sz="8000" b="1" i="1" dirty="0">
                <a:solidFill>
                  <a:schemeClr val="bg1"/>
                </a:solidFill>
              </a:rPr>
              <a:t> </a:t>
            </a:r>
            <a:endParaRPr lang="en-IN" sz="8000" b="1" i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85127" y="6119341"/>
            <a:ext cx="17000642" cy="674030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Category wise Expense:</a:t>
            </a:r>
            <a:endParaRPr lang="en-US" sz="7200" b="1" i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Technology – Most expensive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Furniture – Moderately  expensive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Office Supplies – Least expensive</a:t>
            </a:r>
            <a:endParaRPr lang="en-US" sz="7200" b="1" dirty="0">
              <a:solidFill>
                <a:schemeClr val="bg1"/>
              </a:solidFill>
            </a:endParaRPr>
          </a:p>
          <a:p>
            <a:endParaRPr lang="en-US" sz="7200" b="1" dirty="0">
              <a:solidFill>
                <a:schemeClr val="bg1"/>
              </a:solidFill>
            </a:endParaRPr>
          </a:p>
          <a:p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8764" y="13270125"/>
            <a:ext cx="27750025" cy="7017306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  <a:latin typeface="+mn-lt"/>
              </a:rPr>
              <a:t>State wise Sales:</a:t>
            </a:r>
            <a:endParaRPr lang="en-US" sz="7200" b="1" i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California &amp; New York, with highest sales &amp; profits of around $80k, are our top 2 states.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Texas, </a:t>
            </a:r>
            <a:r>
              <a:rPr lang="en-US" sz="7200" b="1" dirty="0">
                <a:solidFill>
                  <a:schemeClr val="bg1"/>
                </a:solidFill>
                <a:latin typeface="+mn-lt"/>
              </a:rPr>
              <a:t> Despite of having third highest sales is in loss. Probably, the reason might be its highest discount offers.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endParaRPr lang="en-US" sz="7200" b="1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86" y="28475061"/>
            <a:ext cx="32738013" cy="701730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Product Category</a:t>
            </a:r>
            <a:r>
              <a:rPr lang="en-US" sz="7200" b="1" i="1" dirty="0">
                <a:solidFill>
                  <a:schemeClr val="bg1"/>
                </a:solidFill>
                <a:latin typeface="+mn-lt"/>
              </a:rPr>
              <a:t> wise Sales:</a:t>
            </a:r>
            <a:endParaRPr lang="en-US" sz="7200" b="1" i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Despite high sales, Tables &amp; Bookcases suffer huge losses, due to higher discounts.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Office supplies grabbed highest profit margins.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With highest sales &amp; profits, Copiers are profitable supported by low discounts.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endParaRPr lang="en-US" sz="7200" b="1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Arrow: Right 57"/>
          <p:cNvSpPr/>
          <p:nvPr/>
        </p:nvSpPr>
        <p:spPr>
          <a:xfrm rot="5400000">
            <a:off x="33001813" y="30858002"/>
            <a:ext cx="4818667" cy="19878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10" dirty="0"/>
          </a:p>
        </p:txBody>
      </p:sp>
      <p:sp>
        <p:nvSpPr>
          <p:cNvPr id="68" name="TextBox 67"/>
          <p:cNvSpPr txBox="1"/>
          <p:nvPr/>
        </p:nvSpPr>
        <p:spPr>
          <a:xfrm>
            <a:off x="9416415" y="35985450"/>
            <a:ext cx="28147645" cy="7590790"/>
          </a:xfrm>
          <a:prstGeom prst="rect">
            <a:avLst/>
          </a:prstGeom>
          <a:solidFill>
            <a:srgbClr val="2E666C"/>
          </a:solidFill>
        </p:spPr>
        <p:txBody>
          <a:bodyPr wrap="square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1"/>
                </a:solidFill>
              </a:rPr>
              <a:t>Conclusion</a:t>
            </a:r>
            <a:r>
              <a:rPr lang="en-US" sz="7200" b="1" i="1" dirty="0">
                <a:solidFill>
                  <a:schemeClr val="bg1"/>
                </a:solidFill>
                <a:latin typeface="+mn-lt"/>
              </a:rPr>
              <a:t>:</a:t>
            </a:r>
            <a:endParaRPr lang="en-US" sz="7200" b="1" i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  <a:latin typeface="+mn-lt"/>
              </a:rPr>
              <a:t>Due to high shipping costs of bulky furniture, it is less popular. Companies need to lower discounts to support it.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>
                <a:solidFill>
                  <a:schemeClr val="bg1"/>
                </a:solidFill>
              </a:rPr>
              <a:t>Technology, </a:t>
            </a:r>
            <a:r>
              <a:rPr lang="en-US" sz="7200" b="1" dirty="0">
                <a:solidFill>
                  <a:schemeClr val="bg1"/>
                </a:solidFill>
              </a:rPr>
              <a:t>being most popular have highest sales.</a:t>
            </a:r>
            <a:endParaRPr lang="en-US" sz="7200" b="1" dirty="0">
              <a:solidFill>
                <a:schemeClr val="bg1"/>
              </a:solidFill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7200" b="1" dirty="0">
                <a:solidFill>
                  <a:schemeClr val="bg1"/>
                </a:solidFill>
              </a:rPr>
              <a:t>Although with high profit margins, stores need to work on increasing office supply sales.</a:t>
            </a:r>
            <a:endParaRPr lang="en-US" sz="7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065" y="43679745"/>
            <a:ext cx="51120675" cy="3119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b="1" i="1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  <a:r>
              <a:rPr lang="en-US" sz="72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  <a:endParaRPr lang="en-US" sz="7200" b="1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  <a:hlinkClick r:id="rId10"/>
              </a:rPr>
              <a:t>https://r-graph-gallery.com/index.html</a:t>
            </a:r>
            <a:endParaRPr lang="en-US" sz="6000" b="1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  <a:hlinkClick r:id="rId11"/>
              </a:rPr>
              <a:t>https://visme.co/blog/infographic-best-practices/</a:t>
            </a:r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endParaRPr lang="en-US" sz="6000" b="1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1328</Words>
  <Application>WPS Presentation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Theme</vt:lpstr>
      <vt:lpstr>Superstore Sales                       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                                                   </dc:title>
  <dc:creator>Ranvir Singh</dc:creator>
  <cp:lastModifiedBy>ranvi</cp:lastModifiedBy>
  <cp:revision>4</cp:revision>
  <cp:lastPrinted>2023-02-26T16:56:00Z</cp:lastPrinted>
  <dcterms:created xsi:type="dcterms:W3CDTF">2023-02-26T08:18:00Z</dcterms:created>
  <dcterms:modified xsi:type="dcterms:W3CDTF">2024-06-14T06:25:09Z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A142E81250C14C3495EA4E258C9F6009_12</vt:lpwstr>
  </property>
  <property fmtid="{D5CDD505-2E9C-101B-9397-08002B2CF9AE}" pid="3" name="KSOProductBuildVer">
    <vt:lpwstr>1033-12.2.0.17119</vt:lpwstr>
  </property>
</Properties>
</file>