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51120675" cy="46799500"/>
  <p:notesSz cx="10234613" cy="14662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6C"/>
    <a:srgbClr val="234D51"/>
    <a:srgbClr val="EBE7DF"/>
    <a:srgbClr val="E7E7E4"/>
    <a:srgbClr val="95D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12" autoAdjust="0"/>
    <p:restoredTop sz="94660"/>
  </p:normalViewPr>
  <p:slideViewPr>
    <p:cSldViewPr snapToGrid="0">
      <p:cViewPr>
        <p:scale>
          <a:sx n="28" d="100"/>
          <a:sy n="28" d="100"/>
        </p:scale>
        <p:origin x="90" y="-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62463D-43D4-C13F-3508-7EF4798169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5C5-FAD2-EAC9-30D8-4075AB3E64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1" y="1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5590E-2DB9-463B-94BB-AC90EED9CF47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D500B-1B38-679F-D84A-E352F7C0AC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D2542-D795-6BBA-045B-857D99752B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551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2BEC-5AE2-4D64-8E16-1951D806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663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1" y="1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EF90D-2E50-488A-AA14-D3C1ADC57ABF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6175" y="1833563"/>
            <a:ext cx="5402263" cy="4948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9" y="7056439"/>
            <a:ext cx="8186737" cy="5773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1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E5198-814F-4A73-A676-871072FDD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839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492466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1pPr>
    <a:lvl2pPr marL="2246233" algn="l" defTabSz="4492466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2pPr>
    <a:lvl3pPr marL="4492466" algn="l" defTabSz="4492466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3pPr>
    <a:lvl4pPr marL="6738699" algn="l" defTabSz="4492466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4pPr>
    <a:lvl5pPr marL="8984931" algn="l" defTabSz="4492466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5pPr>
    <a:lvl6pPr marL="11231165" algn="l" defTabSz="4492466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6pPr>
    <a:lvl7pPr marL="13477398" algn="l" defTabSz="4492466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7pPr>
    <a:lvl8pPr marL="15723629" algn="l" defTabSz="4492466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8pPr>
    <a:lvl9pPr marL="17969863" algn="l" defTabSz="4492466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7659088"/>
            <a:ext cx="43452574" cy="16293159"/>
          </a:xfrm>
        </p:spPr>
        <p:txBody>
          <a:bodyPr anchor="b"/>
          <a:lstStyle>
            <a:lvl1pPr algn="ctr">
              <a:defRPr sz="3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4580574"/>
            <a:ext cx="38340506" cy="11299043"/>
          </a:xfrm>
        </p:spPr>
        <p:txBody>
          <a:bodyPr/>
          <a:lstStyle>
            <a:lvl1pPr marL="0" indent="0" algn="ctr">
              <a:buNone/>
              <a:defRPr sz="13417"/>
            </a:lvl1pPr>
            <a:lvl2pPr marL="2556022" indent="0" algn="ctr">
              <a:buNone/>
              <a:defRPr sz="11181"/>
            </a:lvl2pPr>
            <a:lvl3pPr marL="5112045" indent="0" algn="ctr">
              <a:buNone/>
              <a:defRPr sz="10063"/>
            </a:lvl3pPr>
            <a:lvl4pPr marL="7668067" indent="0" algn="ctr">
              <a:buNone/>
              <a:defRPr sz="8945"/>
            </a:lvl4pPr>
            <a:lvl5pPr marL="10224089" indent="0" algn="ctr">
              <a:buNone/>
              <a:defRPr sz="8945"/>
            </a:lvl5pPr>
            <a:lvl6pPr marL="12780112" indent="0" algn="ctr">
              <a:buNone/>
              <a:defRPr sz="8945"/>
            </a:lvl6pPr>
            <a:lvl7pPr marL="15336134" indent="0" algn="ctr">
              <a:buNone/>
              <a:defRPr sz="8945"/>
            </a:lvl7pPr>
            <a:lvl8pPr marL="17892156" indent="0" algn="ctr">
              <a:buNone/>
              <a:defRPr sz="8945"/>
            </a:lvl8pPr>
            <a:lvl9pPr marL="20448179" indent="0" algn="ctr">
              <a:buNone/>
              <a:defRPr sz="8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1017-B61D-4CB3-86C1-B0E9CEBE4150}" type="datetime1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3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D77E-9D9A-42C8-BD50-A6CED7A10CE3}" type="datetime1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2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491640"/>
            <a:ext cx="11022896" cy="396604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491640"/>
            <a:ext cx="32429678" cy="396604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0A38-1E03-413E-8EE9-20A036FA906D}" type="datetime1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84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B1B-0AF9-483B-9A56-CE371AA7E70C}" type="datetime1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4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1667389"/>
            <a:ext cx="44091582" cy="19467289"/>
          </a:xfrm>
        </p:spPr>
        <p:txBody>
          <a:bodyPr anchor="b"/>
          <a:lstStyle>
            <a:lvl1pPr>
              <a:defRPr sz="3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1318846"/>
            <a:ext cx="44091582" cy="10237387"/>
          </a:xfrm>
        </p:spPr>
        <p:txBody>
          <a:bodyPr/>
          <a:lstStyle>
            <a:lvl1pPr marL="0" indent="0">
              <a:buNone/>
              <a:defRPr sz="13417">
                <a:solidFill>
                  <a:schemeClr val="tx1"/>
                </a:solidFill>
              </a:defRPr>
            </a:lvl1pPr>
            <a:lvl2pPr marL="2556022" indent="0">
              <a:buNone/>
              <a:defRPr sz="11181">
                <a:solidFill>
                  <a:schemeClr val="tx1">
                    <a:tint val="75000"/>
                  </a:schemeClr>
                </a:solidFill>
              </a:defRPr>
            </a:lvl2pPr>
            <a:lvl3pPr marL="5112045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3pPr>
            <a:lvl4pPr marL="7668067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08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112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6134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156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17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30E-CE5C-4CE8-998F-C7F0A702B1BE}" type="datetime1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2458200"/>
            <a:ext cx="21726287" cy="29693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2458200"/>
            <a:ext cx="21726287" cy="29693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9F94-902A-4A4E-AC4A-364889F21CF8}" type="datetime1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9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491650"/>
            <a:ext cx="44091582" cy="90457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1472381"/>
            <a:ext cx="21626438" cy="562243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7094818"/>
            <a:ext cx="21626438" cy="251439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11472381"/>
            <a:ext cx="21732945" cy="562243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7094818"/>
            <a:ext cx="21732945" cy="251439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6EB-C30C-449E-98CF-165EF6BE6813}" type="datetime1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4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F5ED-749D-4D89-AABC-4435D03129F8}" type="datetime1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DBC9-FC57-4633-8FEB-03FE90C36DEE}" type="datetime1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82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119967"/>
            <a:ext cx="16487748" cy="10919883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6738272"/>
            <a:ext cx="25879842" cy="33257978"/>
          </a:xfrm>
        </p:spPr>
        <p:txBody>
          <a:bodyPr/>
          <a:lstStyle>
            <a:lvl1pPr>
              <a:defRPr sz="17890"/>
            </a:lvl1pPr>
            <a:lvl2pPr>
              <a:defRPr sz="15654"/>
            </a:lvl2pPr>
            <a:lvl3pPr>
              <a:defRPr sz="13417"/>
            </a:lvl3pPr>
            <a:lvl4pPr>
              <a:defRPr sz="11181"/>
            </a:lvl4pPr>
            <a:lvl5pPr>
              <a:defRPr sz="11181"/>
            </a:lvl5pPr>
            <a:lvl6pPr>
              <a:defRPr sz="11181"/>
            </a:lvl6pPr>
            <a:lvl7pPr>
              <a:defRPr sz="11181"/>
            </a:lvl7pPr>
            <a:lvl8pPr>
              <a:defRPr sz="11181"/>
            </a:lvl8pPr>
            <a:lvl9pPr>
              <a:defRPr sz="1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4039850"/>
            <a:ext cx="16487748" cy="26010559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7AEE-39F1-425C-BD45-0943D11A3CAC}" type="datetime1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7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119967"/>
            <a:ext cx="16487748" cy="10919883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6738272"/>
            <a:ext cx="25879842" cy="33257978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6022" indent="0">
              <a:buNone/>
              <a:defRPr sz="15654"/>
            </a:lvl2pPr>
            <a:lvl3pPr marL="5112045" indent="0">
              <a:buNone/>
              <a:defRPr sz="13417"/>
            </a:lvl3pPr>
            <a:lvl4pPr marL="7668067" indent="0">
              <a:buNone/>
              <a:defRPr sz="11181"/>
            </a:lvl4pPr>
            <a:lvl5pPr marL="10224089" indent="0">
              <a:buNone/>
              <a:defRPr sz="11181"/>
            </a:lvl5pPr>
            <a:lvl6pPr marL="12780112" indent="0">
              <a:buNone/>
              <a:defRPr sz="11181"/>
            </a:lvl6pPr>
            <a:lvl7pPr marL="15336134" indent="0">
              <a:buNone/>
              <a:defRPr sz="11181"/>
            </a:lvl7pPr>
            <a:lvl8pPr marL="17892156" indent="0">
              <a:buNone/>
              <a:defRPr sz="11181"/>
            </a:lvl8pPr>
            <a:lvl9pPr marL="20448179" indent="0">
              <a:buNone/>
              <a:defRPr sz="1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4039850"/>
            <a:ext cx="16487748" cy="26010559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CE73-FF0D-42C0-813F-AE35C36AEC04}" type="datetime1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6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491650"/>
            <a:ext cx="44091582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2458200"/>
            <a:ext cx="44091582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3376214"/>
            <a:ext cx="11502152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6ECB-41EF-47DD-98A1-ED82D12F8714}" type="datetime1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3376214"/>
            <a:ext cx="1725322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3376214"/>
            <a:ext cx="11502152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48B5-AD92-433E-9463-16A8734C1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98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5112045" rtl="0" eaLnBrk="1" latinLnBrk="0" hangingPunct="1">
        <a:lnSpc>
          <a:spcPct val="90000"/>
        </a:lnSpc>
        <a:spcBef>
          <a:spcPct val="0"/>
        </a:spcBef>
        <a:buNone/>
        <a:defRPr sz="2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11" indent="-1278011" algn="l" defTabSz="5112045" rtl="0" eaLnBrk="1" latinLnBrk="0" hangingPunct="1">
        <a:lnSpc>
          <a:spcPct val="90000"/>
        </a:lnSpc>
        <a:spcBef>
          <a:spcPts val="5591"/>
        </a:spcBef>
        <a:buFont typeface="Arial" panose="020B0604020202020204" pitchFamily="34" charset="0"/>
        <a:buChar char="•"/>
        <a:defRPr sz="1565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3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7" kern="1200">
          <a:solidFill>
            <a:schemeClr val="tx1"/>
          </a:solidFill>
          <a:latin typeface="+mn-lt"/>
          <a:ea typeface="+mn-ea"/>
          <a:cs typeface="+mn-cs"/>
        </a:defRPr>
      </a:lvl2pPr>
      <a:lvl3pPr marL="6390056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1" kern="1200">
          <a:solidFill>
            <a:schemeClr val="tx1"/>
          </a:solidFill>
          <a:latin typeface="+mn-lt"/>
          <a:ea typeface="+mn-ea"/>
          <a:cs typeface="+mn-cs"/>
        </a:defRPr>
      </a:lvl3pPr>
      <a:lvl4pPr marL="8946078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0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2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5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9170167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172619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1pPr>
      <a:lvl2pPr marL="255602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5112045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7668067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022408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1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34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7892156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044817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www.kaggle.com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hyperlink" Target="https://visme.co/blog/infographic-best-practic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hyperlink" Target="https://r-graph-gallery.com/index.html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95D5D7"/>
            </a:gs>
            <a:gs pos="6000">
              <a:srgbClr val="E7E7E4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336AE10-6E68-9ADD-4429-B6BFD0F4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336" y="20885192"/>
            <a:ext cx="12003744" cy="6833394"/>
          </a:xfrm>
          <a:prstGeom prst="rect">
            <a:avLst/>
          </a:prstGeom>
        </p:spPr>
      </p:pic>
      <p:pic>
        <p:nvPicPr>
          <p:cNvPr id="17" name="Picture 1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16F2AE88-5BCF-3295-DA94-326CE4C7B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997" y="20937755"/>
            <a:ext cx="13036393" cy="6939544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FD28B91D-ED54-43BD-7D6C-6D514D5B9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997" y="35994003"/>
            <a:ext cx="13095273" cy="6731534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243C0DB3-E362-BFD1-ABCC-66EB0CE1D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7755"/>
            <a:ext cx="11254153" cy="6939545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C7F78BF-8399-C8B9-55D9-F1B9FDE9D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99" y="13253330"/>
            <a:ext cx="11005748" cy="7316601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B976E575-8BF1-3EEF-BBEE-86EFFEEED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124" y="13270125"/>
            <a:ext cx="11510278" cy="7299806"/>
          </a:xfrm>
          <a:prstGeom prst="rect">
            <a:avLst/>
          </a:prstGeom>
        </p:spPr>
      </p:pic>
      <p:pic>
        <p:nvPicPr>
          <p:cNvPr id="27" name="Picture 2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F542CE26-64AF-E5A1-1FA1-CA4F10F19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396" y="28030785"/>
            <a:ext cx="13036393" cy="7809732"/>
          </a:xfrm>
          <a:prstGeom prst="rect">
            <a:avLst/>
          </a:prstGeom>
        </p:spPr>
      </p:pic>
      <p:pic>
        <p:nvPicPr>
          <p:cNvPr id="29" name="Picture 28" descr="Chart, sunburst chart&#10;&#10;Description automatically generated">
            <a:extLst>
              <a:ext uri="{FF2B5EF4-FFF2-40B4-BE49-F238E27FC236}">
                <a16:creationId xmlns:a16="http://schemas.microsoft.com/office/drawing/2014/main" id="{1F5B49EE-EB7C-25CA-C6DF-28F5E06B8A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304" y="6068575"/>
            <a:ext cx="13749068" cy="6847326"/>
          </a:xfrm>
          <a:prstGeom prst="rect">
            <a:avLst/>
          </a:prstGeom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2F6B0E56-E666-EC8F-DC82-134993CCA7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" y="35906216"/>
            <a:ext cx="9142277" cy="6819321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FB07BC8E-9EAD-4EE8-E5C9-364655FCAC97}"/>
              </a:ext>
            </a:extLst>
          </p:cNvPr>
          <p:cNvSpPr/>
          <p:nvPr/>
        </p:nvSpPr>
        <p:spPr>
          <a:xfrm>
            <a:off x="14632016" y="23424863"/>
            <a:ext cx="5787287" cy="23023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11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71A0128-058A-D8DF-831F-1DA5B3563135}"/>
              </a:ext>
            </a:extLst>
          </p:cNvPr>
          <p:cNvSpPr/>
          <p:nvPr/>
        </p:nvSpPr>
        <p:spPr>
          <a:xfrm rot="5400000">
            <a:off x="14016357" y="22255645"/>
            <a:ext cx="3569756" cy="23384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11" dirty="0"/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DE09F146-528C-BD70-85A3-BB2B0E37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767"/>
            <a:ext cx="51120673" cy="3137722"/>
          </a:xfrm>
        </p:spPr>
        <p:txBody>
          <a:bodyPr>
            <a:normAutofit/>
          </a:bodyPr>
          <a:lstStyle/>
          <a:p>
            <a:pPr algn="ctr"/>
            <a:r>
              <a:rPr lang="en-IN" sz="15000" i="1" dirty="0">
                <a:solidFill>
                  <a:schemeClr val="tx2"/>
                </a:solidFill>
                <a:latin typeface="Arial Black" panose="020B0A04020102020204" pitchFamily="34" charset="0"/>
              </a:rPr>
              <a:t>Superstore Sales                                                    </a:t>
            </a:r>
          </a:p>
        </p:txBody>
      </p:sp>
      <p:sp>
        <p:nvSpPr>
          <p:cNvPr id="41" name="Title 38">
            <a:extLst>
              <a:ext uri="{FF2B5EF4-FFF2-40B4-BE49-F238E27FC236}">
                <a16:creationId xmlns:a16="http://schemas.microsoft.com/office/drawing/2014/main" id="{7979C590-3550-A851-F2D9-75A7A973F788}"/>
              </a:ext>
            </a:extLst>
          </p:cNvPr>
          <p:cNvSpPr txBox="1">
            <a:spLocks/>
          </p:cNvSpPr>
          <p:nvPr/>
        </p:nvSpPr>
        <p:spPr>
          <a:xfrm>
            <a:off x="0" y="6104858"/>
            <a:ext cx="20390663" cy="683372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51120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5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  <a:latin typeface="+mn-lt"/>
              </a:rPr>
              <a:t>Preferred Ship Mode: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Standard Class – Most Preferred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Second Class – Moderately Preferred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First Class – Less Preferred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Same Day – Least Preferred</a:t>
            </a:r>
          </a:p>
          <a:p>
            <a:pPr lvl="2"/>
            <a:endParaRPr lang="en-US" sz="7200" b="1" dirty="0">
              <a:solidFill>
                <a:schemeClr val="bg1"/>
              </a:solidFill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100" b="1" dirty="0" err="1">
                <a:solidFill>
                  <a:schemeClr val="bg1"/>
                </a:solidFill>
                <a:latin typeface="+mn-lt"/>
              </a:rPr>
              <a:t>asd</a:t>
            </a:r>
            <a:endParaRPr lang="en-US" sz="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0C023F-7DCA-0773-CE4D-3A8CCA2046EA}"/>
              </a:ext>
            </a:extLst>
          </p:cNvPr>
          <p:cNvSpPr txBox="1"/>
          <p:nvPr/>
        </p:nvSpPr>
        <p:spPr>
          <a:xfrm>
            <a:off x="20402550" y="2941448"/>
            <a:ext cx="30730008" cy="2585323"/>
          </a:xfrm>
          <a:prstGeom prst="rect">
            <a:avLst/>
          </a:prstGeom>
          <a:solidFill>
            <a:srgbClr val="2E666C"/>
          </a:solidFill>
        </p:spPr>
        <p:txBody>
          <a:bodyPr wrap="square">
            <a:spAutoFit/>
          </a:bodyPr>
          <a:lstStyle/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IN" sz="5400" b="1" dirty="0">
                <a:solidFill>
                  <a:schemeClr val="bg1"/>
                </a:solidFill>
              </a:rPr>
              <a:t>To scrutinize the sales of company, &amp; check how different factors are affecting its sales.   </a:t>
            </a:r>
          </a:p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IN" sz="5400" b="1" dirty="0">
                <a:solidFill>
                  <a:schemeClr val="bg1"/>
                </a:solidFill>
              </a:rPr>
              <a:t>To extract nuances required for increasing profits &amp; minimizing losses.</a:t>
            </a:r>
          </a:p>
          <a:p>
            <a:pPr marL="4343400" lvl="8" indent="-685800">
              <a:buFont typeface="Arial" panose="020B0604020202020204" pitchFamily="34" charset="0"/>
              <a:buChar char="•"/>
            </a:pP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D1BC9F-16E6-2CAA-08EB-A31EFF70CAB4}"/>
              </a:ext>
            </a:extLst>
          </p:cNvPr>
          <p:cNvSpPr txBox="1"/>
          <p:nvPr/>
        </p:nvSpPr>
        <p:spPr>
          <a:xfrm>
            <a:off x="11886" y="2941448"/>
            <a:ext cx="20390664" cy="2585323"/>
          </a:xfrm>
          <a:prstGeom prst="rect">
            <a:avLst/>
          </a:prstGeom>
          <a:solidFill>
            <a:srgbClr val="2E666C"/>
          </a:solidFill>
        </p:spPr>
        <p:txBody>
          <a:bodyPr wrap="square">
            <a:spAutoFit/>
          </a:bodyPr>
          <a:lstStyle/>
          <a:p>
            <a:pPr algn="r"/>
            <a:r>
              <a:rPr lang="en-IN" sz="8000" b="1" i="1" u="sng" dirty="0">
                <a:solidFill>
                  <a:schemeClr val="bg1"/>
                </a:solidFill>
              </a:rPr>
              <a:t>Hypothesis:</a:t>
            </a:r>
            <a:r>
              <a:rPr lang="en-IN" sz="8000" b="1" i="1" dirty="0">
                <a:solidFill>
                  <a:schemeClr val="bg1"/>
                </a:solidFill>
              </a:rPr>
              <a:t>  </a:t>
            </a:r>
          </a:p>
          <a:p>
            <a:pPr algn="r"/>
            <a:r>
              <a:rPr lang="en-IN" sz="8000" b="1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C96576-66DA-ED37-F4A1-03281390F03D}"/>
              </a:ext>
            </a:extLst>
          </p:cNvPr>
          <p:cNvSpPr txBox="1"/>
          <p:nvPr/>
        </p:nvSpPr>
        <p:spPr>
          <a:xfrm>
            <a:off x="34185127" y="6119341"/>
            <a:ext cx="17000642" cy="674030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</a:rPr>
              <a:t>Category wise Expense: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Technology – Most expensive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Furniture – Moderately  expensive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Office Supplies – Least expensive</a:t>
            </a:r>
          </a:p>
          <a:p>
            <a:endParaRPr lang="en-US" sz="7200" b="1" dirty="0">
              <a:solidFill>
                <a:schemeClr val="bg1"/>
              </a:solidFill>
            </a:endParaRPr>
          </a:p>
          <a:p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818545-036B-3433-206F-58AE96673DFF}"/>
              </a:ext>
            </a:extLst>
          </p:cNvPr>
          <p:cNvSpPr txBox="1"/>
          <p:nvPr/>
        </p:nvSpPr>
        <p:spPr>
          <a:xfrm>
            <a:off x="23358764" y="13270125"/>
            <a:ext cx="27750025" cy="7017306"/>
          </a:xfrm>
          <a:prstGeom prst="rect">
            <a:avLst/>
          </a:prstGeom>
          <a:solidFill>
            <a:srgbClr val="2E666C"/>
          </a:solidFill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  <a:latin typeface="+mn-lt"/>
              </a:rPr>
              <a:t>State wise Sales: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  <a:latin typeface="+mn-lt"/>
              </a:rPr>
              <a:t>California &amp; New York, with highest sales &amp; profits of around $80k, are our top 2 states.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Texas, </a:t>
            </a:r>
            <a:r>
              <a:rPr lang="en-US" sz="7200" b="1" dirty="0">
                <a:solidFill>
                  <a:schemeClr val="bg1"/>
                </a:solidFill>
                <a:latin typeface="+mn-lt"/>
              </a:rPr>
              <a:t> Despite of having third highest sales is in loss. Probably, the reason might be its highest discount offers.</a:t>
            </a:r>
          </a:p>
          <a:p>
            <a:endParaRPr lang="en-US" sz="7200" b="1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8B6D79-531A-D79C-3934-1E886D2B1FF7}"/>
              </a:ext>
            </a:extLst>
          </p:cNvPr>
          <p:cNvSpPr txBox="1"/>
          <p:nvPr/>
        </p:nvSpPr>
        <p:spPr>
          <a:xfrm>
            <a:off x="11886" y="28475061"/>
            <a:ext cx="32738013" cy="701730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</a:rPr>
              <a:t>Product Category</a:t>
            </a:r>
            <a:r>
              <a:rPr lang="en-US" sz="7200" b="1" i="1" dirty="0">
                <a:solidFill>
                  <a:schemeClr val="bg1"/>
                </a:solidFill>
                <a:latin typeface="+mn-lt"/>
              </a:rPr>
              <a:t> wise Sales: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Despite high sales, Tables &amp; Bookcases suffer huge losses, due to higher discounts.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  <a:latin typeface="+mn-lt"/>
              </a:rPr>
              <a:t>Office supplies grabbed highest profit margins.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  <a:latin typeface="+mn-lt"/>
              </a:rPr>
              <a:t>With highest sales &amp; profits, Copiers are profitable supported by low discounts.</a:t>
            </a:r>
          </a:p>
          <a:p>
            <a:endParaRPr lang="en-US" sz="7200" b="1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56477117-D89B-0AA8-4699-C4AEBEFB2E28}"/>
              </a:ext>
            </a:extLst>
          </p:cNvPr>
          <p:cNvSpPr/>
          <p:nvPr/>
        </p:nvSpPr>
        <p:spPr>
          <a:xfrm rot="5400000">
            <a:off x="33001813" y="30858002"/>
            <a:ext cx="4818667" cy="19878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1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748686-A3CD-6BE0-7705-1FE4842E6EE2}"/>
              </a:ext>
            </a:extLst>
          </p:cNvPr>
          <p:cNvSpPr txBox="1"/>
          <p:nvPr/>
        </p:nvSpPr>
        <p:spPr>
          <a:xfrm>
            <a:off x="9416473" y="35985230"/>
            <a:ext cx="28147607" cy="6740307"/>
          </a:xfrm>
          <a:prstGeom prst="rect">
            <a:avLst/>
          </a:prstGeom>
          <a:solidFill>
            <a:srgbClr val="2E666C"/>
          </a:solidFill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</a:rPr>
              <a:t>Conclusion</a:t>
            </a:r>
            <a:r>
              <a:rPr lang="en-US" sz="7200" b="1" i="1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  <a:latin typeface="+mn-lt"/>
              </a:rPr>
              <a:t>Due to high shipping costs of bulky furniture, it is less popular. Companies need to lower discounts to support it.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>
                <a:solidFill>
                  <a:schemeClr val="bg1"/>
                </a:solidFill>
              </a:rPr>
              <a:t>Technology, </a:t>
            </a:r>
            <a:r>
              <a:rPr lang="en-US" sz="7200" b="1" dirty="0">
                <a:solidFill>
                  <a:schemeClr val="bg1"/>
                </a:solidFill>
              </a:rPr>
              <a:t>being most popular have highest sales.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Although with high profit margins, stores need to work on increasing office supply sales.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7904C3-9A67-6C99-0353-9E4A6502599A}"/>
              </a:ext>
            </a:extLst>
          </p:cNvPr>
          <p:cNvSpPr txBox="1"/>
          <p:nvPr/>
        </p:nvSpPr>
        <p:spPr>
          <a:xfrm>
            <a:off x="11886" y="42701146"/>
            <a:ext cx="51120672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  <a:r>
              <a:rPr lang="en-US" sz="7200" b="1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6000" b="1" i="1" dirty="0">
                <a:solidFill>
                  <a:schemeClr val="bg2">
                    <a:lumMod val="50000"/>
                  </a:schemeClr>
                </a:solidFill>
                <a:latin typeface="+mn-lt"/>
                <a:hlinkClick r:id="rId11"/>
              </a:rPr>
              <a:t>https://r-graph-gallery.com/index.html</a:t>
            </a:r>
            <a:endParaRPr lang="en-US" sz="6000" b="1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6000" b="1" i="1" dirty="0">
                <a:solidFill>
                  <a:schemeClr val="bg2">
                    <a:lumMod val="50000"/>
                  </a:schemeClr>
                </a:solidFill>
                <a:latin typeface="+mn-lt"/>
                <a:hlinkClick r:id="rId12"/>
              </a:rPr>
              <a:t>https://visme.co/blog/infographic-best-practices/</a:t>
            </a:r>
            <a:r>
              <a:rPr lang="en-US" sz="6000" b="1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6000" b="1" i="1" dirty="0">
                <a:solidFill>
                  <a:schemeClr val="bg2">
                    <a:lumMod val="50000"/>
                  </a:schemeClr>
                </a:solidFill>
                <a:latin typeface="+mn-lt"/>
                <a:hlinkClick r:id="rId13"/>
              </a:rPr>
              <a:t>https://www.kaggle.com/</a:t>
            </a:r>
            <a:endParaRPr lang="en-US" sz="6000" b="1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5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852</TotalTime>
  <Words>244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Superstore Sales 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                                                   </dc:title>
  <dc:creator>Ranvir Singh</dc:creator>
  <cp:lastModifiedBy>Ranvir Singh</cp:lastModifiedBy>
  <cp:revision>3</cp:revision>
  <cp:lastPrinted>2023-02-26T16:56:22Z</cp:lastPrinted>
  <dcterms:created xsi:type="dcterms:W3CDTF">2023-02-26T08:18:36Z</dcterms:created>
  <dcterms:modified xsi:type="dcterms:W3CDTF">2023-02-26T23:47:58Z</dcterms:modified>
</cp:coreProperties>
</file>