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7/23/2025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119280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7/23/2025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873426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7/23/2025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4756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7/23/2025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230568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7/23/2025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7550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7/23/2025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724477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7/23/2025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179413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7/23/2025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78319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7/23/2025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12003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7/23/2025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770641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7/23/2025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682955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7/23/2025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80554978"/>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64" r:id="rId6"/>
    <p:sldLayoutId id="2147483875" r:id="rId7"/>
    <p:sldLayoutId id="2147483874" r:id="rId8"/>
    <p:sldLayoutId id="2147483873" r:id="rId9"/>
    <p:sldLayoutId id="2147483872" r:id="rId10"/>
    <p:sldLayoutId id="2147483865"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BF08DF-8556-42EB-74E8-9E1B43CC755C}"/>
              </a:ext>
            </a:extLst>
          </p:cNvPr>
          <p:cNvSpPr>
            <a:spLocks noGrp="1"/>
          </p:cNvSpPr>
          <p:nvPr>
            <p:ph type="ctrTitle"/>
          </p:nvPr>
        </p:nvSpPr>
        <p:spPr>
          <a:xfrm>
            <a:off x="596527" y="1657317"/>
            <a:ext cx="3566452" cy="2985582"/>
          </a:xfrm>
        </p:spPr>
        <p:txBody>
          <a:bodyPr anchor="b">
            <a:normAutofit/>
          </a:bodyPr>
          <a:lstStyle/>
          <a:p>
            <a:r>
              <a:rPr lang="en-GB" sz="4400" dirty="0"/>
              <a:t>2 Week Work Experience Presentation</a:t>
            </a:r>
          </a:p>
        </p:txBody>
      </p:sp>
      <p:sp>
        <p:nvSpPr>
          <p:cNvPr id="1040" name="Freeform: Shape 1039">
            <a:extLst>
              <a:ext uri="{FF2B5EF4-FFF2-40B4-BE49-F238E27FC236}">
                <a16:creationId xmlns:a16="http://schemas.microsoft.com/office/drawing/2014/main" id="{BD0C058D-27D4-3139-E199-E2C11099B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Santander Logo: valor, história, PNG">
            <a:extLst>
              <a:ext uri="{FF2B5EF4-FFF2-40B4-BE49-F238E27FC236}">
                <a16:creationId xmlns:a16="http://schemas.microsoft.com/office/drawing/2014/main" id="{DA08FE9A-B74E-CFAE-91E8-8E3778D8BAE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37595" y="1426080"/>
            <a:ext cx="7333488" cy="4125087"/>
          </a:xfrm>
          <a:prstGeom prst="rect">
            <a:avLst/>
          </a:prstGeom>
          <a:noFill/>
          <a:extLst>
            <a:ext uri="{909E8E84-426E-40DD-AFC4-6F175D3DCCD1}">
              <a14:hiddenFill xmlns:a14="http://schemas.microsoft.com/office/drawing/2010/main">
                <a:solidFill>
                  <a:srgbClr val="FFFFFF"/>
                </a:solidFill>
              </a14:hiddenFill>
            </a:ext>
          </a:extLst>
        </p:spPr>
      </p:pic>
      <p:sp>
        <p:nvSpPr>
          <p:cNvPr id="1042" name="Freeform: Shape 1041">
            <a:extLst>
              <a:ext uri="{FF2B5EF4-FFF2-40B4-BE49-F238E27FC236}">
                <a16:creationId xmlns:a16="http://schemas.microsoft.com/office/drawing/2014/main" id="{E94E0531-D614-3CB6-996E-FF0184A33A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6300216"/>
            <a:ext cx="11165482" cy="45719"/>
          </a:xfrm>
          <a:custGeom>
            <a:avLst/>
            <a:gdLst>
              <a:gd name="connsiteX0" fmla="*/ 0 w 11165482"/>
              <a:gd name="connsiteY0" fmla="*/ 0 h 45719"/>
              <a:gd name="connsiteX1" fmla="*/ 3694525 w 11165482"/>
              <a:gd name="connsiteY1" fmla="*/ 0 h 45719"/>
              <a:gd name="connsiteX2" fmla="*/ 5021183 w 11165482"/>
              <a:gd name="connsiteY2" fmla="*/ 0 h 45719"/>
              <a:gd name="connsiteX3" fmla="*/ 6144299 w 11165482"/>
              <a:gd name="connsiteY3" fmla="*/ 0 h 45719"/>
              <a:gd name="connsiteX4" fmla="*/ 8715708 w 11165482"/>
              <a:gd name="connsiteY4" fmla="*/ 0 h 45719"/>
              <a:gd name="connsiteX5" fmla="*/ 11165482 w 11165482"/>
              <a:gd name="connsiteY5" fmla="*/ 0 h 45719"/>
              <a:gd name="connsiteX6" fmla="*/ 11165482 w 11165482"/>
              <a:gd name="connsiteY6" fmla="*/ 45719 h 45719"/>
              <a:gd name="connsiteX7" fmla="*/ 8715708 w 11165482"/>
              <a:gd name="connsiteY7" fmla="*/ 45719 h 45719"/>
              <a:gd name="connsiteX8" fmla="*/ 6144299 w 11165482"/>
              <a:gd name="connsiteY8" fmla="*/ 45719 h 45719"/>
              <a:gd name="connsiteX9" fmla="*/ 5021183 w 11165482"/>
              <a:gd name="connsiteY9" fmla="*/ 45719 h 45719"/>
              <a:gd name="connsiteX10" fmla="*/ 3694525 w 11165482"/>
              <a:gd name="connsiteY10" fmla="*/ 45719 h 45719"/>
              <a:gd name="connsiteX11" fmla="*/ 0 w 11165482"/>
              <a:gd name="connsiteY11" fmla="*/ 45719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3694525 w 11165482"/>
              <a:gd name="connsiteY9" fmla="*/ 45719 h 45719"/>
              <a:gd name="connsiteX10" fmla="*/ 0 w 11165482"/>
              <a:gd name="connsiteY10" fmla="*/ 45719 h 45719"/>
              <a:gd name="connsiteX11" fmla="*/ 0 w 11165482"/>
              <a:gd name="connsiteY11" fmla="*/ 0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0 w 11165482"/>
              <a:gd name="connsiteY9" fmla="*/ 45719 h 45719"/>
              <a:gd name="connsiteX10" fmla="*/ 0 w 11165482"/>
              <a:gd name="connsiteY10"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6144299 w 11165482"/>
              <a:gd name="connsiteY6" fmla="*/ 45719 h 45719"/>
              <a:gd name="connsiteX7" fmla="*/ 5021183 w 11165482"/>
              <a:gd name="connsiteY7" fmla="*/ 45719 h 45719"/>
              <a:gd name="connsiteX8" fmla="*/ 0 w 11165482"/>
              <a:gd name="connsiteY8" fmla="*/ 45719 h 45719"/>
              <a:gd name="connsiteX9" fmla="*/ 0 w 11165482"/>
              <a:gd name="connsiteY9"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5021183 w 11165482"/>
              <a:gd name="connsiteY6" fmla="*/ 45719 h 45719"/>
              <a:gd name="connsiteX7" fmla="*/ 0 w 11165482"/>
              <a:gd name="connsiteY7" fmla="*/ 45719 h 45719"/>
              <a:gd name="connsiteX8" fmla="*/ 0 w 11165482"/>
              <a:gd name="connsiteY8"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5021183 w 11165482"/>
              <a:gd name="connsiteY5" fmla="*/ 45719 h 45719"/>
              <a:gd name="connsiteX6" fmla="*/ 0 w 11165482"/>
              <a:gd name="connsiteY6" fmla="*/ 45719 h 45719"/>
              <a:gd name="connsiteX7" fmla="*/ 0 w 11165482"/>
              <a:gd name="connsiteY7"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0 w 11165482"/>
              <a:gd name="connsiteY5" fmla="*/ 45719 h 45719"/>
              <a:gd name="connsiteX6" fmla="*/ 0 w 11165482"/>
              <a:gd name="connsiteY6"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0 w 11165482"/>
              <a:gd name="connsiteY4" fmla="*/ 45719 h 45719"/>
              <a:gd name="connsiteX5" fmla="*/ 0 w 11165482"/>
              <a:gd name="connsiteY5" fmla="*/ 0 h 45719"/>
              <a:gd name="connsiteX0" fmla="*/ 0 w 11165482"/>
              <a:gd name="connsiteY0" fmla="*/ 0 h 45719"/>
              <a:gd name="connsiteX1" fmla="*/ 11165482 w 11165482"/>
              <a:gd name="connsiteY1" fmla="*/ 0 h 45719"/>
              <a:gd name="connsiteX2" fmla="*/ 11165482 w 11165482"/>
              <a:gd name="connsiteY2" fmla="*/ 45719 h 45719"/>
              <a:gd name="connsiteX3" fmla="*/ 0 w 11165482"/>
              <a:gd name="connsiteY3" fmla="*/ 45719 h 45719"/>
              <a:gd name="connsiteX4" fmla="*/ 0 w 11165482"/>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65482" h="45719">
                <a:moveTo>
                  <a:pt x="0" y="0"/>
                </a:moveTo>
                <a:lnTo>
                  <a:pt x="11165482" y="0"/>
                </a:lnTo>
                <a:lnTo>
                  <a:pt x="11165482" y="45719"/>
                </a:lnTo>
                <a:lnTo>
                  <a:pt x="0" y="45719"/>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70301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53AE3C-AC4F-907C-B473-B9A30D215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0" name="Rectangle 9">
            <a:extLst>
              <a:ext uri="{FF2B5EF4-FFF2-40B4-BE49-F238E27FC236}">
                <a16:creationId xmlns:a16="http://schemas.microsoft.com/office/drawing/2014/main" id="{DC81933E-93BD-38CE-3C98-D10B2844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341299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2" name="Rectangle 11">
            <a:extLst>
              <a:ext uri="{FF2B5EF4-FFF2-40B4-BE49-F238E27FC236}">
                <a16:creationId xmlns:a16="http://schemas.microsoft.com/office/drawing/2014/main" id="{5B3B7A5C-39EE-77A0-28F9-DF5137231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611650"/>
            <a:ext cx="7031736"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ED3B2AB1-4898-EA2F-FD72-4D2E3CBA409B}"/>
              </a:ext>
            </a:extLst>
          </p:cNvPr>
          <p:cNvSpPr>
            <a:spLocks noGrp="1"/>
          </p:cNvSpPr>
          <p:nvPr>
            <p:ph type="title"/>
          </p:nvPr>
        </p:nvSpPr>
        <p:spPr>
          <a:xfrm>
            <a:off x="521208" y="978408"/>
            <a:ext cx="3410712" cy="5376672"/>
          </a:xfrm>
        </p:spPr>
        <p:txBody>
          <a:bodyPr>
            <a:normAutofit/>
          </a:bodyPr>
          <a:lstStyle/>
          <a:p>
            <a:r>
              <a:rPr lang="en-GB" sz="4000" dirty="0"/>
              <a:t>A Bit About Me</a:t>
            </a:r>
          </a:p>
        </p:txBody>
      </p:sp>
      <p:sp>
        <p:nvSpPr>
          <p:cNvPr id="3" name="Content Placeholder 2">
            <a:extLst>
              <a:ext uri="{FF2B5EF4-FFF2-40B4-BE49-F238E27FC236}">
                <a16:creationId xmlns:a16="http://schemas.microsoft.com/office/drawing/2014/main" id="{2AD802E6-50C8-3622-B33E-AD3F35EA4E0F}"/>
              </a:ext>
            </a:extLst>
          </p:cNvPr>
          <p:cNvSpPr>
            <a:spLocks noGrp="1"/>
          </p:cNvSpPr>
          <p:nvPr>
            <p:ph idx="1"/>
          </p:nvPr>
        </p:nvSpPr>
        <p:spPr>
          <a:xfrm>
            <a:off x="4069582" y="1042416"/>
            <a:ext cx="7598162" cy="5312664"/>
          </a:xfrm>
        </p:spPr>
        <p:txBody>
          <a:bodyPr>
            <a:normAutofit/>
          </a:bodyPr>
          <a:lstStyle/>
          <a:p>
            <a:r>
              <a:rPr lang="en-GB" dirty="0"/>
              <a:t>About to go into my final year of an integrated masters physics course at Warwick – where my final project involves dealing with large amounts of data captured by telescopes looking at exploding stars</a:t>
            </a:r>
          </a:p>
          <a:p>
            <a:endParaRPr lang="en-GB" dirty="0"/>
          </a:p>
          <a:p>
            <a:r>
              <a:rPr lang="en-GB" dirty="0"/>
              <a:t>Want to work in data science after I graduate since I enjoy programming, data analysis and have a huge passion for AI and evolving technology</a:t>
            </a:r>
          </a:p>
          <a:p>
            <a:pPr marL="0" indent="0">
              <a:buNone/>
            </a:pPr>
            <a:endParaRPr lang="en-GB" dirty="0"/>
          </a:p>
          <a:p>
            <a:r>
              <a:rPr lang="en-GB" dirty="0"/>
              <a:t>Before the work experience, I had lots of coding experience but only with physics and maths related application. </a:t>
            </a:r>
          </a:p>
          <a:p>
            <a:endParaRPr lang="en-GB" dirty="0"/>
          </a:p>
          <a:p>
            <a:r>
              <a:rPr lang="en-GB" dirty="0"/>
              <a:t>The OCR project James gave me has given me the chance to learn a whole new side of coding, especially since I’ve never used LLMs in code before. </a:t>
            </a:r>
          </a:p>
          <a:p>
            <a:endParaRPr lang="en-GB" dirty="0"/>
          </a:p>
        </p:txBody>
      </p:sp>
    </p:spTree>
    <p:extLst>
      <p:ext uri="{BB962C8B-B14F-4D97-AF65-F5344CB8AC3E}">
        <p14:creationId xmlns:p14="http://schemas.microsoft.com/office/powerpoint/2010/main" val="312904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85496-B044-FE9A-FF9E-4CE13FD5C209}"/>
              </a:ext>
            </a:extLst>
          </p:cNvPr>
          <p:cNvSpPr>
            <a:spLocks noGrp="1"/>
          </p:cNvSpPr>
          <p:nvPr>
            <p:ph type="title"/>
          </p:nvPr>
        </p:nvSpPr>
        <p:spPr/>
        <p:txBody>
          <a:bodyPr/>
          <a:lstStyle/>
          <a:p>
            <a:r>
              <a:rPr lang="en-GB" dirty="0"/>
              <a:t>What I’ve Done and Learnt</a:t>
            </a:r>
          </a:p>
        </p:txBody>
      </p:sp>
      <p:sp>
        <p:nvSpPr>
          <p:cNvPr id="3" name="Content Placeholder 2">
            <a:extLst>
              <a:ext uri="{FF2B5EF4-FFF2-40B4-BE49-F238E27FC236}">
                <a16:creationId xmlns:a16="http://schemas.microsoft.com/office/drawing/2014/main" id="{B9D24B59-374A-4FBF-DECB-473DDD77970F}"/>
              </a:ext>
            </a:extLst>
          </p:cNvPr>
          <p:cNvSpPr>
            <a:spLocks noGrp="1"/>
          </p:cNvSpPr>
          <p:nvPr>
            <p:ph idx="1"/>
          </p:nvPr>
        </p:nvSpPr>
        <p:spPr>
          <a:xfrm>
            <a:off x="521208" y="2250830"/>
            <a:ext cx="11155680" cy="4095105"/>
          </a:xfrm>
        </p:spPr>
        <p:txBody>
          <a:bodyPr>
            <a:normAutofit/>
          </a:bodyPr>
          <a:lstStyle/>
          <a:p>
            <a:r>
              <a:rPr lang="en-GB" dirty="0"/>
              <a:t>Main Project: Using LLMs to classify and extract useful information out of different types of documents used by the bank e.g. bank statements, payslips etc.  </a:t>
            </a:r>
          </a:p>
          <a:p>
            <a:r>
              <a:rPr lang="en-GB" dirty="0"/>
              <a:t>Further work on project to make the model more agentic  – get LLM to do code instead of my machine or use function calling with </a:t>
            </a:r>
            <a:r>
              <a:rPr lang="en-GB" dirty="0" err="1"/>
              <a:t>gpt</a:t>
            </a:r>
            <a:r>
              <a:rPr lang="en-GB" dirty="0"/>
              <a:t> model.</a:t>
            </a:r>
          </a:p>
          <a:p>
            <a:r>
              <a:rPr lang="en-GB" dirty="0"/>
              <a:t>Had a play around with public datasets to use supervised and unsupervised ML algorithms</a:t>
            </a:r>
          </a:p>
          <a:p>
            <a:r>
              <a:rPr lang="en-GB" dirty="0"/>
              <a:t>Been involved in several calls and meetings – shown me the more managerial side of things and how so many more skills than coding itself is required by a data scientist, especially in applied fields like banking.</a:t>
            </a:r>
          </a:p>
          <a:p>
            <a:r>
              <a:rPr lang="en-GB" dirty="0"/>
              <a:t>Daily calls with different members in the team, seen actual coding and demonstration for models currently being used. Learnt about how RAG models work, agentic AI and exposure to sands and cloud computing as well through AWS, SQL queries and even learnt how different financial models work e.g. mortgage predictions, churn models etc. </a:t>
            </a:r>
          </a:p>
        </p:txBody>
      </p:sp>
    </p:spTree>
    <p:extLst>
      <p:ext uri="{BB962C8B-B14F-4D97-AF65-F5344CB8AC3E}">
        <p14:creationId xmlns:p14="http://schemas.microsoft.com/office/powerpoint/2010/main" val="1318463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B20980-01FA-CB3D-932E-1451F73D8316}"/>
              </a:ext>
            </a:extLst>
          </p:cNvPr>
          <p:cNvSpPr>
            <a:spLocks noGrp="1"/>
          </p:cNvSpPr>
          <p:nvPr>
            <p:ph type="title"/>
          </p:nvPr>
        </p:nvSpPr>
        <p:spPr>
          <a:xfrm>
            <a:off x="521208" y="978408"/>
            <a:ext cx="6300216" cy="1325880"/>
          </a:xfrm>
        </p:spPr>
        <p:txBody>
          <a:bodyPr vert="horz" lIns="91440" tIns="45720" rIns="91440" bIns="45720" rtlCol="0" anchor="t">
            <a:normAutofit/>
          </a:bodyPr>
          <a:lstStyle/>
          <a:p>
            <a:r>
              <a:rPr lang="en-US" b="1" kern="1200">
                <a:solidFill>
                  <a:schemeClr val="tx1"/>
                </a:solidFill>
                <a:latin typeface="+mj-lt"/>
                <a:ea typeface="+mj-ea"/>
                <a:cs typeface="+mj-cs"/>
              </a:rPr>
              <a:t>OCR Extraction Project</a:t>
            </a:r>
          </a:p>
        </p:txBody>
      </p:sp>
      <p:sp>
        <p:nvSpPr>
          <p:cNvPr id="14" name="Rectangle 13">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71C494-8107-3D61-D611-4FBC7C22A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3612" y="611650"/>
            <a:ext cx="416052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a:extLst>
              <a:ext uri="{FF2B5EF4-FFF2-40B4-BE49-F238E27FC236}">
                <a16:creationId xmlns:a16="http://schemas.microsoft.com/office/drawing/2014/main" id="{A46FA7CF-F92C-E551-F3F3-74941647305B}"/>
              </a:ext>
            </a:extLst>
          </p:cNvPr>
          <p:cNvPicPr>
            <a:picLocks noGrp="1" noChangeAspect="1"/>
          </p:cNvPicPr>
          <p:nvPr>
            <p:ph idx="1"/>
          </p:nvPr>
        </p:nvPicPr>
        <p:blipFill>
          <a:blip r:embed="rId2"/>
          <a:stretch>
            <a:fillRect/>
          </a:stretch>
        </p:blipFill>
        <p:spPr>
          <a:xfrm>
            <a:off x="517867" y="2429691"/>
            <a:ext cx="5675816" cy="3916313"/>
          </a:xfrm>
          <a:prstGeom prst="rect">
            <a:avLst/>
          </a:prstGeom>
        </p:spPr>
      </p:pic>
      <p:sp>
        <p:nvSpPr>
          <p:cNvPr id="7" name="TextBox 6">
            <a:extLst>
              <a:ext uri="{FF2B5EF4-FFF2-40B4-BE49-F238E27FC236}">
                <a16:creationId xmlns:a16="http://schemas.microsoft.com/office/drawing/2014/main" id="{8E12D802-FDC4-8028-35EA-2ADA77A08630}"/>
              </a:ext>
            </a:extLst>
          </p:cNvPr>
          <p:cNvSpPr txBox="1"/>
          <p:nvPr/>
        </p:nvSpPr>
        <p:spPr>
          <a:xfrm>
            <a:off x="7124281" y="1088136"/>
            <a:ext cx="4543463" cy="5257800"/>
          </a:xfrm>
          <a:prstGeom prst="rect">
            <a:avLst/>
          </a:prstGeom>
        </p:spPr>
        <p:txBody>
          <a:bodyPr vert="horz" lIns="91440" tIns="45720" rIns="91440" bIns="45720" rtlCol="0">
            <a:normAutofit lnSpcReduction="10000"/>
          </a:bodyPr>
          <a:lstStyle/>
          <a:p>
            <a:pPr marL="285750" indent="-228600" defTabSz="914400">
              <a:spcAft>
                <a:spcPts val="600"/>
              </a:spcAft>
              <a:buFont typeface="Arial" panose="020B0604020202020204" pitchFamily="34" charset="0"/>
              <a:buChar char="•"/>
            </a:pPr>
            <a:r>
              <a:rPr lang="en-US" sz="1600" dirty="0"/>
              <a:t>Used LLM to decide document type from given list and a failsafe if it wasn’t a supported document. </a:t>
            </a:r>
          </a:p>
          <a:p>
            <a:pPr indent="-228600" defTabSz="914400">
              <a:spcAft>
                <a:spcPts val="600"/>
              </a:spcAft>
              <a:buFont typeface="Arial" panose="020B0604020202020204" pitchFamily="34" charset="0"/>
              <a:buChar char="•"/>
            </a:pPr>
            <a:endParaRPr lang="en-US" sz="1600" dirty="0"/>
          </a:p>
          <a:p>
            <a:pPr marL="285750" indent="-228600" defTabSz="914400">
              <a:spcAft>
                <a:spcPts val="600"/>
              </a:spcAft>
              <a:buFont typeface="Arial" panose="020B0604020202020204" pitchFamily="34" charset="0"/>
              <a:buChar char="•"/>
            </a:pPr>
            <a:r>
              <a:rPr lang="en-US" sz="1600" dirty="0"/>
              <a:t>Then using selection based on the first prompt answer, a second prompt specific to the document type was fed to LLM which then successfully outputted required details in JSON dictionary</a:t>
            </a:r>
          </a:p>
          <a:p>
            <a:pPr marL="285750" indent="-228600" defTabSz="914400">
              <a:spcAft>
                <a:spcPts val="600"/>
              </a:spcAft>
              <a:buFont typeface="Arial" panose="020B0604020202020204" pitchFamily="34" charset="0"/>
              <a:buChar char="•"/>
            </a:pPr>
            <a:endParaRPr lang="en-US" sz="1600" dirty="0"/>
          </a:p>
          <a:p>
            <a:pPr marL="285750" indent="-228600" defTabSz="914400">
              <a:spcAft>
                <a:spcPts val="600"/>
              </a:spcAft>
              <a:buFont typeface="Arial" panose="020B0604020202020204" pitchFamily="34" charset="0"/>
              <a:buChar char="•"/>
            </a:pPr>
            <a:r>
              <a:rPr lang="en-US" sz="1600" dirty="0"/>
              <a:t>To automate and minimise user interaction, I set up a UI which you can drag and drop files into and then the dictionary is outputted </a:t>
            </a:r>
          </a:p>
          <a:p>
            <a:pPr marL="285750" indent="-228600" defTabSz="914400">
              <a:spcAft>
                <a:spcPts val="600"/>
              </a:spcAft>
              <a:buFont typeface="Arial" panose="020B0604020202020204" pitchFamily="34" charset="0"/>
              <a:buChar char="•"/>
            </a:pPr>
            <a:endParaRPr lang="en-US" sz="1600" dirty="0"/>
          </a:p>
          <a:p>
            <a:pPr marL="285750" indent="-228600" defTabSz="914400">
              <a:spcAft>
                <a:spcPts val="600"/>
              </a:spcAft>
              <a:buFont typeface="Arial" panose="020B0604020202020204" pitchFamily="34" charset="0"/>
              <a:buChar char="•"/>
            </a:pPr>
            <a:r>
              <a:rPr lang="en-US" sz="1600" dirty="0"/>
              <a:t>I used tkinter for the UI and threading so that live updates could be displayed while extraction occurred.</a:t>
            </a:r>
          </a:p>
          <a:p>
            <a:pPr marL="285750" indent="-228600" defTabSz="914400">
              <a:spcAft>
                <a:spcPts val="600"/>
              </a:spcAft>
              <a:buFont typeface="Arial" panose="020B0604020202020204" pitchFamily="34" charset="0"/>
              <a:buChar char="•"/>
            </a:pPr>
            <a:endParaRPr lang="en-US" sz="1600" dirty="0"/>
          </a:p>
          <a:p>
            <a:pPr marL="285750" indent="-228600" defTabSz="914400">
              <a:spcAft>
                <a:spcPts val="600"/>
              </a:spcAft>
              <a:buFont typeface="Arial" panose="020B0604020202020204" pitchFamily="34" charset="0"/>
              <a:buChar char="•"/>
            </a:pPr>
            <a:r>
              <a:rPr lang="en-US" sz="1600" dirty="0"/>
              <a:t>Gave two examples of each document and model accurately read all of them</a:t>
            </a:r>
          </a:p>
          <a:p>
            <a:pPr marL="285750" indent="-228600" defTabSz="914400">
              <a:spcAft>
                <a:spcPts val="600"/>
              </a:spcAft>
              <a:buFont typeface="Arial" panose="020B0604020202020204" pitchFamily="34" charset="0"/>
              <a:buChar char="•"/>
            </a:pPr>
            <a:endParaRPr lang="en-US" sz="1400" dirty="0"/>
          </a:p>
          <a:p>
            <a:pPr marL="285750" indent="-228600" defTabSz="914400">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3222268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EF9D-2566-867A-7C38-7CAC5BEDD567}"/>
              </a:ext>
            </a:extLst>
          </p:cNvPr>
          <p:cNvSpPr>
            <a:spLocks noGrp="1"/>
          </p:cNvSpPr>
          <p:nvPr>
            <p:ph type="title"/>
          </p:nvPr>
        </p:nvSpPr>
        <p:spPr/>
        <p:txBody>
          <a:bodyPr/>
          <a:lstStyle/>
          <a:p>
            <a:r>
              <a:rPr lang="en-GB" dirty="0"/>
              <a:t>Taking it Further</a:t>
            </a:r>
          </a:p>
        </p:txBody>
      </p:sp>
      <p:sp>
        <p:nvSpPr>
          <p:cNvPr id="3" name="Content Placeholder 2">
            <a:extLst>
              <a:ext uri="{FF2B5EF4-FFF2-40B4-BE49-F238E27FC236}">
                <a16:creationId xmlns:a16="http://schemas.microsoft.com/office/drawing/2014/main" id="{C7532699-8905-EA6E-2613-F52E76743E14}"/>
              </a:ext>
            </a:extLst>
          </p:cNvPr>
          <p:cNvSpPr>
            <a:spLocks noGrp="1"/>
          </p:cNvSpPr>
          <p:nvPr>
            <p:ph idx="1"/>
          </p:nvPr>
        </p:nvSpPr>
        <p:spPr>
          <a:xfrm>
            <a:off x="699030" y="1995803"/>
            <a:ext cx="11155680" cy="3767328"/>
          </a:xfrm>
        </p:spPr>
        <p:txBody>
          <a:bodyPr/>
          <a:lstStyle/>
          <a:p>
            <a:r>
              <a:rPr lang="en-GB" dirty="0"/>
              <a:t>I tried to do the same task using two other methods</a:t>
            </a:r>
          </a:p>
          <a:p>
            <a:pPr marL="342900" indent="-342900">
              <a:buAutoNum type="arabicParenR"/>
            </a:pPr>
            <a:r>
              <a:rPr lang="en-GB" dirty="0"/>
              <a:t>Passing the functions as string to LLM and getting LLM to do all the logic and run through code </a:t>
            </a:r>
          </a:p>
          <a:p>
            <a:pPr marL="342900" indent="-342900">
              <a:buAutoNum type="arabicParenR"/>
            </a:pPr>
            <a:r>
              <a:rPr lang="en-GB" dirty="0"/>
              <a:t>Use </a:t>
            </a:r>
            <a:r>
              <a:rPr lang="en-GB" dirty="0" err="1"/>
              <a:t>openai</a:t>
            </a:r>
            <a:r>
              <a:rPr lang="en-GB" dirty="0"/>
              <a:t> function calling so LLM does deciding document code for me</a:t>
            </a:r>
          </a:p>
        </p:txBody>
      </p:sp>
      <p:pic>
        <p:nvPicPr>
          <p:cNvPr id="5" name="Picture 4">
            <a:extLst>
              <a:ext uri="{FF2B5EF4-FFF2-40B4-BE49-F238E27FC236}">
                <a16:creationId xmlns:a16="http://schemas.microsoft.com/office/drawing/2014/main" id="{167F2DE1-88D2-E889-0D5F-6D38C7170CAE}"/>
              </a:ext>
            </a:extLst>
          </p:cNvPr>
          <p:cNvPicPr>
            <a:picLocks noChangeAspect="1"/>
          </p:cNvPicPr>
          <p:nvPr/>
        </p:nvPicPr>
        <p:blipFill>
          <a:blip r:embed="rId2"/>
          <a:stretch>
            <a:fillRect/>
          </a:stretch>
        </p:blipFill>
        <p:spPr>
          <a:xfrm>
            <a:off x="3389946" y="3741837"/>
            <a:ext cx="5412108" cy="2407648"/>
          </a:xfrm>
          <a:prstGeom prst="rect">
            <a:avLst/>
          </a:prstGeom>
        </p:spPr>
      </p:pic>
    </p:spTree>
    <p:extLst>
      <p:ext uri="{BB962C8B-B14F-4D97-AF65-F5344CB8AC3E}">
        <p14:creationId xmlns:p14="http://schemas.microsoft.com/office/powerpoint/2010/main" val="3786715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D1BDCCC-E676-2A7E-BE11-2B8C23DB2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E1A15C-C08A-3BF2-6646-00FF56312C45}"/>
              </a:ext>
            </a:extLst>
          </p:cNvPr>
          <p:cNvSpPr>
            <a:spLocks noGrp="1"/>
          </p:cNvSpPr>
          <p:nvPr>
            <p:ph type="title"/>
          </p:nvPr>
        </p:nvSpPr>
        <p:spPr>
          <a:xfrm>
            <a:off x="521208" y="978408"/>
            <a:ext cx="11155680" cy="1115568"/>
          </a:xfrm>
        </p:spPr>
        <p:txBody>
          <a:bodyPr vert="horz" lIns="91440" tIns="45720" rIns="91440" bIns="45720" rtlCol="0" anchor="t">
            <a:normAutofit/>
          </a:bodyPr>
          <a:lstStyle/>
          <a:p>
            <a:r>
              <a:rPr lang="en-US" b="1" kern="1200">
                <a:solidFill>
                  <a:schemeClr val="tx1"/>
                </a:solidFill>
                <a:latin typeface="+mj-lt"/>
                <a:ea typeface="+mj-ea"/>
                <a:cs typeface="+mj-cs"/>
              </a:rPr>
              <a:t>What I Found</a:t>
            </a:r>
          </a:p>
        </p:txBody>
      </p:sp>
      <p:sp>
        <p:nvSpPr>
          <p:cNvPr id="25" name="Freeform: Shape 24">
            <a:extLst>
              <a:ext uri="{FF2B5EF4-FFF2-40B4-BE49-F238E27FC236}">
                <a16:creationId xmlns:a16="http://schemas.microsoft.com/office/drawing/2014/main" id="{781C97B1-8A09-6383-8C65-A3B735778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67DA73D2-E101-EF89-17BF-1872EBBEE710}"/>
              </a:ext>
            </a:extLst>
          </p:cNvPr>
          <p:cNvPicPr>
            <a:picLocks noGrp="1" noChangeAspect="1"/>
          </p:cNvPicPr>
          <p:nvPr>
            <p:ph idx="1"/>
          </p:nvPr>
        </p:nvPicPr>
        <p:blipFill>
          <a:blip r:embed="rId2"/>
          <a:stretch>
            <a:fillRect/>
          </a:stretch>
        </p:blipFill>
        <p:spPr>
          <a:xfrm>
            <a:off x="100632" y="2093976"/>
            <a:ext cx="7814811" cy="3486778"/>
          </a:xfrm>
          <a:prstGeom prst="rect">
            <a:avLst/>
          </a:prstGeom>
        </p:spPr>
      </p:pic>
      <p:sp>
        <p:nvSpPr>
          <p:cNvPr id="8" name="TextBox 7">
            <a:extLst>
              <a:ext uri="{FF2B5EF4-FFF2-40B4-BE49-F238E27FC236}">
                <a16:creationId xmlns:a16="http://schemas.microsoft.com/office/drawing/2014/main" id="{A3E3442A-0673-0084-A78D-B4A793C6B3DA}"/>
              </a:ext>
            </a:extLst>
          </p:cNvPr>
          <p:cNvSpPr txBox="1"/>
          <p:nvPr/>
        </p:nvSpPr>
        <p:spPr>
          <a:xfrm>
            <a:off x="7882640" y="2241755"/>
            <a:ext cx="4130576" cy="3596214"/>
          </a:xfrm>
          <a:prstGeom prst="rect">
            <a:avLst/>
          </a:prstGeom>
        </p:spPr>
        <p:txBody>
          <a:bodyPr vert="horz" lIns="91440" tIns="45720" rIns="91440" bIns="45720" rtlCol="0">
            <a:normAutofit/>
          </a:bodyPr>
          <a:lstStyle/>
          <a:p>
            <a:pPr marL="285750" indent="-228600" defTabSz="914400">
              <a:lnSpc>
                <a:spcPct val="110000"/>
              </a:lnSpc>
              <a:spcAft>
                <a:spcPts val="600"/>
              </a:spcAft>
              <a:buFont typeface="Arial" panose="020B0604020202020204" pitchFamily="34" charset="0"/>
              <a:buChar char="•"/>
            </a:pPr>
            <a:r>
              <a:rPr lang="en-US" dirty="0"/>
              <a:t>On average the quickest extraction was from API function calling and slowest was LLM doing all logic, especially for complex documents</a:t>
            </a:r>
          </a:p>
          <a:p>
            <a:pPr marL="285750" indent="-228600" defTabSz="914400">
              <a:lnSpc>
                <a:spcPct val="110000"/>
              </a:lnSpc>
              <a:spcAft>
                <a:spcPts val="600"/>
              </a:spcAft>
              <a:buFont typeface="Arial" panose="020B0604020202020204" pitchFamily="34" charset="0"/>
              <a:buChar char="•"/>
            </a:pPr>
            <a:endParaRPr lang="en-US" dirty="0"/>
          </a:p>
          <a:p>
            <a:pPr marL="285750" indent="-228600" defTabSz="914400">
              <a:lnSpc>
                <a:spcPct val="110000"/>
              </a:lnSpc>
              <a:spcAft>
                <a:spcPts val="600"/>
              </a:spcAft>
              <a:buFont typeface="Arial" panose="020B0604020202020204" pitchFamily="34" charset="0"/>
              <a:buChar char="•"/>
            </a:pPr>
            <a:r>
              <a:rPr lang="en-US" dirty="0"/>
              <a:t>For simpler docs times very similar</a:t>
            </a:r>
          </a:p>
          <a:p>
            <a:pPr marL="285750" indent="-228600" defTabSz="914400">
              <a:lnSpc>
                <a:spcPct val="110000"/>
              </a:lnSpc>
              <a:spcAft>
                <a:spcPts val="600"/>
              </a:spcAft>
              <a:buFont typeface="Arial" panose="020B0604020202020204" pitchFamily="34" charset="0"/>
              <a:buChar char="•"/>
            </a:pPr>
            <a:endParaRPr lang="en-US" dirty="0"/>
          </a:p>
          <a:p>
            <a:pPr marL="285750" indent="-228600" defTabSz="914400">
              <a:lnSpc>
                <a:spcPct val="110000"/>
              </a:lnSpc>
              <a:spcAft>
                <a:spcPts val="600"/>
              </a:spcAft>
              <a:buFont typeface="Arial" panose="020B0604020202020204" pitchFamily="34" charset="0"/>
              <a:buChar char="•"/>
            </a:pPr>
            <a:r>
              <a:rPr lang="en-US" dirty="0"/>
              <a:t>SA302 complex document but all 3 models did very similar time </a:t>
            </a:r>
          </a:p>
        </p:txBody>
      </p:sp>
      <p:sp>
        <p:nvSpPr>
          <p:cNvPr id="7" name="TextBox 6">
            <a:extLst>
              <a:ext uri="{FF2B5EF4-FFF2-40B4-BE49-F238E27FC236}">
                <a16:creationId xmlns:a16="http://schemas.microsoft.com/office/drawing/2014/main" id="{E3E84D10-3869-2EF5-B90A-7C560ECF31E6}"/>
              </a:ext>
            </a:extLst>
          </p:cNvPr>
          <p:cNvSpPr txBox="1"/>
          <p:nvPr/>
        </p:nvSpPr>
        <p:spPr>
          <a:xfrm>
            <a:off x="8475406" y="2241755"/>
            <a:ext cx="3421626" cy="369332"/>
          </a:xfrm>
          <a:prstGeom prst="rect">
            <a:avLst/>
          </a:prstGeom>
          <a:noFill/>
        </p:spPr>
        <p:txBody>
          <a:bodyPr wrap="square" rtlCol="0">
            <a:spAutoFit/>
          </a:bodyPr>
          <a:lstStyle/>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885616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2C8B0-49FE-4078-8E9D-4060C58A737E}"/>
              </a:ext>
            </a:extLst>
          </p:cNvPr>
          <p:cNvSpPr>
            <a:spLocks noGrp="1"/>
          </p:cNvSpPr>
          <p:nvPr>
            <p:ph type="title"/>
          </p:nvPr>
        </p:nvSpPr>
        <p:spPr/>
        <p:txBody>
          <a:bodyPr/>
          <a:lstStyle/>
          <a:p>
            <a:r>
              <a:rPr lang="en-GB" dirty="0"/>
              <a:t>Further Work After Experience </a:t>
            </a:r>
          </a:p>
        </p:txBody>
      </p:sp>
      <p:sp>
        <p:nvSpPr>
          <p:cNvPr id="3" name="Content Placeholder 2">
            <a:extLst>
              <a:ext uri="{FF2B5EF4-FFF2-40B4-BE49-F238E27FC236}">
                <a16:creationId xmlns:a16="http://schemas.microsoft.com/office/drawing/2014/main" id="{724F7BD5-74EB-755B-22D8-4CA6EEFA5EA2}"/>
              </a:ext>
            </a:extLst>
          </p:cNvPr>
          <p:cNvSpPr>
            <a:spLocks noGrp="1"/>
          </p:cNvSpPr>
          <p:nvPr>
            <p:ph idx="1"/>
          </p:nvPr>
        </p:nvSpPr>
        <p:spPr>
          <a:xfrm>
            <a:off x="521208" y="2250831"/>
            <a:ext cx="11155680" cy="4095105"/>
          </a:xfrm>
        </p:spPr>
        <p:txBody>
          <a:bodyPr/>
          <a:lstStyle/>
          <a:p>
            <a:r>
              <a:rPr lang="en-GB" dirty="0"/>
              <a:t>Build my </a:t>
            </a:r>
            <a:r>
              <a:rPr lang="en-GB" dirty="0" err="1"/>
              <a:t>github</a:t>
            </a:r>
            <a:r>
              <a:rPr lang="en-GB" dirty="0"/>
              <a:t> for job application with work project and the agents research I did</a:t>
            </a:r>
          </a:p>
          <a:p>
            <a:pPr marL="0" indent="0">
              <a:buNone/>
            </a:pPr>
            <a:endParaRPr lang="en-GB" dirty="0"/>
          </a:p>
          <a:p>
            <a:r>
              <a:rPr lang="en-GB" dirty="0"/>
              <a:t>Do some research and attempt to build my own RAG model</a:t>
            </a:r>
          </a:p>
          <a:p>
            <a:pPr marL="0" indent="0">
              <a:buNone/>
            </a:pPr>
            <a:endParaRPr lang="en-GB" dirty="0"/>
          </a:p>
          <a:p>
            <a:r>
              <a:rPr lang="en-GB" dirty="0"/>
              <a:t>Read up more on traditional machine learning algorithms and attempt to program my own too </a:t>
            </a:r>
          </a:p>
          <a:p>
            <a:endParaRPr lang="en-GB" dirty="0"/>
          </a:p>
          <a:p>
            <a:r>
              <a:rPr lang="en-GB" dirty="0"/>
              <a:t>Kaggle!</a:t>
            </a:r>
          </a:p>
          <a:p>
            <a:pPr marL="0" indent="0">
              <a:buNone/>
            </a:pPr>
            <a:endParaRPr lang="en-GB" dirty="0"/>
          </a:p>
        </p:txBody>
      </p:sp>
    </p:spTree>
    <p:extLst>
      <p:ext uri="{BB962C8B-B14F-4D97-AF65-F5344CB8AC3E}">
        <p14:creationId xmlns:p14="http://schemas.microsoft.com/office/powerpoint/2010/main" val="1934656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FF9FFCE1-E057-415B-A971-88EC7E22A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273BFD-409F-D699-2673-FAA285483927}"/>
              </a:ext>
            </a:extLst>
          </p:cNvPr>
          <p:cNvSpPr>
            <a:spLocks noGrp="1"/>
          </p:cNvSpPr>
          <p:nvPr>
            <p:ph type="title"/>
          </p:nvPr>
        </p:nvSpPr>
        <p:spPr>
          <a:xfrm>
            <a:off x="521209" y="971397"/>
            <a:ext cx="3844710" cy="3228814"/>
          </a:xfrm>
        </p:spPr>
        <p:txBody>
          <a:bodyPr vert="horz" lIns="91440" tIns="45720" rIns="91440" bIns="45720" rtlCol="0" anchor="t">
            <a:normAutofit/>
          </a:bodyPr>
          <a:lstStyle/>
          <a:p>
            <a:r>
              <a:rPr lang="en-US" sz="4800" dirty="0"/>
              <a:t>Thank You For Listening!</a:t>
            </a:r>
          </a:p>
        </p:txBody>
      </p:sp>
      <p:sp>
        <p:nvSpPr>
          <p:cNvPr id="15" name="Rectangle 14">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346557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miling Face with No Fill">
            <a:extLst>
              <a:ext uri="{FF2B5EF4-FFF2-40B4-BE49-F238E27FC236}">
                <a16:creationId xmlns:a16="http://schemas.microsoft.com/office/drawing/2014/main" id="{FBB5D483-9C22-E5F1-76E3-94F8EA371A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05234" y="508090"/>
            <a:ext cx="5626534" cy="5626534"/>
          </a:xfrm>
          <a:prstGeom prst="rect">
            <a:avLst/>
          </a:prstGeom>
        </p:spPr>
      </p:pic>
      <p:sp>
        <p:nvSpPr>
          <p:cNvPr id="17" name="Rectangle 16">
            <a:extLst>
              <a:ext uri="{FF2B5EF4-FFF2-40B4-BE49-F238E27FC236}">
                <a16:creationId xmlns:a16="http://schemas.microsoft.com/office/drawing/2014/main" id="{D58401B5-5F1B-4D21-9AC3-AAEC8D366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704" y="6300216"/>
            <a:ext cx="729360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1740871"/>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emplate>Ion Boardroom</Template>
  <TotalTime>2880</TotalTime>
  <Words>548</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Bierstadt</vt:lpstr>
      <vt:lpstr>GestaltVTI</vt:lpstr>
      <vt:lpstr>2 Week Work Experience Presentation</vt:lpstr>
      <vt:lpstr>A Bit About Me</vt:lpstr>
      <vt:lpstr>What I’ve Done and Learnt</vt:lpstr>
      <vt:lpstr>OCR Extraction Project</vt:lpstr>
      <vt:lpstr>Taking it Further</vt:lpstr>
      <vt:lpstr>What I Found</vt:lpstr>
      <vt:lpstr>Further Work After Experience </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NARANG, RANVIR (UG)</dc:creator>
  <cp:lastModifiedBy>NARANG, RANVIR (UG)</cp:lastModifiedBy>
  <cp:revision>3</cp:revision>
  <dcterms:created xsi:type="dcterms:W3CDTF">2025-07-23T10:53:23Z</dcterms:created>
  <dcterms:modified xsi:type="dcterms:W3CDTF">2025-07-25T10:53:40Z</dcterms:modified>
</cp:coreProperties>
</file>