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65" r:id="rId5"/>
    <p:sldId id="258" r:id="rId6"/>
    <p:sldId id="259" r:id="rId7"/>
    <p:sldId id="261" r:id="rId8"/>
    <p:sldId id="263"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671D29-4350-41F5-B0C7-89DEACC3A0C1}"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42B60-C4B8-4CF6-B2B1-B8D7DE083394}" type="slidenum">
              <a:rPr lang="en-US" smtClean="0"/>
              <a:t>‹#›</a:t>
            </a:fld>
            <a:endParaRPr lang="en-US"/>
          </a:p>
        </p:txBody>
      </p:sp>
    </p:spTree>
    <p:extLst>
      <p:ext uri="{BB962C8B-B14F-4D97-AF65-F5344CB8AC3E}">
        <p14:creationId xmlns:p14="http://schemas.microsoft.com/office/powerpoint/2010/main" val="34602097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671D29-4350-41F5-B0C7-89DEACC3A0C1}"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42B60-C4B8-4CF6-B2B1-B8D7DE083394}" type="slidenum">
              <a:rPr lang="en-US" smtClean="0"/>
              <a:t>‹#›</a:t>
            </a:fld>
            <a:endParaRPr lang="en-US"/>
          </a:p>
        </p:txBody>
      </p:sp>
    </p:spTree>
    <p:extLst>
      <p:ext uri="{BB962C8B-B14F-4D97-AF65-F5344CB8AC3E}">
        <p14:creationId xmlns:p14="http://schemas.microsoft.com/office/powerpoint/2010/main" val="5660159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671D29-4350-41F5-B0C7-89DEACC3A0C1}"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42B60-C4B8-4CF6-B2B1-B8D7DE083394}" type="slidenum">
              <a:rPr lang="en-US" smtClean="0"/>
              <a:t>‹#›</a:t>
            </a:fld>
            <a:endParaRPr lang="en-US"/>
          </a:p>
        </p:txBody>
      </p:sp>
    </p:spTree>
    <p:extLst>
      <p:ext uri="{BB962C8B-B14F-4D97-AF65-F5344CB8AC3E}">
        <p14:creationId xmlns:p14="http://schemas.microsoft.com/office/powerpoint/2010/main" val="19537892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671D29-4350-41F5-B0C7-89DEACC3A0C1}"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42B60-C4B8-4CF6-B2B1-B8D7DE083394}" type="slidenum">
              <a:rPr lang="en-US" smtClean="0"/>
              <a:t>‹#›</a:t>
            </a:fld>
            <a:endParaRPr lang="en-US"/>
          </a:p>
        </p:txBody>
      </p:sp>
    </p:spTree>
    <p:extLst>
      <p:ext uri="{BB962C8B-B14F-4D97-AF65-F5344CB8AC3E}">
        <p14:creationId xmlns:p14="http://schemas.microsoft.com/office/powerpoint/2010/main" val="26802980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671D29-4350-41F5-B0C7-89DEACC3A0C1}"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42B60-C4B8-4CF6-B2B1-B8D7DE083394}" type="slidenum">
              <a:rPr lang="en-US" smtClean="0"/>
              <a:t>‹#›</a:t>
            </a:fld>
            <a:endParaRPr lang="en-US"/>
          </a:p>
        </p:txBody>
      </p:sp>
    </p:spTree>
    <p:extLst>
      <p:ext uri="{BB962C8B-B14F-4D97-AF65-F5344CB8AC3E}">
        <p14:creationId xmlns:p14="http://schemas.microsoft.com/office/powerpoint/2010/main" val="32413769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671D29-4350-41F5-B0C7-89DEACC3A0C1}"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42B60-C4B8-4CF6-B2B1-B8D7DE083394}" type="slidenum">
              <a:rPr lang="en-US" smtClean="0"/>
              <a:t>‹#›</a:t>
            </a:fld>
            <a:endParaRPr lang="en-US"/>
          </a:p>
        </p:txBody>
      </p:sp>
    </p:spTree>
    <p:extLst>
      <p:ext uri="{BB962C8B-B14F-4D97-AF65-F5344CB8AC3E}">
        <p14:creationId xmlns:p14="http://schemas.microsoft.com/office/powerpoint/2010/main" val="16750788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671D29-4350-41F5-B0C7-89DEACC3A0C1}" type="datetimeFigureOut">
              <a:rPr lang="en-US" smtClean="0"/>
              <a:t>9/5/2022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D42B60-C4B8-4CF6-B2B1-B8D7DE083394}" type="slidenum">
              <a:rPr lang="en-US" smtClean="0"/>
              <a:t>‹#›</a:t>
            </a:fld>
            <a:endParaRPr lang="en-US"/>
          </a:p>
        </p:txBody>
      </p:sp>
    </p:spTree>
    <p:extLst>
      <p:ext uri="{BB962C8B-B14F-4D97-AF65-F5344CB8AC3E}">
        <p14:creationId xmlns:p14="http://schemas.microsoft.com/office/powerpoint/2010/main" val="6944037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671D29-4350-41F5-B0C7-89DEACC3A0C1}" type="datetimeFigureOut">
              <a:rPr lang="en-US" smtClean="0"/>
              <a:t>9/5/2022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D42B60-C4B8-4CF6-B2B1-B8D7DE083394}" type="slidenum">
              <a:rPr lang="en-US" smtClean="0"/>
              <a:t>‹#›</a:t>
            </a:fld>
            <a:endParaRPr lang="en-US"/>
          </a:p>
        </p:txBody>
      </p:sp>
    </p:spTree>
    <p:extLst>
      <p:ext uri="{BB962C8B-B14F-4D97-AF65-F5344CB8AC3E}">
        <p14:creationId xmlns:p14="http://schemas.microsoft.com/office/powerpoint/2010/main" val="31768355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71D29-4350-41F5-B0C7-89DEACC3A0C1}" type="datetimeFigureOut">
              <a:rPr lang="en-US" smtClean="0"/>
              <a:t>9/5/2022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D42B60-C4B8-4CF6-B2B1-B8D7DE083394}" type="slidenum">
              <a:rPr lang="en-US" smtClean="0"/>
              <a:t>‹#›</a:t>
            </a:fld>
            <a:endParaRPr lang="en-US"/>
          </a:p>
        </p:txBody>
      </p:sp>
    </p:spTree>
    <p:extLst>
      <p:ext uri="{BB962C8B-B14F-4D97-AF65-F5344CB8AC3E}">
        <p14:creationId xmlns:p14="http://schemas.microsoft.com/office/powerpoint/2010/main" val="14682661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671D29-4350-41F5-B0C7-89DEACC3A0C1}"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42B60-C4B8-4CF6-B2B1-B8D7DE083394}" type="slidenum">
              <a:rPr lang="en-US" smtClean="0"/>
              <a:t>‹#›</a:t>
            </a:fld>
            <a:endParaRPr lang="en-US"/>
          </a:p>
        </p:txBody>
      </p:sp>
    </p:spTree>
    <p:extLst>
      <p:ext uri="{BB962C8B-B14F-4D97-AF65-F5344CB8AC3E}">
        <p14:creationId xmlns:p14="http://schemas.microsoft.com/office/powerpoint/2010/main" val="39098200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671D29-4350-41F5-B0C7-89DEACC3A0C1}"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42B60-C4B8-4CF6-B2B1-B8D7DE083394}" type="slidenum">
              <a:rPr lang="en-US" smtClean="0"/>
              <a:t>‹#›</a:t>
            </a:fld>
            <a:endParaRPr lang="en-US"/>
          </a:p>
        </p:txBody>
      </p:sp>
    </p:spTree>
    <p:extLst>
      <p:ext uri="{BB962C8B-B14F-4D97-AF65-F5344CB8AC3E}">
        <p14:creationId xmlns:p14="http://schemas.microsoft.com/office/powerpoint/2010/main" val="20754164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671D29-4350-41F5-B0C7-89DEACC3A0C1}" type="datetimeFigureOut">
              <a:rPr lang="en-US" smtClean="0"/>
              <a:t>9/5/2022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42B60-C4B8-4CF6-B2B1-B8D7DE083394}" type="slidenum">
              <a:rPr lang="en-US" smtClean="0"/>
              <a:t>‹#›</a:t>
            </a:fld>
            <a:endParaRPr lang="en-US"/>
          </a:p>
        </p:txBody>
      </p:sp>
    </p:spTree>
    <p:extLst>
      <p:ext uri="{BB962C8B-B14F-4D97-AF65-F5344CB8AC3E}">
        <p14:creationId xmlns:p14="http://schemas.microsoft.com/office/powerpoint/2010/main" val="195816376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r>
            <a:br>
              <a:rPr lang="en-US" dirty="0" smtClean="0"/>
            </a:br>
            <a:r>
              <a:rPr lang="en-US" dirty="0" smtClean="0"/>
              <a:t>What is Forensics?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The term forensic science involves forensic (or </a:t>
            </a:r>
            <a:r>
              <a:rPr lang="en-US" dirty="0" err="1" smtClean="0"/>
              <a:t>forensis</a:t>
            </a:r>
            <a:r>
              <a:rPr lang="en-US" dirty="0" smtClean="0"/>
              <a:t>, in Latin), which means a public discussion or debate.</a:t>
            </a:r>
          </a:p>
          <a:p>
            <a:pPr marL="0" indent="0">
              <a:buNone/>
            </a:pPr>
            <a:r>
              <a:rPr lang="en-US" dirty="0" smtClean="0"/>
              <a:t> In a more modern context, however, forensic applies to courts or the judicial system. </a:t>
            </a:r>
            <a:r>
              <a:rPr lang="en-US" dirty="0"/>
              <a:t>F</a:t>
            </a:r>
            <a:r>
              <a:rPr lang="en-US" dirty="0" smtClean="0"/>
              <a:t>orensic science means use of all sciences, applying scientific methods and processes to solve crime.</a:t>
            </a:r>
          </a:p>
        </p:txBody>
      </p:sp>
    </p:spTree>
    <p:extLst>
      <p:ext uri="{BB962C8B-B14F-4D97-AF65-F5344CB8AC3E}">
        <p14:creationId xmlns:p14="http://schemas.microsoft.com/office/powerpoint/2010/main" val="13683723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forensic pharmacy?</a:t>
            </a:r>
            <a:br>
              <a:rPr lang="en-US" dirty="0" smtClean="0"/>
            </a:br>
            <a:endParaRPr lang="en-US" dirty="0"/>
          </a:p>
        </p:txBody>
      </p:sp>
      <p:sp>
        <p:nvSpPr>
          <p:cNvPr id="3" name="Subtitle 2"/>
          <p:cNvSpPr>
            <a:spLocks noGrp="1"/>
          </p:cNvSpPr>
          <p:nvPr>
            <p:ph type="subTitle" idx="1"/>
          </p:nvPr>
        </p:nvSpPr>
        <p:spPr/>
        <p:txBody>
          <a:bodyPr>
            <a:normAutofit/>
          </a:bodyPr>
          <a:lstStyle/>
          <a:p>
            <a:r>
              <a:rPr lang="en-US" dirty="0" smtClean="0"/>
              <a:t>Forensic pharmacy is the application of the </a:t>
            </a:r>
            <a:r>
              <a:rPr lang="en-US" b="1" i="1" dirty="0" smtClean="0"/>
              <a:t>sciences of drugs </a:t>
            </a:r>
            <a:r>
              <a:rPr lang="en-US" dirty="0" smtClean="0"/>
              <a:t>to legal issues. Forensic pharmacists engage in work relating to litigation, the regulatory process, and the criminal justice system. </a:t>
            </a:r>
            <a:endParaRPr lang="en-US" dirty="0"/>
          </a:p>
        </p:txBody>
      </p:sp>
    </p:spTree>
    <p:extLst>
      <p:ext uri="{BB962C8B-B14F-4D97-AF65-F5344CB8AC3E}">
        <p14:creationId xmlns:p14="http://schemas.microsoft.com/office/powerpoint/2010/main" val="18161016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 Pharmaceutical jurisprudence?</a:t>
            </a:r>
            <a:br>
              <a:rPr lang="en-US" dirty="0" smtClean="0"/>
            </a:br>
            <a:endParaRPr lang="en-US" dirty="0"/>
          </a:p>
        </p:txBody>
      </p:sp>
      <p:sp>
        <p:nvSpPr>
          <p:cNvPr id="3" name="Content Placeholder 2"/>
          <p:cNvSpPr>
            <a:spLocks noGrp="1"/>
          </p:cNvSpPr>
          <p:nvPr>
            <p:ph idx="1"/>
          </p:nvPr>
        </p:nvSpPr>
        <p:spPr>
          <a:xfrm>
            <a:off x="838200" y="2210937"/>
            <a:ext cx="9329382" cy="3966026"/>
          </a:xfrm>
        </p:spPr>
        <p:txBody>
          <a:bodyPr/>
          <a:lstStyle/>
          <a:p>
            <a:endParaRPr lang="en-US" dirty="0" smtClean="0"/>
          </a:p>
          <a:p>
            <a:r>
              <a:rPr lang="en-US" dirty="0" smtClean="0"/>
              <a:t>Pharmaceutical jurisprudence  is the study of </a:t>
            </a:r>
            <a:r>
              <a:rPr lang="en-US" dirty="0" smtClean="0">
                <a:solidFill>
                  <a:srgbClr val="FF0000"/>
                </a:solidFill>
              </a:rPr>
              <a:t>laws regulating </a:t>
            </a:r>
            <a:r>
              <a:rPr lang="en-US" dirty="0" smtClean="0"/>
              <a:t>the profession of pharmacy . It includes all the acts and rules thereof mentioned in the constitution.</a:t>
            </a:r>
            <a:endParaRPr lang="en-US" dirty="0"/>
          </a:p>
        </p:txBody>
      </p:sp>
    </p:spTree>
    <p:extLst>
      <p:ext uri="{BB962C8B-B14F-4D97-AF65-F5344CB8AC3E}">
        <p14:creationId xmlns:p14="http://schemas.microsoft.com/office/powerpoint/2010/main" val="15089822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6340" y="1760561"/>
            <a:ext cx="4107976" cy="4416402"/>
          </a:xfrm>
        </p:spPr>
        <p:txBody>
          <a:bodyPr/>
          <a:lstStyle/>
          <a:p>
            <a:r>
              <a:rPr lang="en-US" sz="3200" dirty="0" smtClean="0"/>
              <a:t>Forensic scientist </a:t>
            </a:r>
          </a:p>
          <a:p>
            <a:endParaRPr lang="en-US" dirty="0"/>
          </a:p>
          <a:p>
            <a:endParaRPr lang="en-US" dirty="0" smtClean="0"/>
          </a:p>
          <a:p>
            <a:r>
              <a:rPr lang="en-US" sz="3200" dirty="0" smtClean="0"/>
              <a:t>Forensic pharmacist</a:t>
            </a:r>
            <a:endParaRPr lang="en-US" sz="3200" dirty="0"/>
          </a:p>
        </p:txBody>
      </p:sp>
    </p:spTree>
    <p:extLst>
      <p:ext uri="{BB962C8B-B14F-4D97-AF65-F5344CB8AC3E}">
        <p14:creationId xmlns:p14="http://schemas.microsoft.com/office/powerpoint/2010/main" val="41577878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Forensic Pharmacist?</a:t>
            </a:r>
            <a:endParaRPr lang="en-US" dirty="0"/>
          </a:p>
        </p:txBody>
      </p:sp>
      <p:sp>
        <p:nvSpPr>
          <p:cNvPr id="4" name="Rectangle 3"/>
          <p:cNvSpPr/>
          <p:nvPr/>
        </p:nvSpPr>
        <p:spPr>
          <a:xfrm>
            <a:off x="838200" y="1690688"/>
            <a:ext cx="8674290" cy="3170099"/>
          </a:xfrm>
          <a:prstGeom prst="rect">
            <a:avLst/>
          </a:prstGeom>
        </p:spPr>
        <p:txBody>
          <a:bodyPr wrap="square">
            <a:spAutoFit/>
          </a:bodyPr>
          <a:lstStyle/>
          <a:p>
            <a:r>
              <a:rPr lang="en-US" sz="2000" dirty="0" smtClean="0"/>
              <a:t>Forensic pharmacists have expert skills evaluating drug-related evidence for </a:t>
            </a:r>
          </a:p>
          <a:p>
            <a:r>
              <a:rPr lang="en-US" sz="2000" dirty="0" smtClean="0"/>
              <a:t>court cases. </a:t>
            </a:r>
          </a:p>
          <a:p>
            <a:endParaRPr lang="en-US" sz="2000" dirty="0" smtClean="0"/>
          </a:p>
          <a:p>
            <a:r>
              <a:rPr lang="en-US" sz="2000" dirty="0" smtClean="0"/>
              <a:t>These professionals offer valuable advice in legal situations </a:t>
            </a:r>
          </a:p>
          <a:p>
            <a:r>
              <a:rPr lang="en-US" sz="2000" dirty="0" smtClean="0"/>
              <a:t>involving drunken driving, drug-related suicides, drug-induced criminal activity, malpractice and poisoning.</a:t>
            </a:r>
          </a:p>
          <a:p>
            <a:endParaRPr lang="en-US" sz="2000" dirty="0" smtClean="0"/>
          </a:p>
          <a:p>
            <a:r>
              <a:rPr lang="en-US" sz="2000" dirty="0" smtClean="0"/>
              <a:t> Forensic pharmacists test </a:t>
            </a:r>
            <a:r>
              <a:rPr lang="en-US" sz="2000" dirty="0" smtClean="0">
                <a:solidFill>
                  <a:srgbClr val="FF0000"/>
                </a:solidFill>
              </a:rPr>
              <a:t>blood samples</a:t>
            </a:r>
            <a:r>
              <a:rPr lang="en-US" sz="2000" dirty="0" smtClean="0"/>
              <a:t>, examine human tissue and asses drug interactions to determine how drugs were connected to criminal activity, including murder.</a:t>
            </a:r>
            <a:endParaRPr lang="en-US" sz="2000" dirty="0"/>
          </a:p>
        </p:txBody>
      </p:sp>
    </p:spTree>
    <p:extLst>
      <p:ext uri="{BB962C8B-B14F-4D97-AF65-F5344CB8AC3E}">
        <p14:creationId xmlns:p14="http://schemas.microsoft.com/office/powerpoint/2010/main" val="3847346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r>
              <a:rPr lang="en-US" dirty="0" smtClean="0"/>
              <a:t>Specific Job Responsibilities</a:t>
            </a:r>
          </a:p>
          <a:p>
            <a:r>
              <a:rPr lang="en-US" dirty="0" smtClean="0"/>
              <a:t>Prescription handling</a:t>
            </a:r>
          </a:p>
          <a:p>
            <a:r>
              <a:rPr lang="en-US" dirty="0" smtClean="0"/>
              <a:t>Forgery </a:t>
            </a:r>
          </a:p>
          <a:p>
            <a:r>
              <a:rPr lang="en-US" dirty="0" smtClean="0"/>
              <a:t>Drug measurement</a:t>
            </a:r>
          </a:p>
          <a:p>
            <a:r>
              <a:rPr lang="en-US" dirty="0" smtClean="0"/>
              <a:t>Drug interaction</a:t>
            </a:r>
          </a:p>
          <a:p>
            <a:r>
              <a:rPr lang="en-US" dirty="0" smtClean="0"/>
              <a:t>Research</a:t>
            </a:r>
          </a:p>
          <a:p>
            <a:endParaRPr lang="en-US" dirty="0"/>
          </a:p>
        </p:txBody>
      </p:sp>
    </p:spTree>
    <p:extLst>
      <p:ext uri="{BB962C8B-B14F-4D97-AF65-F5344CB8AC3E}">
        <p14:creationId xmlns:p14="http://schemas.microsoft.com/office/powerpoint/2010/main" val="13858058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2263"/>
            <a:ext cx="10515600" cy="5644700"/>
          </a:xfrm>
        </p:spPr>
        <p:txBody>
          <a:bodyPr/>
          <a:lstStyle/>
          <a:p>
            <a:r>
              <a:rPr lang="en-US" dirty="0"/>
              <a:t> </a:t>
            </a:r>
            <a:r>
              <a:rPr lang="en-US" sz="4000" b="1" dirty="0" smtClean="0"/>
              <a:t>specific jobs responsibility</a:t>
            </a:r>
          </a:p>
          <a:p>
            <a:endParaRPr lang="en-US" sz="4000" b="1" dirty="0"/>
          </a:p>
          <a:p>
            <a:pPr marL="0" indent="0">
              <a:buNone/>
            </a:pPr>
            <a:r>
              <a:rPr lang="en-US" dirty="0" smtClean="0"/>
              <a:t>A </a:t>
            </a:r>
            <a:r>
              <a:rPr lang="en-US" dirty="0"/>
              <a:t>forensic pharmacist's job responsibilities are slightly different than a forensic scientist's duties because a forensic pharmacist specifically applies the science of drugs to legal matters. Forensic pharmacists spend much of their time researching, testing and analyzing drug-related evidence for lawyers to use in litigation as part of the criminal justice system.</a:t>
            </a:r>
          </a:p>
        </p:txBody>
      </p:sp>
    </p:spTree>
    <p:extLst>
      <p:ext uri="{BB962C8B-B14F-4D97-AF65-F5344CB8AC3E}">
        <p14:creationId xmlns:p14="http://schemas.microsoft.com/office/powerpoint/2010/main" val="9564438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Prescription Handling</a:t>
            </a:r>
            <a:endParaRPr lang="en-US" dirty="0"/>
          </a:p>
        </p:txBody>
      </p:sp>
      <p:sp>
        <p:nvSpPr>
          <p:cNvPr id="3" name="Content Placeholder 2"/>
          <p:cNvSpPr>
            <a:spLocks noGrp="1"/>
          </p:cNvSpPr>
          <p:nvPr>
            <p:ph idx="1"/>
          </p:nvPr>
        </p:nvSpPr>
        <p:spPr/>
        <p:txBody>
          <a:bodyPr/>
          <a:lstStyle/>
          <a:p>
            <a:r>
              <a:rPr lang="en-US" dirty="0"/>
              <a:t>In cases where the cause of death is unknown, forensic pharmacists often asses a victim's medical records, legal and illegal drug habits, prescription medication history and lifestyle habits to determine if drugs were influential in the person's death. One drug alone might not cause death, but a combination of drugs might be fatal, so forensic pharmacists study how drugs interact with each other. For example, in some high-profile celebrity deaths, a mixture of alcohol and drugs was found to be responsible for the deaths. Forensic pharmacists can also determine whether drugs in a victim's system were regulated by the U.S. Food and Drug Administration or obtained illegally.</a:t>
            </a:r>
          </a:p>
          <a:p>
            <a:endParaRPr lang="en-US" dirty="0"/>
          </a:p>
        </p:txBody>
      </p:sp>
    </p:spTree>
    <p:extLst>
      <p:ext uri="{BB962C8B-B14F-4D97-AF65-F5344CB8AC3E}">
        <p14:creationId xmlns:p14="http://schemas.microsoft.com/office/powerpoint/2010/main" val="2328713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For example, in some high-profile celebrity deaths, a mixture of alcohol and drugs was found to be responsible for the deaths. Forensic pharmacists can also determine whether drugs in a victim's system were regulated by the U.S. Food and Drug Administration or obtained illegally.</a:t>
            </a:r>
          </a:p>
          <a:p>
            <a:endParaRPr lang="en-US" dirty="0"/>
          </a:p>
        </p:txBody>
      </p:sp>
    </p:spTree>
    <p:extLst>
      <p:ext uri="{BB962C8B-B14F-4D97-AF65-F5344CB8AC3E}">
        <p14:creationId xmlns:p14="http://schemas.microsoft.com/office/powerpoint/2010/main" val="27301814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432</Words>
  <Application>Microsoft Office PowerPoint</Application>
  <PresentationFormat>Custom</PresentationFormat>
  <Paragraphs>34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 What is Forensics?</vt:lpstr>
      <vt:lpstr>What is forensic pharmacy? </vt:lpstr>
      <vt:lpstr>    Pharmaceutical jurisprudence? </vt:lpstr>
      <vt:lpstr>PowerPoint Presentation</vt:lpstr>
      <vt:lpstr>What Is a Forensic Pharmacist?</vt:lpstr>
      <vt:lpstr>PowerPoint Presentation</vt:lpstr>
      <vt:lpstr>PowerPoint Presentation</vt:lpstr>
      <vt:lpstr>Prescription Handling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forensic pharmacy?</dc:title>
  <dc:creator>ITlab</dc:creator>
  <cp:lastModifiedBy>Hira Ijaz</cp:lastModifiedBy>
  <cp:revision>29</cp:revision>
  <dcterms:created xsi:type="dcterms:W3CDTF">2019-03-19T06:02:34Z</dcterms:created>
  <dcterms:modified xsi:type="dcterms:W3CDTF">2022-09-05T05:08:06Z</dcterms:modified>
</cp:coreProperties>
</file>